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7.xml" ContentType="application/vnd.openxmlformats-officedocument.presentationml.notesSlide+xml"/>
  <Override PartName="/ppt/theme/themeOverride1.xml" ContentType="application/vnd.openxmlformats-officedocument.themeOverr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heme/themeOverride2.xml" ContentType="application/vnd.openxmlformats-officedocument.themeOverr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heme/themeOverride3.xml" ContentType="application/vnd.openxmlformats-officedocument.themeOverr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theme/themeOverride4.xml" ContentType="application/vnd.openxmlformats-officedocument.themeOverride+xml"/>
  <Override PartName="/ppt/notesSlides/notesSlide71.xml" ContentType="application/vnd.openxmlformats-officedocument.presentationml.notesSlide+xml"/>
  <Override PartName="/ppt/theme/themeOverride5.xml" ContentType="application/vnd.openxmlformats-officedocument.themeOverride+xml"/>
  <Override PartName="/ppt/notesSlides/notesSlide72.xml" ContentType="application/vnd.openxmlformats-officedocument.presentationml.notesSlide+xml"/>
  <Override PartName="/ppt/theme/themeOverride6.xml" ContentType="application/vnd.openxmlformats-officedocument.themeOverride+xml"/>
  <Override PartName="/ppt/notesSlides/notesSlide73.xml" ContentType="application/vnd.openxmlformats-officedocument.presentationml.notesSlide+xml"/>
  <Override PartName="/ppt/theme/themeOverride7.xml" ContentType="application/vnd.openxmlformats-officedocument.themeOverride+xml"/>
  <Override PartName="/ppt/notesSlides/notesSlide74.xml" ContentType="application/vnd.openxmlformats-officedocument.presentationml.notesSlide+xml"/>
  <Override PartName="/ppt/theme/themeOverride8.xml" ContentType="application/vnd.openxmlformats-officedocument.themeOverride+xml"/>
  <Override PartName="/ppt/notesSlides/notesSlide75.xml" ContentType="application/vnd.openxmlformats-officedocument.presentationml.notesSlide+xml"/>
  <Override PartName="/ppt/theme/themeOverride9.xml" ContentType="application/vnd.openxmlformats-officedocument.themeOverr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theme/themeOverride10.xml" ContentType="application/vnd.openxmlformats-officedocument.themeOverr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52" r:id="rId1"/>
    <p:sldMasterId id="2147483684" r:id="rId2"/>
  </p:sldMasterIdLst>
  <p:notesMasterIdLst>
    <p:notesMasterId r:id="rId161"/>
  </p:notesMasterIdLst>
  <p:handoutMasterIdLst>
    <p:handoutMasterId r:id="rId162"/>
  </p:handoutMasterIdLst>
  <p:sldIdLst>
    <p:sldId id="468" r:id="rId3"/>
    <p:sldId id="784" r:id="rId4"/>
    <p:sldId id="496" r:id="rId5"/>
    <p:sldId id="503" r:id="rId6"/>
    <p:sldId id="501" r:id="rId7"/>
    <p:sldId id="502" r:id="rId8"/>
    <p:sldId id="504" r:id="rId9"/>
    <p:sldId id="563" r:id="rId10"/>
    <p:sldId id="564" r:id="rId11"/>
    <p:sldId id="579" r:id="rId12"/>
    <p:sldId id="715" r:id="rId13"/>
    <p:sldId id="716" r:id="rId14"/>
    <p:sldId id="685" r:id="rId15"/>
    <p:sldId id="624" r:id="rId16"/>
    <p:sldId id="686" r:id="rId17"/>
    <p:sldId id="623" r:id="rId18"/>
    <p:sldId id="687" r:id="rId19"/>
    <p:sldId id="625" r:id="rId20"/>
    <p:sldId id="688" r:id="rId21"/>
    <p:sldId id="626" r:id="rId22"/>
    <p:sldId id="627" r:id="rId23"/>
    <p:sldId id="690" r:id="rId24"/>
    <p:sldId id="629" r:id="rId25"/>
    <p:sldId id="572" r:id="rId26"/>
    <p:sldId id="691" r:id="rId27"/>
    <p:sldId id="678" r:id="rId28"/>
    <p:sldId id="679" r:id="rId29"/>
    <p:sldId id="692" r:id="rId30"/>
    <p:sldId id="538" r:id="rId31"/>
    <p:sldId id="536" r:id="rId32"/>
    <p:sldId id="592" r:id="rId33"/>
    <p:sldId id="640" r:id="rId34"/>
    <p:sldId id="735" r:id="rId35"/>
    <p:sldId id="522" r:id="rId36"/>
    <p:sldId id="523" r:id="rId37"/>
    <p:sldId id="524" r:id="rId38"/>
    <p:sldId id="525" r:id="rId39"/>
    <p:sldId id="565" r:id="rId40"/>
    <p:sldId id="628" r:id="rId41"/>
    <p:sldId id="611" r:id="rId42"/>
    <p:sldId id="694" r:id="rId43"/>
    <p:sldId id="573" r:id="rId44"/>
    <p:sldId id="630" r:id="rId45"/>
    <p:sldId id="574" r:id="rId46"/>
    <p:sldId id="632" r:id="rId47"/>
    <p:sldId id="633" r:id="rId48"/>
    <p:sldId id="634" r:id="rId49"/>
    <p:sldId id="635" r:id="rId50"/>
    <p:sldId id="638" r:id="rId51"/>
    <p:sldId id="636" r:id="rId52"/>
    <p:sldId id="637" r:id="rId53"/>
    <p:sldId id="576" r:id="rId54"/>
    <p:sldId id="615" r:id="rId55"/>
    <p:sldId id="616" r:id="rId56"/>
    <p:sldId id="695" r:id="rId57"/>
    <p:sldId id="402" r:id="rId58"/>
    <p:sldId id="413" r:id="rId59"/>
    <p:sldId id="416" r:id="rId60"/>
    <p:sldId id="414" r:id="rId61"/>
    <p:sldId id="641" r:id="rId62"/>
    <p:sldId id="415" r:id="rId63"/>
    <p:sldId id="643" r:id="rId64"/>
    <p:sldId id="417" r:id="rId65"/>
    <p:sldId id="418" r:id="rId66"/>
    <p:sldId id="673" r:id="rId67"/>
    <p:sldId id="674" r:id="rId68"/>
    <p:sldId id="559" r:id="rId69"/>
    <p:sldId id="714" r:id="rId70"/>
    <p:sldId id="558" r:id="rId71"/>
    <p:sldId id="560" r:id="rId72"/>
    <p:sldId id="605" r:id="rId73"/>
    <p:sldId id="696" r:id="rId74"/>
    <p:sldId id="549" r:id="rId75"/>
    <p:sldId id="671" r:id="rId76"/>
    <p:sldId id="698" r:id="rId77"/>
    <p:sldId id="383" r:id="rId78"/>
    <p:sldId id="699" r:id="rId79"/>
    <p:sldId id="550" r:id="rId80"/>
    <p:sldId id="700" r:id="rId81"/>
    <p:sldId id="530" r:id="rId82"/>
    <p:sldId id="476" r:id="rId83"/>
    <p:sldId id="702" r:id="rId84"/>
    <p:sldId id="765" r:id="rId85"/>
    <p:sldId id="766" r:id="rId86"/>
    <p:sldId id="767" r:id="rId87"/>
    <p:sldId id="768" r:id="rId88"/>
    <p:sldId id="769" r:id="rId89"/>
    <p:sldId id="770" r:id="rId90"/>
    <p:sldId id="771" r:id="rId91"/>
    <p:sldId id="772" r:id="rId92"/>
    <p:sldId id="773" r:id="rId93"/>
    <p:sldId id="774" r:id="rId94"/>
    <p:sldId id="775" r:id="rId95"/>
    <p:sldId id="776" r:id="rId96"/>
    <p:sldId id="777" r:id="rId97"/>
    <p:sldId id="778" r:id="rId98"/>
    <p:sldId id="779" r:id="rId99"/>
    <p:sldId id="780" r:id="rId100"/>
    <p:sldId id="781" r:id="rId101"/>
    <p:sldId id="756" r:id="rId102"/>
    <p:sldId id="757" r:id="rId103"/>
    <p:sldId id="758" r:id="rId104"/>
    <p:sldId id="759" r:id="rId105"/>
    <p:sldId id="760" r:id="rId106"/>
    <p:sldId id="761" r:id="rId107"/>
    <p:sldId id="762" r:id="rId108"/>
    <p:sldId id="763" r:id="rId109"/>
    <p:sldId id="782" r:id="rId110"/>
    <p:sldId id="785" r:id="rId111"/>
    <p:sldId id="786" r:id="rId112"/>
    <p:sldId id="787" r:id="rId113"/>
    <p:sldId id="788" r:id="rId114"/>
    <p:sldId id="789" r:id="rId115"/>
    <p:sldId id="790" r:id="rId116"/>
    <p:sldId id="791" r:id="rId117"/>
    <p:sldId id="792" r:id="rId118"/>
    <p:sldId id="793" r:id="rId119"/>
    <p:sldId id="794" r:id="rId120"/>
    <p:sldId id="795" r:id="rId121"/>
    <p:sldId id="796" r:id="rId122"/>
    <p:sldId id="797" r:id="rId123"/>
    <p:sldId id="798" r:id="rId124"/>
    <p:sldId id="799" r:id="rId125"/>
    <p:sldId id="800" r:id="rId126"/>
    <p:sldId id="801" r:id="rId127"/>
    <p:sldId id="802" r:id="rId128"/>
    <p:sldId id="803" r:id="rId129"/>
    <p:sldId id="804" r:id="rId130"/>
    <p:sldId id="805" r:id="rId131"/>
    <p:sldId id="806" r:id="rId132"/>
    <p:sldId id="807" r:id="rId133"/>
    <p:sldId id="808" r:id="rId134"/>
    <p:sldId id="809" r:id="rId135"/>
    <p:sldId id="810" r:id="rId136"/>
    <p:sldId id="811" r:id="rId137"/>
    <p:sldId id="812" r:id="rId138"/>
    <p:sldId id="813" r:id="rId139"/>
    <p:sldId id="814" r:id="rId140"/>
    <p:sldId id="815" r:id="rId141"/>
    <p:sldId id="816" r:id="rId142"/>
    <p:sldId id="817" r:id="rId143"/>
    <p:sldId id="818" r:id="rId144"/>
    <p:sldId id="819" r:id="rId145"/>
    <p:sldId id="820" r:id="rId146"/>
    <p:sldId id="821" r:id="rId147"/>
    <p:sldId id="822" r:id="rId148"/>
    <p:sldId id="823" r:id="rId149"/>
    <p:sldId id="824" r:id="rId150"/>
    <p:sldId id="825" r:id="rId151"/>
    <p:sldId id="826" r:id="rId152"/>
    <p:sldId id="827" r:id="rId153"/>
    <p:sldId id="828" r:id="rId154"/>
    <p:sldId id="829" r:id="rId155"/>
    <p:sldId id="830" r:id="rId156"/>
    <p:sldId id="831" r:id="rId157"/>
    <p:sldId id="832" r:id="rId158"/>
    <p:sldId id="833" r:id="rId159"/>
    <p:sldId id="835" r:id="rId160"/>
  </p:sldIdLst>
  <p:sldSz cx="9144000" cy="6858000" type="screen4x3"/>
  <p:notesSz cx="6669088" cy="9928225"/>
  <p:embeddedFontLst>
    <p:embeddedFont>
      <p:font typeface="Wingdings 2" panose="05020102010507070707" pitchFamily="18" charset="2"/>
      <p:regular r:id="rId163"/>
    </p:embeddedFont>
    <p:embeddedFont>
      <p:font typeface="Book Antiqua" panose="02040602050305030304" pitchFamily="18" charset="0"/>
      <p:regular r:id="rId164"/>
      <p:bold r:id="rId165"/>
      <p:italic r:id="rId166"/>
      <p:boldItalic r:id="rId167"/>
    </p:embeddedFont>
    <p:embeddedFont>
      <p:font typeface="Wingdings 3" panose="05040102010807070707" pitchFamily="18" charset="2"/>
      <p:regular r:id="rId168"/>
    </p:embeddedFont>
    <p:embeddedFont>
      <p:font typeface="新宋体" panose="02010609030101010101" pitchFamily="49" charset="-122"/>
      <p:regular r:id="rId169"/>
    </p:embeddedFont>
    <p:embeddedFont>
      <p:font typeface="PMingLiU" panose="02020500000000000000" pitchFamily="18" charset="-120"/>
      <p:regular r:id="rId170"/>
    </p:embeddedFont>
    <p:embeddedFont>
      <p:font typeface="Arial Unicode MS" panose="020B0604020202020204" pitchFamily="34" charset="-122"/>
      <p:regular r:id="rId171"/>
    </p:embeddedFont>
    <p:embeddedFont>
      <p:font typeface="楷体_GB2312" panose="02010600030101010101" charset="-122"/>
      <p:regular r:id="rId172"/>
    </p:embeddedFont>
    <p:embeddedFont>
      <p:font typeface="楷体" panose="02010609060101010101" pitchFamily="49" charset="-122"/>
      <p:regular r:id="rId173"/>
    </p:embeddedFont>
    <p:embeddedFont>
      <p:font typeface="华文楷体" panose="02010600040101010101" pitchFamily="2" charset="-122"/>
      <p:regular r:id="rId174"/>
    </p:embeddedFont>
    <p:embeddedFont>
      <p:font typeface="Tahoma" panose="020B0604030504040204" pitchFamily="34" charset="0"/>
      <p:regular r:id="rId175"/>
      <p:bold r:id="rId176"/>
    </p:embeddedFont>
  </p:embeddedFontLst>
  <p:custDataLst>
    <p:tags r:id="rId177"/>
  </p:custDataLst>
  <p:defaultTextStyle>
    <a:defPPr>
      <a:defRPr lang="en-GB"/>
    </a:defPPr>
    <a:lvl1pPr algn="ctr" rtl="0" fontAlgn="base">
      <a:spcBef>
        <a:spcPct val="0"/>
      </a:spcBef>
      <a:spcAft>
        <a:spcPct val="0"/>
      </a:spcAft>
      <a:buSzPct val="90000"/>
      <a:defRPr sz="1400" b="1" kern="1200">
        <a:solidFill>
          <a:schemeClr val="bg1"/>
        </a:solidFill>
        <a:latin typeface="Arial" pitchFamily="34" charset="0"/>
        <a:ea typeface="+mn-ea"/>
        <a:cs typeface="Arial" pitchFamily="34" charset="0"/>
      </a:defRPr>
    </a:lvl1pPr>
    <a:lvl2pPr marL="457200" algn="ctr" rtl="0" fontAlgn="base">
      <a:spcBef>
        <a:spcPct val="0"/>
      </a:spcBef>
      <a:spcAft>
        <a:spcPct val="0"/>
      </a:spcAft>
      <a:buSzPct val="90000"/>
      <a:defRPr sz="1400" b="1" kern="1200">
        <a:solidFill>
          <a:schemeClr val="bg1"/>
        </a:solidFill>
        <a:latin typeface="Arial" pitchFamily="34" charset="0"/>
        <a:ea typeface="+mn-ea"/>
        <a:cs typeface="Arial" pitchFamily="34" charset="0"/>
      </a:defRPr>
    </a:lvl2pPr>
    <a:lvl3pPr marL="914400" algn="ctr" rtl="0" fontAlgn="base">
      <a:spcBef>
        <a:spcPct val="0"/>
      </a:spcBef>
      <a:spcAft>
        <a:spcPct val="0"/>
      </a:spcAft>
      <a:buSzPct val="90000"/>
      <a:defRPr sz="1400" b="1" kern="1200">
        <a:solidFill>
          <a:schemeClr val="bg1"/>
        </a:solidFill>
        <a:latin typeface="Arial" pitchFamily="34" charset="0"/>
        <a:ea typeface="+mn-ea"/>
        <a:cs typeface="Arial" pitchFamily="34" charset="0"/>
      </a:defRPr>
    </a:lvl3pPr>
    <a:lvl4pPr marL="1371600" algn="ctr" rtl="0" fontAlgn="base">
      <a:spcBef>
        <a:spcPct val="0"/>
      </a:spcBef>
      <a:spcAft>
        <a:spcPct val="0"/>
      </a:spcAft>
      <a:buSzPct val="90000"/>
      <a:defRPr sz="1400" b="1" kern="1200">
        <a:solidFill>
          <a:schemeClr val="bg1"/>
        </a:solidFill>
        <a:latin typeface="Arial" pitchFamily="34" charset="0"/>
        <a:ea typeface="+mn-ea"/>
        <a:cs typeface="Arial" pitchFamily="34" charset="0"/>
      </a:defRPr>
    </a:lvl4pPr>
    <a:lvl5pPr marL="1828800" algn="ctr" rtl="0" fontAlgn="base">
      <a:spcBef>
        <a:spcPct val="0"/>
      </a:spcBef>
      <a:spcAft>
        <a:spcPct val="0"/>
      </a:spcAft>
      <a:buSzPct val="90000"/>
      <a:defRPr sz="1400" b="1" kern="1200">
        <a:solidFill>
          <a:schemeClr val="bg1"/>
        </a:solidFill>
        <a:latin typeface="Arial" pitchFamily="34" charset="0"/>
        <a:ea typeface="+mn-ea"/>
        <a:cs typeface="Arial" pitchFamily="34" charset="0"/>
      </a:defRPr>
    </a:lvl5pPr>
    <a:lvl6pPr marL="2286000" algn="l" defTabSz="914400" rtl="0" eaLnBrk="1" latinLnBrk="0" hangingPunct="1">
      <a:defRPr sz="1400" b="1" kern="1200">
        <a:solidFill>
          <a:schemeClr val="bg1"/>
        </a:solidFill>
        <a:latin typeface="Arial" pitchFamily="34" charset="0"/>
        <a:ea typeface="+mn-ea"/>
        <a:cs typeface="Arial" pitchFamily="34" charset="0"/>
      </a:defRPr>
    </a:lvl6pPr>
    <a:lvl7pPr marL="2743200" algn="l" defTabSz="914400" rtl="0" eaLnBrk="1" latinLnBrk="0" hangingPunct="1">
      <a:defRPr sz="1400" b="1" kern="1200">
        <a:solidFill>
          <a:schemeClr val="bg1"/>
        </a:solidFill>
        <a:latin typeface="Arial" pitchFamily="34" charset="0"/>
        <a:ea typeface="+mn-ea"/>
        <a:cs typeface="Arial" pitchFamily="34" charset="0"/>
      </a:defRPr>
    </a:lvl7pPr>
    <a:lvl8pPr marL="3200400" algn="l" defTabSz="914400" rtl="0" eaLnBrk="1" latinLnBrk="0" hangingPunct="1">
      <a:defRPr sz="1400" b="1" kern="1200">
        <a:solidFill>
          <a:schemeClr val="bg1"/>
        </a:solidFill>
        <a:latin typeface="Arial" pitchFamily="34" charset="0"/>
        <a:ea typeface="+mn-ea"/>
        <a:cs typeface="Arial" pitchFamily="34" charset="0"/>
      </a:defRPr>
    </a:lvl8pPr>
    <a:lvl9pPr marL="3657600" algn="l" defTabSz="914400" rtl="0" eaLnBrk="1" latinLnBrk="0" hangingPunct="1">
      <a:defRPr sz="1400" b="1" kern="1200">
        <a:solidFill>
          <a:schemeClr val="bg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99FF"/>
    <a:srgbClr val="CCFFFF"/>
    <a:srgbClr val="3333FF"/>
    <a:srgbClr val="C0C0C0"/>
    <a:srgbClr val="CCCCFF"/>
    <a:srgbClr val="333399"/>
    <a:srgbClr val="FB2B15"/>
    <a:srgbClr val="0308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71" autoAdjust="0"/>
    <p:restoredTop sz="94576" autoAdjust="0"/>
  </p:normalViewPr>
  <p:slideViewPr>
    <p:cSldViewPr snapToGrid="0" snapToObjects="1">
      <p:cViewPr varScale="1">
        <p:scale>
          <a:sx n="110" d="100"/>
          <a:sy n="110" d="100"/>
        </p:scale>
        <p:origin x="-1434" y="-90"/>
      </p:cViewPr>
      <p:guideLst>
        <p:guide orient="horz" pos="118"/>
        <p:guide orient="horz" pos="210"/>
        <p:guide orient="horz" pos="434"/>
        <p:guide orient="horz" pos="805"/>
        <p:guide orient="horz" pos="1154"/>
        <p:guide orient="horz" pos="3836"/>
        <p:guide orient="horz" pos="4031"/>
        <p:guide orient="horz" pos="4212"/>
        <p:guide pos="115"/>
        <p:guide pos="1417"/>
        <p:guide pos="1525"/>
        <p:guide pos="2828"/>
        <p:guide pos="2932"/>
        <p:guide pos="4240"/>
        <p:guide pos="4345"/>
        <p:guide pos="5645"/>
      </p:guideLst>
    </p:cSldViewPr>
  </p:slideViewPr>
  <p:outlineViewPr>
    <p:cViewPr>
      <p:scale>
        <a:sx n="33" d="100"/>
        <a:sy n="33" d="100"/>
      </p:scale>
      <p:origin x="0" y="0"/>
    </p:cViewPr>
    <p:sldLst>
      <p:sld r:id="rId1" collapse="1"/>
      <p:sld r:id="rId2" collapse="1"/>
      <p:sld r:id="rId3" collapse="1"/>
      <p:sld r:id="rId4" collapse="1"/>
      <p:sld r:id="rId5" collapse="1"/>
      <p:sld r:id="rId6" collapse="1"/>
    </p:sldLst>
  </p:outlineViewPr>
  <p:notesTextViewPr>
    <p:cViewPr>
      <p:scale>
        <a:sx n="66" d="100"/>
        <a:sy n="66" d="100"/>
      </p:scale>
      <p:origin x="0" y="0"/>
    </p:cViewPr>
  </p:notesTextViewPr>
  <p:sorterViewPr>
    <p:cViewPr>
      <p:scale>
        <a:sx n="100" d="100"/>
        <a:sy n="100" d="100"/>
      </p:scale>
      <p:origin x="0" y="2628"/>
    </p:cViewPr>
  </p:sorterViewPr>
  <p:notesViewPr>
    <p:cSldViewPr snapToGrid="0" snapToObjects="1">
      <p:cViewPr varScale="1">
        <p:scale>
          <a:sx n="50" d="100"/>
          <a:sy n="50" d="100"/>
        </p:scale>
        <p:origin x="-1938" y="-96"/>
      </p:cViewPr>
      <p:guideLst>
        <p:guide orient="horz" pos="3127"/>
        <p:guide pos="2101"/>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slide" Target="slides/slide152.xml"/><Relationship Id="rId159" Type="http://schemas.openxmlformats.org/officeDocument/2006/relationships/slide" Target="slides/slide157.xml"/><Relationship Id="rId175" Type="http://schemas.openxmlformats.org/officeDocument/2006/relationships/font" Target="fonts/font13.fntdata"/><Relationship Id="rId170" Type="http://schemas.openxmlformats.org/officeDocument/2006/relationships/font" Target="fonts/font8.fntdata"/><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font" Target="fonts/font3.fntdata"/><Relationship Id="rId181" Type="http://schemas.openxmlformats.org/officeDocument/2006/relationships/tableStyles" Target="tableStyle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font" Target="fonts/font9.fntdata"/><Relationship Id="rId176" Type="http://schemas.openxmlformats.org/officeDocument/2006/relationships/font" Target="fonts/font14.fntdata"/><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notesMaster" Target="notesMasters/notesMaster1.xml"/><Relationship Id="rId166"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72" Type="http://schemas.openxmlformats.org/officeDocument/2006/relationships/font" Target="fonts/font10.fntdata"/><Relationship Id="rId180"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font" Target="fonts/font5.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handoutMaster" Target="handoutMasters/handoutMaster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presProps" Target="presProps.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font" Target="fonts/font11.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font" Target="fonts/font6.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font" Target="fonts/font1.fntdata"/><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font" Target="fonts/font12.fntdata"/><Relationship Id="rId179" Type="http://schemas.openxmlformats.org/officeDocument/2006/relationships/viewProps" Target="viewProps.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font" Target="fonts/font2.fntdata"/><Relationship Id="rId169" Type="http://schemas.openxmlformats.org/officeDocument/2006/relationships/font" Target="fonts/font7.fntdata"/></Relationships>
</file>

<file path=ppt/_rels/viewProps.xml.rels><?xml version="1.0" encoding="UTF-8" standalone="yes"?>
<Relationships xmlns="http://schemas.openxmlformats.org/package/2006/relationships"><Relationship Id="rId3" Type="http://schemas.openxmlformats.org/officeDocument/2006/relationships/slide" Target="slides/slide36.xml"/><Relationship Id="rId2" Type="http://schemas.openxmlformats.org/officeDocument/2006/relationships/slide" Target="slides/slide35.xml"/><Relationship Id="rId1" Type="http://schemas.openxmlformats.org/officeDocument/2006/relationships/slide" Target="slides/slide34.xml"/><Relationship Id="rId6" Type="http://schemas.openxmlformats.org/officeDocument/2006/relationships/slide" Target="slides/slide61.xml"/><Relationship Id="rId5" Type="http://schemas.openxmlformats.org/officeDocument/2006/relationships/slide" Target="slides/slide59.xml"/><Relationship Id="rId4" Type="http://schemas.openxmlformats.org/officeDocument/2006/relationships/slide" Target="slides/slide3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5" Type="http://schemas.openxmlformats.org/officeDocument/2006/relationships/image" Target="../media/image9.wmf"/><Relationship Id="rId4"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890838"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t" anchorCtr="0" compatLnSpc="1">
            <a:prstTxWarp prst="textNoShape">
              <a:avLst/>
            </a:prstTxWarp>
          </a:bodyPr>
          <a:lstStyle>
            <a:lvl1pPr algn="l" defTabSz="919163">
              <a:buSzTx/>
              <a:defRPr sz="1200" b="0" smtClean="0">
                <a:solidFill>
                  <a:schemeClr val="tx1"/>
                </a:solidFill>
                <a:latin typeface="Arial" charset="0"/>
                <a:cs typeface="Arial" charset="0"/>
              </a:defRPr>
            </a:lvl1pPr>
          </a:lstStyle>
          <a:p>
            <a:pPr>
              <a:defRPr/>
            </a:pPr>
            <a:endParaRPr lang="zh-CN" altLang="en-GB"/>
          </a:p>
        </p:txBody>
      </p:sp>
      <p:sp>
        <p:nvSpPr>
          <p:cNvPr id="12291" name="Rectangle 3"/>
          <p:cNvSpPr>
            <a:spLocks noGrp="1" noChangeArrowheads="1"/>
          </p:cNvSpPr>
          <p:nvPr>
            <p:ph type="dt" sz="quarter" idx="1"/>
          </p:nvPr>
        </p:nvSpPr>
        <p:spPr bwMode="auto">
          <a:xfrm>
            <a:off x="3776663" y="0"/>
            <a:ext cx="2890837"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t" anchorCtr="0" compatLnSpc="1">
            <a:prstTxWarp prst="textNoShape">
              <a:avLst/>
            </a:prstTxWarp>
          </a:bodyPr>
          <a:lstStyle>
            <a:lvl1pPr algn="r" defTabSz="919163">
              <a:buSzTx/>
              <a:defRPr sz="1200" b="0" smtClean="0">
                <a:solidFill>
                  <a:schemeClr val="tx1"/>
                </a:solidFill>
                <a:latin typeface="Arial" charset="0"/>
                <a:cs typeface="Arial" charset="0"/>
              </a:defRPr>
            </a:lvl1pPr>
          </a:lstStyle>
          <a:p>
            <a:pPr>
              <a:defRPr/>
            </a:pPr>
            <a:fld id="{993DDB23-CF4B-4CAB-BF65-5ECB2A1681E6}" type="datetime1">
              <a:rPr lang="zh-CN" altLang="en-US"/>
              <a:pPr>
                <a:defRPr/>
              </a:pPr>
              <a:t>2015/7/20</a:t>
            </a:fld>
            <a:endParaRPr lang="en-GB" altLang="zh-CN"/>
          </a:p>
        </p:txBody>
      </p:sp>
      <p:sp>
        <p:nvSpPr>
          <p:cNvPr id="12292" name="Rectangle 4"/>
          <p:cNvSpPr>
            <a:spLocks noGrp="1" noChangeArrowheads="1"/>
          </p:cNvSpPr>
          <p:nvPr>
            <p:ph type="ftr" sz="quarter" idx="2"/>
          </p:nvPr>
        </p:nvSpPr>
        <p:spPr bwMode="auto">
          <a:xfrm>
            <a:off x="0" y="9429750"/>
            <a:ext cx="2890838"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b" anchorCtr="0" compatLnSpc="1">
            <a:prstTxWarp prst="textNoShape">
              <a:avLst/>
            </a:prstTxWarp>
          </a:bodyPr>
          <a:lstStyle>
            <a:lvl1pPr algn="l" defTabSz="919163">
              <a:buSzTx/>
              <a:defRPr sz="1200" b="0" smtClean="0">
                <a:solidFill>
                  <a:schemeClr val="tx1"/>
                </a:solidFill>
                <a:latin typeface="Arial" charset="0"/>
                <a:cs typeface="Arial" charset="0"/>
              </a:defRPr>
            </a:lvl1pPr>
          </a:lstStyle>
          <a:p>
            <a:pPr>
              <a:defRPr/>
            </a:pPr>
            <a:endParaRPr lang="en-GB" altLang="zh-CN"/>
          </a:p>
        </p:txBody>
      </p:sp>
      <p:sp>
        <p:nvSpPr>
          <p:cNvPr id="12293" name="Rectangle 5"/>
          <p:cNvSpPr>
            <a:spLocks noGrp="1" noChangeArrowheads="1"/>
          </p:cNvSpPr>
          <p:nvPr>
            <p:ph type="sldNum" sz="quarter" idx="3"/>
          </p:nvPr>
        </p:nvSpPr>
        <p:spPr bwMode="auto">
          <a:xfrm>
            <a:off x="3776663" y="9429750"/>
            <a:ext cx="2890837"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b" anchorCtr="0" compatLnSpc="1">
            <a:prstTxWarp prst="textNoShape">
              <a:avLst/>
            </a:prstTxWarp>
          </a:bodyPr>
          <a:lstStyle>
            <a:lvl1pPr algn="r" defTabSz="919163">
              <a:buSzTx/>
              <a:defRPr sz="1200" b="0" smtClean="0">
                <a:solidFill>
                  <a:schemeClr val="tx1"/>
                </a:solidFill>
                <a:latin typeface="Arial" charset="0"/>
                <a:cs typeface="Arial" charset="0"/>
              </a:defRPr>
            </a:lvl1pPr>
          </a:lstStyle>
          <a:p>
            <a:pPr>
              <a:defRPr/>
            </a:pPr>
            <a:fld id="{05F9C58E-5C9D-4A35-85AF-72DBF64E12AA}" type="slidenum">
              <a:rPr lang="zh-CN" altLang="en-GB"/>
              <a:pPr>
                <a:defRPr/>
              </a:pPr>
              <a:t>‹#›</a:t>
            </a:fld>
            <a:endParaRPr lang="en-GB" altLang="zh-CN"/>
          </a:p>
        </p:txBody>
      </p:sp>
    </p:spTree>
    <p:extLst>
      <p:ext uri="{BB962C8B-B14F-4D97-AF65-F5344CB8AC3E}">
        <p14:creationId xmlns:p14="http://schemas.microsoft.com/office/powerpoint/2010/main" val="17089401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890838"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t" anchorCtr="0" compatLnSpc="1">
            <a:prstTxWarp prst="textNoShape">
              <a:avLst/>
            </a:prstTxWarp>
          </a:bodyPr>
          <a:lstStyle>
            <a:lvl1pPr algn="l" defTabSz="919163">
              <a:buSzTx/>
              <a:defRPr sz="1200" b="0" smtClean="0">
                <a:solidFill>
                  <a:schemeClr val="tx1"/>
                </a:solidFill>
                <a:latin typeface="Arial" charset="0"/>
                <a:cs typeface="Arial" charset="0"/>
              </a:defRPr>
            </a:lvl1pPr>
          </a:lstStyle>
          <a:p>
            <a:pPr>
              <a:defRPr/>
            </a:pPr>
            <a:endParaRPr lang="zh-CN" altLang="en-GB"/>
          </a:p>
        </p:txBody>
      </p:sp>
      <p:sp>
        <p:nvSpPr>
          <p:cNvPr id="7171" name="Rectangle 3"/>
          <p:cNvSpPr>
            <a:spLocks noGrp="1" noChangeArrowheads="1"/>
          </p:cNvSpPr>
          <p:nvPr>
            <p:ph type="dt" idx="1"/>
          </p:nvPr>
        </p:nvSpPr>
        <p:spPr bwMode="auto">
          <a:xfrm>
            <a:off x="3776663" y="0"/>
            <a:ext cx="2890837"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t" anchorCtr="0" compatLnSpc="1">
            <a:prstTxWarp prst="textNoShape">
              <a:avLst/>
            </a:prstTxWarp>
          </a:bodyPr>
          <a:lstStyle>
            <a:lvl1pPr algn="r" defTabSz="919163">
              <a:buSzTx/>
              <a:defRPr sz="1200" b="0" smtClean="0">
                <a:solidFill>
                  <a:schemeClr val="tx1"/>
                </a:solidFill>
                <a:latin typeface="Arial" charset="0"/>
                <a:cs typeface="Arial" charset="0"/>
              </a:defRPr>
            </a:lvl1pPr>
          </a:lstStyle>
          <a:p>
            <a:pPr>
              <a:defRPr/>
            </a:pPr>
            <a:fld id="{63440A05-E340-4E59-8196-5FAAA93AC799}" type="datetime1">
              <a:rPr lang="zh-CN" altLang="en-US"/>
              <a:pPr>
                <a:defRPr/>
              </a:pPr>
              <a:t>2015/7/20</a:t>
            </a:fld>
            <a:endParaRPr lang="en-GB" altLang="zh-CN"/>
          </a:p>
        </p:txBody>
      </p:sp>
      <p:sp>
        <p:nvSpPr>
          <p:cNvPr id="159748" name="Rectangle 4"/>
          <p:cNvSpPr>
            <a:spLocks noGrp="1" noRot="1" noChangeAspect="1" noChangeArrowheads="1" noTextEdit="1"/>
          </p:cNvSpPr>
          <p:nvPr>
            <p:ph type="sldImg" idx="2"/>
          </p:nvPr>
        </p:nvSpPr>
        <p:spPr bwMode="auto">
          <a:xfrm>
            <a:off x="852488" y="744538"/>
            <a:ext cx="4965700" cy="372268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173" name="Rectangle 5"/>
          <p:cNvSpPr>
            <a:spLocks noGrp="1" noChangeArrowheads="1"/>
          </p:cNvSpPr>
          <p:nvPr>
            <p:ph type="body" sz="quarter" idx="3"/>
          </p:nvPr>
        </p:nvSpPr>
        <p:spPr bwMode="auto">
          <a:xfrm>
            <a:off x="666750" y="4716463"/>
            <a:ext cx="5335588"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t" anchorCtr="0" compatLnSpc="1">
            <a:prstTxWarp prst="textNoShape">
              <a:avLst/>
            </a:prstTxWarp>
          </a:bodyPr>
          <a:lstStyle/>
          <a:p>
            <a:pPr lvl="0"/>
            <a:r>
              <a:rPr lang="en-GB" altLang="zh-CN" noProof="0" smtClean="0"/>
              <a:t>Click to edit Master text styles</a:t>
            </a:r>
          </a:p>
          <a:p>
            <a:pPr lvl="1"/>
            <a:r>
              <a:rPr lang="en-GB" altLang="zh-CN" noProof="0" smtClean="0"/>
              <a:t>Second level</a:t>
            </a:r>
          </a:p>
          <a:p>
            <a:pPr lvl="2"/>
            <a:r>
              <a:rPr lang="en-GB" altLang="zh-CN" noProof="0" smtClean="0"/>
              <a:t>Third level</a:t>
            </a:r>
          </a:p>
          <a:p>
            <a:pPr lvl="3"/>
            <a:r>
              <a:rPr lang="en-GB" altLang="zh-CN" noProof="0" smtClean="0"/>
              <a:t>Fourth level</a:t>
            </a:r>
          </a:p>
          <a:p>
            <a:pPr lvl="4"/>
            <a:r>
              <a:rPr lang="en-GB" altLang="zh-CN" noProof="0" smtClean="0"/>
              <a:t>Fifth level</a:t>
            </a:r>
          </a:p>
        </p:txBody>
      </p:sp>
      <p:sp>
        <p:nvSpPr>
          <p:cNvPr id="7174" name="Rectangle 6"/>
          <p:cNvSpPr>
            <a:spLocks noGrp="1" noChangeArrowheads="1"/>
          </p:cNvSpPr>
          <p:nvPr>
            <p:ph type="ftr" sz="quarter" idx="4"/>
          </p:nvPr>
        </p:nvSpPr>
        <p:spPr bwMode="auto">
          <a:xfrm>
            <a:off x="0" y="9429750"/>
            <a:ext cx="2890838"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b" anchorCtr="0" compatLnSpc="1">
            <a:prstTxWarp prst="textNoShape">
              <a:avLst/>
            </a:prstTxWarp>
          </a:bodyPr>
          <a:lstStyle>
            <a:lvl1pPr algn="l" defTabSz="919163">
              <a:buSzTx/>
              <a:defRPr sz="1200" b="0" smtClean="0">
                <a:solidFill>
                  <a:schemeClr val="tx1"/>
                </a:solidFill>
                <a:latin typeface="Arial" charset="0"/>
                <a:cs typeface="Arial" charset="0"/>
              </a:defRPr>
            </a:lvl1pPr>
          </a:lstStyle>
          <a:p>
            <a:pPr>
              <a:defRPr/>
            </a:pPr>
            <a:endParaRPr lang="en-GB" altLang="zh-CN"/>
          </a:p>
        </p:txBody>
      </p:sp>
      <p:sp>
        <p:nvSpPr>
          <p:cNvPr id="7175" name="Rectangle 7"/>
          <p:cNvSpPr>
            <a:spLocks noGrp="1" noChangeArrowheads="1"/>
          </p:cNvSpPr>
          <p:nvPr>
            <p:ph type="sldNum" sz="quarter" idx="5"/>
          </p:nvPr>
        </p:nvSpPr>
        <p:spPr bwMode="auto">
          <a:xfrm>
            <a:off x="3776663" y="9429750"/>
            <a:ext cx="2890837"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06" tIns="45953" rIns="91906" bIns="45953" numCol="1" anchor="b" anchorCtr="0" compatLnSpc="1">
            <a:prstTxWarp prst="textNoShape">
              <a:avLst/>
            </a:prstTxWarp>
          </a:bodyPr>
          <a:lstStyle>
            <a:lvl1pPr algn="r" defTabSz="919163">
              <a:buSzTx/>
              <a:defRPr sz="1200" b="0" smtClean="0">
                <a:solidFill>
                  <a:schemeClr val="tx1"/>
                </a:solidFill>
                <a:latin typeface="Arial" charset="0"/>
                <a:cs typeface="Arial" charset="0"/>
              </a:defRPr>
            </a:lvl1pPr>
          </a:lstStyle>
          <a:p>
            <a:pPr>
              <a:defRPr/>
            </a:pPr>
            <a:fld id="{439886D2-971B-4BB0-83D8-E39CA5B29553}" type="slidenum">
              <a:rPr lang="zh-CN" altLang="en-GB"/>
              <a:pPr>
                <a:defRPr/>
              </a:pPr>
              <a:t>‹#›</a:t>
            </a:fld>
            <a:endParaRPr lang="en-GB" altLang="zh-CN"/>
          </a:p>
        </p:txBody>
      </p:sp>
    </p:spTree>
    <p:extLst>
      <p:ext uri="{BB962C8B-B14F-4D97-AF65-F5344CB8AC3E}">
        <p14:creationId xmlns:p14="http://schemas.microsoft.com/office/powerpoint/2010/main" val="18012123"/>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0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0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0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0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FFF15F81-2DC3-4455-8CD9-ED910981958D}" type="datetime1">
              <a:rPr lang="zh-CN" altLang="en-US" sz="1200" b="0">
                <a:solidFill>
                  <a:schemeClr val="tx1"/>
                </a:solidFill>
              </a:rPr>
              <a:pPr eaLnBrk="1" hangingPunct="1"/>
              <a:t>2015/7/20</a:t>
            </a:fld>
            <a:endParaRPr lang="en-GB" altLang="zh-CN" sz="1200" b="0">
              <a:solidFill>
                <a:schemeClr val="tx1"/>
              </a:solidFill>
            </a:endParaRPr>
          </a:p>
        </p:txBody>
      </p:sp>
      <p:sp>
        <p:nvSpPr>
          <p:cNvPr id="16077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C6793D53-7CE9-46FA-87A5-E7D894ED8F11}" type="slidenum">
              <a:rPr lang="zh-CN" altLang="en-GB" sz="1200" b="0">
                <a:solidFill>
                  <a:schemeClr val="tx1"/>
                </a:solidFill>
              </a:rPr>
              <a:pPr eaLnBrk="1" hangingPunct="1"/>
              <a:t>1</a:t>
            </a:fld>
            <a:endParaRPr lang="en-GB" altLang="zh-CN" sz="1200" b="0">
              <a:solidFill>
                <a:schemeClr val="tx1"/>
              </a:solidFill>
            </a:endParaRPr>
          </a:p>
        </p:txBody>
      </p:sp>
      <p:sp>
        <p:nvSpPr>
          <p:cNvPr id="160772" name="Rectangle 2"/>
          <p:cNvSpPr>
            <a:spLocks noGrp="1" noRot="1" noChangeAspect="1" noChangeArrowheads="1" noTextEdit="1"/>
          </p:cNvSpPr>
          <p:nvPr>
            <p:ph type="sldImg"/>
          </p:nvPr>
        </p:nvSpPr>
        <p:spPr>
          <a:xfrm>
            <a:off x="855663" y="742950"/>
            <a:ext cx="4965700" cy="3724275"/>
          </a:xfrm>
          <a:ln/>
        </p:spPr>
      </p:sp>
      <p:sp>
        <p:nvSpPr>
          <p:cNvPr id="160773" name="Rectangle 3"/>
          <p:cNvSpPr>
            <a:spLocks noGrp="1" noChangeArrowheads="1"/>
          </p:cNvSpPr>
          <p:nvPr>
            <p:ph type="body" idx="1"/>
          </p:nvPr>
        </p:nvSpPr>
        <p:spPr>
          <a:xfrm>
            <a:off x="887413" y="4716463"/>
            <a:ext cx="4894262" cy="4468812"/>
          </a:xfrm>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694F0906-2887-4564-9C38-2A2534EA7EEE}" type="datetime1">
              <a:rPr lang="zh-CN" altLang="en-US" sz="1200" b="0">
                <a:solidFill>
                  <a:schemeClr val="tx1"/>
                </a:solidFill>
              </a:rPr>
              <a:pPr eaLnBrk="1" hangingPunct="1"/>
              <a:t>2015/7/20</a:t>
            </a:fld>
            <a:endParaRPr lang="en-GB" altLang="zh-CN" sz="1200" b="0">
              <a:solidFill>
                <a:schemeClr val="tx1"/>
              </a:solidFill>
            </a:endParaRPr>
          </a:p>
        </p:txBody>
      </p:sp>
      <p:sp>
        <p:nvSpPr>
          <p:cNvPr id="17101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B02CC9C6-BA3C-4D9D-993C-AFED0DCB0960}" type="slidenum">
              <a:rPr lang="zh-CN" altLang="en-GB" sz="1200" b="0">
                <a:solidFill>
                  <a:schemeClr val="tx1"/>
                </a:solidFill>
              </a:rPr>
              <a:pPr eaLnBrk="1" hangingPunct="1"/>
              <a:t>19</a:t>
            </a:fld>
            <a:endParaRPr lang="en-GB" altLang="zh-CN" sz="1200" b="0">
              <a:solidFill>
                <a:schemeClr val="tx1"/>
              </a:solidFill>
            </a:endParaRPr>
          </a:p>
        </p:txBody>
      </p:sp>
      <p:sp>
        <p:nvSpPr>
          <p:cNvPr id="171012" name="Rectangle 2"/>
          <p:cNvSpPr>
            <a:spLocks noGrp="1" noRot="1" noChangeAspect="1" noChangeArrowheads="1" noTextEdit="1"/>
          </p:cNvSpPr>
          <p:nvPr>
            <p:ph type="sldImg"/>
          </p:nvPr>
        </p:nvSpPr>
        <p:spPr>
          <a:xfrm>
            <a:off x="854075" y="744538"/>
            <a:ext cx="4962525" cy="3722687"/>
          </a:xfrm>
          <a:ln/>
        </p:spPr>
      </p:sp>
      <p:sp>
        <p:nvSpPr>
          <p:cNvPr id="171013" name="Rectangle 3"/>
          <p:cNvSpPr>
            <a:spLocks noGrp="1" noChangeArrowheads="1"/>
          </p:cNvSpPr>
          <p:nvPr>
            <p:ph type="body" idx="1"/>
          </p:nvPr>
        </p:nvSpPr>
        <p:spPr>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B2A805D6-09AE-4FA3-91AC-F1EEE2566C30}" type="datetime1">
              <a:rPr lang="zh-CN" altLang="en-US" sz="1200" b="0">
                <a:solidFill>
                  <a:schemeClr val="tx1"/>
                </a:solidFill>
              </a:rPr>
              <a:pPr eaLnBrk="1" hangingPunct="1"/>
              <a:t>2015/7/20</a:t>
            </a:fld>
            <a:endParaRPr lang="en-GB" altLang="zh-CN" sz="1200" b="0">
              <a:solidFill>
                <a:schemeClr val="tx1"/>
              </a:solidFill>
            </a:endParaRPr>
          </a:p>
        </p:txBody>
      </p:sp>
      <p:sp>
        <p:nvSpPr>
          <p:cNvPr id="17613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6D20EFFF-4CAD-481E-98B9-AACF8BA39220}" type="slidenum">
              <a:rPr lang="zh-CN" altLang="en-GB" sz="1200" b="0">
                <a:solidFill>
                  <a:schemeClr val="tx1"/>
                </a:solidFill>
              </a:rPr>
              <a:pPr eaLnBrk="1" hangingPunct="1"/>
              <a:t>22</a:t>
            </a:fld>
            <a:endParaRPr lang="en-GB" altLang="zh-CN" sz="1200" b="0">
              <a:solidFill>
                <a:schemeClr val="tx1"/>
              </a:solidFill>
            </a:endParaRPr>
          </a:p>
        </p:txBody>
      </p:sp>
      <p:sp>
        <p:nvSpPr>
          <p:cNvPr id="176132" name="Rectangle 2"/>
          <p:cNvSpPr>
            <a:spLocks noGrp="1" noRot="1" noChangeAspect="1" noChangeArrowheads="1" noTextEdit="1"/>
          </p:cNvSpPr>
          <p:nvPr>
            <p:ph type="sldImg"/>
          </p:nvPr>
        </p:nvSpPr>
        <p:spPr>
          <a:xfrm>
            <a:off x="854075" y="744538"/>
            <a:ext cx="4962525" cy="3722687"/>
          </a:xfrm>
          <a:ln/>
        </p:spPr>
      </p:sp>
      <p:sp>
        <p:nvSpPr>
          <p:cNvPr id="176133" name="Rectangle 3"/>
          <p:cNvSpPr>
            <a:spLocks noGrp="1" noChangeArrowheads="1"/>
          </p:cNvSpPr>
          <p:nvPr>
            <p:ph type="body" idx="1"/>
          </p:nvPr>
        </p:nvSpPr>
        <p:spPr>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FCA77193-BA0E-46EA-8122-B59A59208408}" type="datetime1">
              <a:rPr lang="zh-CN" altLang="en-US" sz="1200" b="0">
                <a:solidFill>
                  <a:schemeClr val="tx1"/>
                </a:solidFill>
              </a:rPr>
              <a:pPr eaLnBrk="1" hangingPunct="1"/>
              <a:t>2015/7/20</a:t>
            </a:fld>
            <a:endParaRPr lang="en-GB" altLang="zh-CN" sz="1200" b="0">
              <a:solidFill>
                <a:schemeClr val="tx1"/>
              </a:solidFill>
            </a:endParaRPr>
          </a:p>
        </p:txBody>
      </p:sp>
      <p:sp>
        <p:nvSpPr>
          <p:cNvPr id="177155"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EB238907-E935-4C2C-A731-CB93DA960288}" type="slidenum">
              <a:rPr lang="zh-CN" altLang="en-GB" sz="1200" b="0">
                <a:solidFill>
                  <a:schemeClr val="tx1"/>
                </a:solidFill>
              </a:rPr>
              <a:pPr eaLnBrk="1" hangingPunct="1"/>
              <a:t>24</a:t>
            </a:fld>
            <a:endParaRPr lang="en-GB" altLang="zh-CN" sz="1200" b="0">
              <a:solidFill>
                <a:schemeClr val="tx1"/>
              </a:solidFill>
            </a:endParaRPr>
          </a:p>
        </p:txBody>
      </p:sp>
      <p:sp>
        <p:nvSpPr>
          <p:cNvPr id="177156" name="Rectangle 2"/>
          <p:cNvSpPr>
            <a:spLocks noGrp="1" noRot="1" noChangeAspect="1" noChangeArrowheads="1" noTextEdit="1"/>
          </p:cNvSpPr>
          <p:nvPr>
            <p:ph type="sldImg"/>
          </p:nvPr>
        </p:nvSpPr>
        <p:spPr>
          <a:xfrm>
            <a:off x="871538" y="755650"/>
            <a:ext cx="4940300" cy="3705225"/>
          </a:xfrm>
          <a:ln/>
        </p:spPr>
      </p:sp>
      <p:sp>
        <p:nvSpPr>
          <p:cNvPr id="177157" name="Rectangle 3"/>
          <p:cNvSpPr>
            <a:spLocks noGrp="1" noChangeArrowheads="1"/>
          </p:cNvSpPr>
          <p:nvPr>
            <p:ph type="body" idx="1"/>
          </p:nvPr>
        </p:nvSpPr>
        <p:spPr>
          <a:xfrm>
            <a:off x="858838" y="4713288"/>
            <a:ext cx="4951412" cy="4470400"/>
          </a:xfrm>
          <a:noFill/>
        </p:spPr>
        <p:txBody>
          <a:bodyPr/>
          <a:lstStyle/>
          <a:p>
            <a:pPr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理财金钥匙</a:t>
            </a:r>
            <a:r>
              <a:rPr lang="en-US" altLang="zh-CN" smtClean="0">
                <a:latin typeface="Arial" pitchFamily="34" charset="0"/>
                <a:cs typeface="Arial" pitchFamily="34" charset="0"/>
              </a:rPr>
              <a:t>-</a:t>
            </a:r>
            <a:r>
              <a:rPr lang="zh-CN" altLang="en-US" smtClean="0">
                <a:latin typeface="Arial" pitchFamily="34" charset="0"/>
                <a:cs typeface="Arial" pitchFamily="34" charset="0"/>
              </a:rPr>
              <a:t>全面预算 </a:t>
            </a:r>
            <a:r>
              <a:rPr lang="en-US" altLang="zh-CN" smtClean="0">
                <a:latin typeface="Arial" pitchFamily="34" charset="0"/>
                <a:cs typeface="Arial" pitchFamily="34" charset="0"/>
              </a:rPr>
              <a:t>P199 - 206</a:t>
            </a:r>
            <a:endParaRPr lang="en-GB" altLang="zh-CN" smtClean="0">
              <a:latin typeface="Arial" pitchFamily="34" charset="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0EF419BE-0A85-4AD7-A07B-55448308A6A5}" type="datetime1">
              <a:rPr lang="zh-CN" altLang="en-US" sz="1200" b="0">
                <a:solidFill>
                  <a:schemeClr val="tx1"/>
                </a:solidFill>
              </a:rPr>
              <a:pPr eaLnBrk="1" hangingPunct="1"/>
              <a:t>2015/7/20</a:t>
            </a:fld>
            <a:endParaRPr lang="en-GB" altLang="zh-CN" sz="1200" b="0">
              <a:solidFill>
                <a:schemeClr val="tx1"/>
              </a:solidFill>
            </a:endParaRPr>
          </a:p>
        </p:txBody>
      </p:sp>
      <p:sp>
        <p:nvSpPr>
          <p:cNvPr id="178179"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DF83B3A-677C-4BB6-89A3-9874D3E7EA79}" type="slidenum">
              <a:rPr lang="zh-CN" altLang="en-GB" sz="1200" b="0">
                <a:solidFill>
                  <a:schemeClr val="tx1"/>
                </a:solidFill>
              </a:rPr>
              <a:pPr eaLnBrk="1" hangingPunct="1"/>
              <a:t>25</a:t>
            </a:fld>
            <a:endParaRPr lang="en-GB" altLang="zh-CN" sz="1200" b="0">
              <a:solidFill>
                <a:schemeClr val="tx1"/>
              </a:solidFill>
            </a:endParaRPr>
          </a:p>
        </p:txBody>
      </p:sp>
      <p:sp>
        <p:nvSpPr>
          <p:cNvPr id="178180" name="Rectangle 2"/>
          <p:cNvSpPr>
            <a:spLocks noGrp="1" noRot="1" noChangeAspect="1" noChangeArrowheads="1" noTextEdit="1"/>
          </p:cNvSpPr>
          <p:nvPr>
            <p:ph type="sldImg"/>
          </p:nvPr>
        </p:nvSpPr>
        <p:spPr>
          <a:xfrm>
            <a:off x="854075" y="744538"/>
            <a:ext cx="4962525" cy="3722687"/>
          </a:xfrm>
          <a:ln/>
        </p:spPr>
      </p:sp>
      <p:sp>
        <p:nvSpPr>
          <p:cNvPr id="178181" name="Rectangle 3"/>
          <p:cNvSpPr>
            <a:spLocks noGrp="1" noChangeArrowheads="1"/>
          </p:cNvSpPr>
          <p:nvPr>
            <p:ph type="body" idx="1"/>
          </p:nvPr>
        </p:nvSpPr>
        <p:spPr>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14457871-97A3-43FA-8614-CDFAE231B2BE}" type="datetime1">
              <a:rPr lang="zh-CN" altLang="en-US" sz="1200" b="0">
                <a:solidFill>
                  <a:schemeClr val="tx1"/>
                </a:solidFill>
              </a:rPr>
              <a:pPr eaLnBrk="1" hangingPunct="1"/>
              <a:t>2015/7/20</a:t>
            </a:fld>
            <a:endParaRPr lang="en-GB" altLang="zh-CN" sz="1200" b="0">
              <a:solidFill>
                <a:schemeClr val="tx1"/>
              </a:solidFill>
            </a:endParaRPr>
          </a:p>
        </p:txBody>
      </p:sp>
      <p:sp>
        <p:nvSpPr>
          <p:cNvPr id="179203"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5DBA72B3-88EB-42A6-8F20-710E301E6E15}" type="slidenum">
              <a:rPr lang="zh-CN" altLang="en-GB" sz="1200" b="0">
                <a:solidFill>
                  <a:schemeClr val="tx1"/>
                </a:solidFill>
              </a:rPr>
              <a:pPr eaLnBrk="1" hangingPunct="1"/>
              <a:t>26</a:t>
            </a:fld>
            <a:endParaRPr lang="en-GB" altLang="zh-CN" sz="1200" b="0">
              <a:solidFill>
                <a:schemeClr val="tx1"/>
              </a:solidFill>
            </a:endParaRPr>
          </a:p>
        </p:txBody>
      </p:sp>
      <p:sp>
        <p:nvSpPr>
          <p:cNvPr id="179204" name="Rectangle 2"/>
          <p:cNvSpPr>
            <a:spLocks noGrp="1" noRot="1" noChangeAspect="1" noChangeArrowheads="1" noTextEdit="1"/>
          </p:cNvSpPr>
          <p:nvPr>
            <p:ph type="sldImg"/>
          </p:nvPr>
        </p:nvSpPr>
        <p:spPr>
          <a:xfrm>
            <a:off x="862013" y="749300"/>
            <a:ext cx="4948237" cy="3711575"/>
          </a:xfrm>
          <a:ln w="12700" cap="flat">
            <a:solidFill>
              <a:schemeClr val="tx1"/>
            </a:solidFill>
          </a:ln>
        </p:spPr>
      </p:sp>
      <p:sp>
        <p:nvSpPr>
          <p:cNvPr id="179205" name="Rectangle 3"/>
          <p:cNvSpPr>
            <a:spLocks noGrp="1" noChangeArrowheads="1"/>
          </p:cNvSpPr>
          <p:nvPr>
            <p:ph type="body" idx="1"/>
          </p:nvPr>
        </p:nvSpPr>
        <p:spPr>
          <a:xfrm>
            <a:off x="887413" y="4713288"/>
            <a:ext cx="4892675" cy="4470400"/>
          </a:xfrm>
          <a:noFill/>
          <a:extLst>
            <a:ext uri="{91240B29-F687-4F45-9708-019B960494DF}">
              <a14:hiddenLine xmlns:a14="http://schemas.microsoft.com/office/drawing/2010/main" w="12700">
                <a:solidFill>
                  <a:schemeClr val="tx1"/>
                </a:solidFill>
                <a:miter lim="800000"/>
                <a:headEnd/>
                <a:tailEnd/>
              </a14:hiddenLine>
            </a:ext>
          </a:extLst>
        </p:spPr>
        <p:txBody>
          <a:bodyPr lIns="94673" tIns="46536" rIns="94673" bIns="46536"/>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A86A2CE4-C6A7-4649-A790-0E667C26A34A}" type="datetime1">
              <a:rPr lang="zh-CN" altLang="en-US" sz="1200" b="0">
                <a:solidFill>
                  <a:schemeClr val="tx1"/>
                </a:solidFill>
              </a:rPr>
              <a:pPr eaLnBrk="1" hangingPunct="1"/>
              <a:t>2015/7/20</a:t>
            </a:fld>
            <a:endParaRPr lang="en-GB" altLang="zh-CN" sz="1200" b="0">
              <a:solidFill>
                <a:schemeClr val="tx1"/>
              </a:solidFill>
            </a:endParaRPr>
          </a:p>
        </p:txBody>
      </p:sp>
      <p:sp>
        <p:nvSpPr>
          <p:cNvPr id="180227"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9B20AFBE-FB30-4FAD-A3AA-73399ED4FDE6}" type="slidenum">
              <a:rPr lang="zh-CN" altLang="en-GB" sz="1200" b="0">
                <a:solidFill>
                  <a:schemeClr val="tx1"/>
                </a:solidFill>
              </a:rPr>
              <a:pPr eaLnBrk="1" hangingPunct="1"/>
              <a:t>27</a:t>
            </a:fld>
            <a:endParaRPr lang="en-GB" altLang="zh-CN" sz="1200" b="0">
              <a:solidFill>
                <a:schemeClr val="tx1"/>
              </a:solidFill>
            </a:endParaRPr>
          </a:p>
        </p:txBody>
      </p:sp>
      <p:sp>
        <p:nvSpPr>
          <p:cNvPr id="180228" name="Rectangle 2"/>
          <p:cNvSpPr>
            <a:spLocks noGrp="1" noRot="1" noChangeAspect="1" noChangeArrowheads="1" noTextEdit="1"/>
          </p:cNvSpPr>
          <p:nvPr>
            <p:ph type="sldImg"/>
          </p:nvPr>
        </p:nvSpPr>
        <p:spPr>
          <a:xfrm>
            <a:off x="862013" y="749300"/>
            <a:ext cx="4948237" cy="3711575"/>
          </a:xfrm>
          <a:ln w="12700" cap="flat">
            <a:solidFill>
              <a:schemeClr val="tx1"/>
            </a:solidFill>
          </a:ln>
        </p:spPr>
      </p:sp>
      <p:sp>
        <p:nvSpPr>
          <p:cNvPr id="180229" name="Rectangle 3"/>
          <p:cNvSpPr>
            <a:spLocks noGrp="1" noChangeArrowheads="1"/>
          </p:cNvSpPr>
          <p:nvPr>
            <p:ph type="body" idx="1"/>
          </p:nvPr>
        </p:nvSpPr>
        <p:spPr>
          <a:xfrm>
            <a:off x="887413" y="4713288"/>
            <a:ext cx="4892675" cy="4470400"/>
          </a:xfrm>
          <a:noFill/>
          <a:extLst>
            <a:ext uri="{91240B29-F687-4F45-9708-019B960494DF}">
              <a14:hiddenLine xmlns:a14="http://schemas.microsoft.com/office/drawing/2010/main" w="12700">
                <a:solidFill>
                  <a:schemeClr val="tx1"/>
                </a:solidFill>
                <a:miter lim="800000"/>
                <a:headEnd/>
                <a:tailEnd/>
              </a14:hiddenLine>
            </a:ext>
          </a:extLst>
        </p:spPr>
        <p:txBody>
          <a:bodyPr lIns="94673" tIns="46536" rIns="94673" bIns="46536"/>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C8AD5013-BF4F-42B0-9499-BFCE31AB456B}" type="datetime1">
              <a:rPr lang="zh-CN" altLang="en-US" sz="1200" b="0">
                <a:solidFill>
                  <a:schemeClr val="tx1"/>
                </a:solidFill>
              </a:rPr>
              <a:pPr eaLnBrk="1" hangingPunct="1"/>
              <a:t>2015/7/20</a:t>
            </a:fld>
            <a:endParaRPr lang="en-GB" altLang="zh-CN" sz="1200" b="0">
              <a:solidFill>
                <a:schemeClr val="tx1"/>
              </a:solidFill>
            </a:endParaRPr>
          </a:p>
        </p:txBody>
      </p:sp>
      <p:sp>
        <p:nvSpPr>
          <p:cNvPr id="18125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B775EA54-9F6D-4603-85A9-EDE5519965EF}" type="slidenum">
              <a:rPr lang="zh-CN" altLang="en-GB" sz="1200" b="0">
                <a:solidFill>
                  <a:schemeClr val="tx1"/>
                </a:solidFill>
              </a:rPr>
              <a:pPr eaLnBrk="1" hangingPunct="1"/>
              <a:t>28</a:t>
            </a:fld>
            <a:endParaRPr lang="en-GB" altLang="zh-CN" sz="1200" b="0">
              <a:solidFill>
                <a:schemeClr val="tx1"/>
              </a:solidFill>
            </a:endParaRPr>
          </a:p>
        </p:txBody>
      </p:sp>
      <p:sp>
        <p:nvSpPr>
          <p:cNvPr id="181252" name="Rectangle 2"/>
          <p:cNvSpPr>
            <a:spLocks noGrp="1" noRot="1" noChangeAspect="1" noChangeArrowheads="1" noTextEdit="1"/>
          </p:cNvSpPr>
          <p:nvPr>
            <p:ph type="sldImg"/>
          </p:nvPr>
        </p:nvSpPr>
        <p:spPr>
          <a:xfrm>
            <a:off x="854075" y="744538"/>
            <a:ext cx="4962525" cy="3722687"/>
          </a:xfrm>
          <a:ln/>
        </p:spPr>
      </p:sp>
      <p:sp>
        <p:nvSpPr>
          <p:cNvPr id="181253" name="Rectangle 3"/>
          <p:cNvSpPr>
            <a:spLocks noGrp="1" noChangeArrowheads="1"/>
          </p:cNvSpPr>
          <p:nvPr>
            <p:ph type="body" idx="1"/>
          </p:nvPr>
        </p:nvSpPr>
        <p:spPr>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20380FDF-1247-4D6E-BEA2-7D286B86E65A}" type="datetime1">
              <a:rPr lang="zh-CN" altLang="en-US" sz="1200" b="0">
                <a:solidFill>
                  <a:schemeClr val="tx1"/>
                </a:solidFill>
              </a:rPr>
              <a:pPr eaLnBrk="1" hangingPunct="1"/>
              <a:t>2015/7/20</a:t>
            </a:fld>
            <a:endParaRPr lang="en-GB" altLang="zh-CN" sz="1200" b="0">
              <a:solidFill>
                <a:schemeClr val="tx1"/>
              </a:solidFill>
            </a:endParaRPr>
          </a:p>
        </p:txBody>
      </p:sp>
      <p:sp>
        <p:nvSpPr>
          <p:cNvPr id="182275"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19C74F99-2668-43FB-8259-092F7E176C69}" type="slidenum">
              <a:rPr lang="zh-CN" altLang="en-GB" sz="1200" b="0">
                <a:solidFill>
                  <a:schemeClr val="tx1"/>
                </a:solidFill>
              </a:rPr>
              <a:pPr eaLnBrk="1" hangingPunct="1"/>
              <a:t>29</a:t>
            </a:fld>
            <a:endParaRPr lang="en-GB" altLang="zh-CN" sz="1200" b="0">
              <a:solidFill>
                <a:schemeClr val="tx1"/>
              </a:solidFill>
            </a:endParaRPr>
          </a:p>
        </p:txBody>
      </p:sp>
      <p:sp>
        <p:nvSpPr>
          <p:cNvPr id="182276" name="Rectangle 2"/>
          <p:cNvSpPr>
            <a:spLocks noGrp="1" noRot="1" noChangeAspect="1" noChangeArrowheads="1" noTextEdit="1"/>
          </p:cNvSpPr>
          <p:nvPr>
            <p:ph type="sldImg"/>
          </p:nvPr>
        </p:nvSpPr>
        <p:spPr>
          <a:xfrm>
            <a:off x="881063" y="738188"/>
            <a:ext cx="4916487" cy="3687762"/>
          </a:xfrm>
          <a:ln/>
        </p:spPr>
      </p:sp>
      <p:sp>
        <p:nvSpPr>
          <p:cNvPr id="182277" name="Rectangle 3"/>
          <p:cNvSpPr>
            <a:spLocks noGrp="1" noChangeArrowheads="1"/>
          </p:cNvSpPr>
          <p:nvPr>
            <p:ph type="body" idx="1"/>
          </p:nvPr>
        </p:nvSpPr>
        <p:spPr>
          <a:xfrm>
            <a:off x="869950" y="4757738"/>
            <a:ext cx="4933950" cy="4429125"/>
          </a:xfrm>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6F438674-73F4-44A2-AAEF-CA5B3375DAC4}" type="datetime1">
              <a:rPr lang="zh-CN" altLang="en-US" sz="1200" b="0">
                <a:solidFill>
                  <a:schemeClr val="tx1"/>
                </a:solidFill>
              </a:rPr>
              <a:pPr eaLnBrk="1" hangingPunct="1"/>
              <a:t>2015/7/20</a:t>
            </a:fld>
            <a:endParaRPr lang="en-GB" altLang="zh-CN" sz="1200" b="0">
              <a:solidFill>
                <a:schemeClr val="tx1"/>
              </a:solidFill>
            </a:endParaRPr>
          </a:p>
        </p:txBody>
      </p:sp>
      <p:sp>
        <p:nvSpPr>
          <p:cNvPr id="183299"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1EDB8E43-2018-4F34-8783-B5B802495A71}" type="slidenum">
              <a:rPr lang="zh-CN" altLang="en-GB" sz="1200" b="0">
                <a:solidFill>
                  <a:schemeClr val="tx1"/>
                </a:solidFill>
              </a:rPr>
              <a:pPr eaLnBrk="1" hangingPunct="1"/>
              <a:t>30</a:t>
            </a:fld>
            <a:endParaRPr lang="en-GB" altLang="zh-CN" sz="1200" b="0">
              <a:solidFill>
                <a:schemeClr val="tx1"/>
              </a:solidFill>
            </a:endParaRPr>
          </a:p>
        </p:txBody>
      </p:sp>
      <p:sp>
        <p:nvSpPr>
          <p:cNvPr id="183300" name="Rectangle 2"/>
          <p:cNvSpPr>
            <a:spLocks noGrp="1" noRot="1" noChangeAspect="1" noChangeArrowheads="1" noTextEdit="1"/>
          </p:cNvSpPr>
          <p:nvPr>
            <p:ph type="sldImg"/>
          </p:nvPr>
        </p:nvSpPr>
        <p:spPr>
          <a:xfrm>
            <a:off x="881063" y="738188"/>
            <a:ext cx="4916487" cy="3687762"/>
          </a:xfrm>
          <a:ln/>
        </p:spPr>
      </p:sp>
      <p:sp>
        <p:nvSpPr>
          <p:cNvPr id="183301" name="Rectangle 3"/>
          <p:cNvSpPr>
            <a:spLocks noGrp="1" noChangeArrowheads="1"/>
          </p:cNvSpPr>
          <p:nvPr>
            <p:ph type="body" idx="1"/>
          </p:nvPr>
        </p:nvSpPr>
        <p:spPr>
          <a:xfrm>
            <a:off x="869950" y="4757738"/>
            <a:ext cx="4933950" cy="4429125"/>
          </a:xfrm>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EB2E09A4-8F8D-4988-87AB-2E5A0CC30376}" type="datetime1">
              <a:rPr lang="zh-CN" altLang="en-US" sz="1200" b="0">
                <a:solidFill>
                  <a:schemeClr val="tx1"/>
                </a:solidFill>
              </a:rPr>
              <a:pPr eaLnBrk="1" hangingPunct="1"/>
              <a:t>2015/7/20</a:t>
            </a:fld>
            <a:endParaRPr lang="en-GB" altLang="zh-CN" sz="1200" b="0">
              <a:solidFill>
                <a:schemeClr val="tx1"/>
              </a:solidFill>
            </a:endParaRPr>
          </a:p>
        </p:txBody>
      </p:sp>
      <p:sp>
        <p:nvSpPr>
          <p:cNvPr id="184323"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CCF42FBC-48D8-404E-8364-1C0462843717}" type="slidenum">
              <a:rPr lang="zh-CN" altLang="en-GB" sz="1200" b="0">
                <a:solidFill>
                  <a:schemeClr val="tx1"/>
                </a:solidFill>
              </a:rPr>
              <a:pPr eaLnBrk="1" hangingPunct="1"/>
              <a:t>31</a:t>
            </a:fld>
            <a:endParaRPr lang="en-GB" altLang="zh-CN" sz="1200" b="0">
              <a:solidFill>
                <a:schemeClr val="tx1"/>
              </a:solidFill>
            </a:endParaRPr>
          </a:p>
        </p:txBody>
      </p:sp>
      <p:sp>
        <p:nvSpPr>
          <p:cNvPr id="184324" name="Rectangle 2"/>
          <p:cNvSpPr>
            <a:spLocks noGrp="1" noRot="1" noChangeAspect="1" noChangeArrowheads="1" noTextEdit="1"/>
          </p:cNvSpPr>
          <p:nvPr>
            <p:ph type="sldImg"/>
          </p:nvPr>
        </p:nvSpPr>
        <p:spPr>
          <a:xfrm>
            <a:off x="881063" y="738188"/>
            <a:ext cx="4916487" cy="3687762"/>
          </a:xfrm>
          <a:ln/>
        </p:spPr>
      </p:sp>
      <p:sp>
        <p:nvSpPr>
          <p:cNvPr id="184325" name="Rectangle 3"/>
          <p:cNvSpPr>
            <a:spLocks noGrp="1" noChangeArrowheads="1"/>
          </p:cNvSpPr>
          <p:nvPr>
            <p:ph type="body" idx="1"/>
          </p:nvPr>
        </p:nvSpPr>
        <p:spPr>
          <a:xfrm>
            <a:off x="869950" y="4757738"/>
            <a:ext cx="4933950" cy="4429125"/>
          </a:xfrm>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09683715-E6D0-41B1-B175-318D9F82FDB5}" type="datetime1">
              <a:rPr lang="zh-CN" altLang="en-US" sz="1200" b="0">
                <a:solidFill>
                  <a:schemeClr val="tx1"/>
                </a:solidFill>
              </a:rPr>
              <a:pPr eaLnBrk="1" hangingPunct="1"/>
              <a:t>2015/7/20</a:t>
            </a:fld>
            <a:endParaRPr lang="en-GB" altLang="zh-CN" sz="1200" b="0">
              <a:solidFill>
                <a:schemeClr val="tx1"/>
              </a:solidFill>
            </a:endParaRPr>
          </a:p>
        </p:txBody>
      </p:sp>
      <p:sp>
        <p:nvSpPr>
          <p:cNvPr id="162819"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F5B87E3A-9189-4098-A5FB-0F0C1877BF27}" type="slidenum">
              <a:rPr lang="zh-CN" altLang="en-GB" sz="1200" b="0">
                <a:solidFill>
                  <a:schemeClr val="tx1"/>
                </a:solidFill>
              </a:rPr>
              <a:pPr eaLnBrk="1" hangingPunct="1"/>
              <a:t>3</a:t>
            </a:fld>
            <a:endParaRPr lang="en-GB" altLang="zh-CN" sz="1200" b="0">
              <a:solidFill>
                <a:schemeClr val="tx1"/>
              </a:solidFill>
            </a:endParaRPr>
          </a:p>
        </p:txBody>
      </p:sp>
      <p:sp>
        <p:nvSpPr>
          <p:cNvPr id="162820" name="Rectangle 2"/>
          <p:cNvSpPr>
            <a:spLocks noGrp="1" noRot="1" noChangeAspect="1" noChangeArrowheads="1" noTextEdit="1"/>
          </p:cNvSpPr>
          <p:nvPr>
            <p:ph type="sldImg"/>
          </p:nvPr>
        </p:nvSpPr>
        <p:spPr>
          <a:xfrm>
            <a:off x="854075" y="744538"/>
            <a:ext cx="4962525" cy="3722687"/>
          </a:xfrm>
          <a:ln/>
        </p:spPr>
      </p:sp>
      <p:sp>
        <p:nvSpPr>
          <p:cNvPr id="162821" name="Rectangle 3"/>
          <p:cNvSpPr>
            <a:spLocks noGrp="1" noChangeArrowheads="1"/>
          </p:cNvSpPr>
          <p:nvPr>
            <p:ph type="body" idx="1"/>
          </p:nvPr>
        </p:nvSpPr>
        <p:spPr>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51B39FD1-195E-4268-BE23-2EBDDD548CD6}" type="datetime1">
              <a:rPr lang="zh-CN" altLang="en-US" sz="1200" b="0">
                <a:solidFill>
                  <a:schemeClr val="tx1"/>
                </a:solidFill>
              </a:rPr>
              <a:pPr eaLnBrk="1" hangingPunct="1"/>
              <a:t>2015/7/20</a:t>
            </a:fld>
            <a:endParaRPr lang="en-GB" altLang="zh-CN" sz="1200" b="0">
              <a:solidFill>
                <a:schemeClr val="tx1"/>
              </a:solidFill>
            </a:endParaRPr>
          </a:p>
        </p:txBody>
      </p:sp>
      <p:sp>
        <p:nvSpPr>
          <p:cNvPr id="185347"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243F1BEF-44B4-44C9-9155-D3CF17148F4D}" type="slidenum">
              <a:rPr lang="zh-CN" altLang="en-GB" sz="1200" b="0">
                <a:solidFill>
                  <a:schemeClr val="tx1"/>
                </a:solidFill>
              </a:rPr>
              <a:pPr eaLnBrk="1" hangingPunct="1"/>
              <a:t>32</a:t>
            </a:fld>
            <a:endParaRPr lang="en-GB" altLang="zh-CN" sz="1200" b="0">
              <a:solidFill>
                <a:schemeClr val="tx1"/>
              </a:solidFill>
            </a:endParaRPr>
          </a:p>
        </p:txBody>
      </p:sp>
      <p:sp>
        <p:nvSpPr>
          <p:cNvPr id="185348" name="Rectangle 2"/>
          <p:cNvSpPr>
            <a:spLocks noGrp="1" noRot="1" noChangeAspect="1" noChangeArrowheads="1" noTextEdit="1"/>
          </p:cNvSpPr>
          <p:nvPr>
            <p:ph type="sldImg"/>
          </p:nvPr>
        </p:nvSpPr>
        <p:spPr>
          <a:xfrm>
            <a:off x="1019175" y="868363"/>
            <a:ext cx="4632325" cy="3473450"/>
          </a:xfrm>
          <a:ln w="12699" cap="flat">
            <a:solidFill>
              <a:schemeClr val="tx1"/>
            </a:solidFill>
          </a:ln>
        </p:spPr>
      </p:sp>
      <p:sp>
        <p:nvSpPr>
          <p:cNvPr id="185349" name="Rectangle 3"/>
          <p:cNvSpPr>
            <a:spLocks noGrp="1" noChangeArrowheads="1"/>
          </p:cNvSpPr>
          <p:nvPr>
            <p:ph type="body" idx="1"/>
          </p:nvPr>
        </p:nvSpPr>
        <p:spPr>
          <a:xfrm>
            <a:off x="889000" y="4718050"/>
            <a:ext cx="4891088" cy="4179888"/>
          </a:xfrm>
          <a:noFill/>
        </p:spPr>
        <p:txBody>
          <a:bodyPr lIns="95292" tIns="48454" rIns="95292" bIns="48454"/>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AF62BF0E-7A75-4704-AE3A-82B7BDECEE87}" type="datetime1">
              <a:rPr lang="zh-CN" altLang="en-US" sz="1200" b="0">
                <a:solidFill>
                  <a:schemeClr val="tx1"/>
                </a:solidFill>
              </a:rPr>
              <a:pPr eaLnBrk="1" hangingPunct="1"/>
              <a:t>2015/7/20</a:t>
            </a:fld>
            <a:endParaRPr lang="en-GB" altLang="zh-CN" sz="1200" b="0">
              <a:solidFill>
                <a:schemeClr val="tx1"/>
              </a:solidFill>
            </a:endParaRPr>
          </a:p>
        </p:txBody>
      </p:sp>
      <p:sp>
        <p:nvSpPr>
          <p:cNvPr id="187395"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0407F5AA-FF4C-4500-AD6A-A97956CD4EA4}" type="slidenum">
              <a:rPr lang="zh-CN" altLang="en-GB" sz="1200" b="0">
                <a:solidFill>
                  <a:schemeClr val="tx1"/>
                </a:solidFill>
              </a:rPr>
              <a:pPr eaLnBrk="1" hangingPunct="1"/>
              <a:t>33</a:t>
            </a:fld>
            <a:endParaRPr lang="en-GB" altLang="zh-CN" sz="1200" b="0">
              <a:solidFill>
                <a:schemeClr val="tx1"/>
              </a:solidFill>
            </a:endParaRPr>
          </a:p>
        </p:txBody>
      </p:sp>
      <p:sp>
        <p:nvSpPr>
          <p:cNvPr id="187396" name="Rectangle 2"/>
          <p:cNvSpPr>
            <a:spLocks noGrp="1" noRot="1" noChangeAspect="1" noChangeArrowheads="1" noTextEdit="1"/>
          </p:cNvSpPr>
          <p:nvPr>
            <p:ph type="sldImg"/>
          </p:nvPr>
        </p:nvSpPr>
        <p:spPr>
          <a:xfrm>
            <a:off x="854075" y="744538"/>
            <a:ext cx="4962525" cy="3722687"/>
          </a:xfrm>
          <a:ln/>
        </p:spPr>
      </p:sp>
      <p:sp>
        <p:nvSpPr>
          <p:cNvPr id="187397" name="Rectangle 3"/>
          <p:cNvSpPr>
            <a:spLocks noGrp="1" noChangeArrowheads="1"/>
          </p:cNvSpPr>
          <p:nvPr>
            <p:ph type="body" idx="1"/>
          </p:nvPr>
        </p:nvSpPr>
        <p:spPr>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31C5AF4D-A7E6-423A-B7E2-220AB10FB754}" type="datetime1">
              <a:rPr lang="zh-CN" altLang="en-US" sz="1200" b="0">
                <a:solidFill>
                  <a:schemeClr val="tx1"/>
                </a:solidFill>
              </a:rPr>
              <a:pPr eaLnBrk="1" hangingPunct="1"/>
              <a:t>2015/7/20</a:t>
            </a:fld>
            <a:endParaRPr lang="en-GB" altLang="zh-CN" sz="1200" b="0">
              <a:solidFill>
                <a:schemeClr val="tx1"/>
              </a:solidFill>
            </a:endParaRPr>
          </a:p>
        </p:txBody>
      </p:sp>
      <p:sp>
        <p:nvSpPr>
          <p:cNvPr id="188419"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12A54EBA-C865-41CC-B477-9E4FE07F33B2}" type="slidenum">
              <a:rPr lang="zh-CN" altLang="en-GB" sz="1200" b="0">
                <a:solidFill>
                  <a:schemeClr val="tx1"/>
                </a:solidFill>
              </a:rPr>
              <a:pPr eaLnBrk="1" hangingPunct="1"/>
              <a:t>34</a:t>
            </a:fld>
            <a:endParaRPr lang="en-GB" altLang="zh-CN" sz="1200" b="0">
              <a:solidFill>
                <a:schemeClr val="tx1"/>
              </a:solidFill>
            </a:endParaRPr>
          </a:p>
        </p:txBody>
      </p:sp>
      <p:sp>
        <p:nvSpPr>
          <p:cNvPr id="188420" name="Rectangle 2"/>
          <p:cNvSpPr>
            <a:spLocks noGrp="1" noRot="1" noChangeAspect="1" noChangeArrowheads="1" noTextEdit="1"/>
          </p:cNvSpPr>
          <p:nvPr>
            <p:ph type="sldImg"/>
          </p:nvPr>
        </p:nvSpPr>
        <p:spPr>
          <a:xfrm>
            <a:off x="854075" y="744538"/>
            <a:ext cx="4962525" cy="3722687"/>
          </a:xfrm>
          <a:ln/>
        </p:spPr>
      </p:sp>
      <p:sp>
        <p:nvSpPr>
          <p:cNvPr id="188421"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a:t>
            </a:r>
            <a:r>
              <a:rPr lang="zh-CN" altLang="en-GB" b="1" smtClean="0">
                <a:latin typeface="Arial" pitchFamily="34" charset="0"/>
                <a:cs typeface="Arial" pitchFamily="34" charset="0"/>
              </a:rPr>
              <a:t>银行</a:t>
            </a:r>
            <a:r>
              <a:rPr lang="zh-CN" altLang="en-US" b="1" smtClean="0">
                <a:latin typeface="Arial" pitchFamily="34" charset="0"/>
                <a:cs typeface="Arial" pitchFamily="34" charset="0"/>
              </a:rPr>
              <a:t>全面预算管理培训 </a:t>
            </a:r>
            <a:r>
              <a:rPr lang="en-US" altLang="zh-CN" b="1" smtClean="0">
                <a:latin typeface="Arial" pitchFamily="34" charset="0"/>
                <a:cs typeface="Arial" pitchFamily="34" charset="0"/>
              </a:rPr>
              <a:t>Slide no. 38</a:t>
            </a:r>
            <a:endParaRPr lang="en-GB" altLang="zh-CN" b="1" smtClean="0">
              <a:latin typeface="Arial" pitchFamily="34" charset="0"/>
              <a:cs typeface="Arial" pitchFamily="34" charset="0"/>
            </a:endParaRPr>
          </a:p>
          <a:p>
            <a:pPr eaLnBrk="1" hangingPunct="1"/>
            <a:endParaRPr lang="zh-CN" altLang="en-GB" smtClean="0">
              <a:latin typeface="Arial" pitchFamily="34" charset="0"/>
              <a:cs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83807BAD-2023-4986-A4F3-4544B87C8E32}" type="datetime1">
              <a:rPr lang="zh-CN" altLang="en-US" sz="1200" b="0">
                <a:solidFill>
                  <a:schemeClr val="tx1"/>
                </a:solidFill>
              </a:rPr>
              <a:pPr eaLnBrk="1" hangingPunct="1"/>
              <a:t>2015/7/20</a:t>
            </a:fld>
            <a:endParaRPr lang="en-GB" altLang="zh-CN" sz="1200" b="0">
              <a:solidFill>
                <a:schemeClr val="tx1"/>
              </a:solidFill>
            </a:endParaRPr>
          </a:p>
        </p:txBody>
      </p:sp>
      <p:sp>
        <p:nvSpPr>
          <p:cNvPr id="189443"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16A1534E-7EAE-4F43-98A7-C8703FBDA29B}" type="slidenum">
              <a:rPr lang="zh-CN" altLang="en-GB" sz="1200" b="0">
                <a:solidFill>
                  <a:schemeClr val="tx1"/>
                </a:solidFill>
              </a:rPr>
              <a:pPr eaLnBrk="1" hangingPunct="1"/>
              <a:t>35</a:t>
            </a:fld>
            <a:endParaRPr lang="en-GB" altLang="zh-CN" sz="1200" b="0">
              <a:solidFill>
                <a:schemeClr val="tx1"/>
              </a:solidFill>
            </a:endParaRPr>
          </a:p>
        </p:txBody>
      </p:sp>
      <p:sp>
        <p:nvSpPr>
          <p:cNvPr id="189444" name="Rectangle 2"/>
          <p:cNvSpPr>
            <a:spLocks noGrp="1" noRot="1" noChangeAspect="1" noChangeArrowheads="1" noTextEdit="1"/>
          </p:cNvSpPr>
          <p:nvPr>
            <p:ph type="sldImg"/>
          </p:nvPr>
        </p:nvSpPr>
        <p:spPr>
          <a:xfrm>
            <a:off x="854075" y="744538"/>
            <a:ext cx="4962525" cy="3722687"/>
          </a:xfrm>
          <a:ln/>
        </p:spPr>
      </p:sp>
      <p:sp>
        <p:nvSpPr>
          <p:cNvPr id="189445"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a:t>
            </a:r>
            <a:r>
              <a:rPr lang="zh-CN" altLang="en-GB" b="1" smtClean="0">
                <a:latin typeface="Arial" pitchFamily="34" charset="0"/>
                <a:cs typeface="Arial" pitchFamily="34" charset="0"/>
              </a:rPr>
              <a:t>银行</a:t>
            </a:r>
            <a:r>
              <a:rPr lang="zh-CN" altLang="en-US" b="1" smtClean="0">
                <a:latin typeface="Arial" pitchFamily="34" charset="0"/>
                <a:cs typeface="Arial" pitchFamily="34" charset="0"/>
              </a:rPr>
              <a:t>全面预算管理培训 </a:t>
            </a:r>
            <a:r>
              <a:rPr lang="en-US" altLang="zh-CN" b="1" smtClean="0">
                <a:latin typeface="Arial" pitchFamily="34" charset="0"/>
                <a:cs typeface="Arial" pitchFamily="34" charset="0"/>
              </a:rPr>
              <a:t>Slide no. 39</a:t>
            </a:r>
            <a:endParaRPr lang="en-GB" altLang="zh-CN" b="1" smtClean="0">
              <a:latin typeface="Arial" pitchFamily="34" charset="0"/>
              <a:cs typeface="Arial" pitchFamily="34" charset="0"/>
            </a:endParaRPr>
          </a:p>
          <a:p>
            <a:pPr eaLnBrk="1" hangingPunct="1"/>
            <a:endParaRPr lang="zh-CN" altLang="en-GB" smtClean="0">
              <a:latin typeface="Arial" pitchFamily="34" charset="0"/>
              <a:cs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1A333283-895C-475A-A154-1EADA912AAB9}" type="datetime1">
              <a:rPr lang="zh-CN" altLang="en-US" sz="1200" b="0">
                <a:solidFill>
                  <a:schemeClr val="tx1"/>
                </a:solidFill>
              </a:rPr>
              <a:pPr eaLnBrk="1" hangingPunct="1"/>
              <a:t>2015/7/20</a:t>
            </a:fld>
            <a:endParaRPr lang="en-GB" altLang="zh-CN" sz="1200" b="0">
              <a:solidFill>
                <a:schemeClr val="tx1"/>
              </a:solidFill>
            </a:endParaRPr>
          </a:p>
        </p:txBody>
      </p:sp>
      <p:sp>
        <p:nvSpPr>
          <p:cNvPr id="190467"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BC4E7C53-B25D-481C-B4DC-0CCDBB5B4EE0}" type="slidenum">
              <a:rPr lang="zh-CN" altLang="en-GB" sz="1200" b="0">
                <a:solidFill>
                  <a:schemeClr val="tx1"/>
                </a:solidFill>
              </a:rPr>
              <a:pPr eaLnBrk="1" hangingPunct="1"/>
              <a:t>36</a:t>
            </a:fld>
            <a:endParaRPr lang="en-GB" altLang="zh-CN" sz="1200" b="0">
              <a:solidFill>
                <a:schemeClr val="tx1"/>
              </a:solidFill>
            </a:endParaRPr>
          </a:p>
        </p:txBody>
      </p:sp>
      <p:sp>
        <p:nvSpPr>
          <p:cNvPr id="190468" name="Rectangle 2"/>
          <p:cNvSpPr>
            <a:spLocks noGrp="1" noRot="1" noChangeAspect="1" noChangeArrowheads="1" noTextEdit="1"/>
          </p:cNvSpPr>
          <p:nvPr>
            <p:ph type="sldImg"/>
          </p:nvPr>
        </p:nvSpPr>
        <p:spPr>
          <a:xfrm>
            <a:off x="854075" y="744538"/>
            <a:ext cx="4962525" cy="3722687"/>
          </a:xfrm>
          <a:ln/>
        </p:spPr>
      </p:sp>
      <p:sp>
        <p:nvSpPr>
          <p:cNvPr id="190469"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a:t>
            </a:r>
            <a:r>
              <a:rPr lang="zh-CN" altLang="en-GB" b="1" smtClean="0">
                <a:latin typeface="Arial" pitchFamily="34" charset="0"/>
                <a:cs typeface="Arial" pitchFamily="34" charset="0"/>
              </a:rPr>
              <a:t>银行</a:t>
            </a:r>
            <a:r>
              <a:rPr lang="zh-CN" altLang="en-US" b="1" smtClean="0">
                <a:latin typeface="Arial" pitchFamily="34" charset="0"/>
                <a:cs typeface="Arial" pitchFamily="34" charset="0"/>
              </a:rPr>
              <a:t>全面预算管理培训 </a:t>
            </a:r>
            <a:r>
              <a:rPr lang="en-US" altLang="zh-CN" b="1" smtClean="0">
                <a:latin typeface="Arial" pitchFamily="34" charset="0"/>
                <a:cs typeface="Arial" pitchFamily="34" charset="0"/>
              </a:rPr>
              <a:t>Slide no. 40</a:t>
            </a:r>
            <a:endParaRPr lang="en-GB" altLang="zh-CN" b="1" smtClean="0">
              <a:latin typeface="Arial" pitchFamily="34" charset="0"/>
              <a:cs typeface="Arial" pitchFamily="34" charset="0"/>
            </a:endParaRPr>
          </a:p>
          <a:p>
            <a:pPr eaLnBrk="1" hangingPunct="1"/>
            <a:endParaRPr lang="zh-CN" altLang="en-GB" smtClean="0">
              <a:latin typeface="Arial" pitchFamily="34" charset="0"/>
              <a:cs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62CA8C28-2891-4835-91F8-390A7B3F0524}" type="datetime1">
              <a:rPr lang="zh-CN" altLang="en-US" sz="1200" b="0">
                <a:solidFill>
                  <a:schemeClr val="tx1"/>
                </a:solidFill>
              </a:rPr>
              <a:pPr eaLnBrk="1" hangingPunct="1"/>
              <a:t>2015/7/20</a:t>
            </a:fld>
            <a:endParaRPr lang="en-GB" altLang="zh-CN" sz="1200" b="0">
              <a:solidFill>
                <a:schemeClr val="tx1"/>
              </a:solidFill>
            </a:endParaRPr>
          </a:p>
        </p:txBody>
      </p:sp>
      <p:sp>
        <p:nvSpPr>
          <p:cNvPr id="19149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5869E64D-6D5F-42FF-90A5-ED44CE596FEC}" type="slidenum">
              <a:rPr lang="zh-CN" altLang="en-GB" sz="1200" b="0">
                <a:solidFill>
                  <a:schemeClr val="tx1"/>
                </a:solidFill>
              </a:rPr>
              <a:pPr eaLnBrk="1" hangingPunct="1"/>
              <a:t>37</a:t>
            </a:fld>
            <a:endParaRPr lang="en-GB" altLang="zh-CN" sz="1200" b="0">
              <a:solidFill>
                <a:schemeClr val="tx1"/>
              </a:solidFill>
            </a:endParaRPr>
          </a:p>
        </p:txBody>
      </p:sp>
      <p:sp>
        <p:nvSpPr>
          <p:cNvPr id="191492" name="Rectangle 2"/>
          <p:cNvSpPr>
            <a:spLocks noGrp="1" noRot="1" noChangeAspect="1" noChangeArrowheads="1" noTextEdit="1"/>
          </p:cNvSpPr>
          <p:nvPr>
            <p:ph type="sldImg"/>
          </p:nvPr>
        </p:nvSpPr>
        <p:spPr>
          <a:xfrm>
            <a:off x="854075" y="744538"/>
            <a:ext cx="4962525" cy="3722687"/>
          </a:xfrm>
          <a:ln/>
        </p:spPr>
      </p:sp>
      <p:sp>
        <p:nvSpPr>
          <p:cNvPr id="191493"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a:t>
            </a:r>
            <a:r>
              <a:rPr lang="zh-CN" altLang="en-GB" b="1" smtClean="0">
                <a:latin typeface="Arial" pitchFamily="34" charset="0"/>
                <a:cs typeface="Arial" pitchFamily="34" charset="0"/>
              </a:rPr>
              <a:t>银行</a:t>
            </a:r>
            <a:r>
              <a:rPr lang="zh-CN" altLang="en-US" b="1" smtClean="0">
                <a:latin typeface="Arial" pitchFamily="34" charset="0"/>
                <a:cs typeface="Arial" pitchFamily="34" charset="0"/>
              </a:rPr>
              <a:t>全面预算管理培训 </a:t>
            </a:r>
            <a:r>
              <a:rPr lang="en-US" altLang="zh-CN" b="1" smtClean="0">
                <a:latin typeface="Arial" pitchFamily="34" charset="0"/>
                <a:cs typeface="Arial" pitchFamily="34" charset="0"/>
              </a:rPr>
              <a:t>Slide no. 41</a:t>
            </a:r>
            <a:endParaRPr lang="en-GB" altLang="zh-CN" b="1" smtClean="0">
              <a:latin typeface="Arial" pitchFamily="34" charset="0"/>
              <a:cs typeface="Arial" pitchFamily="34" charset="0"/>
            </a:endParaRPr>
          </a:p>
          <a:p>
            <a:pPr eaLnBrk="1" hangingPunct="1"/>
            <a:endParaRPr lang="zh-CN" altLang="en-GB" smtClean="0">
              <a:latin typeface="Arial" pitchFamily="34" charset="0"/>
              <a:cs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5DF6FBBE-22C8-48B7-9355-5CC825155963}" type="datetime1">
              <a:rPr lang="zh-CN" altLang="en-US" sz="1200" b="0">
                <a:solidFill>
                  <a:schemeClr val="tx1"/>
                </a:solidFill>
              </a:rPr>
              <a:pPr eaLnBrk="1" hangingPunct="1"/>
              <a:t>2015/7/20</a:t>
            </a:fld>
            <a:endParaRPr lang="en-GB" altLang="zh-CN" sz="1200" b="0">
              <a:solidFill>
                <a:schemeClr val="tx1"/>
              </a:solidFill>
            </a:endParaRPr>
          </a:p>
        </p:txBody>
      </p:sp>
      <p:sp>
        <p:nvSpPr>
          <p:cNvPr id="192515"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C0F42C60-0BC5-4005-A98D-C0EE237765AD}" type="slidenum">
              <a:rPr lang="zh-CN" altLang="en-GB" sz="1200" b="0">
                <a:solidFill>
                  <a:schemeClr val="tx1"/>
                </a:solidFill>
              </a:rPr>
              <a:pPr eaLnBrk="1" hangingPunct="1"/>
              <a:t>41</a:t>
            </a:fld>
            <a:endParaRPr lang="en-GB" altLang="zh-CN" sz="1200" b="0">
              <a:solidFill>
                <a:schemeClr val="tx1"/>
              </a:solidFill>
            </a:endParaRPr>
          </a:p>
        </p:txBody>
      </p:sp>
      <p:sp>
        <p:nvSpPr>
          <p:cNvPr id="192516" name="Rectangle 2"/>
          <p:cNvSpPr>
            <a:spLocks noGrp="1" noRot="1" noChangeAspect="1" noChangeArrowheads="1" noTextEdit="1"/>
          </p:cNvSpPr>
          <p:nvPr>
            <p:ph type="sldImg"/>
          </p:nvPr>
        </p:nvSpPr>
        <p:spPr>
          <a:xfrm>
            <a:off x="854075" y="744538"/>
            <a:ext cx="4962525" cy="3722687"/>
          </a:xfrm>
          <a:ln/>
        </p:spPr>
      </p:sp>
      <p:sp>
        <p:nvSpPr>
          <p:cNvPr id="192517" name="Rectangle 3"/>
          <p:cNvSpPr>
            <a:spLocks noGrp="1" noChangeArrowheads="1"/>
          </p:cNvSpPr>
          <p:nvPr>
            <p:ph type="body" idx="1"/>
          </p:nvPr>
        </p:nvSpPr>
        <p:spPr>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E22CBF9-23C4-42B9-98F6-067DBC9090CC}" type="datetime1">
              <a:rPr lang="zh-CN" altLang="en-US" sz="1200" b="0">
                <a:solidFill>
                  <a:schemeClr val="tx1"/>
                </a:solidFill>
              </a:rPr>
              <a:pPr eaLnBrk="1" hangingPunct="1"/>
              <a:t>2015/7/20</a:t>
            </a:fld>
            <a:endParaRPr lang="en-GB" altLang="zh-CN" sz="1200" b="0">
              <a:solidFill>
                <a:schemeClr val="tx1"/>
              </a:solidFill>
            </a:endParaRPr>
          </a:p>
        </p:txBody>
      </p:sp>
      <p:sp>
        <p:nvSpPr>
          <p:cNvPr id="193539"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EC3E178D-45D9-4321-8833-ABCF85D827CC}" type="slidenum">
              <a:rPr lang="zh-CN" altLang="en-GB" sz="1200" b="0">
                <a:solidFill>
                  <a:schemeClr val="tx1"/>
                </a:solidFill>
              </a:rPr>
              <a:pPr eaLnBrk="1" hangingPunct="1"/>
              <a:t>42</a:t>
            </a:fld>
            <a:endParaRPr lang="en-GB" altLang="zh-CN" sz="1200" b="0">
              <a:solidFill>
                <a:schemeClr val="tx1"/>
              </a:solidFill>
            </a:endParaRPr>
          </a:p>
        </p:txBody>
      </p:sp>
      <p:sp>
        <p:nvSpPr>
          <p:cNvPr id="193540" name="Rectangle 2"/>
          <p:cNvSpPr>
            <a:spLocks noGrp="1" noRot="1" noChangeAspect="1" noChangeArrowheads="1" noTextEdit="1"/>
          </p:cNvSpPr>
          <p:nvPr>
            <p:ph type="sldImg"/>
          </p:nvPr>
        </p:nvSpPr>
        <p:spPr>
          <a:xfrm>
            <a:off x="854075" y="744538"/>
            <a:ext cx="4962525" cy="3722687"/>
          </a:xfrm>
          <a:ln/>
        </p:spPr>
      </p:sp>
      <p:sp>
        <p:nvSpPr>
          <p:cNvPr id="193541" name="Rectangle 3"/>
          <p:cNvSpPr>
            <a:spLocks noGrp="1" noChangeArrowheads="1"/>
          </p:cNvSpPr>
          <p:nvPr>
            <p:ph type="body" idx="1"/>
          </p:nvPr>
        </p:nvSpPr>
        <p:spPr>
          <a:noFill/>
        </p:spPr>
        <p:txBody>
          <a:bodyPr/>
          <a:lstStyle/>
          <a:p>
            <a:pPr eaLnBrk="1" hangingPunct="1"/>
            <a:r>
              <a:rPr lang="en-GB" altLang="zh-CN" smtClean="0">
                <a:latin typeface="Arial" pitchFamily="34" charset="0"/>
                <a:cs typeface="Arial" pitchFamily="34" charset="0"/>
              </a:rPr>
              <a:t>Source: Concepts and Trends in Corporate Budgeting and Planning (Gateway)</a:t>
            </a:r>
          </a:p>
          <a:p>
            <a:pPr>
              <a:lnSpc>
                <a:spcPct val="92000"/>
              </a:lnSpc>
              <a:spcBef>
                <a:spcPct val="0"/>
              </a:spcBef>
            </a:pPr>
            <a:r>
              <a:rPr lang="en-US" altLang="zh-CN" b="1" smtClean="0">
                <a:solidFill>
                  <a:srgbClr val="336699"/>
                </a:solidFill>
                <a:latin typeface="Arial" pitchFamily="34" charset="0"/>
                <a:cs typeface="Arial" pitchFamily="34" charset="0"/>
              </a:rPr>
              <a:t>Approaches</a:t>
            </a:r>
          </a:p>
          <a:p>
            <a:pPr>
              <a:lnSpc>
                <a:spcPct val="92000"/>
              </a:lnSpc>
              <a:spcBef>
                <a:spcPct val="0"/>
              </a:spcBef>
            </a:pPr>
            <a:r>
              <a:rPr lang="en-US" altLang="zh-CN" sz="1300" smtClean="0">
                <a:latin typeface="Arial" pitchFamily="34" charset="0"/>
                <a:cs typeface="Arial" pitchFamily="34" charset="0"/>
              </a:rPr>
              <a:t>Top-down budgeting</a:t>
            </a:r>
          </a:p>
          <a:p>
            <a:pPr lvl="1" eaLnBrk="1" hangingPunct="1">
              <a:buFont typeface="Wingdings" pitchFamily="2" charset="2"/>
              <a:buNone/>
            </a:pPr>
            <a:r>
              <a:rPr lang="en-US" altLang="zh-CN" smtClean="0">
                <a:latin typeface="Arial" pitchFamily="34" charset="0"/>
                <a:cs typeface="Arial" pitchFamily="34" charset="0"/>
              </a:rPr>
              <a:t>Works well for organizations with highly inter-related divisions, those in crisis situations, and for </a:t>
            </a:r>
          </a:p>
          <a:p>
            <a:pPr lvl="1" eaLnBrk="1" hangingPunct="1">
              <a:buFont typeface="Wingdings" pitchFamily="2" charset="2"/>
              <a:buNone/>
            </a:pPr>
            <a:r>
              <a:rPr lang="en-US" altLang="zh-CN" smtClean="0">
                <a:latin typeface="Arial" pitchFamily="34" charset="0"/>
                <a:cs typeface="Arial" pitchFamily="34" charset="0"/>
              </a:rPr>
              <a:t>		budgeting over longer time horizons</a:t>
            </a:r>
          </a:p>
          <a:p>
            <a:pPr lvl="2" eaLnBrk="1" hangingPunct="1">
              <a:buClr>
                <a:schemeClr val="tx1"/>
              </a:buClr>
              <a:buFont typeface="Wingdings" pitchFamily="2" charset="2"/>
              <a:buNone/>
            </a:pPr>
            <a:r>
              <a:rPr lang="en-US" altLang="zh-CN" smtClean="0">
                <a:latin typeface="Arial" pitchFamily="34" charset="0"/>
                <a:cs typeface="Arial" pitchFamily="34" charset="0"/>
              </a:rPr>
              <a:t>Pro:   Fewer iterations required, often a better fit with flexible budgeting</a:t>
            </a:r>
          </a:p>
          <a:p>
            <a:pPr lvl="2" eaLnBrk="1" hangingPunct="1">
              <a:buClr>
                <a:schemeClr val="tx1"/>
              </a:buClr>
              <a:buFont typeface="Wingdings" pitchFamily="2" charset="2"/>
              <a:buNone/>
            </a:pPr>
            <a:r>
              <a:rPr lang="en-US" altLang="zh-CN" smtClean="0">
                <a:latin typeface="Arial" pitchFamily="34" charset="0"/>
                <a:cs typeface="Arial" pitchFamily="34" charset="0"/>
              </a:rPr>
              <a:t>Con:  Line managers may feel removed from the process; innovation may be stifled</a:t>
            </a:r>
          </a:p>
          <a:p>
            <a:pPr eaLnBrk="1" hangingPunct="1"/>
            <a:r>
              <a:rPr lang="en-US" altLang="zh-CN" sz="1300" smtClean="0">
                <a:latin typeface="Arial" pitchFamily="34" charset="0"/>
                <a:cs typeface="Arial" pitchFamily="34" charset="0"/>
              </a:rPr>
              <a:t>Bottom-up budgeting</a:t>
            </a:r>
          </a:p>
          <a:p>
            <a:pPr lvl="1" eaLnBrk="1" hangingPunct="1">
              <a:buFont typeface="Wingdings" pitchFamily="2" charset="2"/>
              <a:buNone/>
            </a:pPr>
            <a:r>
              <a:rPr lang="en-US" altLang="zh-CN" smtClean="0">
                <a:latin typeface="Arial" pitchFamily="34" charset="0"/>
                <a:cs typeface="Arial" pitchFamily="34" charset="0"/>
              </a:rPr>
              <a:t>A good fit for diverse organizations that require creative management at the unit level</a:t>
            </a:r>
          </a:p>
          <a:p>
            <a:pPr lvl="2" eaLnBrk="1" hangingPunct="1">
              <a:buClr>
                <a:schemeClr val="tx1"/>
              </a:buClr>
              <a:buFont typeface="Wingdings" pitchFamily="2" charset="2"/>
              <a:buNone/>
            </a:pPr>
            <a:r>
              <a:rPr lang="en-US" altLang="zh-CN" smtClean="0">
                <a:latin typeface="Arial" pitchFamily="34" charset="0"/>
                <a:cs typeface="Arial" pitchFamily="34" charset="0"/>
              </a:rPr>
              <a:t>Pro:   Increased department-level responsibility and sense of ownership</a:t>
            </a:r>
          </a:p>
          <a:p>
            <a:pPr lvl="2" eaLnBrk="1" hangingPunct="1">
              <a:buClr>
                <a:schemeClr val="tx1"/>
              </a:buClr>
              <a:buFont typeface="Wingdings" pitchFamily="2" charset="2"/>
              <a:buNone/>
            </a:pPr>
            <a:r>
              <a:rPr lang="en-US" altLang="zh-CN" smtClean="0">
                <a:latin typeface="Arial" pitchFamily="34" charset="0"/>
                <a:cs typeface="Arial" pitchFamily="34" charset="0"/>
              </a:rPr>
              <a:t>Con:  Can lack control and consistency, may overlook certain corporate objectives and can be time-consuming</a:t>
            </a:r>
          </a:p>
          <a:p>
            <a:pPr eaLnBrk="1" hangingPunct="1"/>
            <a:r>
              <a:rPr lang="en-US" altLang="zh-CN" sz="1300" smtClean="0">
                <a:latin typeface="Arial" pitchFamily="34" charset="0"/>
                <a:cs typeface="Arial" pitchFamily="34" charset="0"/>
              </a:rPr>
              <a:t>Blended budgeting</a:t>
            </a:r>
          </a:p>
          <a:p>
            <a:pPr lvl="1" eaLnBrk="1" hangingPunct="1">
              <a:buFont typeface="Wingdings" pitchFamily="2" charset="2"/>
              <a:buNone/>
            </a:pPr>
            <a:r>
              <a:rPr lang="en-US" altLang="zh-CN" smtClean="0">
                <a:latin typeface="Arial" pitchFamily="34" charset="0"/>
                <a:cs typeface="Arial" pitchFamily="34" charset="0"/>
              </a:rPr>
              <a:t>In practice, most organizations use some manner of blended or “counter-current” budgeting process.  All too often, these blended processes combine the time-consuming and costly nature of bottom-up budgeting with the minimal sense of unit-level ownership and lack of innovation that can result from the use of top-down budgeting</a:t>
            </a:r>
          </a:p>
          <a:p>
            <a:pPr lvl="1" eaLnBrk="1" hangingPunct="1">
              <a:buFont typeface="Wingdings" pitchFamily="2" charset="2"/>
              <a:buNone/>
            </a:pPr>
            <a:r>
              <a:rPr lang="en-US" altLang="zh-CN" smtClean="0">
                <a:latin typeface="Arial" pitchFamily="34" charset="0"/>
                <a:cs typeface="Arial" pitchFamily="34" charset="0"/>
              </a:rPr>
              <a:t>While often the right answer, organizations need to be particularly vigilant to avoid falling into a “worst of both worlds” scenario</a:t>
            </a:r>
            <a:endParaRPr lang="en-US" altLang="zh-CN" sz="1300" smtClean="0">
              <a:latin typeface="Arial" pitchFamily="34" charset="0"/>
              <a:cs typeface="Arial" pitchFamily="34" charset="0"/>
            </a:endParaRPr>
          </a:p>
          <a:p>
            <a:pPr eaLnBrk="1" hangingPunct="1"/>
            <a:r>
              <a:rPr lang="en-US" altLang="zh-CN" smtClean="0">
                <a:latin typeface="Arial" pitchFamily="34" charset="0"/>
                <a:cs typeface="Arial" pitchFamily="34" charset="0"/>
              </a:rPr>
              <a:t>The cases for flexible and zero based budgeting: </a:t>
            </a:r>
          </a:p>
          <a:p>
            <a:pPr eaLnBrk="1" hangingPunct="1"/>
            <a:r>
              <a:rPr lang="en-US" altLang="zh-CN" sz="1300" smtClean="0">
                <a:latin typeface="Arial" pitchFamily="34" charset="0"/>
                <a:cs typeface="Arial" pitchFamily="34" charset="0"/>
              </a:rPr>
              <a:t>Flexible budgeting</a:t>
            </a:r>
          </a:p>
          <a:p>
            <a:pPr lvl="1" eaLnBrk="1" hangingPunct="1">
              <a:buFont typeface="Wingdings" pitchFamily="2" charset="2"/>
              <a:buNone/>
            </a:pPr>
            <a:r>
              <a:rPr lang="en-US" altLang="zh-CN" smtClean="0">
                <a:latin typeface="Arial" pitchFamily="34" charset="0"/>
                <a:cs typeface="Arial" pitchFamily="34" charset="0"/>
              </a:rPr>
              <a:t>Flexible budgeting predicts results over a range of possible operational outcomes</a:t>
            </a:r>
          </a:p>
          <a:p>
            <a:pPr lvl="2" eaLnBrk="1" hangingPunct="1">
              <a:buClr>
                <a:schemeClr val="tx1"/>
              </a:buClr>
              <a:buFont typeface="Wingdings" pitchFamily="2" charset="2"/>
              <a:buNone/>
            </a:pPr>
            <a:r>
              <a:rPr lang="en-US" altLang="zh-CN" smtClean="0">
                <a:latin typeface="Arial" pitchFamily="34" charset="0"/>
                <a:cs typeface="Arial" pitchFamily="34" charset="0"/>
              </a:rPr>
              <a:t>Segregates controllable from non-controllable expenses at a high-level</a:t>
            </a:r>
          </a:p>
          <a:p>
            <a:pPr lvl="2" eaLnBrk="1" hangingPunct="1">
              <a:buClr>
                <a:schemeClr val="tx1"/>
              </a:buClr>
              <a:buFont typeface="Wingdings" pitchFamily="2" charset="2"/>
              <a:buNone/>
            </a:pPr>
            <a:r>
              <a:rPr lang="en-US" altLang="zh-CN" smtClean="0">
                <a:latin typeface="Arial" pitchFamily="34" charset="0"/>
                <a:cs typeface="Arial" pitchFamily="34" charset="0"/>
              </a:rPr>
              <a:t>Uses key drivers and activity bases for predicting performance</a:t>
            </a:r>
          </a:p>
          <a:p>
            <a:pPr lvl="2" eaLnBrk="1" hangingPunct="1">
              <a:buClr>
                <a:schemeClr val="tx1"/>
              </a:buClr>
              <a:buFont typeface="Wingdings" pitchFamily="2" charset="2"/>
              <a:buNone/>
            </a:pPr>
            <a:r>
              <a:rPr lang="en-US" altLang="zh-CN" smtClean="0">
                <a:latin typeface="Arial" pitchFamily="34" charset="0"/>
                <a:cs typeface="Arial" pitchFamily="34" charset="0"/>
              </a:rPr>
              <a:t>More effort is involved upfront, but rework is reduced and budgets stay more relevant throughout their useful life</a:t>
            </a:r>
          </a:p>
          <a:p>
            <a:pPr eaLnBrk="1" hangingPunct="1"/>
            <a:r>
              <a:rPr lang="en-US" altLang="zh-CN" sz="1300" smtClean="0">
                <a:latin typeface="Arial" pitchFamily="34" charset="0"/>
                <a:cs typeface="Arial" pitchFamily="34" charset="0"/>
              </a:rPr>
              <a:t>Zero-based budgeting</a:t>
            </a:r>
          </a:p>
          <a:p>
            <a:pPr lvl="1" eaLnBrk="1" hangingPunct="1">
              <a:buFont typeface="Wingdings" pitchFamily="2" charset="2"/>
              <a:buNone/>
            </a:pPr>
            <a:r>
              <a:rPr lang="en-US" altLang="zh-CN" smtClean="0">
                <a:latin typeface="Arial" pitchFamily="34" charset="0"/>
                <a:cs typeface="Arial" pitchFamily="34" charset="0"/>
              </a:rPr>
              <a:t>Zero-based budgeting, first used by technology firms in the late 1960’s, can act as a “depth-charge” to organizations in crisis</a:t>
            </a:r>
          </a:p>
          <a:p>
            <a:pPr lvl="2" eaLnBrk="1" hangingPunct="1">
              <a:buClr>
                <a:schemeClr val="tx1"/>
              </a:buClr>
              <a:buFont typeface="Wingdings" pitchFamily="2" charset="2"/>
              <a:buNone/>
            </a:pPr>
            <a:r>
              <a:rPr lang="en-US" altLang="zh-CN" smtClean="0">
                <a:latin typeface="Arial" pitchFamily="34" charset="0"/>
                <a:cs typeface="Arial" pitchFamily="34" charset="0"/>
              </a:rPr>
              <a:t>This top-down approach provides only bare-minimum funding and requires units to rigorously justify all new AND continuing activities</a:t>
            </a:r>
          </a:p>
          <a:p>
            <a:pPr lvl="2" eaLnBrk="1" hangingPunct="1">
              <a:buClr>
                <a:schemeClr val="tx1"/>
              </a:buClr>
              <a:buFont typeface="Wingdings" pitchFamily="2" charset="2"/>
              <a:buNone/>
            </a:pPr>
            <a:r>
              <a:rPr lang="en-US" altLang="zh-CN" smtClean="0">
                <a:latin typeface="Arial" pitchFamily="34" charset="0"/>
                <a:cs typeface="Arial" pitchFamily="34" charset="0"/>
              </a:rPr>
              <a:t>Highly logical, but can lead to internal conflicts as managers clash over scarce resources; very time and effort intensive</a:t>
            </a:r>
          </a:p>
          <a:p>
            <a:pPr eaLnBrk="1" hangingPunct="1"/>
            <a:r>
              <a:rPr lang="en-US" altLang="zh-CN" sz="1300" smtClean="0">
                <a:latin typeface="Arial" pitchFamily="34" charset="0"/>
                <a:cs typeface="Arial" pitchFamily="34" charset="0"/>
              </a:rPr>
              <a:t>Rolling forecast – The most forward-thinking organizations are replacing the annual budget with a rolling forecast</a:t>
            </a:r>
          </a:p>
          <a:p>
            <a:pPr lvl="1" eaLnBrk="1" hangingPunct="1">
              <a:buFont typeface="Wingdings" pitchFamily="2" charset="2"/>
              <a:buNone/>
            </a:pPr>
            <a:r>
              <a:rPr lang="en-US" altLang="zh-CN" smtClean="0">
                <a:latin typeface="Arial" pitchFamily="34" charset="0"/>
                <a:cs typeface="Arial" pitchFamily="34" charset="0"/>
              </a:rPr>
              <a:t>Making this move makes sense for organizations that are:</a:t>
            </a:r>
          </a:p>
          <a:p>
            <a:pPr lvl="2" eaLnBrk="1" hangingPunct="1">
              <a:buClr>
                <a:schemeClr val="tx1"/>
              </a:buClr>
              <a:buFont typeface="Wingdings" pitchFamily="2" charset="2"/>
              <a:buNone/>
            </a:pPr>
            <a:r>
              <a:rPr lang="en-US" altLang="zh-CN" smtClean="0">
                <a:latin typeface="Arial" pitchFamily="34" charset="0"/>
                <a:cs typeface="Arial" pitchFamily="34" charset="0"/>
              </a:rPr>
              <a:t>Empowered at the unit level; line managers have access to actual performance information in near-real time, and have the tools and know-how to translate recent performance information and experience into accurate near to mid-range forecasts</a:t>
            </a:r>
          </a:p>
          <a:p>
            <a:pPr lvl="2" eaLnBrk="1" hangingPunct="1">
              <a:buClr>
                <a:schemeClr val="tx1"/>
              </a:buClr>
              <a:buFont typeface="Wingdings" pitchFamily="2" charset="2"/>
              <a:buNone/>
            </a:pPr>
            <a:r>
              <a:rPr lang="en-US" altLang="zh-CN" smtClean="0">
                <a:latin typeface="Arial" pitchFamily="34" charset="0"/>
                <a:cs typeface="Arial" pitchFamily="34" charset="0"/>
              </a:rPr>
              <a:t>Disciplined at the unit level; keeping the forecast accurate and up to date is an imperative</a:t>
            </a:r>
          </a:p>
          <a:p>
            <a:pPr lvl="2" eaLnBrk="1" hangingPunct="1">
              <a:buClr>
                <a:schemeClr val="tx1"/>
              </a:buClr>
              <a:buFont typeface="Wingdings" pitchFamily="2" charset="2"/>
              <a:buNone/>
            </a:pPr>
            <a:r>
              <a:rPr lang="en-US" altLang="zh-CN" smtClean="0">
                <a:latin typeface="Arial" pitchFamily="34" charset="0"/>
                <a:cs typeface="Arial" pitchFamily="34" charset="0"/>
              </a:rPr>
              <a:t>Managed by a corporate management team comfortable with reduced detail (but presumably higher accuracy) in near and mid-range performance estimates</a:t>
            </a:r>
          </a:p>
          <a:p>
            <a:pPr eaLnBrk="1" hangingPunct="1"/>
            <a:endParaRPr lang="en-US" altLang="zh-CN" sz="1600" smtClean="0">
              <a:latin typeface="Arial" pitchFamily="34" charset="0"/>
              <a:cs typeface="Arial" pitchFamily="34" charset="0"/>
            </a:endParaRPr>
          </a:p>
          <a:p>
            <a:pPr lvl="1" eaLnBrk="1" hangingPunct="1">
              <a:buFont typeface="Wingdings" pitchFamily="2" charset="2"/>
              <a:buNone/>
            </a:pPr>
            <a:endParaRPr lang="en-US" altLang="zh-CN" smtClean="0">
              <a:latin typeface="Arial" pitchFamily="34" charset="0"/>
              <a:cs typeface="Arial" pitchFamily="34" charset="0"/>
            </a:endParaRPr>
          </a:p>
          <a:p>
            <a:pPr eaLnBrk="1" hangingPunct="1"/>
            <a:endParaRPr lang="en-GB" altLang="zh-CN" smtClean="0">
              <a:latin typeface="Arial" pitchFamily="34" charset="0"/>
              <a:cs typeface="Arial" pitchFamily="34" charset="0"/>
            </a:endParaRPr>
          </a:p>
          <a:p>
            <a:pPr eaLnBrk="1" hangingPunct="1"/>
            <a:endParaRPr lang="zh-CN" altLang="en-GB" smtClean="0">
              <a:latin typeface="Arial" pitchFamily="34" charset="0"/>
              <a:cs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A0E43C28-3D8D-41A0-9DD5-3CFFFC233DAD}" type="datetime1">
              <a:rPr lang="zh-CN" altLang="en-US" sz="1200" b="0">
                <a:solidFill>
                  <a:schemeClr val="tx1"/>
                </a:solidFill>
              </a:rPr>
              <a:pPr eaLnBrk="1" hangingPunct="1"/>
              <a:t>2015/7/20</a:t>
            </a:fld>
            <a:endParaRPr lang="en-GB" altLang="zh-CN" sz="1200" b="0">
              <a:solidFill>
                <a:schemeClr val="tx1"/>
              </a:solidFill>
            </a:endParaRPr>
          </a:p>
        </p:txBody>
      </p:sp>
      <p:sp>
        <p:nvSpPr>
          <p:cNvPr id="194563"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99664EAC-C633-4C52-A53D-409489409AC0}" type="slidenum">
              <a:rPr lang="zh-CN" altLang="en-GB" sz="1200" b="0">
                <a:solidFill>
                  <a:schemeClr val="tx1"/>
                </a:solidFill>
              </a:rPr>
              <a:pPr eaLnBrk="1" hangingPunct="1"/>
              <a:t>44</a:t>
            </a:fld>
            <a:endParaRPr lang="en-GB" altLang="zh-CN" sz="1200" b="0">
              <a:solidFill>
                <a:schemeClr val="tx1"/>
              </a:solidFill>
            </a:endParaRPr>
          </a:p>
        </p:txBody>
      </p:sp>
      <p:sp>
        <p:nvSpPr>
          <p:cNvPr id="194564" name="Rectangle 2"/>
          <p:cNvSpPr>
            <a:spLocks noGrp="1" noRot="1" noChangeAspect="1" noChangeArrowheads="1" noTextEdit="1"/>
          </p:cNvSpPr>
          <p:nvPr>
            <p:ph type="sldImg"/>
          </p:nvPr>
        </p:nvSpPr>
        <p:spPr>
          <a:xfrm>
            <a:off x="854075" y="744538"/>
            <a:ext cx="4962525" cy="3722687"/>
          </a:xfrm>
          <a:ln/>
        </p:spPr>
      </p:sp>
      <p:sp>
        <p:nvSpPr>
          <p:cNvPr id="194565" name="Rectangle 3"/>
          <p:cNvSpPr>
            <a:spLocks noGrp="1" noChangeArrowheads="1"/>
          </p:cNvSpPr>
          <p:nvPr>
            <p:ph type="body" idx="1"/>
          </p:nvPr>
        </p:nvSpPr>
        <p:spPr>
          <a:noFill/>
        </p:spPr>
        <p:txBody>
          <a:bodyPr/>
          <a:lstStyle/>
          <a:p>
            <a:pPr eaLnBrk="1" hangingPunct="1"/>
            <a:r>
              <a:rPr lang="en-GB" altLang="zh-CN" smtClean="0">
                <a:latin typeface="Arial" pitchFamily="34" charset="0"/>
                <a:cs typeface="Arial" pitchFamily="34" charset="0"/>
              </a:rPr>
              <a:t>Source: Concepts and Trends in Corporate Budgeting and Planning (Gateway)</a:t>
            </a:r>
          </a:p>
          <a:p>
            <a:pPr>
              <a:lnSpc>
                <a:spcPct val="92000"/>
              </a:lnSpc>
              <a:spcBef>
                <a:spcPct val="0"/>
              </a:spcBef>
            </a:pPr>
            <a:r>
              <a:rPr lang="en-US" altLang="zh-CN" b="1" smtClean="0">
                <a:solidFill>
                  <a:srgbClr val="336699"/>
                </a:solidFill>
                <a:latin typeface="Arial" pitchFamily="34" charset="0"/>
                <a:cs typeface="Arial" pitchFamily="34" charset="0"/>
              </a:rPr>
              <a:t>Approaches</a:t>
            </a:r>
          </a:p>
          <a:p>
            <a:pPr>
              <a:lnSpc>
                <a:spcPct val="92000"/>
              </a:lnSpc>
              <a:spcBef>
                <a:spcPct val="0"/>
              </a:spcBef>
            </a:pPr>
            <a:r>
              <a:rPr lang="en-US" altLang="zh-CN" sz="1300" smtClean="0">
                <a:latin typeface="Arial" pitchFamily="34" charset="0"/>
                <a:cs typeface="Arial" pitchFamily="34" charset="0"/>
              </a:rPr>
              <a:t>Top-down budgeting</a:t>
            </a:r>
          </a:p>
          <a:p>
            <a:pPr lvl="1" eaLnBrk="1" hangingPunct="1">
              <a:buFont typeface="Wingdings" pitchFamily="2" charset="2"/>
              <a:buNone/>
            </a:pPr>
            <a:r>
              <a:rPr lang="en-US" altLang="zh-CN" smtClean="0">
                <a:latin typeface="Arial" pitchFamily="34" charset="0"/>
                <a:cs typeface="Arial" pitchFamily="34" charset="0"/>
              </a:rPr>
              <a:t>Works well for organizations with highly inter-related divisions, those in crisis situations, and for </a:t>
            </a:r>
          </a:p>
          <a:p>
            <a:pPr lvl="1" eaLnBrk="1" hangingPunct="1">
              <a:buFont typeface="Wingdings" pitchFamily="2" charset="2"/>
              <a:buNone/>
            </a:pPr>
            <a:r>
              <a:rPr lang="en-US" altLang="zh-CN" smtClean="0">
                <a:latin typeface="Arial" pitchFamily="34" charset="0"/>
                <a:cs typeface="Arial" pitchFamily="34" charset="0"/>
              </a:rPr>
              <a:t>		budgeting over longer time horizons</a:t>
            </a:r>
          </a:p>
          <a:p>
            <a:pPr lvl="2" eaLnBrk="1" hangingPunct="1">
              <a:buClr>
                <a:schemeClr val="tx1"/>
              </a:buClr>
              <a:buFont typeface="Wingdings" pitchFamily="2" charset="2"/>
              <a:buNone/>
            </a:pPr>
            <a:r>
              <a:rPr lang="en-US" altLang="zh-CN" smtClean="0">
                <a:latin typeface="Arial" pitchFamily="34" charset="0"/>
                <a:cs typeface="Arial" pitchFamily="34" charset="0"/>
              </a:rPr>
              <a:t>Pro:   Fewer iterations required, often a better fit with flexible budgeting</a:t>
            </a:r>
          </a:p>
          <a:p>
            <a:pPr lvl="2" eaLnBrk="1" hangingPunct="1">
              <a:buClr>
                <a:schemeClr val="tx1"/>
              </a:buClr>
              <a:buFont typeface="Wingdings" pitchFamily="2" charset="2"/>
              <a:buNone/>
            </a:pPr>
            <a:r>
              <a:rPr lang="en-US" altLang="zh-CN" smtClean="0">
                <a:latin typeface="Arial" pitchFamily="34" charset="0"/>
                <a:cs typeface="Arial" pitchFamily="34" charset="0"/>
              </a:rPr>
              <a:t>Con:  Line managers may feel removed from the process; innovation may be stifled</a:t>
            </a:r>
          </a:p>
          <a:p>
            <a:pPr eaLnBrk="1" hangingPunct="1"/>
            <a:r>
              <a:rPr lang="en-US" altLang="zh-CN" sz="1300" smtClean="0">
                <a:latin typeface="Arial" pitchFamily="34" charset="0"/>
                <a:cs typeface="Arial" pitchFamily="34" charset="0"/>
              </a:rPr>
              <a:t>Bottom-up budgeting</a:t>
            </a:r>
          </a:p>
          <a:p>
            <a:pPr lvl="1" eaLnBrk="1" hangingPunct="1">
              <a:buFont typeface="Wingdings" pitchFamily="2" charset="2"/>
              <a:buNone/>
            </a:pPr>
            <a:r>
              <a:rPr lang="en-US" altLang="zh-CN" smtClean="0">
                <a:latin typeface="Arial" pitchFamily="34" charset="0"/>
                <a:cs typeface="Arial" pitchFamily="34" charset="0"/>
              </a:rPr>
              <a:t>A good fit for diverse organizations that require creative management at the unit level</a:t>
            </a:r>
          </a:p>
          <a:p>
            <a:pPr lvl="2" eaLnBrk="1" hangingPunct="1">
              <a:buClr>
                <a:schemeClr val="tx1"/>
              </a:buClr>
              <a:buFont typeface="Wingdings" pitchFamily="2" charset="2"/>
              <a:buNone/>
            </a:pPr>
            <a:r>
              <a:rPr lang="en-US" altLang="zh-CN" smtClean="0">
                <a:latin typeface="Arial" pitchFamily="34" charset="0"/>
                <a:cs typeface="Arial" pitchFamily="34" charset="0"/>
              </a:rPr>
              <a:t>Pro:   Increased department-level responsibility and sense of ownership</a:t>
            </a:r>
          </a:p>
          <a:p>
            <a:pPr lvl="2" eaLnBrk="1" hangingPunct="1">
              <a:buClr>
                <a:schemeClr val="tx1"/>
              </a:buClr>
              <a:buFont typeface="Wingdings" pitchFamily="2" charset="2"/>
              <a:buNone/>
            </a:pPr>
            <a:r>
              <a:rPr lang="en-US" altLang="zh-CN" smtClean="0">
                <a:latin typeface="Arial" pitchFamily="34" charset="0"/>
                <a:cs typeface="Arial" pitchFamily="34" charset="0"/>
              </a:rPr>
              <a:t>Con:  Can lack control and consistency, may overlook certain corporate objectives and can be time-consuming</a:t>
            </a:r>
          </a:p>
          <a:p>
            <a:pPr eaLnBrk="1" hangingPunct="1"/>
            <a:r>
              <a:rPr lang="en-US" altLang="zh-CN" sz="1300" smtClean="0">
                <a:latin typeface="Arial" pitchFamily="34" charset="0"/>
                <a:cs typeface="Arial" pitchFamily="34" charset="0"/>
              </a:rPr>
              <a:t>Blended budgeting</a:t>
            </a:r>
          </a:p>
          <a:p>
            <a:pPr lvl="1" eaLnBrk="1" hangingPunct="1">
              <a:buFont typeface="Wingdings" pitchFamily="2" charset="2"/>
              <a:buNone/>
            </a:pPr>
            <a:r>
              <a:rPr lang="en-US" altLang="zh-CN" smtClean="0">
                <a:latin typeface="Arial" pitchFamily="34" charset="0"/>
                <a:cs typeface="Arial" pitchFamily="34" charset="0"/>
              </a:rPr>
              <a:t>In practice, most organizations use some manner of blended or “counter-current” budgeting process.  All too often, these blended processes combine the time-consuming and costly nature of bottom-up budgeting with the minimal sense of unit-level ownership and lack of innovation that can result from the use of top-down budgeting</a:t>
            </a:r>
          </a:p>
          <a:p>
            <a:pPr lvl="1" eaLnBrk="1" hangingPunct="1">
              <a:buFont typeface="Wingdings" pitchFamily="2" charset="2"/>
              <a:buNone/>
            </a:pPr>
            <a:r>
              <a:rPr lang="en-US" altLang="zh-CN" smtClean="0">
                <a:latin typeface="Arial" pitchFamily="34" charset="0"/>
                <a:cs typeface="Arial" pitchFamily="34" charset="0"/>
              </a:rPr>
              <a:t>While often the right answer, organizations need to be particularly vigilant to avoid falling into a “worst of both worlds” scenario</a:t>
            </a:r>
            <a:endParaRPr lang="en-US" altLang="zh-CN" sz="1300" smtClean="0">
              <a:latin typeface="Arial" pitchFamily="34" charset="0"/>
              <a:cs typeface="Arial" pitchFamily="34" charset="0"/>
            </a:endParaRPr>
          </a:p>
          <a:p>
            <a:pPr eaLnBrk="1" hangingPunct="1"/>
            <a:r>
              <a:rPr lang="en-US" altLang="zh-CN" smtClean="0">
                <a:latin typeface="Arial" pitchFamily="34" charset="0"/>
                <a:cs typeface="Arial" pitchFamily="34" charset="0"/>
              </a:rPr>
              <a:t>The cases for flexible and zero based budgeting: </a:t>
            </a:r>
          </a:p>
          <a:p>
            <a:pPr eaLnBrk="1" hangingPunct="1"/>
            <a:r>
              <a:rPr lang="en-US" altLang="zh-CN" sz="1300" smtClean="0">
                <a:latin typeface="Arial" pitchFamily="34" charset="0"/>
                <a:cs typeface="Arial" pitchFamily="34" charset="0"/>
              </a:rPr>
              <a:t>Flexible budgeting</a:t>
            </a:r>
          </a:p>
          <a:p>
            <a:pPr lvl="1" eaLnBrk="1" hangingPunct="1">
              <a:buFont typeface="Wingdings" pitchFamily="2" charset="2"/>
              <a:buNone/>
            </a:pPr>
            <a:r>
              <a:rPr lang="en-US" altLang="zh-CN" smtClean="0">
                <a:latin typeface="Arial" pitchFamily="34" charset="0"/>
                <a:cs typeface="Arial" pitchFamily="34" charset="0"/>
              </a:rPr>
              <a:t>Flexible budgeting predicts results over a range of possible operational outcomes</a:t>
            </a:r>
          </a:p>
          <a:p>
            <a:pPr lvl="2" eaLnBrk="1" hangingPunct="1">
              <a:buClr>
                <a:schemeClr val="tx1"/>
              </a:buClr>
              <a:buFont typeface="Wingdings" pitchFamily="2" charset="2"/>
              <a:buNone/>
            </a:pPr>
            <a:r>
              <a:rPr lang="en-US" altLang="zh-CN" smtClean="0">
                <a:latin typeface="Arial" pitchFamily="34" charset="0"/>
                <a:cs typeface="Arial" pitchFamily="34" charset="0"/>
              </a:rPr>
              <a:t>Segregates controllable from non-controllable expenses at a high-level</a:t>
            </a:r>
          </a:p>
          <a:p>
            <a:pPr lvl="2" eaLnBrk="1" hangingPunct="1">
              <a:buClr>
                <a:schemeClr val="tx1"/>
              </a:buClr>
              <a:buFont typeface="Wingdings" pitchFamily="2" charset="2"/>
              <a:buNone/>
            </a:pPr>
            <a:r>
              <a:rPr lang="en-US" altLang="zh-CN" smtClean="0">
                <a:latin typeface="Arial" pitchFamily="34" charset="0"/>
                <a:cs typeface="Arial" pitchFamily="34" charset="0"/>
              </a:rPr>
              <a:t>Uses key drivers and activity bases for predicting performance</a:t>
            </a:r>
          </a:p>
          <a:p>
            <a:pPr lvl="2" eaLnBrk="1" hangingPunct="1">
              <a:buClr>
                <a:schemeClr val="tx1"/>
              </a:buClr>
              <a:buFont typeface="Wingdings" pitchFamily="2" charset="2"/>
              <a:buNone/>
            </a:pPr>
            <a:r>
              <a:rPr lang="en-US" altLang="zh-CN" smtClean="0">
                <a:latin typeface="Arial" pitchFamily="34" charset="0"/>
                <a:cs typeface="Arial" pitchFamily="34" charset="0"/>
              </a:rPr>
              <a:t>More effort is involved upfront, but rework is reduced and budgets stay more relevant throughout their useful life</a:t>
            </a:r>
          </a:p>
          <a:p>
            <a:pPr eaLnBrk="1" hangingPunct="1"/>
            <a:r>
              <a:rPr lang="en-US" altLang="zh-CN" sz="1300" smtClean="0">
                <a:latin typeface="Arial" pitchFamily="34" charset="0"/>
                <a:cs typeface="Arial" pitchFamily="34" charset="0"/>
              </a:rPr>
              <a:t>Zero-based budgeting</a:t>
            </a:r>
          </a:p>
          <a:p>
            <a:pPr lvl="1" eaLnBrk="1" hangingPunct="1">
              <a:buFont typeface="Wingdings" pitchFamily="2" charset="2"/>
              <a:buNone/>
            </a:pPr>
            <a:r>
              <a:rPr lang="en-US" altLang="zh-CN" smtClean="0">
                <a:latin typeface="Arial" pitchFamily="34" charset="0"/>
                <a:cs typeface="Arial" pitchFamily="34" charset="0"/>
              </a:rPr>
              <a:t>Zero-based budgeting, first used by technology firms in the late 1960’s, can act as a “depth-charge” to organizations in crisis</a:t>
            </a:r>
          </a:p>
          <a:p>
            <a:pPr lvl="2" eaLnBrk="1" hangingPunct="1">
              <a:buClr>
                <a:schemeClr val="tx1"/>
              </a:buClr>
              <a:buFont typeface="Wingdings" pitchFamily="2" charset="2"/>
              <a:buNone/>
            </a:pPr>
            <a:r>
              <a:rPr lang="en-US" altLang="zh-CN" smtClean="0">
                <a:latin typeface="Arial" pitchFamily="34" charset="0"/>
                <a:cs typeface="Arial" pitchFamily="34" charset="0"/>
              </a:rPr>
              <a:t>This top-down approach provides only bare-minimum funding and requires units to rigorously justify all new AND continuing activities</a:t>
            </a:r>
          </a:p>
          <a:p>
            <a:pPr lvl="2" eaLnBrk="1" hangingPunct="1">
              <a:buClr>
                <a:schemeClr val="tx1"/>
              </a:buClr>
              <a:buFont typeface="Wingdings" pitchFamily="2" charset="2"/>
              <a:buNone/>
            </a:pPr>
            <a:r>
              <a:rPr lang="en-US" altLang="zh-CN" smtClean="0">
                <a:latin typeface="Arial" pitchFamily="34" charset="0"/>
                <a:cs typeface="Arial" pitchFamily="34" charset="0"/>
              </a:rPr>
              <a:t>Highly logical, but can lead to internal conflicts as managers clash over scarce resources; very time and effort intensive</a:t>
            </a:r>
          </a:p>
          <a:p>
            <a:pPr eaLnBrk="1" hangingPunct="1"/>
            <a:r>
              <a:rPr lang="en-US" altLang="zh-CN" sz="1300" smtClean="0">
                <a:latin typeface="Arial" pitchFamily="34" charset="0"/>
                <a:cs typeface="Arial" pitchFamily="34" charset="0"/>
              </a:rPr>
              <a:t>Rolling forecast – The most forward-thinking organizations are replacing the annual budget with a rolling forecast</a:t>
            </a:r>
          </a:p>
          <a:p>
            <a:pPr lvl="1" eaLnBrk="1" hangingPunct="1">
              <a:buFont typeface="Wingdings" pitchFamily="2" charset="2"/>
              <a:buNone/>
            </a:pPr>
            <a:r>
              <a:rPr lang="en-US" altLang="zh-CN" smtClean="0">
                <a:latin typeface="Arial" pitchFamily="34" charset="0"/>
                <a:cs typeface="Arial" pitchFamily="34" charset="0"/>
              </a:rPr>
              <a:t>Making this move makes sense for organizations that are:</a:t>
            </a:r>
          </a:p>
          <a:p>
            <a:pPr lvl="2" eaLnBrk="1" hangingPunct="1">
              <a:buClr>
                <a:schemeClr val="tx1"/>
              </a:buClr>
              <a:buFont typeface="Wingdings" pitchFamily="2" charset="2"/>
              <a:buNone/>
            </a:pPr>
            <a:r>
              <a:rPr lang="en-US" altLang="zh-CN" smtClean="0">
                <a:latin typeface="Arial" pitchFamily="34" charset="0"/>
                <a:cs typeface="Arial" pitchFamily="34" charset="0"/>
              </a:rPr>
              <a:t>Empowered at the unit level; line managers have access to actual performance information in near-real time, and have the tools and know-how to translate recent performance information and experience into accurate near to mid-range forecasts</a:t>
            </a:r>
          </a:p>
          <a:p>
            <a:pPr lvl="2" eaLnBrk="1" hangingPunct="1">
              <a:buClr>
                <a:schemeClr val="tx1"/>
              </a:buClr>
              <a:buFont typeface="Wingdings" pitchFamily="2" charset="2"/>
              <a:buNone/>
            </a:pPr>
            <a:r>
              <a:rPr lang="en-US" altLang="zh-CN" smtClean="0">
                <a:latin typeface="Arial" pitchFamily="34" charset="0"/>
                <a:cs typeface="Arial" pitchFamily="34" charset="0"/>
              </a:rPr>
              <a:t>Disciplined at the unit level; keeping the forecast accurate and up to date is an imperative</a:t>
            </a:r>
          </a:p>
          <a:p>
            <a:pPr lvl="2" eaLnBrk="1" hangingPunct="1">
              <a:buClr>
                <a:schemeClr val="tx1"/>
              </a:buClr>
              <a:buFont typeface="Wingdings" pitchFamily="2" charset="2"/>
              <a:buNone/>
            </a:pPr>
            <a:r>
              <a:rPr lang="en-US" altLang="zh-CN" smtClean="0">
                <a:latin typeface="Arial" pitchFamily="34" charset="0"/>
                <a:cs typeface="Arial" pitchFamily="34" charset="0"/>
              </a:rPr>
              <a:t>Managed by a corporate management team comfortable with reduced detail (but presumably higher accuracy) in near and mid-range performance estimates</a:t>
            </a:r>
          </a:p>
          <a:p>
            <a:pPr eaLnBrk="1" hangingPunct="1"/>
            <a:endParaRPr lang="en-US" altLang="zh-CN" sz="1600" smtClean="0">
              <a:latin typeface="Arial" pitchFamily="34" charset="0"/>
              <a:cs typeface="Arial" pitchFamily="34" charset="0"/>
            </a:endParaRPr>
          </a:p>
          <a:p>
            <a:pPr lvl="1" eaLnBrk="1" hangingPunct="1">
              <a:buFont typeface="Wingdings" pitchFamily="2" charset="2"/>
              <a:buNone/>
            </a:pPr>
            <a:endParaRPr lang="en-US" altLang="zh-CN" smtClean="0">
              <a:latin typeface="Arial" pitchFamily="34" charset="0"/>
              <a:cs typeface="Arial" pitchFamily="34" charset="0"/>
            </a:endParaRPr>
          </a:p>
          <a:p>
            <a:pPr eaLnBrk="1" hangingPunct="1"/>
            <a:endParaRPr lang="en-GB" altLang="zh-CN" smtClean="0">
              <a:latin typeface="Arial" pitchFamily="34" charset="0"/>
              <a:cs typeface="Arial" pitchFamily="34" charset="0"/>
            </a:endParaRPr>
          </a:p>
          <a:p>
            <a:pPr eaLnBrk="1" hangingPunct="1"/>
            <a:endParaRPr lang="zh-CN" altLang="en-GB" smtClean="0">
              <a:latin typeface="Arial" pitchFamily="34" charset="0"/>
              <a:cs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8BD6677B-F5E9-40AC-8880-A882449A8BE9}" type="datetime1">
              <a:rPr lang="zh-CN" altLang="en-US" sz="1200" b="0">
                <a:solidFill>
                  <a:schemeClr val="tx1"/>
                </a:solidFill>
              </a:rPr>
              <a:pPr eaLnBrk="1" hangingPunct="1"/>
              <a:t>2015/7/20</a:t>
            </a:fld>
            <a:endParaRPr lang="en-GB" altLang="zh-CN" sz="1200" b="0">
              <a:solidFill>
                <a:schemeClr val="tx1"/>
              </a:solidFill>
            </a:endParaRPr>
          </a:p>
        </p:txBody>
      </p:sp>
      <p:sp>
        <p:nvSpPr>
          <p:cNvPr id="195587"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8D25EC45-A72E-4600-B321-6FC4CA1C2C80}" type="slidenum">
              <a:rPr lang="zh-CN" altLang="en-GB" sz="1200" b="0">
                <a:solidFill>
                  <a:schemeClr val="tx1"/>
                </a:solidFill>
              </a:rPr>
              <a:pPr eaLnBrk="1" hangingPunct="1"/>
              <a:t>45</a:t>
            </a:fld>
            <a:endParaRPr lang="en-GB" altLang="zh-CN" sz="1200" b="0">
              <a:solidFill>
                <a:schemeClr val="tx1"/>
              </a:solidFill>
            </a:endParaRPr>
          </a:p>
        </p:txBody>
      </p:sp>
      <p:sp>
        <p:nvSpPr>
          <p:cNvPr id="195588" name="Rectangle 2"/>
          <p:cNvSpPr>
            <a:spLocks noGrp="1" noRot="1" noChangeAspect="1" noChangeArrowheads="1" noTextEdit="1"/>
          </p:cNvSpPr>
          <p:nvPr>
            <p:ph type="sldImg"/>
          </p:nvPr>
        </p:nvSpPr>
        <p:spPr>
          <a:xfrm>
            <a:off x="854075" y="744538"/>
            <a:ext cx="4962525" cy="3722687"/>
          </a:xfrm>
          <a:ln/>
        </p:spPr>
      </p:sp>
      <p:sp>
        <p:nvSpPr>
          <p:cNvPr id="195589" name="Rectangle 3"/>
          <p:cNvSpPr>
            <a:spLocks noGrp="1" noChangeArrowheads="1"/>
          </p:cNvSpPr>
          <p:nvPr>
            <p:ph type="body" idx="1"/>
          </p:nvPr>
        </p:nvSpPr>
        <p:spPr>
          <a:noFill/>
        </p:spPr>
        <p:txBody>
          <a:bodyPr/>
          <a:lstStyle/>
          <a:p>
            <a:pPr eaLnBrk="1" hangingPunct="1"/>
            <a:r>
              <a:rPr lang="en-GB" altLang="zh-CN" smtClean="0">
                <a:latin typeface="Arial" pitchFamily="34" charset="0"/>
                <a:cs typeface="Arial" pitchFamily="34" charset="0"/>
              </a:rPr>
              <a:t>Source: Concepts and Trends in Corporate Budgeting and Planning (Gateway)</a:t>
            </a:r>
          </a:p>
          <a:p>
            <a:pPr>
              <a:lnSpc>
                <a:spcPct val="92000"/>
              </a:lnSpc>
              <a:spcBef>
                <a:spcPct val="0"/>
              </a:spcBef>
            </a:pPr>
            <a:r>
              <a:rPr lang="en-US" altLang="zh-CN" b="1" smtClean="0">
                <a:solidFill>
                  <a:srgbClr val="336699"/>
                </a:solidFill>
                <a:latin typeface="Arial" pitchFamily="34" charset="0"/>
                <a:cs typeface="Arial" pitchFamily="34" charset="0"/>
              </a:rPr>
              <a:t>Approaches</a:t>
            </a:r>
          </a:p>
          <a:p>
            <a:pPr>
              <a:lnSpc>
                <a:spcPct val="92000"/>
              </a:lnSpc>
              <a:spcBef>
                <a:spcPct val="0"/>
              </a:spcBef>
            </a:pPr>
            <a:r>
              <a:rPr lang="en-US" altLang="zh-CN" sz="1300" smtClean="0">
                <a:latin typeface="Arial" pitchFamily="34" charset="0"/>
                <a:cs typeface="Arial" pitchFamily="34" charset="0"/>
              </a:rPr>
              <a:t>Top-down budgeting</a:t>
            </a:r>
          </a:p>
          <a:p>
            <a:pPr lvl="1" eaLnBrk="1" hangingPunct="1">
              <a:buFont typeface="Wingdings" pitchFamily="2" charset="2"/>
              <a:buNone/>
            </a:pPr>
            <a:r>
              <a:rPr lang="en-US" altLang="zh-CN" smtClean="0">
                <a:latin typeface="Arial" pitchFamily="34" charset="0"/>
                <a:cs typeface="Arial" pitchFamily="34" charset="0"/>
              </a:rPr>
              <a:t>Works well for organizations with highly inter-related divisions, those in crisis situations, and for </a:t>
            </a:r>
          </a:p>
          <a:p>
            <a:pPr lvl="1" eaLnBrk="1" hangingPunct="1">
              <a:buFont typeface="Wingdings" pitchFamily="2" charset="2"/>
              <a:buNone/>
            </a:pPr>
            <a:r>
              <a:rPr lang="en-US" altLang="zh-CN" smtClean="0">
                <a:latin typeface="Arial" pitchFamily="34" charset="0"/>
                <a:cs typeface="Arial" pitchFamily="34" charset="0"/>
              </a:rPr>
              <a:t>		budgeting over longer time horizons</a:t>
            </a:r>
          </a:p>
          <a:p>
            <a:pPr lvl="2" eaLnBrk="1" hangingPunct="1">
              <a:buClr>
                <a:schemeClr val="tx1"/>
              </a:buClr>
              <a:buFont typeface="Wingdings" pitchFamily="2" charset="2"/>
              <a:buNone/>
            </a:pPr>
            <a:r>
              <a:rPr lang="en-US" altLang="zh-CN" smtClean="0">
                <a:latin typeface="Arial" pitchFamily="34" charset="0"/>
                <a:cs typeface="Arial" pitchFamily="34" charset="0"/>
              </a:rPr>
              <a:t>Pro:   Fewer iterations required, often a better fit with flexible budgeting</a:t>
            </a:r>
          </a:p>
          <a:p>
            <a:pPr lvl="2" eaLnBrk="1" hangingPunct="1">
              <a:buClr>
                <a:schemeClr val="tx1"/>
              </a:buClr>
              <a:buFont typeface="Wingdings" pitchFamily="2" charset="2"/>
              <a:buNone/>
            </a:pPr>
            <a:r>
              <a:rPr lang="en-US" altLang="zh-CN" smtClean="0">
                <a:latin typeface="Arial" pitchFamily="34" charset="0"/>
                <a:cs typeface="Arial" pitchFamily="34" charset="0"/>
              </a:rPr>
              <a:t>Con:  Line managers may feel removed from the process; innovation may be stifled</a:t>
            </a:r>
          </a:p>
          <a:p>
            <a:pPr eaLnBrk="1" hangingPunct="1"/>
            <a:r>
              <a:rPr lang="en-US" altLang="zh-CN" sz="1300" smtClean="0">
                <a:latin typeface="Arial" pitchFamily="34" charset="0"/>
                <a:cs typeface="Arial" pitchFamily="34" charset="0"/>
              </a:rPr>
              <a:t>Bottom-up budgeting</a:t>
            </a:r>
          </a:p>
          <a:p>
            <a:pPr lvl="1" eaLnBrk="1" hangingPunct="1">
              <a:buFont typeface="Wingdings" pitchFamily="2" charset="2"/>
              <a:buNone/>
            </a:pPr>
            <a:r>
              <a:rPr lang="en-US" altLang="zh-CN" smtClean="0">
                <a:latin typeface="Arial" pitchFamily="34" charset="0"/>
                <a:cs typeface="Arial" pitchFamily="34" charset="0"/>
              </a:rPr>
              <a:t>A good fit for diverse organizations that require creative management at the unit level</a:t>
            </a:r>
          </a:p>
          <a:p>
            <a:pPr lvl="2" eaLnBrk="1" hangingPunct="1">
              <a:buClr>
                <a:schemeClr val="tx1"/>
              </a:buClr>
              <a:buFont typeface="Wingdings" pitchFamily="2" charset="2"/>
              <a:buNone/>
            </a:pPr>
            <a:r>
              <a:rPr lang="en-US" altLang="zh-CN" smtClean="0">
                <a:latin typeface="Arial" pitchFamily="34" charset="0"/>
                <a:cs typeface="Arial" pitchFamily="34" charset="0"/>
              </a:rPr>
              <a:t>Pro:   Increased department-level responsibility and sense of ownership</a:t>
            </a:r>
          </a:p>
          <a:p>
            <a:pPr lvl="2" eaLnBrk="1" hangingPunct="1">
              <a:buClr>
                <a:schemeClr val="tx1"/>
              </a:buClr>
              <a:buFont typeface="Wingdings" pitchFamily="2" charset="2"/>
              <a:buNone/>
            </a:pPr>
            <a:r>
              <a:rPr lang="en-US" altLang="zh-CN" smtClean="0">
                <a:latin typeface="Arial" pitchFamily="34" charset="0"/>
                <a:cs typeface="Arial" pitchFamily="34" charset="0"/>
              </a:rPr>
              <a:t>Con:  Can lack control and consistency, may overlook certain corporate objectives and can be time-consuming</a:t>
            </a:r>
          </a:p>
          <a:p>
            <a:pPr eaLnBrk="1" hangingPunct="1"/>
            <a:r>
              <a:rPr lang="en-US" altLang="zh-CN" sz="1300" smtClean="0">
                <a:latin typeface="Arial" pitchFamily="34" charset="0"/>
                <a:cs typeface="Arial" pitchFamily="34" charset="0"/>
              </a:rPr>
              <a:t>Blended budgeting</a:t>
            </a:r>
          </a:p>
          <a:p>
            <a:pPr lvl="1" eaLnBrk="1" hangingPunct="1">
              <a:buFont typeface="Wingdings" pitchFamily="2" charset="2"/>
              <a:buNone/>
            </a:pPr>
            <a:r>
              <a:rPr lang="en-US" altLang="zh-CN" smtClean="0">
                <a:latin typeface="Arial" pitchFamily="34" charset="0"/>
                <a:cs typeface="Arial" pitchFamily="34" charset="0"/>
              </a:rPr>
              <a:t>In practice, most organizations use some manner of blended or “counter-current” budgeting process.  All too often, these blended processes combine the time-consuming and costly nature of bottom-up budgeting with the minimal sense of unit-level ownership and lack of innovation that can result from the use of top-down budgeting</a:t>
            </a:r>
          </a:p>
          <a:p>
            <a:pPr lvl="1" eaLnBrk="1" hangingPunct="1">
              <a:buFont typeface="Wingdings" pitchFamily="2" charset="2"/>
              <a:buNone/>
            </a:pPr>
            <a:r>
              <a:rPr lang="en-US" altLang="zh-CN" smtClean="0">
                <a:latin typeface="Arial" pitchFamily="34" charset="0"/>
                <a:cs typeface="Arial" pitchFamily="34" charset="0"/>
              </a:rPr>
              <a:t>While often the right answer, organizations need to be particularly vigilant to avoid falling into a “worst of both worlds” scenario</a:t>
            </a:r>
            <a:endParaRPr lang="en-US" altLang="zh-CN" sz="1300" smtClean="0">
              <a:latin typeface="Arial" pitchFamily="34" charset="0"/>
              <a:cs typeface="Arial" pitchFamily="34" charset="0"/>
            </a:endParaRPr>
          </a:p>
          <a:p>
            <a:pPr eaLnBrk="1" hangingPunct="1"/>
            <a:r>
              <a:rPr lang="en-US" altLang="zh-CN" smtClean="0">
                <a:latin typeface="Arial" pitchFamily="34" charset="0"/>
                <a:cs typeface="Arial" pitchFamily="34" charset="0"/>
              </a:rPr>
              <a:t>The cases for flexible and zero based budgeting: </a:t>
            </a:r>
          </a:p>
          <a:p>
            <a:pPr eaLnBrk="1" hangingPunct="1"/>
            <a:r>
              <a:rPr lang="en-US" altLang="zh-CN" sz="1300" smtClean="0">
                <a:latin typeface="Arial" pitchFamily="34" charset="0"/>
                <a:cs typeface="Arial" pitchFamily="34" charset="0"/>
              </a:rPr>
              <a:t>Flexible budgeting</a:t>
            </a:r>
          </a:p>
          <a:p>
            <a:pPr lvl="1" eaLnBrk="1" hangingPunct="1">
              <a:buFont typeface="Wingdings" pitchFamily="2" charset="2"/>
              <a:buNone/>
            </a:pPr>
            <a:r>
              <a:rPr lang="en-US" altLang="zh-CN" smtClean="0">
                <a:latin typeface="Arial" pitchFamily="34" charset="0"/>
                <a:cs typeface="Arial" pitchFamily="34" charset="0"/>
              </a:rPr>
              <a:t>Flexible budgeting predicts results over a range of possible operational outcomes</a:t>
            </a:r>
          </a:p>
          <a:p>
            <a:pPr lvl="2" eaLnBrk="1" hangingPunct="1">
              <a:buClr>
                <a:schemeClr val="tx1"/>
              </a:buClr>
              <a:buFont typeface="Wingdings" pitchFamily="2" charset="2"/>
              <a:buNone/>
            </a:pPr>
            <a:r>
              <a:rPr lang="en-US" altLang="zh-CN" smtClean="0">
                <a:latin typeface="Arial" pitchFamily="34" charset="0"/>
                <a:cs typeface="Arial" pitchFamily="34" charset="0"/>
              </a:rPr>
              <a:t>Segregates controllable from non-controllable expenses at a high-level</a:t>
            </a:r>
          </a:p>
          <a:p>
            <a:pPr lvl="2" eaLnBrk="1" hangingPunct="1">
              <a:buClr>
                <a:schemeClr val="tx1"/>
              </a:buClr>
              <a:buFont typeface="Wingdings" pitchFamily="2" charset="2"/>
              <a:buNone/>
            </a:pPr>
            <a:r>
              <a:rPr lang="en-US" altLang="zh-CN" smtClean="0">
                <a:latin typeface="Arial" pitchFamily="34" charset="0"/>
                <a:cs typeface="Arial" pitchFamily="34" charset="0"/>
              </a:rPr>
              <a:t>Uses key drivers and activity bases for predicting performance</a:t>
            </a:r>
          </a:p>
          <a:p>
            <a:pPr lvl="2" eaLnBrk="1" hangingPunct="1">
              <a:buClr>
                <a:schemeClr val="tx1"/>
              </a:buClr>
              <a:buFont typeface="Wingdings" pitchFamily="2" charset="2"/>
              <a:buNone/>
            </a:pPr>
            <a:r>
              <a:rPr lang="en-US" altLang="zh-CN" smtClean="0">
                <a:latin typeface="Arial" pitchFamily="34" charset="0"/>
                <a:cs typeface="Arial" pitchFamily="34" charset="0"/>
              </a:rPr>
              <a:t>More effort is involved upfront, but rework is reduced and budgets stay more relevant throughout their useful life</a:t>
            </a:r>
          </a:p>
          <a:p>
            <a:pPr eaLnBrk="1" hangingPunct="1"/>
            <a:r>
              <a:rPr lang="en-US" altLang="zh-CN" sz="1300" smtClean="0">
                <a:latin typeface="Arial" pitchFamily="34" charset="0"/>
                <a:cs typeface="Arial" pitchFamily="34" charset="0"/>
              </a:rPr>
              <a:t>Zero-based budgeting</a:t>
            </a:r>
          </a:p>
          <a:p>
            <a:pPr lvl="1" eaLnBrk="1" hangingPunct="1">
              <a:buFont typeface="Wingdings" pitchFamily="2" charset="2"/>
              <a:buNone/>
            </a:pPr>
            <a:r>
              <a:rPr lang="en-US" altLang="zh-CN" smtClean="0">
                <a:latin typeface="Arial" pitchFamily="34" charset="0"/>
                <a:cs typeface="Arial" pitchFamily="34" charset="0"/>
              </a:rPr>
              <a:t>Zero-based budgeting, first used by technology firms in the late 1960’s, can act as a “depth-charge” to organizations in crisis</a:t>
            </a:r>
          </a:p>
          <a:p>
            <a:pPr lvl="2" eaLnBrk="1" hangingPunct="1">
              <a:buClr>
                <a:schemeClr val="tx1"/>
              </a:buClr>
              <a:buFont typeface="Wingdings" pitchFamily="2" charset="2"/>
              <a:buNone/>
            </a:pPr>
            <a:r>
              <a:rPr lang="en-US" altLang="zh-CN" smtClean="0">
                <a:latin typeface="Arial" pitchFamily="34" charset="0"/>
                <a:cs typeface="Arial" pitchFamily="34" charset="0"/>
              </a:rPr>
              <a:t>This top-down approach provides only bare-minimum funding and requires units to rigorously justify all new AND continuing activities</a:t>
            </a:r>
          </a:p>
          <a:p>
            <a:pPr lvl="2" eaLnBrk="1" hangingPunct="1">
              <a:buClr>
                <a:schemeClr val="tx1"/>
              </a:buClr>
              <a:buFont typeface="Wingdings" pitchFamily="2" charset="2"/>
              <a:buNone/>
            </a:pPr>
            <a:r>
              <a:rPr lang="en-US" altLang="zh-CN" smtClean="0">
                <a:latin typeface="Arial" pitchFamily="34" charset="0"/>
                <a:cs typeface="Arial" pitchFamily="34" charset="0"/>
              </a:rPr>
              <a:t>Highly logical, but can lead to internal conflicts as managers clash over scarce resources; very time and effort intensive</a:t>
            </a:r>
          </a:p>
          <a:p>
            <a:pPr eaLnBrk="1" hangingPunct="1"/>
            <a:r>
              <a:rPr lang="en-US" altLang="zh-CN" sz="1300" smtClean="0">
                <a:latin typeface="Arial" pitchFamily="34" charset="0"/>
                <a:cs typeface="Arial" pitchFamily="34" charset="0"/>
              </a:rPr>
              <a:t>Rolling forecast – The most forward-thinking organizations are replacing the annual budget with a rolling forecast</a:t>
            </a:r>
          </a:p>
          <a:p>
            <a:pPr lvl="1" eaLnBrk="1" hangingPunct="1">
              <a:buFont typeface="Wingdings" pitchFamily="2" charset="2"/>
              <a:buNone/>
            </a:pPr>
            <a:r>
              <a:rPr lang="en-US" altLang="zh-CN" smtClean="0">
                <a:latin typeface="Arial" pitchFamily="34" charset="0"/>
                <a:cs typeface="Arial" pitchFamily="34" charset="0"/>
              </a:rPr>
              <a:t>Making this move makes sense for organizations that are:</a:t>
            </a:r>
          </a:p>
          <a:p>
            <a:pPr lvl="2" eaLnBrk="1" hangingPunct="1">
              <a:buClr>
                <a:schemeClr val="tx1"/>
              </a:buClr>
              <a:buFont typeface="Wingdings" pitchFamily="2" charset="2"/>
              <a:buNone/>
            </a:pPr>
            <a:r>
              <a:rPr lang="en-US" altLang="zh-CN" smtClean="0">
                <a:latin typeface="Arial" pitchFamily="34" charset="0"/>
                <a:cs typeface="Arial" pitchFamily="34" charset="0"/>
              </a:rPr>
              <a:t>Empowered at the unit level; line managers have access to actual performance information in near-real time, and have the tools and know-how to translate recent performance information and experience into accurate near to mid-range forecasts</a:t>
            </a:r>
          </a:p>
          <a:p>
            <a:pPr lvl="2" eaLnBrk="1" hangingPunct="1">
              <a:buClr>
                <a:schemeClr val="tx1"/>
              </a:buClr>
              <a:buFont typeface="Wingdings" pitchFamily="2" charset="2"/>
              <a:buNone/>
            </a:pPr>
            <a:r>
              <a:rPr lang="en-US" altLang="zh-CN" smtClean="0">
                <a:latin typeface="Arial" pitchFamily="34" charset="0"/>
                <a:cs typeface="Arial" pitchFamily="34" charset="0"/>
              </a:rPr>
              <a:t>Disciplined at the unit level; keeping the forecast accurate and up to date is an imperative</a:t>
            </a:r>
          </a:p>
          <a:p>
            <a:pPr lvl="2" eaLnBrk="1" hangingPunct="1">
              <a:buClr>
                <a:schemeClr val="tx1"/>
              </a:buClr>
              <a:buFont typeface="Wingdings" pitchFamily="2" charset="2"/>
              <a:buNone/>
            </a:pPr>
            <a:r>
              <a:rPr lang="en-US" altLang="zh-CN" smtClean="0">
                <a:latin typeface="Arial" pitchFamily="34" charset="0"/>
                <a:cs typeface="Arial" pitchFamily="34" charset="0"/>
              </a:rPr>
              <a:t>Managed by a corporate management team comfortable with reduced detail (but presumably higher accuracy) in near and mid-range performance estimates</a:t>
            </a:r>
          </a:p>
          <a:p>
            <a:pPr eaLnBrk="1" hangingPunct="1"/>
            <a:endParaRPr lang="en-US" altLang="zh-CN" sz="1600" smtClean="0">
              <a:latin typeface="Arial" pitchFamily="34" charset="0"/>
              <a:cs typeface="Arial" pitchFamily="34" charset="0"/>
            </a:endParaRPr>
          </a:p>
          <a:p>
            <a:pPr lvl="1" eaLnBrk="1" hangingPunct="1">
              <a:buFont typeface="Wingdings" pitchFamily="2" charset="2"/>
              <a:buNone/>
            </a:pPr>
            <a:endParaRPr lang="en-US" altLang="zh-CN" smtClean="0">
              <a:latin typeface="Arial" pitchFamily="34" charset="0"/>
              <a:cs typeface="Arial" pitchFamily="34" charset="0"/>
            </a:endParaRPr>
          </a:p>
          <a:p>
            <a:pPr eaLnBrk="1" hangingPunct="1"/>
            <a:endParaRPr lang="en-GB" altLang="zh-CN" smtClean="0">
              <a:latin typeface="Arial" pitchFamily="34" charset="0"/>
              <a:cs typeface="Arial" pitchFamily="34" charset="0"/>
            </a:endParaRPr>
          </a:p>
          <a:p>
            <a:pPr eaLnBrk="1" hangingPunct="1"/>
            <a:endParaRPr lang="zh-CN" altLang="en-GB"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01DD991A-91DA-449D-9A8F-E7D38D0126BE}" type="datetime1">
              <a:rPr lang="zh-CN" altLang="en-US" sz="1200" b="0">
                <a:solidFill>
                  <a:schemeClr val="tx1"/>
                </a:solidFill>
              </a:rPr>
              <a:pPr eaLnBrk="1" hangingPunct="1"/>
              <a:t>2015/7/20</a:t>
            </a:fld>
            <a:endParaRPr lang="en-GB" altLang="zh-CN" sz="1200" b="0">
              <a:solidFill>
                <a:schemeClr val="tx1"/>
              </a:solidFill>
            </a:endParaRPr>
          </a:p>
        </p:txBody>
      </p:sp>
      <p:sp>
        <p:nvSpPr>
          <p:cNvPr id="163843"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F54FB01-29BC-4C06-9AD5-024D0B0F03AC}" type="slidenum">
              <a:rPr lang="zh-CN" altLang="en-GB" sz="1200" b="0">
                <a:solidFill>
                  <a:schemeClr val="tx1"/>
                </a:solidFill>
              </a:rPr>
              <a:pPr eaLnBrk="1" hangingPunct="1"/>
              <a:t>4</a:t>
            </a:fld>
            <a:endParaRPr lang="en-GB" altLang="zh-CN" sz="1200" b="0">
              <a:solidFill>
                <a:schemeClr val="tx1"/>
              </a:solidFill>
            </a:endParaRPr>
          </a:p>
        </p:txBody>
      </p:sp>
      <p:sp>
        <p:nvSpPr>
          <p:cNvPr id="163844" name="Rectangle 2"/>
          <p:cNvSpPr>
            <a:spLocks noGrp="1" noRot="1" noChangeAspect="1" noChangeArrowheads="1" noTextEdit="1"/>
          </p:cNvSpPr>
          <p:nvPr>
            <p:ph type="sldImg"/>
          </p:nvPr>
        </p:nvSpPr>
        <p:spPr>
          <a:xfrm>
            <a:off x="871538" y="757238"/>
            <a:ext cx="4938712" cy="3703637"/>
          </a:xfrm>
          <a:ln/>
        </p:spPr>
      </p:sp>
      <p:sp>
        <p:nvSpPr>
          <p:cNvPr id="163845" name="Rectangle 3"/>
          <p:cNvSpPr>
            <a:spLocks noGrp="1" noChangeArrowheads="1"/>
          </p:cNvSpPr>
          <p:nvPr>
            <p:ph type="body" idx="1"/>
          </p:nvPr>
        </p:nvSpPr>
        <p:spPr>
          <a:xfrm>
            <a:off x="858838" y="4714875"/>
            <a:ext cx="4951412" cy="4468813"/>
          </a:xfrm>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62EBC15B-C74C-46C8-94CD-D894FE9E2AB0}" type="datetime1">
              <a:rPr lang="zh-CN" altLang="en-US" sz="1200" b="0">
                <a:solidFill>
                  <a:schemeClr val="tx1"/>
                </a:solidFill>
              </a:rPr>
              <a:pPr eaLnBrk="1" hangingPunct="1"/>
              <a:t>2015/7/20</a:t>
            </a:fld>
            <a:endParaRPr lang="en-GB" altLang="zh-CN" sz="1200" b="0">
              <a:solidFill>
                <a:schemeClr val="tx1"/>
              </a:solidFill>
            </a:endParaRPr>
          </a:p>
        </p:txBody>
      </p:sp>
      <p:sp>
        <p:nvSpPr>
          <p:cNvPr id="19661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A794384D-DCF8-4056-9FEE-4250B68F8F62}" type="slidenum">
              <a:rPr lang="zh-CN" altLang="en-GB" sz="1200" b="0">
                <a:solidFill>
                  <a:schemeClr val="tx1"/>
                </a:solidFill>
              </a:rPr>
              <a:pPr eaLnBrk="1" hangingPunct="1"/>
              <a:t>46</a:t>
            </a:fld>
            <a:endParaRPr lang="en-GB" altLang="zh-CN" sz="1200" b="0">
              <a:solidFill>
                <a:schemeClr val="tx1"/>
              </a:solidFill>
            </a:endParaRPr>
          </a:p>
        </p:txBody>
      </p:sp>
      <p:sp>
        <p:nvSpPr>
          <p:cNvPr id="196612" name="Rectangle 2"/>
          <p:cNvSpPr>
            <a:spLocks noGrp="1" noRot="1" noChangeAspect="1" noChangeArrowheads="1" noTextEdit="1"/>
          </p:cNvSpPr>
          <p:nvPr>
            <p:ph type="sldImg"/>
          </p:nvPr>
        </p:nvSpPr>
        <p:spPr>
          <a:xfrm>
            <a:off x="854075" y="744538"/>
            <a:ext cx="4962525" cy="3722687"/>
          </a:xfrm>
          <a:ln/>
        </p:spPr>
      </p:sp>
      <p:sp>
        <p:nvSpPr>
          <p:cNvPr id="196613" name="Rectangle 3"/>
          <p:cNvSpPr>
            <a:spLocks noGrp="1" noChangeArrowheads="1"/>
          </p:cNvSpPr>
          <p:nvPr>
            <p:ph type="body" idx="1"/>
          </p:nvPr>
        </p:nvSpPr>
        <p:spPr>
          <a:noFill/>
        </p:spPr>
        <p:txBody>
          <a:bodyPr/>
          <a:lstStyle/>
          <a:p>
            <a:pPr eaLnBrk="1" hangingPunct="1"/>
            <a:r>
              <a:rPr lang="en-GB" altLang="zh-CN" smtClean="0">
                <a:latin typeface="Arial" pitchFamily="34" charset="0"/>
                <a:cs typeface="Arial" pitchFamily="34" charset="0"/>
              </a:rPr>
              <a:t>Source: Concepts and Trends in Corporate Budgeting and Planning (Gateway)</a:t>
            </a:r>
          </a:p>
          <a:p>
            <a:pPr>
              <a:lnSpc>
                <a:spcPct val="92000"/>
              </a:lnSpc>
              <a:spcBef>
                <a:spcPct val="0"/>
              </a:spcBef>
            </a:pPr>
            <a:r>
              <a:rPr lang="en-US" altLang="zh-CN" b="1" smtClean="0">
                <a:solidFill>
                  <a:srgbClr val="336699"/>
                </a:solidFill>
                <a:latin typeface="Arial" pitchFamily="34" charset="0"/>
                <a:cs typeface="Arial" pitchFamily="34" charset="0"/>
              </a:rPr>
              <a:t>Approaches</a:t>
            </a:r>
          </a:p>
          <a:p>
            <a:pPr>
              <a:lnSpc>
                <a:spcPct val="92000"/>
              </a:lnSpc>
              <a:spcBef>
                <a:spcPct val="0"/>
              </a:spcBef>
            </a:pPr>
            <a:r>
              <a:rPr lang="en-US" altLang="zh-CN" sz="1300" smtClean="0">
                <a:latin typeface="Arial" pitchFamily="34" charset="0"/>
                <a:cs typeface="Arial" pitchFamily="34" charset="0"/>
              </a:rPr>
              <a:t>Top-down budgeting</a:t>
            </a:r>
          </a:p>
          <a:p>
            <a:pPr lvl="1" eaLnBrk="1" hangingPunct="1">
              <a:buFont typeface="Wingdings" pitchFamily="2" charset="2"/>
              <a:buNone/>
            </a:pPr>
            <a:r>
              <a:rPr lang="en-US" altLang="zh-CN" smtClean="0">
                <a:latin typeface="Arial" pitchFamily="34" charset="0"/>
                <a:cs typeface="Arial" pitchFamily="34" charset="0"/>
              </a:rPr>
              <a:t>Works well for organizations with highly inter-related divisions, those in crisis situations, and for </a:t>
            </a:r>
          </a:p>
          <a:p>
            <a:pPr lvl="1" eaLnBrk="1" hangingPunct="1">
              <a:buFont typeface="Wingdings" pitchFamily="2" charset="2"/>
              <a:buNone/>
            </a:pPr>
            <a:r>
              <a:rPr lang="en-US" altLang="zh-CN" smtClean="0">
                <a:latin typeface="Arial" pitchFamily="34" charset="0"/>
                <a:cs typeface="Arial" pitchFamily="34" charset="0"/>
              </a:rPr>
              <a:t>		budgeting over longer time horizons</a:t>
            </a:r>
          </a:p>
          <a:p>
            <a:pPr lvl="2" eaLnBrk="1" hangingPunct="1">
              <a:buClr>
                <a:schemeClr val="tx1"/>
              </a:buClr>
              <a:buFont typeface="Wingdings" pitchFamily="2" charset="2"/>
              <a:buNone/>
            </a:pPr>
            <a:r>
              <a:rPr lang="en-US" altLang="zh-CN" smtClean="0">
                <a:latin typeface="Arial" pitchFamily="34" charset="0"/>
                <a:cs typeface="Arial" pitchFamily="34" charset="0"/>
              </a:rPr>
              <a:t>Pro:   Fewer iterations required, often a better fit with flexible budgeting</a:t>
            </a:r>
          </a:p>
          <a:p>
            <a:pPr lvl="2" eaLnBrk="1" hangingPunct="1">
              <a:buClr>
                <a:schemeClr val="tx1"/>
              </a:buClr>
              <a:buFont typeface="Wingdings" pitchFamily="2" charset="2"/>
              <a:buNone/>
            </a:pPr>
            <a:r>
              <a:rPr lang="en-US" altLang="zh-CN" smtClean="0">
                <a:latin typeface="Arial" pitchFamily="34" charset="0"/>
                <a:cs typeface="Arial" pitchFamily="34" charset="0"/>
              </a:rPr>
              <a:t>Con:  Line managers may feel removed from the process; innovation may be stifled</a:t>
            </a:r>
          </a:p>
          <a:p>
            <a:pPr eaLnBrk="1" hangingPunct="1"/>
            <a:r>
              <a:rPr lang="en-US" altLang="zh-CN" sz="1300" smtClean="0">
                <a:latin typeface="Arial" pitchFamily="34" charset="0"/>
                <a:cs typeface="Arial" pitchFamily="34" charset="0"/>
              </a:rPr>
              <a:t>Bottom-up budgeting</a:t>
            </a:r>
          </a:p>
          <a:p>
            <a:pPr lvl="1" eaLnBrk="1" hangingPunct="1">
              <a:buFont typeface="Wingdings" pitchFamily="2" charset="2"/>
              <a:buNone/>
            </a:pPr>
            <a:r>
              <a:rPr lang="en-US" altLang="zh-CN" smtClean="0">
                <a:latin typeface="Arial" pitchFamily="34" charset="0"/>
                <a:cs typeface="Arial" pitchFamily="34" charset="0"/>
              </a:rPr>
              <a:t>A good fit for diverse organizations that require creative management at the unit level</a:t>
            </a:r>
          </a:p>
          <a:p>
            <a:pPr lvl="2" eaLnBrk="1" hangingPunct="1">
              <a:buClr>
                <a:schemeClr val="tx1"/>
              </a:buClr>
              <a:buFont typeface="Wingdings" pitchFamily="2" charset="2"/>
              <a:buNone/>
            </a:pPr>
            <a:r>
              <a:rPr lang="en-US" altLang="zh-CN" smtClean="0">
                <a:latin typeface="Arial" pitchFamily="34" charset="0"/>
                <a:cs typeface="Arial" pitchFamily="34" charset="0"/>
              </a:rPr>
              <a:t>Pro:   Increased department-level responsibility and sense of ownership</a:t>
            </a:r>
          </a:p>
          <a:p>
            <a:pPr lvl="2" eaLnBrk="1" hangingPunct="1">
              <a:buClr>
                <a:schemeClr val="tx1"/>
              </a:buClr>
              <a:buFont typeface="Wingdings" pitchFamily="2" charset="2"/>
              <a:buNone/>
            </a:pPr>
            <a:r>
              <a:rPr lang="en-US" altLang="zh-CN" smtClean="0">
                <a:latin typeface="Arial" pitchFamily="34" charset="0"/>
                <a:cs typeface="Arial" pitchFamily="34" charset="0"/>
              </a:rPr>
              <a:t>Con:  Can lack control and consistency, may overlook certain corporate objectives and can be time-consuming</a:t>
            </a:r>
          </a:p>
          <a:p>
            <a:pPr eaLnBrk="1" hangingPunct="1"/>
            <a:r>
              <a:rPr lang="en-US" altLang="zh-CN" sz="1300" smtClean="0">
                <a:latin typeface="Arial" pitchFamily="34" charset="0"/>
                <a:cs typeface="Arial" pitchFamily="34" charset="0"/>
              </a:rPr>
              <a:t>Blended budgeting</a:t>
            </a:r>
          </a:p>
          <a:p>
            <a:pPr lvl="1" eaLnBrk="1" hangingPunct="1">
              <a:buFont typeface="Wingdings" pitchFamily="2" charset="2"/>
              <a:buNone/>
            </a:pPr>
            <a:r>
              <a:rPr lang="en-US" altLang="zh-CN" smtClean="0">
                <a:latin typeface="Arial" pitchFamily="34" charset="0"/>
                <a:cs typeface="Arial" pitchFamily="34" charset="0"/>
              </a:rPr>
              <a:t>In practice, most organizations use some manner of blended or “counter-current” budgeting process.  All too often, these blended processes combine the time-consuming and costly nature of bottom-up budgeting with the minimal sense of unit-level ownership and lack of innovation that can result from the use of top-down budgeting</a:t>
            </a:r>
          </a:p>
          <a:p>
            <a:pPr lvl="1" eaLnBrk="1" hangingPunct="1">
              <a:buFont typeface="Wingdings" pitchFamily="2" charset="2"/>
              <a:buNone/>
            </a:pPr>
            <a:r>
              <a:rPr lang="en-US" altLang="zh-CN" smtClean="0">
                <a:latin typeface="Arial" pitchFamily="34" charset="0"/>
                <a:cs typeface="Arial" pitchFamily="34" charset="0"/>
              </a:rPr>
              <a:t>While often the right answer, organizations need to be particularly vigilant to avoid falling into a “worst of both worlds” scenario</a:t>
            </a:r>
            <a:endParaRPr lang="en-US" altLang="zh-CN" sz="1300" smtClean="0">
              <a:latin typeface="Arial" pitchFamily="34" charset="0"/>
              <a:cs typeface="Arial" pitchFamily="34" charset="0"/>
            </a:endParaRPr>
          </a:p>
          <a:p>
            <a:pPr eaLnBrk="1" hangingPunct="1"/>
            <a:r>
              <a:rPr lang="en-US" altLang="zh-CN" smtClean="0">
                <a:latin typeface="Arial" pitchFamily="34" charset="0"/>
                <a:cs typeface="Arial" pitchFamily="34" charset="0"/>
              </a:rPr>
              <a:t>The cases for flexible and zero based budgeting: </a:t>
            </a:r>
          </a:p>
          <a:p>
            <a:pPr eaLnBrk="1" hangingPunct="1"/>
            <a:r>
              <a:rPr lang="en-US" altLang="zh-CN" sz="1300" smtClean="0">
                <a:latin typeface="Arial" pitchFamily="34" charset="0"/>
                <a:cs typeface="Arial" pitchFamily="34" charset="0"/>
              </a:rPr>
              <a:t>Flexible budgeting</a:t>
            </a:r>
          </a:p>
          <a:p>
            <a:pPr lvl="1" eaLnBrk="1" hangingPunct="1">
              <a:buFont typeface="Wingdings" pitchFamily="2" charset="2"/>
              <a:buNone/>
            </a:pPr>
            <a:r>
              <a:rPr lang="en-US" altLang="zh-CN" smtClean="0">
                <a:latin typeface="Arial" pitchFamily="34" charset="0"/>
                <a:cs typeface="Arial" pitchFamily="34" charset="0"/>
              </a:rPr>
              <a:t>Flexible budgeting predicts results over a range of possible operational outcomes</a:t>
            </a:r>
          </a:p>
          <a:p>
            <a:pPr lvl="2" eaLnBrk="1" hangingPunct="1">
              <a:buClr>
                <a:schemeClr val="tx1"/>
              </a:buClr>
              <a:buFont typeface="Wingdings" pitchFamily="2" charset="2"/>
              <a:buNone/>
            </a:pPr>
            <a:r>
              <a:rPr lang="en-US" altLang="zh-CN" smtClean="0">
                <a:latin typeface="Arial" pitchFamily="34" charset="0"/>
                <a:cs typeface="Arial" pitchFamily="34" charset="0"/>
              </a:rPr>
              <a:t>Segregates controllable from non-controllable expenses at a high-level</a:t>
            </a:r>
          </a:p>
          <a:p>
            <a:pPr lvl="2" eaLnBrk="1" hangingPunct="1">
              <a:buClr>
                <a:schemeClr val="tx1"/>
              </a:buClr>
              <a:buFont typeface="Wingdings" pitchFamily="2" charset="2"/>
              <a:buNone/>
            </a:pPr>
            <a:r>
              <a:rPr lang="en-US" altLang="zh-CN" smtClean="0">
                <a:latin typeface="Arial" pitchFamily="34" charset="0"/>
                <a:cs typeface="Arial" pitchFamily="34" charset="0"/>
              </a:rPr>
              <a:t>Uses key drivers and activity bases for predicting performance</a:t>
            </a:r>
          </a:p>
          <a:p>
            <a:pPr lvl="2" eaLnBrk="1" hangingPunct="1">
              <a:buClr>
                <a:schemeClr val="tx1"/>
              </a:buClr>
              <a:buFont typeface="Wingdings" pitchFamily="2" charset="2"/>
              <a:buNone/>
            </a:pPr>
            <a:r>
              <a:rPr lang="en-US" altLang="zh-CN" smtClean="0">
                <a:latin typeface="Arial" pitchFamily="34" charset="0"/>
                <a:cs typeface="Arial" pitchFamily="34" charset="0"/>
              </a:rPr>
              <a:t>More effort is involved upfront, but rework is reduced and budgets stay more relevant throughout their useful life</a:t>
            </a:r>
          </a:p>
          <a:p>
            <a:pPr eaLnBrk="1" hangingPunct="1"/>
            <a:r>
              <a:rPr lang="en-US" altLang="zh-CN" sz="1300" smtClean="0">
                <a:latin typeface="Arial" pitchFamily="34" charset="0"/>
                <a:cs typeface="Arial" pitchFamily="34" charset="0"/>
              </a:rPr>
              <a:t>Zero-based budgeting</a:t>
            </a:r>
          </a:p>
          <a:p>
            <a:pPr lvl="1" eaLnBrk="1" hangingPunct="1">
              <a:buFont typeface="Wingdings" pitchFamily="2" charset="2"/>
              <a:buNone/>
            </a:pPr>
            <a:r>
              <a:rPr lang="en-US" altLang="zh-CN" smtClean="0">
                <a:latin typeface="Arial" pitchFamily="34" charset="0"/>
                <a:cs typeface="Arial" pitchFamily="34" charset="0"/>
              </a:rPr>
              <a:t>Zero-based budgeting, first used by technology firms in the late 1960’s, can act as a “depth-charge” to organizations in crisis</a:t>
            </a:r>
          </a:p>
          <a:p>
            <a:pPr lvl="2" eaLnBrk="1" hangingPunct="1">
              <a:buClr>
                <a:schemeClr val="tx1"/>
              </a:buClr>
              <a:buFont typeface="Wingdings" pitchFamily="2" charset="2"/>
              <a:buNone/>
            </a:pPr>
            <a:r>
              <a:rPr lang="en-US" altLang="zh-CN" smtClean="0">
                <a:latin typeface="Arial" pitchFamily="34" charset="0"/>
                <a:cs typeface="Arial" pitchFamily="34" charset="0"/>
              </a:rPr>
              <a:t>This top-down approach provides only bare-minimum funding and requires units to rigorously justify all new AND continuing activities</a:t>
            </a:r>
          </a:p>
          <a:p>
            <a:pPr lvl="2" eaLnBrk="1" hangingPunct="1">
              <a:buClr>
                <a:schemeClr val="tx1"/>
              </a:buClr>
              <a:buFont typeface="Wingdings" pitchFamily="2" charset="2"/>
              <a:buNone/>
            </a:pPr>
            <a:r>
              <a:rPr lang="en-US" altLang="zh-CN" smtClean="0">
                <a:latin typeface="Arial" pitchFamily="34" charset="0"/>
                <a:cs typeface="Arial" pitchFamily="34" charset="0"/>
              </a:rPr>
              <a:t>Highly logical, but can lead to internal conflicts as managers clash over scarce resources; very time and effort intensive</a:t>
            </a:r>
          </a:p>
          <a:p>
            <a:pPr eaLnBrk="1" hangingPunct="1"/>
            <a:r>
              <a:rPr lang="en-US" altLang="zh-CN" sz="1300" smtClean="0">
                <a:latin typeface="Arial" pitchFamily="34" charset="0"/>
                <a:cs typeface="Arial" pitchFamily="34" charset="0"/>
              </a:rPr>
              <a:t>Rolling forecast – The most forward-thinking organizations are replacing the annual budget with a rolling forecast</a:t>
            </a:r>
          </a:p>
          <a:p>
            <a:pPr lvl="1" eaLnBrk="1" hangingPunct="1">
              <a:buFont typeface="Wingdings" pitchFamily="2" charset="2"/>
              <a:buNone/>
            </a:pPr>
            <a:r>
              <a:rPr lang="en-US" altLang="zh-CN" smtClean="0">
                <a:latin typeface="Arial" pitchFamily="34" charset="0"/>
                <a:cs typeface="Arial" pitchFamily="34" charset="0"/>
              </a:rPr>
              <a:t>Making this move makes sense for organizations that are:</a:t>
            </a:r>
          </a:p>
          <a:p>
            <a:pPr lvl="2" eaLnBrk="1" hangingPunct="1">
              <a:buClr>
                <a:schemeClr val="tx1"/>
              </a:buClr>
              <a:buFont typeface="Wingdings" pitchFamily="2" charset="2"/>
              <a:buNone/>
            </a:pPr>
            <a:r>
              <a:rPr lang="en-US" altLang="zh-CN" smtClean="0">
                <a:latin typeface="Arial" pitchFamily="34" charset="0"/>
                <a:cs typeface="Arial" pitchFamily="34" charset="0"/>
              </a:rPr>
              <a:t>Empowered at the unit level; line managers have access to actual performance information in near-real time, and have the tools and know-how to translate recent performance information and experience into accurate near to mid-range forecasts</a:t>
            </a:r>
          </a:p>
          <a:p>
            <a:pPr lvl="2" eaLnBrk="1" hangingPunct="1">
              <a:buClr>
                <a:schemeClr val="tx1"/>
              </a:buClr>
              <a:buFont typeface="Wingdings" pitchFamily="2" charset="2"/>
              <a:buNone/>
            </a:pPr>
            <a:r>
              <a:rPr lang="en-US" altLang="zh-CN" smtClean="0">
                <a:latin typeface="Arial" pitchFamily="34" charset="0"/>
                <a:cs typeface="Arial" pitchFamily="34" charset="0"/>
              </a:rPr>
              <a:t>Disciplined at the unit level; keeping the forecast accurate and up to date is an imperative</a:t>
            </a:r>
          </a:p>
          <a:p>
            <a:pPr lvl="2" eaLnBrk="1" hangingPunct="1">
              <a:buClr>
                <a:schemeClr val="tx1"/>
              </a:buClr>
              <a:buFont typeface="Wingdings" pitchFamily="2" charset="2"/>
              <a:buNone/>
            </a:pPr>
            <a:r>
              <a:rPr lang="en-US" altLang="zh-CN" smtClean="0">
                <a:latin typeface="Arial" pitchFamily="34" charset="0"/>
                <a:cs typeface="Arial" pitchFamily="34" charset="0"/>
              </a:rPr>
              <a:t>Managed by a corporate management team comfortable with reduced detail (but presumably higher accuracy) in near and mid-range performance estimates</a:t>
            </a:r>
          </a:p>
          <a:p>
            <a:pPr eaLnBrk="1" hangingPunct="1"/>
            <a:endParaRPr lang="en-US" altLang="zh-CN" sz="1600" smtClean="0">
              <a:latin typeface="Arial" pitchFamily="34" charset="0"/>
              <a:cs typeface="Arial" pitchFamily="34" charset="0"/>
            </a:endParaRPr>
          </a:p>
          <a:p>
            <a:pPr lvl="1" eaLnBrk="1" hangingPunct="1">
              <a:buFont typeface="Wingdings" pitchFamily="2" charset="2"/>
              <a:buNone/>
            </a:pPr>
            <a:endParaRPr lang="en-US" altLang="zh-CN" smtClean="0">
              <a:latin typeface="Arial" pitchFamily="34" charset="0"/>
              <a:cs typeface="Arial" pitchFamily="34" charset="0"/>
            </a:endParaRPr>
          </a:p>
          <a:p>
            <a:pPr eaLnBrk="1" hangingPunct="1"/>
            <a:endParaRPr lang="en-GB" altLang="zh-CN" smtClean="0">
              <a:latin typeface="Arial" pitchFamily="34" charset="0"/>
              <a:cs typeface="Arial" pitchFamily="34" charset="0"/>
            </a:endParaRPr>
          </a:p>
          <a:p>
            <a:pPr eaLnBrk="1" hangingPunct="1"/>
            <a:endParaRPr lang="zh-CN" altLang="en-GB" smtClean="0">
              <a:latin typeface="Arial" pitchFamily="34" charset="0"/>
              <a:cs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8DAE0FE5-2706-4039-B552-F548E95BE946}" type="datetime1">
              <a:rPr lang="zh-CN" altLang="en-US" sz="1200" b="0">
                <a:solidFill>
                  <a:schemeClr val="tx1"/>
                </a:solidFill>
              </a:rPr>
              <a:pPr eaLnBrk="1" hangingPunct="1"/>
              <a:t>2015/7/20</a:t>
            </a:fld>
            <a:endParaRPr lang="en-GB" altLang="zh-CN" sz="1200" b="0">
              <a:solidFill>
                <a:schemeClr val="tx1"/>
              </a:solidFill>
            </a:endParaRPr>
          </a:p>
        </p:txBody>
      </p:sp>
      <p:sp>
        <p:nvSpPr>
          <p:cNvPr id="197635"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494E9D9-934A-467D-87D9-7D8C190ACCE6}" type="slidenum">
              <a:rPr lang="zh-CN" altLang="en-GB" sz="1200" b="0">
                <a:solidFill>
                  <a:schemeClr val="tx1"/>
                </a:solidFill>
              </a:rPr>
              <a:pPr eaLnBrk="1" hangingPunct="1"/>
              <a:t>47</a:t>
            </a:fld>
            <a:endParaRPr lang="en-GB" altLang="zh-CN" sz="1200" b="0">
              <a:solidFill>
                <a:schemeClr val="tx1"/>
              </a:solidFill>
            </a:endParaRPr>
          </a:p>
        </p:txBody>
      </p:sp>
      <p:sp>
        <p:nvSpPr>
          <p:cNvPr id="197636" name="Rectangle 2"/>
          <p:cNvSpPr>
            <a:spLocks noGrp="1" noRot="1" noChangeAspect="1" noChangeArrowheads="1" noTextEdit="1"/>
          </p:cNvSpPr>
          <p:nvPr>
            <p:ph type="sldImg"/>
          </p:nvPr>
        </p:nvSpPr>
        <p:spPr>
          <a:xfrm>
            <a:off x="854075" y="744538"/>
            <a:ext cx="4962525" cy="3722687"/>
          </a:xfrm>
          <a:ln/>
        </p:spPr>
      </p:sp>
      <p:sp>
        <p:nvSpPr>
          <p:cNvPr id="197637" name="Rectangle 3"/>
          <p:cNvSpPr>
            <a:spLocks noGrp="1" noChangeArrowheads="1"/>
          </p:cNvSpPr>
          <p:nvPr>
            <p:ph type="body" idx="1"/>
          </p:nvPr>
        </p:nvSpPr>
        <p:spPr>
          <a:noFill/>
        </p:spPr>
        <p:txBody>
          <a:bodyPr/>
          <a:lstStyle/>
          <a:p>
            <a:pPr eaLnBrk="1" hangingPunct="1"/>
            <a:r>
              <a:rPr lang="en-GB" altLang="zh-CN" smtClean="0">
                <a:latin typeface="Arial" pitchFamily="34" charset="0"/>
                <a:cs typeface="Arial" pitchFamily="34" charset="0"/>
              </a:rPr>
              <a:t>Source: Concepts and Trends in Corporate Budgeting and Planning (Gateway)</a:t>
            </a:r>
          </a:p>
          <a:p>
            <a:pPr>
              <a:lnSpc>
                <a:spcPct val="92000"/>
              </a:lnSpc>
              <a:spcBef>
                <a:spcPct val="0"/>
              </a:spcBef>
            </a:pPr>
            <a:r>
              <a:rPr lang="en-US" altLang="zh-CN" b="1" smtClean="0">
                <a:solidFill>
                  <a:srgbClr val="336699"/>
                </a:solidFill>
                <a:latin typeface="Arial" pitchFamily="34" charset="0"/>
                <a:cs typeface="Arial" pitchFamily="34" charset="0"/>
              </a:rPr>
              <a:t>Approaches</a:t>
            </a:r>
          </a:p>
          <a:p>
            <a:pPr>
              <a:lnSpc>
                <a:spcPct val="92000"/>
              </a:lnSpc>
              <a:spcBef>
                <a:spcPct val="0"/>
              </a:spcBef>
            </a:pPr>
            <a:r>
              <a:rPr lang="en-US" altLang="zh-CN" sz="1300" smtClean="0">
                <a:latin typeface="Arial" pitchFamily="34" charset="0"/>
                <a:cs typeface="Arial" pitchFamily="34" charset="0"/>
              </a:rPr>
              <a:t>Top-down budgeting</a:t>
            </a:r>
          </a:p>
          <a:p>
            <a:pPr lvl="1" eaLnBrk="1" hangingPunct="1">
              <a:buFont typeface="Wingdings" pitchFamily="2" charset="2"/>
              <a:buNone/>
            </a:pPr>
            <a:r>
              <a:rPr lang="en-US" altLang="zh-CN" smtClean="0">
                <a:latin typeface="Arial" pitchFamily="34" charset="0"/>
                <a:cs typeface="Arial" pitchFamily="34" charset="0"/>
              </a:rPr>
              <a:t>Works well for organizations with highly inter-related divisions, those in crisis situations, and for </a:t>
            </a:r>
          </a:p>
          <a:p>
            <a:pPr lvl="1" eaLnBrk="1" hangingPunct="1">
              <a:buFont typeface="Wingdings" pitchFamily="2" charset="2"/>
              <a:buNone/>
            </a:pPr>
            <a:r>
              <a:rPr lang="en-US" altLang="zh-CN" smtClean="0">
                <a:latin typeface="Arial" pitchFamily="34" charset="0"/>
                <a:cs typeface="Arial" pitchFamily="34" charset="0"/>
              </a:rPr>
              <a:t>		budgeting over longer time horizons</a:t>
            </a:r>
          </a:p>
          <a:p>
            <a:pPr lvl="2" eaLnBrk="1" hangingPunct="1">
              <a:buClr>
                <a:schemeClr val="tx1"/>
              </a:buClr>
              <a:buFont typeface="Wingdings" pitchFamily="2" charset="2"/>
              <a:buNone/>
            </a:pPr>
            <a:r>
              <a:rPr lang="en-US" altLang="zh-CN" smtClean="0">
                <a:latin typeface="Arial" pitchFamily="34" charset="0"/>
                <a:cs typeface="Arial" pitchFamily="34" charset="0"/>
              </a:rPr>
              <a:t>Pro:   Fewer iterations required, often a better fit with flexible budgeting</a:t>
            </a:r>
          </a:p>
          <a:p>
            <a:pPr lvl="2" eaLnBrk="1" hangingPunct="1">
              <a:buClr>
                <a:schemeClr val="tx1"/>
              </a:buClr>
              <a:buFont typeface="Wingdings" pitchFamily="2" charset="2"/>
              <a:buNone/>
            </a:pPr>
            <a:r>
              <a:rPr lang="en-US" altLang="zh-CN" smtClean="0">
                <a:latin typeface="Arial" pitchFamily="34" charset="0"/>
                <a:cs typeface="Arial" pitchFamily="34" charset="0"/>
              </a:rPr>
              <a:t>Con:  Line managers may feel removed from the process; innovation may be stifled</a:t>
            </a:r>
          </a:p>
          <a:p>
            <a:pPr eaLnBrk="1" hangingPunct="1"/>
            <a:r>
              <a:rPr lang="en-US" altLang="zh-CN" sz="1300" smtClean="0">
                <a:latin typeface="Arial" pitchFamily="34" charset="0"/>
                <a:cs typeface="Arial" pitchFamily="34" charset="0"/>
              </a:rPr>
              <a:t>Bottom-up budgeting</a:t>
            </a:r>
          </a:p>
          <a:p>
            <a:pPr lvl="1" eaLnBrk="1" hangingPunct="1">
              <a:buFont typeface="Wingdings" pitchFamily="2" charset="2"/>
              <a:buNone/>
            </a:pPr>
            <a:r>
              <a:rPr lang="en-US" altLang="zh-CN" smtClean="0">
                <a:latin typeface="Arial" pitchFamily="34" charset="0"/>
                <a:cs typeface="Arial" pitchFamily="34" charset="0"/>
              </a:rPr>
              <a:t>A good fit for diverse organizations that require creative management at the unit level</a:t>
            </a:r>
          </a:p>
          <a:p>
            <a:pPr lvl="2" eaLnBrk="1" hangingPunct="1">
              <a:buClr>
                <a:schemeClr val="tx1"/>
              </a:buClr>
              <a:buFont typeface="Wingdings" pitchFamily="2" charset="2"/>
              <a:buNone/>
            </a:pPr>
            <a:r>
              <a:rPr lang="en-US" altLang="zh-CN" smtClean="0">
                <a:latin typeface="Arial" pitchFamily="34" charset="0"/>
                <a:cs typeface="Arial" pitchFamily="34" charset="0"/>
              </a:rPr>
              <a:t>Pro:   Increased department-level responsibility and sense of ownership</a:t>
            </a:r>
          </a:p>
          <a:p>
            <a:pPr lvl="2" eaLnBrk="1" hangingPunct="1">
              <a:buClr>
                <a:schemeClr val="tx1"/>
              </a:buClr>
              <a:buFont typeface="Wingdings" pitchFamily="2" charset="2"/>
              <a:buNone/>
            </a:pPr>
            <a:r>
              <a:rPr lang="en-US" altLang="zh-CN" smtClean="0">
                <a:latin typeface="Arial" pitchFamily="34" charset="0"/>
                <a:cs typeface="Arial" pitchFamily="34" charset="0"/>
              </a:rPr>
              <a:t>Con:  Can lack control and consistency, may overlook certain corporate objectives and can be time-consuming</a:t>
            </a:r>
          </a:p>
          <a:p>
            <a:pPr eaLnBrk="1" hangingPunct="1"/>
            <a:r>
              <a:rPr lang="en-US" altLang="zh-CN" sz="1300" smtClean="0">
                <a:latin typeface="Arial" pitchFamily="34" charset="0"/>
                <a:cs typeface="Arial" pitchFamily="34" charset="0"/>
              </a:rPr>
              <a:t>Blended budgeting</a:t>
            </a:r>
          </a:p>
          <a:p>
            <a:pPr lvl="1" eaLnBrk="1" hangingPunct="1">
              <a:buFont typeface="Wingdings" pitchFamily="2" charset="2"/>
              <a:buNone/>
            </a:pPr>
            <a:r>
              <a:rPr lang="en-US" altLang="zh-CN" smtClean="0">
                <a:latin typeface="Arial" pitchFamily="34" charset="0"/>
                <a:cs typeface="Arial" pitchFamily="34" charset="0"/>
              </a:rPr>
              <a:t>In practice, most organizations use some manner of blended or “counter-current” budgeting process.  All too often, these blended processes combine the time-consuming and costly nature of bottom-up budgeting with the minimal sense of unit-level ownership and lack of innovation that can result from the use of top-down budgeting</a:t>
            </a:r>
          </a:p>
          <a:p>
            <a:pPr lvl="1" eaLnBrk="1" hangingPunct="1">
              <a:buFont typeface="Wingdings" pitchFamily="2" charset="2"/>
              <a:buNone/>
            </a:pPr>
            <a:r>
              <a:rPr lang="en-US" altLang="zh-CN" smtClean="0">
                <a:latin typeface="Arial" pitchFamily="34" charset="0"/>
                <a:cs typeface="Arial" pitchFamily="34" charset="0"/>
              </a:rPr>
              <a:t>While often the right answer, organizations need to be particularly vigilant to avoid falling into a “worst of both worlds” scenario</a:t>
            </a:r>
            <a:endParaRPr lang="en-US" altLang="zh-CN" sz="1300" smtClean="0">
              <a:latin typeface="Arial" pitchFamily="34" charset="0"/>
              <a:cs typeface="Arial" pitchFamily="34" charset="0"/>
            </a:endParaRPr>
          </a:p>
          <a:p>
            <a:pPr eaLnBrk="1" hangingPunct="1"/>
            <a:r>
              <a:rPr lang="en-US" altLang="zh-CN" smtClean="0">
                <a:latin typeface="Arial" pitchFamily="34" charset="0"/>
                <a:cs typeface="Arial" pitchFamily="34" charset="0"/>
              </a:rPr>
              <a:t>The cases for flexible and zero based budgeting: </a:t>
            </a:r>
          </a:p>
          <a:p>
            <a:pPr eaLnBrk="1" hangingPunct="1"/>
            <a:r>
              <a:rPr lang="en-US" altLang="zh-CN" sz="1300" smtClean="0">
                <a:latin typeface="Arial" pitchFamily="34" charset="0"/>
                <a:cs typeface="Arial" pitchFamily="34" charset="0"/>
              </a:rPr>
              <a:t>Flexible budgeting</a:t>
            </a:r>
          </a:p>
          <a:p>
            <a:pPr lvl="1" eaLnBrk="1" hangingPunct="1">
              <a:buFont typeface="Wingdings" pitchFamily="2" charset="2"/>
              <a:buNone/>
            </a:pPr>
            <a:r>
              <a:rPr lang="en-US" altLang="zh-CN" smtClean="0">
                <a:latin typeface="Arial" pitchFamily="34" charset="0"/>
                <a:cs typeface="Arial" pitchFamily="34" charset="0"/>
              </a:rPr>
              <a:t>Flexible budgeting predicts results over a range of possible operational outcomes</a:t>
            </a:r>
          </a:p>
          <a:p>
            <a:pPr lvl="2" eaLnBrk="1" hangingPunct="1">
              <a:buClr>
                <a:schemeClr val="tx1"/>
              </a:buClr>
              <a:buFont typeface="Wingdings" pitchFamily="2" charset="2"/>
              <a:buNone/>
            </a:pPr>
            <a:r>
              <a:rPr lang="en-US" altLang="zh-CN" smtClean="0">
                <a:latin typeface="Arial" pitchFamily="34" charset="0"/>
                <a:cs typeface="Arial" pitchFamily="34" charset="0"/>
              </a:rPr>
              <a:t>Segregates controllable from non-controllable expenses at a high-level</a:t>
            </a:r>
          </a:p>
          <a:p>
            <a:pPr lvl="2" eaLnBrk="1" hangingPunct="1">
              <a:buClr>
                <a:schemeClr val="tx1"/>
              </a:buClr>
              <a:buFont typeface="Wingdings" pitchFamily="2" charset="2"/>
              <a:buNone/>
            </a:pPr>
            <a:r>
              <a:rPr lang="en-US" altLang="zh-CN" smtClean="0">
                <a:latin typeface="Arial" pitchFamily="34" charset="0"/>
                <a:cs typeface="Arial" pitchFamily="34" charset="0"/>
              </a:rPr>
              <a:t>Uses key drivers and activity bases for predicting performance</a:t>
            </a:r>
          </a:p>
          <a:p>
            <a:pPr lvl="2" eaLnBrk="1" hangingPunct="1">
              <a:buClr>
                <a:schemeClr val="tx1"/>
              </a:buClr>
              <a:buFont typeface="Wingdings" pitchFamily="2" charset="2"/>
              <a:buNone/>
            </a:pPr>
            <a:r>
              <a:rPr lang="en-US" altLang="zh-CN" smtClean="0">
                <a:latin typeface="Arial" pitchFamily="34" charset="0"/>
                <a:cs typeface="Arial" pitchFamily="34" charset="0"/>
              </a:rPr>
              <a:t>More effort is involved upfront, but rework is reduced and budgets stay more relevant throughout their useful life</a:t>
            </a:r>
          </a:p>
          <a:p>
            <a:pPr eaLnBrk="1" hangingPunct="1"/>
            <a:r>
              <a:rPr lang="en-US" altLang="zh-CN" sz="1300" smtClean="0">
                <a:latin typeface="Arial" pitchFamily="34" charset="0"/>
                <a:cs typeface="Arial" pitchFamily="34" charset="0"/>
              </a:rPr>
              <a:t>Zero-based budgeting</a:t>
            </a:r>
          </a:p>
          <a:p>
            <a:pPr lvl="1" eaLnBrk="1" hangingPunct="1">
              <a:buFont typeface="Wingdings" pitchFamily="2" charset="2"/>
              <a:buNone/>
            </a:pPr>
            <a:r>
              <a:rPr lang="en-US" altLang="zh-CN" smtClean="0">
                <a:latin typeface="Arial" pitchFamily="34" charset="0"/>
                <a:cs typeface="Arial" pitchFamily="34" charset="0"/>
              </a:rPr>
              <a:t>Zero-based budgeting, first used by technology firms in the late 1960’s, can act as a “depth-charge” to organizations in crisis</a:t>
            </a:r>
          </a:p>
          <a:p>
            <a:pPr lvl="2" eaLnBrk="1" hangingPunct="1">
              <a:buClr>
                <a:schemeClr val="tx1"/>
              </a:buClr>
              <a:buFont typeface="Wingdings" pitchFamily="2" charset="2"/>
              <a:buNone/>
            </a:pPr>
            <a:r>
              <a:rPr lang="en-US" altLang="zh-CN" smtClean="0">
                <a:latin typeface="Arial" pitchFamily="34" charset="0"/>
                <a:cs typeface="Arial" pitchFamily="34" charset="0"/>
              </a:rPr>
              <a:t>This top-down approach provides only bare-minimum funding and requires units to rigorously justify all new AND continuing activities</a:t>
            </a:r>
          </a:p>
          <a:p>
            <a:pPr lvl="2" eaLnBrk="1" hangingPunct="1">
              <a:buClr>
                <a:schemeClr val="tx1"/>
              </a:buClr>
              <a:buFont typeface="Wingdings" pitchFamily="2" charset="2"/>
              <a:buNone/>
            </a:pPr>
            <a:r>
              <a:rPr lang="en-US" altLang="zh-CN" smtClean="0">
                <a:latin typeface="Arial" pitchFamily="34" charset="0"/>
                <a:cs typeface="Arial" pitchFamily="34" charset="0"/>
              </a:rPr>
              <a:t>Highly logical, but can lead to internal conflicts as managers clash over scarce resources; very time and effort intensive</a:t>
            </a:r>
          </a:p>
          <a:p>
            <a:pPr eaLnBrk="1" hangingPunct="1"/>
            <a:r>
              <a:rPr lang="en-US" altLang="zh-CN" sz="1300" smtClean="0">
                <a:latin typeface="Arial" pitchFamily="34" charset="0"/>
                <a:cs typeface="Arial" pitchFamily="34" charset="0"/>
              </a:rPr>
              <a:t>Rolling forecast – The most forward-thinking organizations are replacing the annual budget with a rolling forecast</a:t>
            </a:r>
          </a:p>
          <a:p>
            <a:pPr lvl="1" eaLnBrk="1" hangingPunct="1">
              <a:buFont typeface="Wingdings" pitchFamily="2" charset="2"/>
              <a:buNone/>
            </a:pPr>
            <a:r>
              <a:rPr lang="en-US" altLang="zh-CN" smtClean="0">
                <a:latin typeface="Arial" pitchFamily="34" charset="0"/>
                <a:cs typeface="Arial" pitchFamily="34" charset="0"/>
              </a:rPr>
              <a:t>Making this move makes sense for organizations that are:</a:t>
            </a:r>
          </a:p>
          <a:p>
            <a:pPr lvl="2" eaLnBrk="1" hangingPunct="1">
              <a:buClr>
                <a:schemeClr val="tx1"/>
              </a:buClr>
              <a:buFont typeface="Wingdings" pitchFamily="2" charset="2"/>
              <a:buNone/>
            </a:pPr>
            <a:r>
              <a:rPr lang="en-US" altLang="zh-CN" smtClean="0">
                <a:latin typeface="Arial" pitchFamily="34" charset="0"/>
                <a:cs typeface="Arial" pitchFamily="34" charset="0"/>
              </a:rPr>
              <a:t>Empowered at the unit level; line managers have access to actual performance information in near-real time, and have the tools and know-how to translate recent performance information and experience into accurate near to mid-range forecasts</a:t>
            </a:r>
          </a:p>
          <a:p>
            <a:pPr lvl="2" eaLnBrk="1" hangingPunct="1">
              <a:buClr>
                <a:schemeClr val="tx1"/>
              </a:buClr>
              <a:buFont typeface="Wingdings" pitchFamily="2" charset="2"/>
              <a:buNone/>
            </a:pPr>
            <a:r>
              <a:rPr lang="en-US" altLang="zh-CN" smtClean="0">
                <a:latin typeface="Arial" pitchFamily="34" charset="0"/>
                <a:cs typeface="Arial" pitchFamily="34" charset="0"/>
              </a:rPr>
              <a:t>Disciplined at the unit level; keeping the forecast accurate and up to date is an imperative</a:t>
            </a:r>
          </a:p>
          <a:p>
            <a:pPr lvl="2" eaLnBrk="1" hangingPunct="1">
              <a:buClr>
                <a:schemeClr val="tx1"/>
              </a:buClr>
              <a:buFont typeface="Wingdings" pitchFamily="2" charset="2"/>
              <a:buNone/>
            </a:pPr>
            <a:r>
              <a:rPr lang="en-US" altLang="zh-CN" smtClean="0">
                <a:latin typeface="Arial" pitchFamily="34" charset="0"/>
                <a:cs typeface="Arial" pitchFamily="34" charset="0"/>
              </a:rPr>
              <a:t>Managed by a corporate management team comfortable with reduced detail (but presumably higher accuracy) in near and mid-range performance estimates</a:t>
            </a:r>
          </a:p>
          <a:p>
            <a:pPr eaLnBrk="1" hangingPunct="1"/>
            <a:endParaRPr lang="en-US" altLang="zh-CN" sz="1600" smtClean="0">
              <a:latin typeface="Arial" pitchFamily="34" charset="0"/>
              <a:cs typeface="Arial" pitchFamily="34" charset="0"/>
            </a:endParaRPr>
          </a:p>
          <a:p>
            <a:pPr lvl="1" eaLnBrk="1" hangingPunct="1">
              <a:buFont typeface="Wingdings" pitchFamily="2" charset="2"/>
              <a:buNone/>
            </a:pPr>
            <a:endParaRPr lang="en-US" altLang="zh-CN" smtClean="0">
              <a:latin typeface="Arial" pitchFamily="34" charset="0"/>
              <a:cs typeface="Arial" pitchFamily="34" charset="0"/>
            </a:endParaRPr>
          </a:p>
          <a:p>
            <a:pPr eaLnBrk="1" hangingPunct="1"/>
            <a:endParaRPr lang="en-GB" altLang="zh-CN" smtClean="0">
              <a:latin typeface="Arial" pitchFamily="34" charset="0"/>
              <a:cs typeface="Arial" pitchFamily="34" charset="0"/>
            </a:endParaRPr>
          </a:p>
          <a:p>
            <a:pPr eaLnBrk="1" hangingPunct="1"/>
            <a:endParaRPr lang="zh-CN" altLang="en-GB" smtClean="0">
              <a:latin typeface="Arial" pitchFamily="34" charset="0"/>
              <a:cs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0D042E03-9F36-485D-872F-2E1DDA637686}" type="datetime1">
              <a:rPr lang="zh-CN" altLang="en-US" sz="1200" b="0">
                <a:solidFill>
                  <a:schemeClr val="tx1"/>
                </a:solidFill>
              </a:rPr>
              <a:pPr eaLnBrk="1" hangingPunct="1"/>
              <a:t>2015/7/20</a:t>
            </a:fld>
            <a:endParaRPr lang="en-GB" altLang="zh-CN" sz="1200" b="0">
              <a:solidFill>
                <a:schemeClr val="tx1"/>
              </a:solidFill>
            </a:endParaRPr>
          </a:p>
        </p:txBody>
      </p:sp>
      <p:sp>
        <p:nvSpPr>
          <p:cNvPr id="198659"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6A8539E0-60F5-4BA0-958E-C2963EBDE90A}" type="slidenum">
              <a:rPr lang="zh-CN" altLang="en-GB" sz="1200" b="0">
                <a:solidFill>
                  <a:schemeClr val="tx1"/>
                </a:solidFill>
              </a:rPr>
              <a:pPr eaLnBrk="1" hangingPunct="1"/>
              <a:t>48</a:t>
            </a:fld>
            <a:endParaRPr lang="en-GB" altLang="zh-CN" sz="1200" b="0">
              <a:solidFill>
                <a:schemeClr val="tx1"/>
              </a:solidFill>
            </a:endParaRPr>
          </a:p>
        </p:txBody>
      </p:sp>
      <p:sp>
        <p:nvSpPr>
          <p:cNvPr id="198660" name="Rectangle 2"/>
          <p:cNvSpPr>
            <a:spLocks noGrp="1" noRot="1" noChangeAspect="1" noChangeArrowheads="1" noTextEdit="1"/>
          </p:cNvSpPr>
          <p:nvPr>
            <p:ph type="sldImg"/>
          </p:nvPr>
        </p:nvSpPr>
        <p:spPr>
          <a:xfrm>
            <a:off x="854075" y="744538"/>
            <a:ext cx="4962525" cy="3722687"/>
          </a:xfrm>
          <a:ln/>
        </p:spPr>
      </p:sp>
      <p:sp>
        <p:nvSpPr>
          <p:cNvPr id="198661" name="Rectangle 3"/>
          <p:cNvSpPr>
            <a:spLocks noGrp="1" noChangeArrowheads="1"/>
          </p:cNvSpPr>
          <p:nvPr>
            <p:ph type="body" idx="1"/>
          </p:nvPr>
        </p:nvSpPr>
        <p:spPr>
          <a:noFill/>
        </p:spPr>
        <p:txBody>
          <a:bodyPr/>
          <a:lstStyle/>
          <a:p>
            <a:pPr eaLnBrk="1" hangingPunct="1"/>
            <a:r>
              <a:rPr lang="en-GB" altLang="zh-CN" smtClean="0">
                <a:latin typeface="Arial" pitchFamily="34" charset="0"/>
                <a:cs typeface="Arial" pitchFamily="34" charset="0"/>
              </a:rPr>
              <a:t>Source: Concepts and Trends in Corporate Budgeting and Planning (Gateway)</a:t>
            </a:r>
          </a:p>
          <a:p>
            <a:pPr>
              <a:lnSpc>
                <a:spcPct val="92000"/>
              </a:lnSpc>
              <a:spcBef>
                <a:spcPct val="0"/>
              </a:spcBef>
            </a:pPr>
            <a:r>
              <a:rPr lang="en-US" altLang="zh-CN" b="1" smtClean="0">
                <a:solidFill>
                  <a:srgbClr val="336699"/>
                </a:solidFill>
                <a:latin typeface="Arial" pitchFamily="34" charset="0"/>
                <a:cs typeface="Arial" pitchFamily="34" charset="0"/>
              </a:rPr>
              <a:t>Approaches</a:t>
            </a:r>
          </a:p>
          <a:p>
            <a:pPr>
              <a:lnSpc>
                <a:spcPct val="92000"/>
              </a:lnSpc>
              <a:spcBef>
                <a:spcPct val="0"/>
              </a:spcBef>
            </a:pPr>
            <a:r>
              <a:rPr lang="en-US" altLang="zh-CN" sz="1300" smtClean="0">
                <a:latin typeface="Arial" pitchFamily="34" charset="0"/>
                <a:cs typeface="Arial" pitchFamily="34" charset="0"/>
              </a:rPr>
              <a:t>Top-down budgeting</a:t>
            </a:r>
          </a:p>
          <a:p>
            <a:pPr lvl="1" eaLnBrk="1" hangingPunct="1">
              <a:buFont typeface="Wingdings" pitchFamily="2" charset="2"/>
              <a:buNone/>
            </a:pPr>
            <a:r>
              <a:rPr lang="en-US" altLang="zh-CN" smtClean="0">
                <a:latin typeface="Arial" pitchFamily="34" charset="0"/>
                <a:cs typeface="Arial" pitchFamily="34" charset="0"/>
              </a:rPr>
              <a:t>Works well for organizations with highly inter-related divisions, those in crisis situations, and for </a:t>
            </a:r>
          </a:p>
          <a:p>
            <a:pPr lvl="1" eaLnBrk="1" hangingPunct="1">
              <a:buFont typeface="Wingdings" pitchFamily="2" charset="2"/>
              <a:buNone/>
            </a:pPr>
            <a:r>
              <a:rPr lang="en-US" altLang="zh-CN" smtClean="0">
                <a:latin typeface="Arial" pitchFamily="34" charset="0"/>
                <a:cs typeface="Arial" pitchFamily="34" charset="0"/>
              </a:rPr>
              <a:t>		budgeting over longer time horizons</a:t>
            </a:r>
          </a:p>
          <a:p>
            <a:pPr lvl="2" eaLnBrk="1" hangingPunct="1">
              <a:buClr>
                <a:schemeClr val="tx1"/>
              </a:buClr>
              <a:buFont typeface="Wingdings" pitchFamily="2" charset="2"/>
              <a:buNone/>
            </a:pPr>
            <a:r>
              <a:rPr lang="en-US" altLang="zh-CN" smtClean="0">
                <a:latin typeface="Arial" pitchFamily="34" charset="0"/>
                <a:cs typeface="Arial" pitchFamily="34" charset="0"/>
              </a:rPr>
              <a:t>Pro:   Fewer iterations required, often a better fit with flexible budgeting</a:t>
            </a:r>
          </a:p>
          <a:p>
            <a:pPr lvl="2" eaLnBrk="1" hangingPunct="1">
              <a:buClr>
                <a:schemeClr val="tx1"/>
              </a:buClr>
              <a:buFont typeface="Wingdings" pitchFamily="2" charset="2"/>
              <a:buNone/>
            </a:pPr>
            <a:r>
              <a:rPr lang="en-US" altLang="zh-CN" smtClean="0">
                <a:latin typeface="Arial" pitchFamily="34" charset="0"/>
                <a:cs typeface="Arial" pitchFamily="34" charset="0"/>
              </a:rPr>
              <a:t>Con:  Line managers may feel removed from the process; innovation may be stifled</a:t>
            </a:r>
          </a:p>
          <a:p>
            <a:pPr eaLnBrk="1" hangingPunct="1"/>
            <a:r>
              <a:rPr lang="en-US" altLang="zh-CN" sz="1300" smtClean="0">
                <a:latin typeface="Arial" pitchFamily="34" charset="0"/>
                <a:cs typeface="Arial" pitchFamily="34" charset="0"/>
              </a:rPr>
              <a:t>Bottom-up budgeting</a:t>
            </a:r>
          </a:p>
          <a:p>
            <a:pPr lvl="1" eaLnBrk="1" hangingPunct="1">
              <a:buFont typeface="Wingdings" pitchFamily="2" charset="2"/>
              <a:buNone/>
            </a:pPr>
            <a:r>
              <a:rPr lang="en-US" altLang="zh-CN" smtClean="0">
                <a:latin typeface="Arial" pitchFamily="34" charset="0"/>
                <a:cs typeface="Arial" pitchFamily="34" charset="0"/>
              </a:rPr>
              <a:t>A good fit for diverse organizations that require creative management at the unit level</a:t>
            </a:r>
          </a:p>
          <a:p>
            <a:pPr lvl="2" eaLnBrk="1" hangingPunct="1">
              <a:buClr>
                <a:schemeClr val="tx1"/>
              </a:buClr>
              <a:buFont typeface="Wingdings" pitchFamily="2" charset="2"/>
              <a:buNone/>
            </a:pPr>
            <a:r>
              <a:rPr lang="en-US" altLang="zh-CN" smtClean="0">
                <a:latin typeface="Arial" pitchFamily="34" charset="0"/>
                <a:cs typeface="Arial" pitchFamily="34" charset="0"/>
              </a:rPr>
              <a:t>Pro:   Increased department-level responsibility and sense of ownership</a:t>
            </a:r>
          </a:p>
          <a:p>
            <a:pPr lvl="2" eaLnBrk="1" hangingPunct="1">
              <a:buClr>
                <a:schemeClr val="tx1"/>
              </a:buClr>
              <a:buFont typeface="Wingdings" pitchFamily="2" charset="2"/>
              <a:buNone/>
            </a:pPr>
            <a:r>
              <a:rPr lang="en-US" altLang="zh-CN" smtClean="0">
                <a:latin typeface="Arial" pitchFamily="34" charset="0"/>
                <a:cs typeface="Arial" pitchFamily="34" charset="0"/>
              </a:rPr>
              <a:t>Con:  Can lack control and consistency, may overlook certain corporate objectives and can be time-consuming</a:t>
            </a:r>
          </a:p>
          <a:p>
            <a:pPr eaLnBrk="1" hangingPunct="1"/>
            <a:r>
              <a:rPr lang="en-US" altLang="zh-CN" sz="1300" smtClean="0">
                <a:latin typeface="Arial" pitchFamily="34" charset="0"/>
                <a:cs typeface="Arial" pitchFamily="34" charset="0"/>
              </a:rPr>
              <a:t>Blended budgeting</a:t>
            </a:r>
          </a:p>
          <a:p>
            <a:pPr lvl="1" eaLnBrk="1" hangingPunct="1">
              <a:buFont typeface="Wingdings" pitchFamily="2" charset="2"/>
              <a:buNone/>
            </a:pPr>
            <a:r>
              <a:rPr lang="en-US" altLang="zh-CN" smtClean="0">
                <a:latin typeface="Arial" pitchFamily="34" charset="0"/>
                <a:cs typeface="Arial" pitchFamily="34" charset="0"/>
              </a:rPr>
              <a:t>In practice, most organizations use some manner of blended or “counter-current” budgeting process.  All too often, these blended processes combine the time-consuming and costly nature of bottom-up budgeting with the minimal sense of unit-level ownership and lack of innovation that can result from the use of top-down budgeting</a:t>
            </a:r>
          </a:p>
          <a:p>
            <a:pPr lvl="1" eaLnBrk="1" hangingPunct="1">
              <a:buFont typeface="Wingdings" pitchFamily="2" charset="2"/>
              <a:buNone/>
            </a:pPr>
            <a:r>
              <a:rPr lang="en-US" altLang="zh-CN" smtClean="0">
                <a:latin typeface="Arial" pitchFamily="34" charset="0"/>
                <a:cs typeface="Arial" pitchFamily="34" charset="0"/>
              </a:rPr>
              <a:t>While often the right answer, organizations need to be particularly vigilant to avoid falling into a “worst of both worlds” scenario</a:t>
            </a:r>
            <a:endParaRPr lang="en-US" altLang="zh-CN" sz="1300" smtClean="0">
              <a:latin typeface="Arial" pitchFamily="34" charset="0"/>
              <a:cs typeface="Arial" pitchFamily="34" charset="0"/>
            </a:endParaRPr>
          </a:p>
          <a:p>
            <a:pPr eaLnBrk="1" hangingPunct="1"/>
            <a:r>
              <a:rPr lang="en-US" altLang="zh-CN" smtClean="0">
                <a:latin typeface="Arial" pitchFamily="34" charset="0"/>
                <a:cs typeface="Arial" pitchFamily="34" charset="0"/>
              </a:rPr>
              <a:t>The cases for flexible and zero based budgeting: </a:t>
            </a:r>
          </a:p>
          <a:p>
            <a:pPr eaLnBrk="1" hangingPunct="1"/>
            <a:r>
              <a:rPr lang="en-US" altLang="zh-CN" sz="1300" smtClean="0">
                <a:latin typeface="Arial" pitchFamily="34" charset="0"/>
                <a:cs typeface="Arial" pitchFamily="34" charset="0"/>
              </a:rPr>
              <a:t>Flexible budgeting</a:t>
            </a:r>
          </a:p>
          <a:p>
            <a:pPr lvl="1" eaLnBrk="1" hangingPunct="1">
              <a:buFont typeface="Wingdings" pitchFamily="2" charset="2"/>
              <a:buNone/>
            </a:pPr>
            <a:r>
              <a:rPr lang="en-US" altLang="zh-CN" smtClean="0">
                <a:latin typeface="Arial" pitchFamily="34" charset="0"/>
                <a:cs typeface="Arial" pitchFamily="34" charset="0"/>
              </a:rPr>
              <a:t>Flexible budgeting predicts results over a range of possible operational outcomes</a:t>
            </a:r>
          </a:p>
          <a:p>
            <a:pPr lvl="2" eaLnBrk="1" hangingPunct="1">
              <a:buClr>
                <a:schemeClr val="tx1"/>
              </a:buClr>
              <a:buFont typeface="Wingdings" pitchFamily="2" charset="2"/>
              <a:buNone/>
            </a:pPr>
            <a:r>
              <a:rPr lang="en-US" altLang="zh-CN" smtClean="0">
                <a:latin typeface="Arial" pitchFamily="34" charset="0"/>
                <a:cs typeface="Arial" pitchFamily="34" charset="0"/>
              </a:rPr>
              <a:t>Segregates controllable from non-controllable expenses at a high-level</a:t>
            </a:r>
          </a:p>
          <a:p>
            <a:pPr lvl="2" eaLnBrk="1" hangingPunct="1">
              <a:buClr>
                <a:schemeClr val="tx1"/>
              </a:buClr>
              <a:buFont typeface="Wingdings" pitchFamily="2" charset="2"/>
              <a:buNone/>
            </a:pPr>
            <a:r>
              <a:rPr lang="en-US" altLang="zh-CN" smtClean="0">
                <a:latin typeface="Arial" pitchFamily="34" charset="0"/>
                <a:cs typeface="Arial" pitchFamily="34" charset="0"/>
              </a:rPr>
              <a:t>Uses key drivers and activity bases for predicting performance</a:t>
            </a:r>
          </a:p>
          <a:p>
            <a:pPr lvl="2" eaLnBrk="1" hangingPunct="1">
              <a:buClr>
                <a:schemeClr val="tx1"/>
              </a:buClr>
              <a:buFont typeface="Wingdings" pitchFamily="2" charset="2"/>
              <a:buNone/>
            </a:pPr>
            <a:r>
              <a:rPr lang="en-US" altLang="zh-CN" smtClean="0">
                <a:latin typeface="Arial" pitchFamily="34" charset="0"/>
                <a:cs typeface="Arial" pitchFamily="34" charset="0"/>
              </a:rPr>
              <a:t>More effort is involved upfront, but rework is reduced and budgets stay more relevant throughout their useful life</a:t>
            </a:r>
          </a:p>
          <a:p>
            <a:pPr eaLnBrk="1" hangingPunct="1"/>
            <a:r>
              <a:rPr lang="en-US" altLang="zh-CN" sz="1300" smtClean="0">
                <a:latin typeface="Arial" pitchFamily="34" charset="0"/>
                <a:cs typeface="Arial" pitchFamily="34" charset="0"/>
              </a:rPr>
              <a:t>Zero-based budgeting</a:t>
            </a:r>
          </a:p>
          <a:p>
            <a:pPr lvl="1" eaLnBrk="1" hangingPunct="1">
              <a:buFont typeface="Wingdings" pitchFamily="2" charset="2"/>
              <a:buNone/>
            </a:pPr>
            <a:r>
              <a:rPr lang="en-US" altLang="zh-CN" smtClean="0">
                <a:latin typeface="Arial" pitchFamily="34" charset="0"/>
                <a:cs typeface="Arial" pitchFamily="34" charset="0"/>
              </a:rPr>
              <a:t>Zero-based budgeting, first used by technology firms in the late 1960’s, can act as a “depth-charge” to organizations in crisis</a:t>
            </a:r>
          </a:p>
          <a:p>
            <a:pPr lvl="2" eaLnBrk="1" hangingPunct="1">
              <a:buClr>
                <a:schemeClr val="tx1"/>
              </a:buClr>
              <a:buFont typeface="Wingdings" pitchFamily="2" charset="2"/>
              <a:buNone/>
            </a:pPr>
            <a:r>
              <a:rPr lang="en-US" altLang="zh-CN" smtClean="0">
                <a:latin typeface="Arial" pitchFamily="34" charset="0"/>
                <a:cs typeface="Arial" pitchFamily="34" charset="0"/>
              </a:rPr>
              <a:t>This top-down approach provides only bare-minimum funding and requires units to rigorously justify all new AND continuing activities</a:t>
            </a:r>
          </a:p>
          <a:p>
            <a:pPr lvl="2" eaLnBrk="1" hangingPunct="1">
              <a:buClr>
                <a:schemeClr val="tx1"/>
              </a:buClr>
              <a:buFont typeface="Wingdings" pitchFamily="2" charset="2"/>
              <a:buNone/>
            </a:pPr>
            <a:r>
              <a:rPr lang="en-US" altLang="zh-CN" smtClean="0">
                <a:latin typeface="Arial" pitchFamily="34" charset="0"/>
                <a:cs typeface="Arial" pitchFamily="34" charset="0"/>
              </a:rPr>
              <a:t>Highly logical, but can lead to internal conflicts as managers clash over scarce resources; very time and effort intensive</a:t>
            </a:r>
          </a:p>
          <a:p>
            <a:pPr eaLnBrk="1" hangingPunct="1"/>
            <a:r>
              <a:rPr lang="en-US" altLang="zh-CN" sz="1300" smtClean="0">
                <a:latin typeface="Arial" pitchFamily="34" charset="0"/>
                <a:cs typeface="Arial" pitchFamily="34" charset="0"/>
              </a:rPr>
              <a:t>Rolling forecast – The most forward-thinking organizations are replacing the annual budget with a rolling forecast</a:t>
            </a:r>
          </a:p>
          <a:p>
            <a:pPr lvl="1" eaLnBrk="1" hangingPunct="1">
              <a:buFont typeface="Wingdings" pitchFamily="2" charset="2"/>
              <a:buNone/>
            </a:pPr>
            <a:r>
              <a:rPr lang="en-US" altLang="zh-CN" smtClean="0">
                <a:latin typeface="Arial" pitchFamily="34" charset="0"/>
                <a:cs typeface="Arial" pitchFamily="34" charset="0"/>
              </a:rPr>
              <a:t>Making this move makes sense for organizations that are:</a:t>
            </a:r>
          </a:p>
          <a:p>
            <a:pPr lvl="2" eaLnBrk="1" hangingPunct="1">
              <a:buClr>
                <a:schemeClr val="tx1"/>
              </a:buClr>
              <a:buFont typeface="Wingdings" pitchFamily="2" charset="2"/>
              <a:buNone/>
            </a:pPr>
            <a:r>
              <a:rPr lang="en-US" altLang="zh-CN" smtClean="0">
                <a:latin typeface="Arial" pitchFamily="34" charset="0"/>
                <a:cs typeface="Arial" pitchFamily="34" charset="0"/>
              </a:rPr>
              <a:t>Empowered at the unit level; line managers have access to actual performance information in near-real time, and have the tools and know-how to translate recent performance information and experience into accurate near to mid-range forecasts</a:t>
            </a:r>
          </a:p>
          <a:p>
            <a:pPr lvl="2" eaLnBrk="1" hangingPunct="1">
              <a:buClr>
                <a:schemeClr val="tx1"/>
              </a:buClr>
              <a:buFont typeface="Wingdings" pitchFamily="2" charset="2"/>
              <a:buNone/>
            </a:pPr>
            <a:r>
              <a:rPr lang="en-US" altLang="zh-CN" smtClean="0">
                <a:latin typeface="Arial" pitchFamily="34" charset="0"/>
                <a:cs typeface="Arial" pitchFamily="34" charset="0"/>
              </a:rPr>
              <a:t>Disciplined at the unit level; keeping the forecast accurate and up to date is an imperative</a:t>
            </a:r>
          </a:p>
          <a:p>
            <a:pPr lvl="2" eaLnBrk="1" hangingPunct="1">
              <a:buClr>
                <a:schemeClr val="tx1"/>
              </a:buClr>
              <a:buFont typeface="Wingdings" pitchFamily="2" charset="2"/>
              <a:buNone/>
            </a:pPr>
            <a:r>
              <a:rPr lang="en-US" altLang="zh-CN" smtClean="0">
                <a:latin typeface="Arial" pitchFamily="34" charset="0"/>
                <a:cs typeface="Arial" pitchFamily="34" charset="0"/>
              </a:rPr>
              <a:t>Managed by a corporate management team comfortable with reduced detail (but presumably higher accuracy) in near and mid-range performance estimates</a:t>
            </a:r>
          </a:p>
          <a:p>
            <a:pPr eaLnBrk="1" hangingPunct="1"/>
            <a:endParaRPr lang="en-US" altLang="zh-CN" sz="1600" smtClean="0">
              <a:latin typeface="Arial" pitchFamily="34" charset="0"/>
              <a:cs typeface="Arial" pitchFamily="34" charset="0"/>
            </a:endParaRPr>
          </a:p>
          <a:p>
            <a:pPr lvl="1" eaLnBrk="1" hangingPunct="1">
              <a:buFont typeface="Wingdings" pitchFamily="2" charset="2"/>
              <a:buNone/>
            </a:pPr>
            <a:endParaRPr lang="en-US" altLang="zh-CN" smtClean="0">
              <a:latin typeface="Arial" pitchFamily="34" charset="0"/>
              <a:cs typeface="Arial" pitchFamily="34" charset="0"/>
            </a:endParaRPr>
          </a:p>
          <a:p>
            <a:pPr eaLnBrk="1" hangingPunct="1"/>
            <a:endParaRPr lang="en-GB" altLang="zh-CN" smtClean="0">
              <a:latin typeface="Arial" pitchFamily="34" charset="0"/>
              <a:cs typeface="Arial" pitchFamily="34" charset="0"/>
            </a:endParaRPr>
          </a:p>
          <a:p>
            <a:pPr eaLnBrk="1" hangingPunct="1"/>
            <a:endParaRPr lang="zh-CN" altLang="en-GB" smtClean="0">
              <a:latin typeface="Arial" pitchFamily="34" charset="0"/>
              <a:cs typeface="Arial"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0EE24CB9-9829-4EB6-9C86-D2E64DD6121E}" type="datetime1">
              <a:rPr lang="zh-CN" altLang="en-US" sz="1200" b="0">
                <a:solidFill>
                  <a:schemeClr val="tx1"/>
                </a:solidFill>
              </a:rPr>
              <a:pPr eaLnBrk="1" hangingPunct="1"/>
              <a:t>2015/7/20</a:t>
            </a:fld>
            <a:endParaRPr lang="en-GB" altLang="zh-CN" sz="1200" b="0">
              <a:solidFill>
                <a:schemeClr val="tx1"/>
              </a:solidFill>
            </a:endParaRPr>
          </a:p>
        </p:txBody>
      </p:sp>
      <p:sp>
        <p:nvSpPr>
          <p:cNvPr id="199683"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F35BAEFB-CD75-47CD-B5FF-F1A0B771D469}" type="slidenum">
              <a:rPr lang="zh-CN" altLang="en-GB" sz="1200" b="0">
                <a:solidFill>
                  <a:schemeClr val="tx1"/>
                </a:solidFill>
              </a:rPr>
              <a:pPr eaLnBrk="1" hangingPunct="1"/>
              <a:t>49</a:t>
            </a:fld>
            <a:endParaRPr lang="en-GB" altLang="zh-CN" sz="1200" b="0">
              <a:solidFill>
                <a:schemeClr val="tx1"/>
              </a:solidFill>
            </a:endParaRPr>
          </a:p>
        </p:txBody>
      </p:sp>
      <p:sp>
        <p:nvSpPr>
          <p:cNvPr id="199684" name="Rectangle 2"/>
          <p:cNvSpPr>
            <a:spLocks noGrp="1" noRot="1" noChangeAspect="1" noChangeArrowheads="1" noTextEdit="1"/>
          </p:cNvSpPr>
          <p:nvPr>
            <p:ph type="sldImg"/>
          </p:nvPr>
        </p:nvSpPr>
        <p:spPr>
          <a:xfrm>
            <a:off x="854075" y="744538"/>
            <a:ext cx="4962525" cy="3722687"/>
          </a:xfrm>
          <a:ln/>
        </p:spPr>
      </p:sp>
      <p:sp>
        <p:nvSpPr>
          <p:cNvPr id="199685" name="Rectangle 3"/>
          <p:cNvSpPr>
            <a:spLocks noGrp="1" noChangeArrowheads="1"/>
          </p:cNvSpPr>
          <p:nvPr>
            <p:ph type="body" idx="1"/>
          </p:nvPr>
        </p:nvSpPr>
        <p:spPr>
          <a:noFill/>
        </p:spPr>
        <p:txBody>
          <a:bodyPr/>
          <a:lstStyle/>
          <a:p>
            <a:pPr eaLnBrk="1" hangingPunct="1"/>
            <a:r>
              <a:rPr lang="en-GB" altLang="zh-CN" smtClean="0">
                <a:latin typeface="Arial" pitchFamily="34" charset="0"/>
                <a:cs typeface="Arial" pitchFamily="34" charset="0"/>
              </a:rPr>
              <a:t>Source: Concepts and Trends in Corporate Budgeting and Planning (Gateway)</a:t>
            </a:r>
          </a:p>
          <a:p>
            <a:pPr>
              <a:lnSpc>
                <a:spcPct val="92000"/>
              </a:lnSpc>
              <a:spcBef>
                <a:spcPct val="0"/>
              </a:spcBef>
            </a:pPr>
            <a:r>
              <a:rPr lang="en-US" altLang="zh-CN" b="1" smtClean="0">
                <a:solidFill>
                  <a:srgbClr val="336699"/>
                </a:solidFill>
                <a:latin typeface="Arial" pitchFamily="34" charset="0"/>
                <a:cs typeface="Arial" pitchFamily="34" charset="0"/>
              </a:rPr>
              <a:t>Approaches</a:t>
            </a:r>
          </a:p>
          <a:p>
            <a:pPr>
              <a:lnSpc>
                <a:spcPct val="92000"/>
              </a:lnSpc>
              <a:spcBef>
                <a:spcPct val="0"/>
              </a:spcBef>
            </a:pPr>
            <a:r>
              <a:rPr lang="en-US" altLang="zh-CN" sz="1300" smtClean="0">
                <a:latin typeface="Arial" pitchFamily="34" charset="0"/>
                <a:cs typeface="Arial" pitchFamily="34" charset="0"/>
              </a:rPr>
              <a:t>Top-down budgeting</a:t>
            </a:r>
          </a:p>
          <a:p>
            <a:pPr lvl="1" eaLnBrk="1" hangingPunct="1">
              <a:buFont typeface="Wingdings" pitchFamily="2" charset="2"/>
              <a:buNone/>
            </a:pPr>
            <a:r>
              <a:rPr lang="en-US" altLang="zh-CN" smtClean="0">
                <a:latin typeface="Arial" pitchFamily="34" charset="0"/>
                <a:cs typeface="Arial" pitchFamily="34" charset="0"/>
              </a:rPr>
              <a:t>Works well for organizations with highly inter-related divisions, those in crisis situations, and for </a:t>
            </a:r>
          </a:p>
          <a:p>
            <a:pPr lvl="1" eaLnBrk="1" hangingPunct="1">
              <a:buFont typeface="Wingdings" pitchFamily="2" charset="2"/>
              <a:buNone/>
            </a:pPr>
            <a:r>
              <a:rPr lang="en-US" altLang="zh-CN" smtClean="0">
                <a:latin typeface="Arial" pitchFamily="34" charset="0"/>
                <a:cs typeface="Arial" pitchFamily="34" charset="0"/>
              </a:rPr>
              <a:t>		budgeting over longer time horizons</a:t>
            </a:r>
          </a:p>
          <a:p>
            <a:pPr lvl="2" eaLnBrk="1" hangingPunct="1">
              <a:buClr>
                <a:schemeClr val="tx1"/>
              </a:buClr>
              <a:buFont typeface="Wingdings" pitchFamily="2" charset="2"/>
              <a:buNone/>
            </a:pPr>
            <a:r>
              <a:rPr lang="en-US" altLang="zh-CN" smtClean="0">
                <a:latin typeface="Arial" pitchFamily="34" charset="0"/>
                <a:cs typeface="Arial" pitchFamily="34" charset="0"/>
              </a:rPr>
              <a:t>Pro:   Fewer iterations required, often a better fit with flexible budgeting</a:t>
            </a:r>
          </a:p>
          <a:p>
            <a:pPr lvl="2" eaLnBrk="1" hangingPunct="1">
              <a:buClr>
                <a:schemeClr val="tx1"/>
              </a:buClr>
              <a:buFont typeface="Wingdings" pitchFamily="2" charset="2"/>
              <a:buNone/>
            </a:pPr>
            <a:r>
              <a:rPr lang="en-US" altLang="zh-CN" smtClean="0">
                <a:latin typeface="Arial" pitchFamily="34" charset="0"/>
                <a:cs typeface="Arial" pitchFamily="34" charset="0"/>
              </a:rPr>
              <a:t>Con:  Line managers may feel removed from the process; innovation may be stifled</a:t>
            </a:r>
          </a:p>
          <a:p>
            <a:pPr eaLnBrk="1" hangingPunct="1"/>
            <a:r>
              <a:rPr lang="en-US" altLang="zh-CN" sz="1300" smtClean="0">
                <a:latin typeface="Arial" pitchFamily="34" charset="0"/>
                <a:cs typeface="Arial" pitchFamily="34" charset="0"/>
              </a:rPr>
              <a:t>Bottom-up budgeting</a:t>
            </a:r>
          </a:p>
          <a:p>
            <a:pPr lvl="1" eaLnBrk="1" hangingPunct="1">
              <a:buFont typeface="Wingdings" pitchFamily="2" charset="2"/>
              <a:buNone/>
            </a:pPr>
            <a:r>
              <a:rPr lang="en-US" altLang="zh-CN" smtClean="0">
                <a:latin typeface="Arial" pitchFamily="34" charset="0"/>
                <a:cs typeface="Arial" pitchFamily="34" charset="0"/>
              </a:rPr>
              <a:t>A good fit for diverse organizations that require creative management at the unit level</a:t>
            </a:r>
          </a:p>
          <a:p>
            <a:pPr lvl="2" eaLnBrk="1" hangingPunct="1">
              <a:buClr>
                <a:schemeClr val="tx1"/>
              </a:buClr>
              <a:buFont typeface="Wingdings" pitchFamily="2" charset="2"/>
              <a:buNone/>
            </a:pPr>
            <a:r>
              <a:rPr lang="en-US" altLang="zh-CN" smtClean="0">
                <a:latin typeface="Arial" pitchFamily="34" charset="0"/>
                <a:cs typeface="Arial" pitchFamily="34" charset="0"/>
              </a:rPr>
              <a:t>Pro:   Increased department-level responsibility and sense of ownership</a:t>
            </a:r>
          </a:p>
          <a:p>
            <a:pPr lvl="2" eaLnBrk="1" hangingPunct="1">
              <a:buClr>
                <a:schemeClr val="tx1"/>
              </a:buClr>
              <a:buFont typeface="Wingdings" pitchFamily="2" charset="2"/>
              <a:buNone/>
            </a:pPr>
            <a:r>
              <a:rPr lang="en-US" altLang="zh-CN" smtClean="0">
                <a:latin typeface="Arial" pitchFamily="34" charset="0"/>
                <a:cs typeface="Arial" pitchFamily="34" charset="0"/>
              </a:rPr>
              <a:t>Con:  Can lack control and consistency, may overlook certain corporate objectives and can be time-consuming</a:t>
            </a:r>
          </a:p>
          <a:p>
            <a:pPr eaLnBrk="1" hangingPunct="1"/>
            <a:r>
              <a:rPr lang="en-US" altLang="zh-CN" sz="1300" smtClean="0">
                <a:latin typeface="Arial" pitchFamily="34" charset="0"/>
                <a:cs typeface="Arial" pitchFamily="34" charset="0"/>
              </a:rPr>
              <a:t>Blended budgeting</a:t>
            </a:r>
          </a:p>
          <a:p>
            <a:pPr lvl="1" eaLnBrk="1" hangingPunct="1">
              <a:buFont typeface="Wingdings" pitchFamily="2" charset="2"/>
              <a:buNone/>
            </a:pPr>
            <a:r>
              <a:rPr lang="en-US" altLang="zh-CN" smtClean="0">
                <a:latin typeface="Arial" pitchFamily="34" charset="0"/>
                <a:cs typeface="Arial" pitchFamily="34" charset="0"/>
              </a:rPr>
              <a:t>In practice, most organizations use some manner of blended or “counter-current” budgeting process.  All too often, these blended processes combine the time-consuming and costly nature of bottom-up budgeting with the minimal sense of unit-level ownership and lack of innovation that can result from the use of top-down budgeting</a:t>
            </a:r>
          </a:p>
          <a:p>
            <a:pPr lvl="1" eaLnBrk="1" hangingPunct="1">
              <a:buFont typeface="Wingdings" pitchFamily="2" charset="2"/>
              <a:buNone/>
            </a:pPr>
            <a:r>
              <a:rPr lang="en-US" altLang="zh-CN" smtClean="0">
                <a:latin typeface="Arial" pitchFamily="34" charset="0"/>
                <a:cs typeface="Arial" pitchFamily="34" charset="0"/>
              </a:rPr>
              <a:t>While often the right answer, organizations need to be particularly vigilant to avoid falling into a “worst of both worlds” scenario</a:t>
            </a:r>
            <a:endParaRPr lang="en-US" altLang="zh-CN" sz="1300" smtClean="0">
              <a:latin typeface="Arial" pitchFamily="34" charset="0"/>
              <a:cs typeface="Arial" pitchFamily="34" charset="0"/>
            </a:endParaRPr>
          </a:p>
          <a:p>
            <a:pPr eaLnBrk="1" hangingPunct="1"/>
            <a:r>
              <a:rPr lang="en-US" altLang="zh-CN" smtClean="0">
                <a:latin typeface="Arial" pitchFamily="34" charset="0"/>
                <a:cs typeface="Arial" pitchFamily="34" charset="0"/>
              </a:rPr>
              <a:t>The cases for flexible and zero based budgeting: </a:t>
            </a:r>
          </a:p>
          <a:p>
            <a:pPr eaLnBrk="1" hangingPunct="1"/>
            <a:r>
              <a:rPr lang="en-US" altLang="zh-CN" sz="1300" smtClean="0">
                <a:latin typeface="Arial" pitchFamily="34" charset="0"/>
                <a:cs typeface="Arial" pitchFamily="34" charset="0"/>
              </a:rPr>
              <a:t>Flexible budgeting</a:t>
            </a:r>
          </a:p>
          <a:p>
            <a:pPr lvl="1" eaLnBrk="1" hangingPunct="1">
              <a:buFont typeface="Wingdings" pitchFamily="2" charset="2"/>
              <a:buNone/>
            </a:pPr>
            <a:r>
              <a:rPr lang="en-US" altLang="zh-CN" smtClean="0">
                <a:latin typeface="Arial" pitchFamily="34" charset="0"/>
                <a:cs typeface="Arial" pitchFamily="34" charset="0"/>
              </a:rPr>
              <a:t>Flexible budgeting predicts results over a range of possible operational outcomes</a:t>
            </a:r>
          </a:p>
          <a:p>
            <a:pPr lvl="2" eaLnBrk="1" hangingPunct="1">
              <a:buClr>
                <a:schemeClr val="tx1"/>
              </a:buClr>
              <a:buFont typeface="Wingdings" pitchFamily="2" charset="2"/>
              <a:buNone/>
            </a:pPr>
            <a:r>
              <a:rPr lang="en-US" altLang="zh-CN" smtClean="0">
                <a:latin typeface="Arial" pitchFamily="34" charset="0"/>
                <a:cs typeface="Arial" pitchFamily="34" charset="0"/>
              </a:rPr>
              <a:t>Segregates controllable from non-controllable expenses at a high-level</a:t>
            </a:r>
          </a:p>
          <a:p>
            <a:pPr lvl="2" eaLnBrk="1" hangingPunct="1">
              <a:buClr>
                <a:schemeClr val="tx1"/>
              </a:buClr>
              <a:buFont typeface="Wingdings" pitchFamily="2" charset="2"/>
              <a:buNone/>
            </a:pPr>
            <a:r>
              <a:rPr lang="en-US" altLang="zh-CN" smtClean="0">
                <a:latin typeface="Arial" pitchFamily="34" charset="0"/>
                <a:cs typeface="Arial" pitchFamily="34" charset="0"/>
              </a:rPr>
              <a:t>Uses key drivers and activity bases for predicting performance</a:t>
            </a:r>
          </a:p>
          <a:p>
            <a:pPr lvl="2" eaLnBrk="1" hangingPunct="1">
              <a:buClr>
                <a:schemeClr val="tx1"/>
              </a:buClr>
              <a:buFont typeface="Wingdings" pitchFamily="2" charset="2"/>
              <a:buNone/>
            </a:pPr>
            <a:r>
              <a:rPr lang="en-US" altLang="zh-CN" smtClean="0">
                <a:latin typeface="Arial" pitchFamily="34" charset="0"/>
                <a:cs typeface="Arial" pitchFamily="34" charset="0"/>
              </a:rPr>
              <a:t>More effort is involved upfront, but rework is reduced and budgets stay more relevant throughout their useful life</a:t>
            </a:r>
          </a:p>
          <a:p>
            <a:pPr eaLnBrk="1" hangingPunct="1"/>
            <a:r>
              <a:rPr lang="en-US" altLang="zh-CN" sz="1300" smtClean="0">
                <a:latin typeface="Arial" pitchFamily="34" charset="0"/>
                <a:cs typeface="Arial" pitchFamily="34" charset="0"/>
              </a:rPr>
              <a:t>Zero-based budgeting</a:t>
            </a:r>
          </a:p>
          <a:p>
            <a:pPr lvl="1" eaLnBrk="1" hangingPunct="1">
              <a:buFont typeface="Wingdings" pitchFamily="2" charset="2"/>
              <a:buNone/>
            </a:pPr>
            <a:r>
              <a:rPr lang="en-US" altLang="zh-CN" smtClean="0">
                <a:latin typeface="Arial" pitchFamily="34" charset="0"/>
                <a:cs typeface="Arial" pitchFamily="34" charset="0"/>
              </a:rPr>
              <a:t>Zero-based budgeting, first used by technology firms in the late 1960’s, can act as a “depth-charge” to organizations in crisis</a:t>
            </a:r>
          </a:p>
          <a:p>
            <a:pPr lvl="2" eaLnBrk="1" hangingPunct="1">
              <a:buClr>
                <a:schemeClr val="tx1"/>
              </a:buClr>
              <a:buFont typeface="Wingdings" pitchFamily="2" charset="2"/>
              <a:buNone/>
            </a:pPr>
            <a:r>
              <a:rPr lang="en-US" altLang="zh-CN" smtClean="0">
                <a:latin typeface="Arial" pitchFamily="34" charset="0"/>
                <a:cs typeface="Arial" pitchFamily="34" charset="0"/>
              </a:rPr>
              <a:t>This top-down approach provides only bare-minimum funding and requires units to rigorously justify all new AND continuing activities</a:t>
            </a:r>
          </a:p>
          <a:p>
            <a:pPr lvl="2" eaLnBrk="1" hangingPunct="1">
              <a:buClr>
                <a:schemeClr val="tx1"/>
              </a:buClr>
              <a:buFont typeface="Wingdings" pitchFamily="2" charset="2"/>
              <a:buNone/>
            </a:pPr>
            <a:r>
              <a:rPr lang="en-US" altLang="zh-CN" smtClean="0">
                <a:latin typeface="Arial" pitchFamily="34" charset="0"/>
                <a:cs typeface="Arial" pitchFamily="34" charset="0"/>
              </a:rPr>
              <a:t>Highly logical, but can lead to internal conflicts as managers clash over scarce resources; very time and effort intensive</a:t>
            </a:r>
          </a:p>
          <a:p>
            <a:pPr eaLnBrk="1" hangingPunct="1"/>
            <a:r>
              <a:rPr lang="en-US" altLang="zh-CN" sz="1300" smtClean="0">
                <a:latin typeface="Arial" pitchFamily="34" charset="0"/>
                <a:cs typeface="Arial" pitchFamily="34" charset="0"/>
              </a:rPr>
              <a:t>Rolling forecast – The most forward-thinking organizations are replacing the annual budget with a rolling forecast</a:t>
            </a:r>
          </a:p>
          <a:p>
            <a:pPr lvl="1" eaLnBrk="1" hangingPunct="1">
              <a:buFont typeface="Wingdings" pitchFamily="2" charset="2"/>
              <a:buNone/>
            </a:pPr>
            <a:r>
              <a:rPr lang="en-US" altLang="zh-CN" smtClean="0">
                <a:latin typeface="Arial" pitchFamily="34" charset="0"/>
                <a:cs typeface="Arial" pitchFamily="34" charset="0"/>
              </a:rPr>
              <a:t>Making this move makes sense for organizations that are:</a:t>
            </a:r>
          </a:p>
          <a:p>
            <a:pPr lvl="2" eaLnBrk="1" hangingPunct="1">
              <a:buClr>
                <a:schemeClr val="tx1"/>
              </a:buClr>
              <a:buFont typeface="Wingdings" pitchFamily="2" charset="2"/>
              <a:buNone/>
            </a:pPr>
            <a:r>
              <a:rPr lang="en-US" altLang="zh-CN" smtClean="0">
                <a:latin typeface="Arial" pitchFamily="34" charset="0"/>
                <a:cs typeface="Arial" pitchFamily="34" charset="0"/>
              </a:rPr>
              <a:t>Empowered at the unit level; line managers have access to actual performance information in near-real time, and have the tools and know-how to translate recent performance information and experience into accurate near to mid-range forecasts</a:t>
            </a:r>
          </a:p>
          <a:p>
            <a:pPr lvl="2" eaLnBrk="1" hangingPunct="1">
              <a:buClr>
                <a:schemeClr val="tx1"/>
              </a:buClr>
              <a:buFont typeface="Wingdings" pitchFamily="2" charset="2"/>
              <a:buNone/>
            </a:pPr>
            <a:r>
              <a:rPr lang="en-US" altLang="zh-CN" smtClean="0">
                <a:latin typeface="Arial" pitchFamily="34" charset="0"/>
                <a:cs typeface="Arial" pitchFamily="34" charset="0"/>
              </a:rPr>
              <a:t>Disciplined at the unit level; keeping the forecast accurate and up to date is an imperative</a:t>
            </a:r>
          </a:p>
          <a:p>
            <a:pPr lvl="2" eaLnBrk="1" hangingPunct="1">
              <a:buClr>
                <a:schemeClr val="tx1"/>
              </a:buClr>
              <a:buFont typeface="Wingdings" pitchFamily="2" charset="2"/>
              <a:buNone/>
            </a:pPr>
            <a:r>
              <a:rPr lang="en-US" altLang="zh-CN" smtClean="0">
                <a:latin typeface="Arial" pitchFamily="34" charset="0"/>
                <a:cs typeface="Arial" pitchFamily="34" charset="0"/>
              </a:rPr>
              <a:t>Managed by a corporate management team comfortable with reduced detail (but presumably higher accuracy) in near and mid-range performance estimates</a:t>
            </a:r>
          </a:p>
          <a:p>
            <a:pPr eaLnBrk="1" hangingPunct="1"/>
            <a:endParaRPr lang="en-US" altLang="zh-CN" sz="1600" smtClean="0">
              <a:latin typeface="Arial" pitchFamily="34" charset="0"/>
              <a:cs typeface="Arial" pitchFamily="34" charset="0"/>
            </a:endParaRPr>
          </a:p>
          <a:p>
            <a:pPr lvl="1" eaLnBrk="1" hangingPunct="1">
              <a:buFont typeface="Wingdings" pitchFamily="2" charset="2"/>
              <a:buNone/>
            </a:pPr>
            <a:endParaRPr lang="en-US" altLang="zh-CN" smtClean="0">
              <a:latin typeface="Arial" pitchFamily="34" charset="0"/>
              <a:cs typeface="Arial" pitchFamily="34" charset="0"/>
            </a:endParaRPr>
          </a:p>
          <a:p>
            <a:pPr eaLnBrk="1" hangingPunct="1"/>
            <a:endParaRPr lang="en-GB" altLang="zh-CN" smtClean="0">
              <a:latin typeface="Arial" pitchFamily="34" charset="0"/>
              <a:cs typeface="Arial" pitchFamily="34" charset="0"/>
            </a:endParaRPr>
          </a:p>
          <a:p>
            <a:pPr eaLnBrk="1" hangingPunct="1"/>
            <a:endParaRPr lang="zh-CN" altLang="en-GB" smtClean="0">
              <a:latin typeface="Arial" pitchFamily="34" charset="0"/>
              <a:cs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5FD68AB-B147-4DAF-BCB8-83F9CDC35C7D}" type="datetime1">
              <a:rPr lang="zh-CN" altLang="en-US" sz="1200" b="0">
                <a:solidFill>
                  <a:schemeClr val="tx1"/>
                </a:solidFill>
              </a:rPr>
              <a:pPr eaLnBrk="1" hangingPunct="1"/>
              <a:t>2015/7/20</a:t>
            </a:fld>
            <a:endParaRPr lang="en-GB" altLang="zh-CN" sz="1200" b="0">
              <a:solidFill>
                <a:schemeClr val="tx1"/>
              </a:solidFill>
            </a:endParaRPr>
          </a:p>
        </p:txBody>
      </p:sp>
      <p:sp>
        <p:nvSpPr>
          <p:cNvPr id="200707"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235D7538-1B8C-4AFB-87F5-4E9CA5002EB5}" type="slidenum">
              <a:rPr lang="zh-CN" altLang="en-GB" sz="1200" b="0">
                <a:solidFill>
                  <a:schemeClr val="tx1"/>
                </a:solidFill>
              </a:rPr>
              <a:pPr eaLnBrk="1" hangingPunct="1"/>
              <a:t>50</a:t>
            </a:fld>
            <a:endParaRPr lang="en-GB" altLang="zh-CN" sz="1200" b="0">
              <a:solidFill>
                <a:schemeClr val="tx1"/>
              </a:solidFill>
            </a:endParaRPr>
          </a:p>
        </p:txBody>
      </p:sp>
      <p:sp>
        <p:nvSpPr>
          <p:cNvPr id="200708" name="Rectangle 2"/>
          <p:cNvSpPr>
            <a:spLocks noGrp="1" noRot="1" noChangeAspect="1" noChangeArrowheads="1" noTextEdit="1"/>
          </p:cNvSpPr>
          <p:nvPr>
            <p:ph type="sldImg"/>
          </p:nvPr>
        </p:nvSpPr>
        <p:spPr>
          <a:xfrm>
            <a:off x="854075" y="744538"/>
            <a:ext cx="4962525" cy="3722687"/>
          </a:xfrm>
          <a:ln/>
        </p:spPr>
      </p:sp>
      <p:sp>
        <p:nvSpPr>
          <p:cNvPr id="200709" name="Rectangle 3"/>
          <p:cNvSpPr>
            <a:spLocks noGrp="1" noChangeArrowheads="1"/>
          </p:cNvSpPr>
          <p:nvPr>
            <p:ph type="body" idx="1"/>
          </p:nvPr>
        </p:nvSpPr>
        <p:spPr>
          <a:noFill/>
        </p:spPr>
        <p:txBody>
          <a:bodyPr/>
          <a:lstStyle/>
          <a:p>
            <a:pPr eaLnBrk="1" hangingPunct="1"/>
            <a:r>
              <a:rPr lang="en-GB" altLang="zh-CN" smtClean="0">
                <a:latin typeface="Arial" pitchFamily="34" charset="0"/>
                <a:cs typeface="Arial" pitchFamily="34" charset="0"/>
              </a:rPr>
              <a:t>Source: Concepts and Trends in Corporate Budgeting and Planning (Gateway)</a:t>
            </a:r>
          </a:p>
          <a:p>
            <a:pPr>
              <a:lnSpc>
                <a:spcPct val="92000"/>
              </a:lnSpc>
              <a:spcBef>
                <a:spcPct val="0"/>
              </a:spcBef>
            </a:pPr>
            <a:r>
              <a:rPr lang="en-US" altLang="zh-CN" b="1" smtClean="0">
                <a:solidFill>
                  <a:srgbClr val="336699"/>
                </a:solidFill>
                <a:latin typeface="Arial" pitchFamily="34" charset="0"/>
                <a:cs typeface="Arial" pitchFamily="34" charset="0"/>
              </a:rPr>
              <a:t>Approaches</a:t>
            </a:r>
          </a:p>
          <a:p>
            <a:pPr>
              <a:lnSpc>
                <a:spcPct val="92000"/>
              </a:lnSpc>
              <a:spcBef>
                <a:spcPct val="0"/>
              </a:spcBef>
            </a:pPr>
            <a:r>
              <a:rPr lang="en-US" altLang="zh-CN" sz="1300" smtClean="0">
                <a:latin typeface="Arial" pitchFamily="34" charset="0"/>
                <a:cs typeface="Arial" pitchFamily="34" charset="0"/>
              </a:rPr>
              <a:t>Top-down budgeting</a:t>
            </a:r>
          </a:p>
          <a:p>
            <a:pPr lvl="1" eaLnBrk="1" hangingPunct="1">
              <a:buFont typeface="Wingdings" pitchFamily="2" charset="2"/>
              <a:buNone/>
            </a:pPr>
            <a:r>
              <a:rPr lang="en-US" altLang="zh-CN" smtClean="0">
                <a:latin typeface="Arial" pitchFamily="34" charset="0"/>
                <a:cs typeface="Arial" pitchFamily="34" charset="0"/>
              </a:rPr>
              <a:t>Works well for organizations with highly inter-related divisions, those in crisis situations, and for </a:t>
            </a:r>
          </a:p>
          <a:p>
            <a:pPr lvl="1" eaLnBrk="1" hangingPunct="1">
              <a:buFont typeface="Wingdings" pitchFamily="2" charset="2"/>
              <a:buNone/>
            </a:pPr>
            <a:r>
              <a:rPr lang="en-US" altLang="zh-CN" smtClean="0">
                <a:latin typeface="Arial" pitchFamily="34" charset="0"/>
                <a:cs typeface="Arial" pitchFamily="34" charset="0"/>
              </a:rPr>
              <a:t>		budgeting over longer time horizons</a:t>
            </a:r>
          </a:p>
          <a:p>
            <a:pPr lvl="2" eaLnBrk="1" hangingPunct="1">
              <a:buClr>
                <a:schemeClr val="tx1"/>
              </a:buClr>
              <a:buFont typeface="Wingdings" pitchFamily="2" charset="2"/>
              <a:buNone/>
            </a:pPr>
            <a:r>
              <a:rPr lang="en-US" altLang="zh-CN" smtClean="0">
                <a:latin typeface="Arial" pitchFamily="34" charset="0"/>
                <a:cs typeface="Arial" pitchFamily="34" charset="0"/>
              </a:rPr>
              <a:t>Pro:   Fewer iterations required, often a better fit with flexible budgeting</a:t>
            </a:r>
          </a:p>
          <a:p>
            <a:pPr lvl="2" eaLnBrk="1" hangingPunct="1">
              <a:buClr>
                <a:schemeClr val="tx1"/>
              </a:buClr>
              <a:buFont typeface="Wingdings" pitchFamily="2" charset="2"/>
              <a:buNone/>
            </a:pPr>
            <a:r>
              <a:rPr lang="en-US" altLang="zh-CN" smtClean="0">
                <a:latin typeface="Arial" pitchFamily="34" charset="0"/>
                <a:cs typeface="Arial" pitchFamily="34" charset="0"/>
              </a:rPr>
              <a:t>Con:  Line managers may feel removed from the process; innovation may be stifled</a:t>
            </a:r>
          </a:p>
          <a:p>
            <a:pPr eaLnBrk="1" hangingPunct="1"/>
            <a:r>
              <a:rPr lang="en-US" altLang="zh-CN" sz="1300" smtClean="0">
                <a:latin typeface="Arial" pitchFamily="34" charset="0"/>
                <a:cs typeface="Arial" pitchFamily="34" charset="0"/>
              </a:rPr>
              <a:t>Bottom-up budgeting</a:t>
            </a:r>
          </a:p>
          <a:p>
            <a:pPr lvl="1" eaLnBrk="1" hangingPunct="1">
              <a:buFont typeface="Wingdings" pitchFamily="2" charset="2"/>
              <a:buNone/>
            </a:pPr>
            <a:r>
              <a:rPr lang="en-US" altLang="zh-CN" smtClean="0">
                <a:latin typeface="Arial" pitchFamily="34" charset="0"/>
                <a:cs typeface="Arial" pitchFamily="34" charset="0"/>
              </a:rPr>
              <a:t>A good fit for diverse organizations that require creative management at the unit level</a:t>
            </a:r>
          </a:p>
          <a:p>
            <a:pPr lvl="2" eaLnBrk="1" hangingPunct="1">
              <a:buClr>
                <a:schemeClr val="tx1"/>
              </a:buClr>
              <a:buFont typeface="Wingdings" pitchFamily="2" charset="2"/>
              <a:buNone/>
            </a:pPr>
            <a:r>
              <a:rPr lang="en-US" altLang="zh-CN" smtClean="0">
                <a:latin typeface="Arial" pitchFamily="34" charset="0"/>
                <a:cs typeface="Arial" pitchFamily="34" charset="0"/>
              </a:rPr>
              <a:t>Pro:   Increased department-level responsibility and sense of ownership</a:t>
            </a:r>
          </a:p>
          <a:p>
            <a:pPr lvl="2" eaLnBrk="1" hangingPunct="1">
              <a:buClr>
                <a:schemeClr val="tx1"/>
              </a:buClr>
              <a:buFont typeface="Wingdings" pitchFamily="2" charset="2"/>
              <a:buNone/>
            </a:pPr>
            <a:r>
              <a:rPr lang="en-US" altLang="zh-CN" smtClean="0">
                <a:latin typeface="Arial" pitchFamily="34" charset="0"/>
                <a:cs typeface="Arial" pitchFamily="34" charset="0"/>
              </a:rPr>
              <a:t>Con:  Can lack control and consistency, may overlook certain corporate objectives and can be time-consuming</a:t>
            </a:r>
          </a:p>
          <a:p>
            <a:pPr eaLnBrk="1" hangingPunct="1"/>
            <a:r>
              <a:rPr lang="en-US" altLang="zh-CN" sz="1300" smtClean="0">
                <a:latin typeface="Arial" pitchFamily="34" charset="0"/>
                <a:cs typeface="Arial" pitchFamily="34" charset="0"/>
              </a:rPr>
              <a:t>Blended budgeting</a:t>
            </a:r>
          </a:p>
          <a:p>
            <a:pPr lvl="1" eaLnBrk="1" hangingPunct="1">
              <a:buFont typeface="Wingdings" pitchFamily="2" charset="2"/>
              <a:buNone/>
            </a:pPr>
            <a:r>
              <a:rPr lang="en-US" altLang="zh-CN" smtClean="0">
                <a:latin typeface="Arial" pitchFamily="34" charset="0"/>
                <a:cs typeface="Arial" pitchFamily="34" charset="0"/>
              </a:rPr>
              <a:t>In practice, most organizations use some manner of blended or “counter-current” budgeting process.  All too often, these blended processes combine the time-consuming and costly nature of bottom-up budgeting with the minimal sense of unit-level ownership and lack of innovation that can result from the use of top-down budgeting</a:t>
            </a:r>
          </a:p>
          <a:p>
            <a:pPr lvl="1" eaLnBrk="1" hangingPunct="1">
              <a:buFont typeface="Wingdings" pitchFamily="2" charset="2"/>
              <a:buNone/>
            </a:pPr>
            <a:r>
              <a:rPr lang="en-US" altLang="zh-CN" smtClean="0">
                <a:latin typeface="Arial" pitchFamily="34" charset="0"/>
                <a:cs typeface="Arial" pitchFamily="34" charset="0"/>
              </a:rPr>
              <a:t>While often the right answer, organizations need to be particularly vigilant to avoid falling into a “worst of both worlds” scenario</a:t>
            </a:r>
            <a:endParaRPr lang="en-US" altLang="zh-CN" sz="1300" smtClean="0">
              <a:latin typeface="Arial" pitchFamily="34" charset="0"/>
              <a:cs typeface="Arial" pitchFamily="34" charset="0"/>
            </a:endParaRPr>
          </a:p>
          <a:p>
            <a:pPr eaLnBrk="1" hangingPunct="1"/>
            <a:r>
              <a:rPr lang="en-US" altLang="zh-CN" smtClean="0">
                <a:latin typeface="Arial" pitchFamily="34" charset="0"/>
                <a:cs typeface="Arial" pitchFamily="34" charset="0"/>
              </a:rPr>
              <a:t>The cases for flexible and zero based budgeting: </a:t>
            </a:r>
          </a:p>
          <a:p>
            <a:pPr eaLnBrk="1" hangingPunct="1"/>
            <a:r>
              <a:rPr lang="en-US" altLang="zh-CN" sz="1300" smtClean="0">
                <a:latin typeface="Arial" pitchFamily="34" charset="0"/>
                <a:cs typeface="Arial" pitchFamily="34" charset="0"/>
              </a:rPr>
              <a:t>Flexible budgeting</a:t>
            </a:r>
          </a:p>
          <a:p>
            <a:pPr lvl="1" eaLnBrk="1" hangingPunct="1">
              <a:buFont typeface="Wingdings" pitchFamily="2" charset="2"/>
              <a:buNone/>
            </a:pPr>
            <a:r>
              <a:rPr lang="en-US" altLang="zh-CN" smtClean="0">
                <a:latin typeface="Arial" pitchFamily="34" charset="0"/>
                <a:cs typeface="Arial" pitchFamily="34" charset="0"/>
              </a:rPr>
              <a:t>Flexible budgeting predicts results over a range of possible operational outcomes</a:t>
            </a:r>
          </a:p>
          <a:p>
            <a:pPr lvl="2" eaLnBrk="1" hangingPunct="1">
              <a:buClr>
                <a:schemeClr val="tx1"/>
              </a:buClr>
              <a:buFont typeface="Wingdings" pitchFamily="2" charset="2"/>
              <a:buNone/>
            </a:pPr>
            <a:r>
              <a:rPr lang="en-US" altLang="zh-CN" smtClean="0">
                <a:latin typeface="Arial" pitchFamily="34" charset="0"/>
                <a:cs typeface="Arial" pitchFamily="34" charset="0"/>
              </a:rPr>
              <a:t>Segregates controllable from non-controllable expenses at a high-level</a:t>
            </a:r>
          </a:p>
          <a:p>
            <a:pPr lvl="2" eaLnBrk="1" hangingPunct="1">
              <a:buClr>
                <a:schemeClr val="tx1"/>
              </a:buClr>
              <a:buFont typeface="Wingdings" pitchFamily="2" charset="2"/>
              <a:buNone/>
            </a:pPr>
            <a:r>
              <a:rPr lang="en-US" altLang="zh-CN" smtClean="0">
                <a:latin typeface="Arial" pitchFamily="34" charset="0"/>
                <a:cs typeface="Arial" pitchFamily="34" charset="0"/>
              </a:rPr>
              <a:t>Uses key drivers and activity bases for predicting performance</a:t>
            </a:r>
          </a:p>
          <a:p>
            <a:pPr lvl="2" eaLnBrk="1" hangingPunct="1">
              <a:buClr>
                <a:schemeClr val="tx1"/>
              </a:buClr>
              <a:buFont typeface="Wingdings" pitchFamily="2" charset="2"/>
              <a:buNone/>
            </a:pPr>
            <a:r>
              <a:rPr lang="en-US" altLang="zh-CN" smtClean="0">
                <a:latin typeface="Arial" pitchFamily="34" charset="0"/>
                <a:cs typeface="Arial" pitchFamily="34" charset="0"/>
              </a:rPr>
              <a:t>More effort is involved upfront, but rework is reduced and budgets stay more relevant throughout their useful life</a:t>
            </a:r>
          </a:p>
          <a:p>
            <a:pPr eaLnBrk="1" hangingPunct="1"/>
            <a:r>
              <a:rPr lang="en-US" altLang="zh-CN" sz="1300" smtClean="0">
                <a:latin typeface="Arial" pitchFamily="34" charset="0"/>
                <a:cs typeface="Arial" pitchFamily="34" charset="0"/>
              </a:rPr>
              <a:t>Zero-based budgeting</a:t>
            </a:r>
          </a:p>
          <a:p>
            <a:pPr lvl="1" eaLnBrk="1" hangingPunct="1">
              <a:buFont typeface="Wingdings" pitchFamily="2" charset="2"/>
              <a:buNone/>
            </a:pPr>
            <a:r>
              <a:rPr lang="en-US" altLang="zh-CN" smtClean="0">
                <a:latin typeface="Arial" pitchFamily="34" charset="0"/>
                <a:cs typeface="Arial" pitchFamily="34" charset="0"/>
              </a:rPr>
              <a:t>Zero-based budgeting, first used by technology firms in the late 1960’s, can act as a “depth-charge” to organizations in crisis</a:t>
            </a:r>
          </a:p>
          <a:p>
            <a:pPr lvl="2" eaLnBrk="1" hangingPunct="1">
              <a:buClr>
                <a:schemeClr val="tx1"/>
              </a:buClr>
              <a:buFont typeface="Wingdings" pitchFamily="2" charset="2"/>
              <a:buNone/>
            </a:pPr>
            <a:r>
              <a:rPr lang="en-US" altLang="zh-CN" smtClean="0">
                <a:latin typeface="Arial" pitchFamily="34" charset="0"/>
                <a:cs typeface="Arial" pitchFamily="34" charset="0"/>
              </a:rPr>
              <a:t>This top-down approach provides only bare-minimum funding and requires units to rigorously justify all new AND continuing activities</a:t>
            </a:r>
          </a:p>
          <a:p>
            <a:pPr lvl="2" eaLnBrk="1" hangingPunct="1">
              <a:buClr>
                <a:schemeClr val="tx1"/>
              </a:buClr>
              <a:buFont typeface="Wingdings" pitchFamily="2" charset="2"/>
              <a:buNone/>
            </a:pPr>
            <a:r>
              <a:rPr lang="en-US" altLang="zh-CN" smtClean="0">
                <a:latin typeface="Arial" pitchFamily="34" charset="0"/>
                <a:cs typeface="Arial" pitchFamily="34" charset="0"/>
              </a:rPr>
              <a:t>Highly logical, but can lead to internal conflicts as managers clash over scarce resources; very time and effort intensive</a:t>
            </a:r>
          </a:p>
          <a:p>
            <a:pPr eaLnBrk="1" hangingPunct="1"/>
            <a:r>
              <a:rPr lang="en-US" altLang="zh-CN" sz="1300" smtClean="0">
                <a:latin typeface="Arial" pitchFamily="34" charset="0"/>
                <a:cs typeface="Arial" pitchFamily="34" charset="0"/>
              </a:rPr>
              <a:t>Rolling forecast – The most forward-thinking organizations are replacing the annual budget with a rolling forecast</a:t>
            </a:r>
          </a:p>
          <a:p>
            <a:pPr lvl="1" eaLnBrk="1" hangingPunct="1">
              <a:buFont typeface="Wingdings" pitchFamily="2" charset="2"/>
              <a:buNone/>
            </a:pPr>
            <a:r>
              <a:rPr lang="en-US" altLang="zh-CN" smtClean="0">
                <a:latin typeface="Arial" pitchFamily="34" charset="0"/>
                <a:cs typeface="Arial" pitchFamily="34" charset="0"/>
              </a:rPr>
              <a:t>Making this move makes sense for organizations that are:</a:t>
            </a:r>
          </a:p>
          <a:p>
            <a:pPr lvl="2" eaLnBrk="1" hangingPunct="1">
              <a:buClr>
                <a:schemeClr val="tx1"/>
              </a:buClr>
              <a:buFont typeface="Wingdings" pitchFamily="2" charset="2"/>
              <a:buNone/>
            </a:pPr>
            <a:r>
              <a:rPr lang="en-US" altLang="zh-CN" smtClean="0">
                <a:latin typeface="Arial" pitchFamily="34" charset="0"/>
                <a:cs typeface="Arial" pitchFamily="34" charset="0"/>
              </a:rPr>
              <a:t>Empowered at the unit level; line managers have access to actual performance information in near-real time, and have the tools and know-how to translate recent performance information and experience into accurate near to mid-range forecasts</a:t>
            </a:r>
          </a:p>
          <a:p>
            <a:pPr lvl="2" eaLnBrk="1" hangingPunct="1">
              <a:buClr>
                <a:schemeClr val="tx1"/>
              </a:buClr>
              <a:buFont typeface="Wingdings" pitchFamily="2" charset="2"/>
              <a:buNone/>
            </a:pPr>
            <a:r>
              <a:rPr lang="en-US" altLang="zh-CN" smtClean="0">
                <a:latin typeface="Arial" pitchFamily="34" charset="0"/>
                <a:cs typeface="Arial" pitchFamily="34" charset="0"/>
              </a:rPr>
              <a:t>Disciplined at the unit level; keeping the forecast accurate and up to date is an imperative</a:t>
            </a:r>
          </a:p>
          <a:p>
            <a:pPr lvl="2" eaLnBrk="1" hangingPunct="1">
              <a:buClr>
                <a:schemeClr val="tx1"/>
              </a:buClr>
              <a:buFont typeface="Wingdings" pitchFamily="2" charset="2"/>
              <a:buNone/>
            </a:pPr>
            <a:r>
              <a:rPr lang="en-US" altLang="zh-CN" smtClean="0">
                <a:latin typeface="Arial" pitchFamily="34" charset="0"/>
                <a:cs typeface="Arial" pitchFamily="34" charset="0"/>
              </a:rPr>
              <a:t>Managed by a corporate management team comfortable with reduced detail (but presumably higher accuracy) in near and mid-range performance estimates</a:t>
            </a:r>
          </a:p>
          <a:p>
            <a:pPr eaLnBrk="1" hangingPunct="1"/>
            <a:endParaRPr lang="en-US" altLang="zh-CN" sz="1600" smtClean="0">
              <a:latin typeface="Arial" pitchFamily="34" charset="0"/>
              <a:cs typeface="Arial" pitchFamily="34" charset="0"/>
            </a:endParaRPr>
          </a:p>
          <a:p>
            <a:pPr lvl="1" eaLnBrk="1" hangingPunct="1">
              <a:buFont typeface="Wingdings" pitchFamily="2" charset="2"/>
              <a:buNone/>
            </a:pPr>
            <a:endParaRPr lang="en-US" altLang="zh-CN" smtClean="0">
              <a:latin typeface="Arial" pitchFamily="34" charset="0"/>
              <a:cs typeface="Arial" pitchFamily="34" charset="0"/>
            </a:endParaRPr>
          </a:p>
          <a:p>
            <a:pPr eaLnBrk="1" hangingPunct="1"/>
            <a:endParaRPr lang="en-GB" altLang="zh-CN" smtClean="0">
              <a:latin typeface="Arial" pitchFamily="34" charset="0"/>
              <a:cs typeface="Arial" pitchFamily="34" charset="0"/>
            </a:endParaRPr>
          </a:p>
          <a:p>
            <a:pPr eaLnBrk="1" hangingPunct="1"/>
            <a:endParaRPr lang="zh-CN" altLang="en-GB" smtClean="0">
              <a:latin typeface="Arial" pitchFamily="34" charset="0"/>
              <a:cs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DC9FD9B7-83AC-4B19-A35D-5CD237859E24}" type="datetime1">
              <a:rPr lang="zh-CN" altLang="en-US" sz="1200" b="0">
                <a:solidFill>
                  <a:schemeClr val="tx1"/>
                </a:solidFill>
              </a:rPr>
              <a:pPr eaLnBrk="1" hangingPunct="1"/>
              <a:t>2015/7/20</a:t>
            </a:fld>
            <a:endParaRPr lang="en-GB" altLang="zh-CN" sz="1200" b="0">
              <a:solidFill>
                <a:schemeClr val="tx1"/>
              </a:solidFill>
            </a:endParaRPr>
          </a:p>
        </p:txBody>
      </p:sp>
      <p:sp>
        <p:nvSpPr>
          <p:cNvPr id="20173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5D033FE1-F174-4E78-8055-A085D3B58870}" type="slidenum">
              <a:rPr lang="zh-CN" altLang="en-GB" sz="1200" b="0">
                <a:solidFill>
                  <a:schemeClr val="tx1"/>
                </a:solidFill>
              </a:rPr>
              <a:pPr eaLnBrk="1" hangingPunct="1"/>
              <a:t>51</a:t>
            </a:fld>
            <a:endParaRPr lang="en-GB" altLang="zh-CN" sz="1200" b="0">
              <a:solidFill>
                <a:schemeClr val="tx1"/>
              </a:solidFill>
            </a:endParaRPr>
          </a:p>
        </p:txBody>
      </p:sp>
      <p:sp>
        <p:nvSpPr>
          <p:cNvPr id="201732" name="Rectangle 2"/>
          <p:cNvSpPr>
            <a:spLocks noGrp="1" noRot="1" noChangeAspect="1" noChangeArrowheads="1" noTextEdit="1"/>
          </p:cNvSpPr>
          <p:nvPr>
            <p:ph type="sldImg"/>
          </p:nvPr>
        </p:nvSpPr>
        <p:spPr>
          <a:xfrm>
            <a:off x="854075" y="744538"/>
            <a:ext cx="4962525" cy="3722687"/>
          </a:xfrm>
          <a:ln/>
        </p:spPr>
      </p:sp>
      <p:sp>
        <p:nvSpPr>
          <p:cNvPr id="201733" name="Rectangle 3"/>
          <p:cNvSpPr>
            <a:spLocks noGrp="1" noChangeArrowheads="1"/>
          </p:cNvSpPr>
          <p:nvPr>
            <p:ph type="body" idx="1"/>
          </p:nvPr>
        </p:nvSpPr>
        <p:spPr>
          <a:noFill/>
        </p:spPr>
        <p:txBody>
          <a:bodyPr/>
          <a:lstStyle/>
          <a:p>
            <a:pPr eaLnBrk="1" hangingPunct="1"/>
            <a:r>
              <a:rPr lang="en-GB" altLang="zh-CN" smtClean="0">
                <a:latin typeface="Arial" pitchFamily="34" charset="0"/>
                <a:cs typeface="Arial" pitchFamily="34" charset="0"/>
              </a:rPr>
              <a:t>Source: Concepts and Trends in Corporate Budgeting and Planning (Gateway)</a:t>
            </a:r>
          </a:p>
          <a:p>
            <a:pPr>
              <a:lnSpc>
                <a:spcPct val="92000"/>
              </a:lnSpc>
              <a:spcBef>
                <a:spcPct val="0"/>
              </a:spcBef>
            </a:pPr>
            <a:r>
              <a:rPr lang="en-US" altLang="zh-CN" b="1" smtClean="0">
                <a:solidFill>
                  <a:srgbClr val="336699"/>
                </a:solidFill>
                <a:latin typeface="Arial" pitchFamily="34" charset="0"/>
                <a:cs typeface="Arial" pitchFamily="34" charset="0"/>
              </a:rPr>
              <a:t>Approaches</a:t>
            </a:r>
          </a:p>
          <a:p>
            <a:pPr>
              <a:lnSpc>
                <a:spcPct val="92000"/>
              </a:lnSpc>
              <a:spcBef>
                <a:spcPct val="0"/>
              </a:spcBef>
            </a:pPr>
            <a:r>
              <a:rPr lang="en-US" altLang="zh-CN" sz="1300" smtClean="0">
                <a:latin typeface="Arial" pitchFamily="34" charset="0"/>
                <a:cs typeface="Arial" pitchFamily="34" charset="0"/>
              </a:rPr>
              <a:t>Top-down budgeting</a:t>
            </a:r>
          </a:p>
          <a:p>
            <a:pPr lvl="1" eaLnBrk="1" hangingPunct="1">
              <a:buFont typeface="Wingdings" pitchFamily="2" charset="2"/>
              <a:buNone/>
            </a:pPr>
            <a:r>
              <a:rPr lang="en-US" altLang="zh-CN" smtClean="0">
                <a:latin typeface="Arial" pitchFamily="34" charset="0"/>
                <a:cs typeface="Arial" pitchFamily="34" charset="0"/>
              </a:rPr>
              <a:t>Works well for organizations with highly inter-related divisions, those in crisis situations, and for </a:t>
            </a:r>
          </a:p>
          <a:p>
            <a:pPr lvl="1" eaLnBrk="1" hangingPunct="1">
              <a:buFont typeface="Wingdings" pitchFamily="2" charset="2"/>
              <a:buNone/>
            </a:pPr>
            <a:r>
              <a:rPr lang="en-US" altLang="zh-CN" smtClean="0">
                <a:latin typeface="Arial" pitchFamily="34" charset="0"/>
                <a:cs typeface="Arial" pitchFamily="34" charset="0"/>
              </a:rPr>
              <a:t>		budgeting over longer time horizons</a:t>
            </a:r>
          </a:p>
          <a:p>
            <a:pPr lvl="2" eaLnBrk="1" hangingPunct="1">
              <a:buClr>
                <a:schemeClr val="tx1"/>
              </a:buClr>
              <a:buFont typeface="Wingdings" pitchFamily="2" charset="2"/>
              <a:buNone/>
            </a:pPr>
            <a:r>
              <a:rPr lang="en-US" altLang="zh-CN" smtClean="0">
                <a:latin typeface="Arial" pitchFamily="34" charset="0"/>
                <a:cs typeface="Arial" pitchFamily="34" charset="0"/>
              </a:rPr>
              <a:t>Pro:   Fewer iterations required, often a better fit with flexible budgeting</a:t>
            </a:r>
          </a:p>
          <a:p>
            <a:pPr lvl="2" eaLnBrk="1" hangingPunct="1">
              <a:buClr>
                <a:schemeClr val="tx1"/>
              </a:buClr>
              <a:buFont typeface="Wingdings" pitchFamily="2" charset="2"/>
              <a:buNone/>
            </a:pPr>
            <a:r>
              <a:rPr lang="en-US" altLang="zh-CN" smtClean="0">
                <a:latin typeface="Arial" pitchFamily="34" charset="0"/>
                <a:cs typeface="Arial" pitchFamily="34" charset="0"/>
              </a:rPr>
              <a:t>Con:  Line managers may feel removed from the process; innovation may be stifled</a:t>
            </a:r>
          </a:p>
          <a:p>
            <a:pPr eaLnBrk="1" hangingPunct="1"/>
            <a:r>
              <a:rPr lang="en-US" altLang="zh-CN" sz="1300" smtClean="0">
                <a:latin typeface="Arial" pitchFamily="34" charset="0"/>
                <a:cs typeface="Arial" pitchFamily="34" charset="0"/>
              </a:rPr>
              <a:t>Bottom-up budgeting</a:t>
            </a:r>
          </a:p>
          <a:p>
            <a:pPr lvl="1" eaLnBrk="1" hangingPunct="1">
              <a:buFont typeface="Wingdings" pitchFamily="2" charset="2"/>
              <a:buNone/>
            </a:pPr>
            <a:r>
              <a:rPr lang="en-US" altLang="zh-CN" smtClean="0">
                <a:latin typeface="Arial" pitchFamily="34" charset="0"/>
                <a:cs typeface="Arial" pitchFamily="34" charset="0"/>
              </a:rPr>
              <a:t>A good fit for diverse organizations that require creative management at the unit level</a:t>
            </a:r>
          </a:p>
          <a:p>
            <a:pPr lvl="2" eaLnBrk="1" hangingPunct="1">
              <a:buClr>
                <a:schemeClr val="tx1"/>
              </a:buClr>
              <a:buFont typeface="Wingdings" pitchFamily="2" charset="2"/>
              <a:buNone/>
            </a:pPr>
            <a:r>
              <a:rPr lang="en-US" altLang="zh-CN" smtClean="0">
                <a:latin typeface="Arial" pitchFamily="34" charset="0"/>
                <a:cs typeface="Arial" pitchFamily="34" charset="0"/>
              </a:rPr>
              <a:t>Pro:   Increased department-level responsibility and sense of ownership</a:t>
            </a:r>
          </a:p>
          <a:p>
            <a:pPr lvl="2" eaLnBrk="1" hangingPunct="1">
              <a:buClr>
                <a:schemeClr val="tx1"/>
              </a:buClr>
              <a:buFont typeface="Wingdings" pitchFamily="2" charset="2"/>
              <a:buNone/>
            </a:pPr>
            <a:r>
              <a:rPr lang="en-US" altLang="zh-CN" smtClean="0">
                <a:latin typeface="Arial" pitchFamily="34" charset="0"/>
                <a:cs typeface="Arial" pitchFamily="34" charset="0"/>
              </a:rPr>
              <a:t>Con:  Can lack control and consistency, may overlook certain corporate objectives and can be time-consuming</a:t>
            </a:r>
          </a:p>
          <a:p>
            <a:pPr eaLnBrk="1" hangingPunct="1"/>
            <a:r>
              <a:rPr lang="en-US" altLang="zh-CN" sz="1300" smtClean="0">
                <a:latin typeface="Arial" pitchFamily="34" charset="0"/>
                <a:cs typeface="Arial" pitchFamily="34" charset="0"/>
              </a:rPr>
              <a:t>Blended budgeting</a:t>
            </a:r>
          </a:p>
          <a:p>
            <a:pPr lvl="1" eaLnBrk="1" hangingPunct="1">
              <a:buFont typeface="Wingdings" pitchFamily="2" charset="2"/>
              <a:buNone/>
            </a:pPr>
            <a:r>
              <a:rPr lang="en-US" altLang="zh-CN" smtClean="0">
                <a:latin typeface="Arial" pitchFamily="34" charset="0"/>
                <a:cs typeface="Arial" pitchFamily="34" charset="0"/>
              </a:rPr>
              <a:t>In practice, most organizations use some manner of blended or “counter-current” budgeting process.  All too often, these blended processes combine the time-consuming and costly nature of bottom-up budgeting with the minimal sense of unit-level ownership and lack of innovation that can result from the use of top-down budgeting</a:t>
            </a:r>
          </a:p>
          <a:p>
            <a:pPr lvl="1" eaLnBrk="1" hangingPunct="1">
              <a:buFont typeface="Wingdings" pitchFamily="2" charset="2"/>
              <a:buNone/>
            </a:pPr>
            <a:r>
              <a:rPr lang="en-US" altLang="zh-CN" smtClean="0">
                <a:latin typeface="Arial" pitchFamily="34" charset="0"/>
                <a:cs typeface="Arial" pitchFamily="34" charset="0"/>
              </a:rPr>
              <a:t>While often the right answer, organizations need to be particularly vigilant to avoid falling into a “worst of both worlds” scenario</a:t>
            </a:r>
            <a:endParaRPr lang="en-US" altLang="zh-CN" sz="1300" smtClean="0">
              <a:latin typeface="Arial" pitchFamily="34" charset="0"/>
              <a:cs typeface="Arial" pitchFamily="34" charset="0"/>
            </a:endParaRPr>
          </a:p>
          <a:p>
            <a:pPr eaLnBrk="1" hangingPunct="1"/>
            <a:r>
              <a:rPr lang="en-US" altLang="zh-CN" smtClean="0">
                <a:latin typeface="Arial" pitchFamily="34" charset="0"/>
                <a:cs typeface="Arial" pitchFamily="34" charset="0"/>
              </a:rPr>
              <a:t>The cases for flexible and zero based budgeting: </a:t>
            </a:r>
          </a:p>
          <a:p>
            <a:pPr eaLnBrk="1" hangingPunct="1"/>
            <a:r>
              <a:rPr lang="en-US" altLang="zh-CN" sz="1300" smtClean="0">
                <a:latin typeface="Arial" pitchFamily="34" charset="0"/>
                <a:cs typeface="Arial" pitchFamily="34" charset="0"/>
              </a:rPr>
              <a:t>Flexible budgeting</a:t>
            </a:r>
          </a:p>
          <a:p>
            <a:pPr lvl="1" eaLnBrk="1" hangingPunct="1">
              <a:buFont typeface="Wingdings" pitchFamily="2" charset="2"/>
              <a:buNone/>
            </a:pPr>
            <a:r>
              <a:rPr lang="en-US" altLang="zh-CN" smtClean="0">
                <a:latin typeface="Arial" pitchFamily="34" charset="0"/>
                <a:cs typeface="Arial" pitchFamily="34" charset="0"/>
              </a:rPr>
              <a:t>Flexible budgeting predicts results over a range of possible operational outcomes</a:t>
            </a:r>
          </a:p>
          <a:p>
            <a:pPr lvl="2" eaLnBrk="1" hangingPunct="1">
              <a:buClr>
                <a:schemeClr val="tx1"/>
              </a:buClr>
              <a:buFont typeface="Wingdings" pitchFamily="2" charset="2"/>
              <a:buNone/>
            </a:pPr>
            <a:r>
              <a:rPr lang="en-US" altLang="zh-CN" smtClean="0">
                <a:latin typeface="Arial" pitchFamily="34" charset="0"/>
                <a:cs typeface="Arial" pitchFamily="34" charset="0"/>
              </a:rPr>
              <a:t>Segregates controllable from non-controllable expenses at a high-level</a:t>
            </a:r>
          </a:p>
          <a:p>
            <a:pPr lvl="2" eaLnBrk="1" hangingPunct="1">
              <a:buClr>
                <a:schemeClr val="tx1"/>
              </a:buClr>
              <a:buFont typeface="Wingdings" pitchFamily="2" charset="2"/>
              <a:buNone/>
            </a:pPr>
            <a:r>
              <a:rPr lang="en-US" altLang="zh-CN" smtClean="0">
                <a:latin typeface="Arial" pitchFamily="34" charset="0"/>
                <a:cs typeface="Arial" pitchFamily="34" charset="0"/>
              </a:rPr>
              <a:t>Uses key drivers and activity bases for predicting performance</a:t>
            </a:r>
          </a:p>
          <a:p>
            <a:pPr lvl="2" eaLnBrk="1" hangingPunct="1">
              <a:buClr>
                <a:schemeClr val="tx1"/>
              </a:buClr>
              <a:buFont typeface="Wingdings" pitchFamily="2" charset="2"/>
              <a:buNone/>
            </a:pPr>
            <a:r>
              <a:rPr lang="en-US" altLang="zh-CN" smtClean="0">
                <a:latin typeface="Arial" pitchFamily="34" charset="0"/>
                <a:cs typeface="Arial" pitchFamily="34" charset="0"/>
              </a:rPr>
              <a:t>More effort is involved upfront, but rework is reduced and budgets stay more relevant throughout their useful life</a:t>
            </a:r>
          </a:p>
          <a:p>
            <a:pPr eaLnBrk="1" hangingPunct="1"/>
            <a:r>
              <a:rPr lang="en-US" altLang="zh-CN" sz="1300" smtClean="0">
                <a:latin typeface="Arial" pitchFamily="34" charset="0"/>
                <a:cs typeface="Arial" pitchFamily="34" charset="0"/>
              </a:rPr>
              <a:t>Zero-based budgeting</a:t>
            </a:r>
          </a:p>
          <a:p>
            <a:pPr lvl="1" eaLnBrk="1" hangingPunct="1">
              <a:buFont typeface="Wingdings" pitchFamily="2" charset="2"/>
              <a:buNone/>
            </a:pPr>
            <a:r>
              <a:rPr lang="en-US" altLang="zh-CN" smtClean="0">
                <a:latin typeface="Arial" pitchFamily="34" charset="0"/>
                <a:cs typeface="Arial" pitchFamily="34" charset="0"/>
              </a:rPr>
              <a:t>Zero-based budgeting, first used by technology firms in the late 1960’s, can act as a “depth-charge” to organizations in crisis</a:t>
            </a:r>
          </a:p>
          <a:p>
            <a:pPr lvl="2" eaLnBrk="1" hangingPunct="1">
              <a:buClr>
                <a:schemeClr val="tx1"/>
              </a:buClr>
              <a:buFont typeface="Wingdings" pitchFamily="2" charset="2"/>
              <a:buNone/>
            </a:pPr>
            <a:r>
              <a:rPr lang="en-US" altLang="zh-CN" smtClean="0">
                <a:latin typeface="Arial" pitchFamily="34" charset="0"/>
                <a:cs typeface="Arial" pitchFamily="34" charset="0"/>
              </a:rPr>
              <a:t>This top-down approach provides only bare-minimum funding and requires units to rigorously justify all new AND continuing activities</a:t>
            </a:r>
          </a:p>
          <a:p>
            <a:pPr lvl="2" eaLnBrk="1" hangingPunct="1">
              <a:buClr>
                <a:schemeClr val="tx1"/>
              </a:buClr>
              <a:buFont typeface="Wingdings" pitchFamily="2" charset="2"/>
              <a:buNone/>
            </a:pPr>
            <a:r>
              <a:rPr lang="en-US" altLang="zh-CN" smtClean="0">
                <a:latin typeface="Arial" pitchFamily="34" charset="0"/>
                <a:cs typeface="Arial" pitchFamily="34" charset="0"/>
              </a:rPr>
              <a:t>Highly logical, but can lead to internal conflicts as managers clash over scarce resources; very time and effort intensive</a:t>
            </a:r>
          </a:p>
          <a:p>
            <a:pPr eaLnBrk="1" hangingPunct="1"/>
            <a:r>
              <a:rPr lang="en-US" altLang="zh-CN" sz="1300" smtClean="0">
                <a:latin typeface="Arial" pitchFamily="34" charset="0"/>
                <a:cs typeface="Arial" pitchFamily="34" charset="0"/>
              </a:rPr>
              <a:t>Rolling forecast – The most forward-thinking organizations are replacing the annual budget with a rolling forecast</a:t>
            </a:r>
          </a:p>
          <a:p>
            <a:pPr lvl="1" eaLnBrk="1" hangingPunct="1">
              <a:buFont typeface="Wingdings" pitchFamily="2" charset="2"/>
              <a:buNone/>
            </a:pPr>
            <a:r>
              <a:rPr lang="en-US" altLang="zh-CN" smtClean="0">
                <a:latin typeface="Arial" pitchFamily="34" charset="0"/>
                <a:cs typeface="Arial" pitchFamily="34" charset="0"/>
              </a:rPr>
              <a:t>Making this move makes sense for organizations that are:</a:t>
            </a:r>
          </a:p>
          <a:p>
            <a:pPr lvl="2" eaLnBrk="1" hangingPunct="1">
              <a:buClr>
                <a:schemeClr val="tx1"/>
              </a:buClr>
              <a:buFont typeface="Wingdings" pitchFamily="2" charset="2"/>
              <a:buNone/>
            </a:pPr>
            <a:r>
              <a:rPr lang="en-US" altLang="zh-CN" smtClean="0">
                <a:latin typeface="Arial" pitchFamily="34" charset="0"/>
                <a:cs typeface="Arial" pitchFamily="34" charset="0"/>
              </a:rPr>
              <a:t>Empowered at the unit level; line managers have access to actual performance information in near-real time, and have the tools and know-how to translate recent performance information and experience into accurate near to mid-range forecasts</a:t>
            </a:r>
          </a:p>
          <a:p>
            <a:pPr lvl="2" eaLnBrk="1" hangingPunct="1">
              <a:buClr>
                <a:schemeClr val="tx1"/>
              </a:buClr>
              <a:buFont typeface="Wingdings" pitchFamily="2" charset="2"/>
              <a:buNone/>
            </a:pPr>
            <a:r>
              <a:rPr lang="en-US" altLang="zh-CN" smtClean="0">
                <a:latin typeface="Arial" pitchFamily="34" charset="0"/>
                <a:cs typeface="Arial" pitchFamily="34" charset="0"/>
              </a:rPr>
              <a:t>Disciplined at the unit level; keeping the forecast accurate and up to date is an imperative</a:t>
            </a:r>
          </a:p>
          <a:p>
            <a:pPr lvl="2" eaLnBrk="1" hangingPunct="1">
              <a:buClr>
                <a:schemeClr val="tx1"/>
              </a:buClr>
              <a:buFont typeface="Wingdings" pitchFamily="2" charset="2"/>
              <a:buNone/>
            </a:pPr>
            <a:r>
              <a:rPr lang="en-US" altLang="zh-CN" smtClean="0">
                <a:latin typeface="Arial" pitchFamily="34" charset="0"/>
                <a:cs typeface="Arial" pitchFamily="34" charset="0"/>
              </a:rPr>
              <a:t>Managed by a corporate management team comfortable with reduced detail (but presumably higher accuracy) in near and mid-range performance estimates</a:t>
            </a:r>
          </a:p>
          <a:p>
            <a:pPr eaLnBrk="1" hangingPunct="1"/>
            <a:endParaRPr lang="en-US" altLang="zh-CN" sz="1600" smtClean="0">
              <a:latin typeface="Arial" pitchFamily="34" charset="0"/>
              <a:cs typeface="Arial" pitchFamily="34" charset="0"/>
            </a:endParaRPr>
          </a:p>
          <a:p>
            <a:pPr lvl="1" eaLnBrk="1" hangingPunct="1">
              <a:buFont typeface="Wingdings" pitchFamily="2" charset="2"/>
              <a:buNone/>
            </a:pPr>
            <a:endParaRPr lang="en-US" altLang="zh-CN" smtClean="0">
              <a:latin typeface="Arial" pitchFamily="34" charset="0"/>
              <a:cs typeface="Arial" pitchFamily="34" charset="0"/>
            </a:endParaRPr>
          </a:p>
          <a:p>
            <a:pPr eaLnBrk="1" hangingPunct="1"/>
            <a:endParaRPr lang="en-GB" altLang="zh-CN" smtClean="0">
              <a:latin typeface="Arial" pitchFamily="34" charset="0"/>
              <a:cs typeface="Arial" pitchFamily="34" charset="0"/>
            </a:endParaRPr>
          </a:p>
          <a:p>
            <a:pPr eaLnBrk="1" hangingPunct="1"/>
            <a:endParaRPr lang="zh-CN" altLang="en-GB" smtClean="0">
              <a:latin typeface="Arial" pitchFamily="34" charset="0"/>
              <a:cs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F265021-FDA7-4459-9AB6-20DBA02D5377}" type="datetime1">
              <a:rPr lang="zh-CN" altLang="en-US" sz="1200" b="0">
                <a:solidFill>
                  <a:schemeClr val="tx1"/>
                </a:solidFill>
              </a:rPr>
              <a:pPr eaLnBrk="1" hangingPunct="1"/>
              <a:t>2015/7/20</a:t>
            </a:fld>
            <a:endParaRPr lang="en-GB" altLang="zh-CN" sz="1200" b="0">
              <a:solidFill>
                <a:schemeClr val="tx1"/>
              </a:solidFill>
            </a:endParaRPr>
          </a:p>
        </p:txBody>
      </p:sp>
      <p:sp>
        <p:nvSpPr>
          <p:cNvPr id="202755"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BCCFB948-A216-4116-AD1C-AAE216FBA97E}" type="slidenum">
              <a:rPr lang="zh-CN" altLang="en-GB" sz="1200" b="0">
                <a:solidFill>
                  <a:schemeClr val="tx1"/>
                </a:solidFill>
              </a:rPr>
              <a:pPr eaLnBrk="1" hangingPunct="1"/>
              <a:t>52</a:t>
            </a:fld>
            <a:endParaRPr lang="en-GB" altLang="zh-CN" sz="1200" b="0">
              <a:solidFill>
                <a:schemeClr val="tx1"/>
              </a:solidFill>
            </a:endParaRPr>
          </a:p>
        </p:txBody>
      </p:sp>
      <p:sp>
        <p:nvSpPr>
          <p:cNvPr id="202756" name="Rectangle 2"/>
          <p:cNvSpPr>
            <a:spLocks noGrp="1" noRot="1" noChangeAspect="1" noChangeArrowheads="1" noTextEdit="1"/>
          </p:cNvSpPr>
          <p:nvPr>
            <p:ph type="sldImg"/>
          </p:nvPr>
        </p:nvSpPr>
        <p:spPr>
          <a:xfrm>
            <a:off x="854075" y="744538"/>
            <a:ext cx="4962525" cy="3722687"/>
          </a:xfrm>
          <a:ln/>
        </p:spPr>
      </p:sp>
      <p:sp>
        <p:nvSpPr>
          <p:cNvPr id="202757"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 Client Planning Workshop (Gateway) Slide No. 14</a:t>
            </a:r>
            <a:endParaRPr lang="en-GB" altLang="zh-CN" smtClean="0">
              <a:latin typeface="Arial" pitchFamily="34" charset="0"/>
              <a:cs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CA815E89-D9CB-4D78-8955-FB9ED9053D80}" type="datetime1">
              <a:rPr lang="zh-CN" altLang="en-US" sz="1200" b="0">
                <a:solidFill>
                  <a:schemeClr val="tx1"/>
                </a:solidFill>
              </a:rPr>
              <a:pPr eaLnBrk="1" hangingPunct="1"/>
              <a:t>2015/7/20</a:t>
            </a:fld>
            <a:endParaRPr lang="en-GB" altLang="zh-CN" sz="1200" b="0">
              <a:solidFill>
                <a:schemeClr val="tx1"/>
              </a:solidFill>
            </a:endParaRPr>
          </a:p>
        </p:txBody>
      </p:sp>
      <p:sp>
        <p:nvSpPr>
          <p:cNvPr id="203779"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BB7DFC28-51FF-4F18-926B-20AA0F43ABA3}" type="slidenum">
              <a:rPr lang="zh-CN" altLang="en-GB" sz="1200" b="0">
                <a:solidFill>
                  <a:schemeClr val="tx1"/>
                </a:solidFill>
              </a:rPr>
              <a:pPr eaLnBrk="1" hangingPunct="1"/>
              <a:t>55</a:t>
            </a:fld>
            <a:endParaRPr lang="en-GB" altLang="zh-CN" sz="1200" b="0">
              <a:solidFill>
                <a:schemeClr val="tx1"/>
              </a:solidFill>
            </a:endParaRPr>
          </a:p>
        </p:txBody>
      </p:sp>
      <p:sp>
        <p:nvSpPr>
          <p:cNvPr id="203780" name="Rectangle 2"/>
          <p:cNvSpPr>
            <a:spLocks noGrp="1" noRot="1" noChangeAspect="1" noChangeArrowheads="1" noTextEdit="1"/>
          </p:cNvSpPr>
          <p:nvPr>
            <p:ph type="sldImg"/>
          </p:nvPr>
        </p:nvSpPr>
        <p:spPr>
          <a:xfrm>
            <a:off x="854075" y="744538"/>
            <a:ext cx="4962525" cy="3722687"/>
          </a:xfrm>
          <a:ln/>
        </p:spPr>
      </p:sp>
      <p:sp>
        <p:nvSpPr>
          <p:cNvPr id="203781" name="Rectangle 3"/>
          <p:cNvSpPr>
            <a:spLocks noGrp="1" noChangeArrowheads="1"/>
          </p:cNvSpPr>
          <p:nvPr>
            <p:ph type="body" idx="1"/>
          </p:nvPr>
        </p:nvSpPr>
        <p:spPr>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F84A4939-9DDA-4AD8-9914-92F5F695B278}" type="datetime1">
              <a:rPr lang="zh-CN" altLang="en-US" sz="1200" b="0">
                <a:solidFill>
                  <a:schemeClr val="tx1"/>
                </a:solidFill>
              </a:rPr>
              <a:pPr eaLnBrk="1" hangingPunct="1"/>
              <a:t>2015/7/20</a:t>
            </a:fld>
            <a:endParaRPr lang="en-GB" altLang="zh-CN" sz="1200" b="0">
              <a:solidFill>
                <a:schemeClr val="tx1"/>
              </a:solidFill>
            </a:endParaRPr>
          </a:p>
        </p:txBody>
      </p:sp>
      <p:sp>
        <p:nvSpPr>
          <p:cNvPr id="204803"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DB40A5F7-7ED0-44BF-B90A-28DDF700B69E}" type="slidenum">
              <a:rPr lang="zh-CN" altLang="en-GB" sz="1200" b="0">
                <a:solidFill>
                  <a:schemeClr val="tx1"/>
                </a:solidFill>
              </a:rPr>
              <a:pPr eaLnBrk="1" hangingPunct="1"/>
              <a:t>56</a:t>
            </a:fld>
            <a:endParaRPr lang="en-GB" altLang="zh-CN" sz="1200" b="0">
              <a:solidFill>
                <a:schemeClr val="tx1"/>
              </a:solidFill>
            </a:endParaRPr>
          </a:p>
        </p:txBody>
      </p:sp>
      <p:sp>
        <p:nvSpPr>
          <p:cNvPr id="204804" name="Rectangle 2"/>
          <p:cNvSpPr>
            <a:spLocks noGrp="1" noRot="1" noChangeAspect="1" noChangeArrowheads="1" noTextEdit="1"/>
          </p:cNvSpPr>
          <p:nvPr>
            <p:ph type="sldImg"/>
          </p:nvPr>
        </p:nvSpPr>
        <p:spPr>
          <a:xfrm>
            <a:off x="854075" y="744538"/>
            <a:ext cx="4962525" cy="3722687"/>
          </a:xfrm>
          <a:ln/>
        </p:spPr>
      </p:sp>
      <p:sp>
        <p:nvSpPr>
          <p:cNvPr id="204805"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a:t>
            </a:r>
            <a:r>
              <a:rPr lang="zh-CN" altLang="en-GB" b="1" smtClean="0">
                <a:latin typeface="Arial" pitchFamily="34" charset="0"/>
                <a:cs typeface="Arial" pitchFamily="34" charset="0"/>
              </a:rPr>
              <a:t>银行</a:t>
            </a:r>
            <a:r>
              <a:rPr lang="zh-CN" altLang="en-US" b="1" smtClean="0">
                <a:latin typeface="Arial" pitchFamily="34" charset="0"/>
                <a:cs typeface="Arial" pitchFamily="34" charset="0"/>
              </a:rPr>
              <a:t>全面预算管理培训 </a:t>
            </a:r>
            <a:r>
              <a:rPr lang="en-US" altLang="zh-CN" b="1" smtClean="0">
                <a:latin typeface="Arial" pitchFamily="34" charset="0"/>
                <a:cs typeface="Arial" pitchFamily="34" charset="0"/>
              </a:rPr>
              <a:t>Slide no. 42</a:t>
            </a:r>
            <a:endParaRPr lang="en-GB" altLang="zh-CN" b="1" smtClean="0">
              <a:latin typeface="Arial" pitchFamily="34" charset="0"/>
              <a:cs typeface="Arial" pitchFamily="34" charset="0"/>
            </a:endParaRPr>
          </a:p>
          <a:p>
            <a:pPr eaLnBrk="1" hangingPunct="1"/>
            <a:endParaRPr lang="zh-CN" altLang="en-GB" smtClean="0">
              <a:latin typeface="Arial" pitchFamily="34" charset="0"/>
              <a:cs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0F072E23-DF5C-4A02-B49A-85B1C481A11E}" type="datetime1">
              <a:rPr lang="zh-CN" altLang="en-US" sz="1200" b="0">
                <a:solidFill>
                  <a:schemeClr val="tx1"/>
                </a:solidFill>
              </a:rPr>
              <a:pPr eaLnBrk="1" hangingPunct="1"/>
              <a:t>2015/7/20</a:t>
            </a:fld>
            <a:endParaRPr lang="en-GB" altLang="zh-CN" sz="1200" b="0">
              <a:solidFill>
                <a:schemeClr val="tx1"/>
              </a:solidFill>
            </a:endParaRPr>
          </a:p>
        </p:txBody>
      </p:sp>
      <p:sp>
        <p:nvSpPr>
          <p:cNvPr id="205827"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8FB9233B-F622-4259-8636-ADFE15A70FC0}" type="slidenum">
              <a:rPr lang="zh-CN" altLang="en-GB" sz="1200" b="0">
                <a:solidFill>
                  <a:schemeClr val="tx1"/>
                </a:solidFill>
              </a:rPr>
              <a:pPr eaLnBrk="1" hangingPunct="1"/>
              <a:t>57</a:t>
            </a:fld>
            <a:endParaRPr lang="en-GB" altLang="zh-CN" sz="1200" b="0">
              <a:solidFill>
                <a:schemeClr val="tx1"/>
              </a:solidFill>
            </a:endParaRPr>
          </a:p>
        </p:txBody>
      </p:sp>
      <p:sp>
        <p:nvSpPr>
          <p:cNvPr id="205828" name="Rectangle 2"/>
          <p:cNvSpPr>
            <a:spLocks noGrp="1" noRot="1" noChangeAspect="1" noChangeArrowheads="1" noTextEdit="1"/>
          </p:cNvSpPr>
          <p:nvPr>
            <p:ph type="sldImg"/>
          </p:nvPr>
        </p:nvSpPr>
        <p:spPr>
          <a:xfrm>
            <a:off x="919163" y="781050"/>
            <a:ext cx="4902200" cy="3676650"/>
          </a:xfrm>
          <a:ln/>
        </p:spPr>
      </p:sp>
      <p:sp>
        <p:nvSpPr>
          <p:cNvPr id="205829" name="Rectangle 3"/>
          <p:cNvSpPr>
            <a:spLocks noGrp="1" noChangeArrowheads="1"/>
          </p:cNvSpPr>
          <p:nvPr>
            <p:ph type="body" idx="1"/>
          </p:nvPr>
        </p:nvSpPr>
        <p:spPr>
          <a:xfrm>
            <a:off x="920750" y="4700588"/>
            <a:ext cx="4894263" cy="4468812"/>
          </a:xfrm>
          <a:noFill/>
        </p:spPr>
        <p:txBody>
          <a:bodyPr lIns="93837" tIns="46918" rIns="93837" bIns="46918"/>
          <a:lstStyle/>
          <a:p>
            <a:pPr eaLnBrk="1" hangingPunct="1"/>
            <a:r>
              <a:rPr lang="en-US" altLang="zh-CN" smtClean="0">
                <a:latin typeface="Arial" pitchFamily="34" charset="0"/>
                <a:cs typeface="Arial" pitchFamily="34" charset="0"/>
              </a:rPr>
              <a:t>Source:</a:t>
            </a:r>
            <a:r>
              <a:rPr lang="zh-CN" altLang="en-GB" b="1" smtClean="0">
                <a:latin typeface="Arial" pitchFamily="34" charset="0"/>
                <a:cs typeface="Arial" pitchFamily="34" charset="0"/>
              </a:rPr>
              <a:t>银行</a:t>
            </a:r>
            <a:r>
              <a:rPr lang="zh-CN" altLang="en-US" b="1" smtClean="0">
                <a:latin typeface="Arial" pitchFamily="34" charset="0"/>
                <a:cs typeface="Arial" pitchFamily="34" charset="0"/>
              </a:rPr>
              <a:t>全面预算管理培训 </a:t>
            </a:r>
            <a:r>
              <a:rPr lang="en-US" altLang="zh-CN" b="1" smtClean="0">
                <a:latin typeface="Arial" pitchFamily="34" charset="0"/>
                <a:cs typeface="Arial" pitchFamily="34" charset="0"/>
              </a:rPr>
              <a:t>Slide no. 44</a:t>
            </a:r>
          </a:p>
          <a:p>
            <a:pPr eaLnBrk="1" hangingPunct="1"/>
            <a:endParaRPr lang="en-GB" altLang="zh-CN" b="1" smtClean="0">
              <a:latin typeface="Arial" pitchFamily="34" charset="0"/>
              <a:cs typeface="Arial" pitchFamily="34" charset="0"/>
            </a:endParaRPr>
          </a:p>
          <a:p>
            <a:pPr eaLnBrk="1" hangingPunct="1"/>
            <a:endParaRPr lang="zh-CN" altLang="en-US" smtClean="0">
              <a:latin typeface="Arial" pitchFamily="34" charset="0"/>
              <a:ea typeface="华文楷体" pitchFamily="2" charset="-122"/>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6AF2756-DC7A-43E4-9B02-714364AAFC41}" type="datetime1">
              <a:rPr lang="zh-CN" altLang="en-US" sz="1200" b="0">
                <a:solidFill>
                  <a:schemeClr val="tx1"/>
                </a:solidFill>
              </a:rPr>
              <a:pPr eaLnBrk="1" hangingPunct="1"/>
              <a:t>2015/7/20</a:t>
            </a:fld>
            <a:endParaRPr lang="en-GB" altLang="zh-CN" sz="1200" b="0">
              <a:solidFill>
                <a:schemeClr val="tx1"/>
              </a:solidFill>
            </a:endParaRPr>
          </a:p>
        </p:txBody>
      </p:sp>
      <p:sp>
        <p:nvSpPr>
          <p:cNvPr id="164867"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918E4CDE-FC0E-4B9E-8F09-9A62BECA82D6}" type="slidenum">
              <a:rPr lang="zh-CN" altLang="en-GB" sz="1200" b="0">
                <a:solidFill>
                  <a:schemeClr val="tx1"/>
                </a:solidFill>
              </a:rPr>
              <a:pPr eaLnBrk="1" hangingPunct="1"/>
              <a:t>7</a:t>
            </a:fld>
            <a:endParaRPr lang="en-GB" altLang="zh-CN" sz="1200" b="0">
              <a:solidFill>
                <a:schemeClr val="tx1"/>
              </a:solidFill>
            </a:endParaRPr>
          </a:p>
        </p:txBody>
      </p:sp>
      <p:sp>
        <p:nvSpPr>
          <p:cNvPr id="164868" name="Rectangle 2"/>
          <p:cNvSpPr>
            <a:spLocks noGrp="1" noRot="1" noChangeAspect="1" noChangeArrowheads="1" noTextEdit="1"/>
          </p:cNvSpPr>
          <p:nvPr>
            <p:ph type="sldImg"/>
          </p:nvPr>
        </p:nvSpPr>
        <p:spPr>
          <a:xfrm>
            <a:off x="871538" y="757238"/>
            <a:ext cx="4938712" cy="3703637"/>
          </a:xfrm>
          <a:ln/>
        </p:spPr>
      </p:sp>
      <p:sp>
        <p:nvSpPr>
          <p:cNvPr id="164869" name="Rectangle 3"/>
          <p:cNvSpPr>
            <a:spLocks noGrp="1" noChangeArrowheads="1"/>
          </p:cNvSpPr>
          <p:nvPr>
            <p:ph type="body" idx="1"/>
          </p:nvPr>
        </p:nvSpPr>
        <p:spPr>
          <a:xfrm>
            <a:off x="858838" y="4714875"/>
            <a:ext cx="4951412" cy="4468813"/>
          </a:xfrm>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6FF28AB1-189F-45AA-B7D3-CB685EF6C8A1}" type="datetime1">
              <a:rPr lang="zh-CN" altLang="en-US" sz="1200" b="0">
                <a:solidFill>
                  <a:schemeClr val="tx1"/>
                </a:solidFill>
              </a:rPr>
              <a:pPr eaLnBrk="1" hangingPunct="1"/>
              <a:t>2015/7/20</a:t>
            </a:fld>
            <a:endParaRPr lang="en-GB" altLang="zh-CN" sz="1200" b="0">
              <a:solidFill>
                <a:schemeClr val="tx1"/>
              </a:solidFill>
            </a:endParaRPr>
          </a:p>
        </p:txBody>
      </p:sp>
      <p:sp>
        <p:nvSpPr>
          <p:cNvPr id="20685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8330333-C668-4DD5-80F1-6416A8ACD1E4}" type="slidenum">
              <a:rPr lang="zh-CN" altLang="en-GB" sz="1200" b="0">
                <a:solidFill>
                  <a:schemeClr val="tx1"/>
                </a:solidFill>
              </a:rPr>
              <a:pPr eaLnBrk="1" hangingPunct="1"/>
              <a:t>58</a:t>
            </a:fld>
            <a:endParaRPr lang="en-GB" altLang="zh-CN" sz="1200" b="0">
              <a:solidFill>
                <a:schemeClr val="tx1"/>
              </a:solidFill>
            </a:endParaRPr>
          </a:p>
        </p:txBody>
      </p:sp>
      <p:sp>
        <p:nvSpPr>
          <p:cNvPr id="206852" name="Rectangle 2"/>
          <p:cNvSpPr>
            <a:spLocks noGrp="1" noRot="1" noChangeAspect="1" noChangeArrowheads="1" noTextEdit="1"/>
          </p:cNvSpPr>
          <p:nvPr>
            <p:ph type="sldImg"/>
          </p:nvPr>
        </p:nvSpPr>
        <p:spPr>
          <a:xfrm>
            <a:off x="871538" y="755650"/>
            <a:ext cx="4940300" cy="3705225"/>
          </a:xfrm>
          <a:ln/>
        </p:spPr>
      </p:sp>
      <p:sp>
        <p:nvSpPr>
          <p:cNvPr id="206853" name="Rectangle 3"/>
          <p:cNvSpPr>
            <a:spLocks noGrp="1" noChangeArrowheads="1"/>
          </p:cNvSpPr>
          <p:nvPr>
            <p:ph type="body" idx="1"/>
          </p:nvPr>
        </p:nvSpPr>
        <p:spPr>
          <a:xfrm>
            <a:off x="858838" y="4713288"/>
            <a:ext cx="4951412" cy="4470400"/>
          </a:xfrm>
          <a:noFill/>
        </p:spPr>
        <p:txBody>
          <a:bodyPr/>
          <a:lstStyle/>
          <a:p>
            <a:pPr eaLnBrk="1" hangingPunct="1"/>
            <a:r>
              <a:rPr lang="en-US" altLang="zh-CN" smtClean="0">
                <a:latin typeface="Arial" pitchFamily="34" charset="0"/>
                <a:cs typeface="Arial" pitchFamily="34" charset="0"/>
              </a:rPr>
              <a:t>Source:</a:t>
            </a:r>
            <a:r>
              <a:rPr lang="zh-CN" altLang="en-GB" b="1" smtClean="0">
                <a:latin typeface="Arial" pitchFamily="34" charset="0"/>
                <a:cs typeface="Arial" pitchFamily="34" charset="0"/>
              </a:rPr>
              <a:t>银行</a:t>
            </a:r>
            <a:r>
              <a:rPr lang="zh-CN" altLang="en-US" b="1" smtClean="0">
                <a:latin typeface="Arial" pitchFamily="34" charset="0"/>
                <a:cs typeface="Arial" pitchFamily="34" charset="0"/>
              </a:rPr>
              <a:t>全面预算管理培训 </a:t>
            </a:r>
            <a:r>
              <a:rPr lang="en-US" altLang="zh-CN" b="1" smtClean="0">
                <a:latin typeface="Arial" pitchFamily="34" charset="0"/>
                <a:cs typeface="Arial" pitchFamily="34" charset="0"/>
              </a:rPr>
              <a:t>Slide no. 43</a:t>
            </a:r>
            <a:endParaRPr lang="en-GB" altLang="zh-CN" b="1" smtClean="0">
              <a:latin typeface="Arial" pitchFamily="34" charset="0"/>
              <a:cs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1BE5771B-E51F-4CB1-ADCA-5347CA5884F4}" type="datetime1">
              <a:rPr lang="zh-CN" altLang="en-US" sz="1200" b="0">
                <a:solidFill>
                  <a:schemeClr val="tx1"/>
                </a:solidFill>
              </a:rPr>
              <a:pPr eaLnBrk="1" hangingPunct="1"/>
              <a:t>2015/7/20</a:t>
            </a:fld>
            <a:endParaRPr lang="en-GB" altLang="zh-CN" sz="1200" b="0">
              <a:solidFill>
                <a:schemeClr val="tx1"/>
              </a:solidFill>
            </a:endParaRPr>
          </a:p>
        </p:txBody>
      </p:sp>
      <p:sp>
        <p:nvSpPr>
          <p:cNvPr id="207875"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B43D8BA8-C2CB-42B1-A7FF-B0703C3D7531}" type="slidenum">
              <a:rPr lang="zh-CN" altLang="en-GB" sz="1200" b="0">
                <a:solidFill>
                  <a:schemeClr val="tx1"/>
                </a:solidFill>
              </a:rPr>
              <a:pPr eaLnBrk="1" hangingPunct="1"/>
              <a:t>59</a:t>
            </a:fld>
            <a:endParaRPr lang="en-GB" altLang="zh-CN" sz="1200" b="0">
              <a:solidFill>
                <a:schemeClr val="tx1"/>
              </a:solidFill>
            </a:endParaRPr>
          </a:p>
        </p:txBody>
      </p:sp>
      <p:sp>
        <p:nvSpPr>
          <p:cNvPr id="207876" name="Rectangle 2"/>
          <p:cNvSpPr>
            <a:spLocks noGrp="1" noRot="1" noChangeAspect="1" noChangeArrowheads="1" noTextEdit="1"/>
          </p:cNvSpPr>
          <p:nvPr>
            <p:ph type="sldImg"/>
          </p:nvPr>
        </p:nvSpPr>
        <p:spPr>
          <a:xfrm>
            <a:off x="857250" y="744538"/>
            <a:ext cx="4964113" cy="3722687"/>
          </a:xfrm>
          <a:ln/>
        </p:spPr>
      </p:sp>
      <p:sp>
        <p:nvSpPr>
          <p:cNvPr id="207877" name="Rectangle 3"/>
          <p:cNvSpPr>
            <a:spLocks noGrp="1" noChangeArrowheads="1"/>
          </p:cNvSpPr>
          <p:nvPr>
            <p:ph type="body" idx="1"/>
          </p:nvPr>
        </p:nvSpPr>
        <p:spPr>
          <a:xfrm>
            <a:off x="885825" y="4716463"/>
            <a:ext cx="4897438" cy="4467225"/>
          </a:xfrm>
          <a:noFill/>
        </p:spPr>
        <p:txBody>
          <a:bodyPr/>
          <a:lstStyle/>
          <a:p>
            <a:pPr eaLnBrk="1" hangingPunct="1"/>
            <a:r>
              <a:rPr lang="en-US" altLang="zh-CN" smtClean="0">
                <a:latin typeface="Arial" pitchFamily="34" charset="0"/>
                <a:cs typeface="Arial" pitchFamily="34" charset="0"/>
              </a:rPr>
              <a:t>Source:</a:t>
            </a:r>
            <a:r>
              <a:rPr lang="zh-CN" altLang="en-GB" b="1" smtClean="0">
                <a:latin typeface="Arial" pitchFamily="34" charset="0"/>
                <a:cs typeface="Arial" pitchFamily="34" charset="0"/>
              </a:rPr>
              <a:t>银行</a:t>
            </a:r>
            <a:r>
              <a:rPr lang="zh-CN" altLang="en-US" b="1" smtClean="0">
                <a:latin typeface="Arial" pitchFamily="34" charset="0"/>
                <a:cs typeface="Arial" pitchFamily="34" charset="0"/>
              </a:rPr>
              <a:t>全面预算管理培训 </a:t>
            </a:r>
            <a:r>
              <a:rPr lang="en-US" altLang="zh-CN" b="1" smtClean="0">
                <a:latin typeface="Arial" pitchFamily="34" charset="0"/>
                <a:cs typeface="Arial" pitchFamily="34" charset="0"/>
              </a:rPr>
              <a:t>Slide no. 45</a:t>
            </a:r>
            <a:endParaRPr lang="en-GB" altLang="zh-CN" b="1" smtClean="0">
              <a:latin typeface="Arial" pitchFamily="34" charset="0"/>
              <a:cs typeface="Arial" pitchFamily="34" charset="0"/>
            </a:endParaRPr>
          </a:p>
          <a:p>
            <a:pPr eaLnBrk="1" hangingPunct="1"/>
            <a:endParaRPr lang="zh-CN" altLang="en-GB" smtClean="0">
              <a:latin typeface="Arial" pitchFamily="34" charset="0"/>
              <a:cs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D0C19DFF-EB11-4094-AB08-06227E314CA9}" type="datetime1">
              <a:rPr lang="zh-CN" altLang="en-US" sz="1200" b="0">
                <a:solidFill>
                  <a:schemeClr val="tx1"/>
                </a:solidFill>
              </a:rPr>
              <a:pPr eaLnBrk="1" hangingPunct="1"/>
              <a:t>2015/7/20</a:t>
            </a:fld>
            <a:endParaRPr lang="en-GB" altLang="zh-CN" sz="1200" b="0">
              <a:solidFill>
                <a:schemeClr val="tx1"/>
              </a:solidFill>
            </a:endParaRPr>
          </a:p>
        </p:txBody>
      </p:sp>
      <p:sp>
        <p:nvSpPr>
          <p:cNvPr id="208899"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8595D45F-8099-4D48-B7E2-1355E0926DFC}" type="slidenum">
              <a:rPr lang="zh-CN" altLang="en-GB" sz="1200" b="0">
                <a:solidFill>
                  <a:schemeClr val="tx1"/>
                </a:solidFill>
              </a:rPr>
              <a:pPr eaLnBrk="1" hangingPunct="1"/>
              <a:t>61</a:t>
            </a:fld>
            <a:endParaRPr lang="en-GB" altLang="zh-CN" sz="1200" b="0">
              <a:solidFill>
                <a:schemeClr val="tx1"/>
              </a:solidFill>
            </a:endParaRPr>
          </a:p>
        </p:txBody>
      </p:sp>
      <p:sp>
        <p:nvSpPr>
          <p:cNvPr id="208900" name="Rectangle 2"/>
          <p:cNvSpPr>
            <a:spLocks noGrp="1" noRot="1" noChangeAspect="1" noChangeArrowheads="1" noTextEdit="1"/>
          </p:cNvSpPr>
          <p:nvPr>
            <p:ph type="sldImg"/>
          </p:nvPr>
        </p:nvSpPr>
        <p:spPr>
          <a:xfrm>
            <a:off x="865188" y="752475"/>
            <a:ext cx="4940300" cy="3705225"/>
          </a:xfrm>
          <a:ln w="12700" cap="flat">
            <a:solidFill>
              <a:schemeClr val="tx1"/>
            </a:solidFill>
          </a:ln>
        </p:spPr>
      </p:sp>
      <p:sp>
        <p:nvSpPr>
          <p:cNvPr id="208901" name="Rectangle 3"/>
          <p:cNvSpPr>
            <a:spLocks noGrp="1" noChangeArrowheads="1"/>
          </p:cNvSpPr>
          <p:nvPr>
            <p:ph type="body" idx="1"/>
          </p:nvPr>
        </p:nvSpPr>
        <p:spPr>
          <a:xfrm>
            <a:off x="889000" y="4719638"/>
            <a:ext cx="4891088" cy="4464050"/>
          </a:xfrm>
          <a:noFill/>
        </p:spPr>
        <p:txBody>
          <a:bodyPr lIns="92846" tIns="45609" rIns="92846" bIns="45609"/>
          <a:lstStyle/>
          <a:p>
            <a:pPr eaLnBrk="1" hangingPunct="1"/>
            <a:r>
              <a:rPr lang="en-US" altLang="zh-CN" smtClean="0">
                <a:latin typeface="Arial" pitchFamily="34" charset="0"/>
                <a:cs typeface="Arial" pitchFamily="34" charset="0"/>
              </a:rPr>
              <a:t>Source:</a:t>
            </a:r>
            <a:r>
              <a:rPr lang="zh-CN" altLang="en-GB" b="1" smtClean="0">
                <a:latin typeface="Arial" pitchFamily="34" charset="0"/>
                <a:cs typeface="Arial" pitchFamily="34" charset="0"/>
              </a:rPr>
              <a:t>银行</a:t>
            </a:r>
            <a:r>
              <a:rPr lang="zh-CN" altLang="en-US" b="1" smtClean="0">
                <a:latin typeface="Arial" pitchFamily="34" charset="0"/>
                <a:cs typeface="Arial" pitchFamily="34" charset="0"/>
              </a:rPr>
              <a:t>全面预算管理培训 </a:t>
            </a:r>
            <a:r>
              <a:rPr lang="en-US" altLang="zh-CN" b="1" smtClean="0">
                <a:latin typeface="Arial" pitchFamily="34" charset="0"/>
                <a:cs typeface="Arial" pitchFamily="34" charset="0"/>
              </a:rPr>
              <a:t>Slide no. 46</a:t>
            </a:r>
            <a:endParaRPr lang="en-GB" altLang="zh-CN" b="1" smtClean="0">
              <a:latin typeface="Arial" pitchFamily="34" charset="0"/>
              <a:cs typeface="Arial" pitchFamily="34" charset="0"/>
            </a:endParaRPr>
          </a:p>
          <a:p>
            <a:pPr eaLnBrk="1" hangingPunct="1"/>
            <a:r>
              <a:rPr lang="en-US" altLang="zh-CN" smtClean="0">
                <a:latin typeface="Arial" pitchFamily="34" charset="0"/>
                <a:ea typeface="华文楷体" pitchFamily="2" charset="-122"/>
                <a:cs typeface="Arial" pitchFamily="34" charset="0"/>
              </a:rPr>
              <a:t>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592C028-0CBA-42C9-A7AC-046FD0FFA24B}" type="datetime1">
              <a:rPr lang="zh-CN" altLang="en-US" sz="1200" b="0">
                <a:solidFill>
                  <a:schemeClr val="tx1"/>
                </a:solidFill>
              </a:rPr>
              <a:pPr eaLnBrk="1" hangingPunct="1"/>
              <a:t>2015/7/20</a:t>
            </a:fld>
            <a:endParaRPr lang="en-GB" altLang="zh-CN" sz="1200" b="0">
              <a:solidFill>
                <a:schemeClr val="tx1"/>
              </a:solidFill>
            </a:endParaRPr>
          </a:p>
        </p:txBody>
      </p:sp>
      <p:sp>
        <p:nvSpPr>
          <p:cNvPr id="209923"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A5E1EFFB-3BEF-4E9C-B847-B4DFE31F1EA0}" type="slidenum">
              <a:rPr lang="zh-CN" altLang="en-GB" sz="1200" b="0">
                <a:solidFill>
                  <a:schemeClr val="tx1"/>
                </a:solidFill>
              </a:rPr>
              <a:pPr eaLnBrk="1" hangingPunct="1"/>
              <a:t>63</a:t>
            </a:fld>
            <a:endParaRPr lang="en-GB" altLang="zh-CN" sz="1200" b="0">
              <a:solidFill>
                <a:schemeClr val="tx1"/>
              </a:solidFill>
            </a:endParaRPr>
          </a:p>
        </p:txBody>
      </p:sp>
      <p:sp>
        <p:nvSpPr>
          <p:cNvPr id="209924" name="Rectangle 2"/>
          <p:cNvSpPr>
            <a:spLocks noGrp="1" noRot="1" noChangeAspect="1" noChangeArrowheads="1" noTextEdit="1"/>
          </p:cNvSpPr>
          <p:nvPr>
            <p:ph type="sldImg"/>
          </p:nvPr>
        </p:nvSpPr>
        <p:spPr>
          <a:xfrm>
            <a:off x="871538" y="755650"/>
            <a:ext cx="4940300" cy="3705225"/>
          </a:xfrm>
          <a:ln/>
        </p:spPr>
      </p:sp>
      <p:sp>
        <p:nvSpPr>
          <p:cNvPr id="209925" name="Rectangle 3"/>
          <p:cNvSpPr>
            <a:spLocks noGrp="1" noChangeArrowheads="1"/>
          </p:cNvSpPr>
          <p:nvPr>
            <p:ph type="body" idx="1"/>
          </p:nvPr>
        </p:nvSpPr>
        <p:spPr>
          <a:xfrm>
            <a:off x="858838" y="4713288"/>
            <a:ext cx="4951412" cy="4470400"/>
          </a:xfrm>
          <a:noFill/>
        </p:spPr>
        <p:txBody>
          <a:bodyPr/>
          <a:lstStyle/>
          <a:p>
            <a:pPr eaLnBrk="1" hangingPunct="1"/>
            <a:r>
              <a:rPr lang="en-US" altLang="zh-CN" smtClean="0">
                <a:latin typeface="Arial" pitchFamily="34" charset="0"/>
                <a:cs typeface="Arial" pitchFamily="34" charset="0"/>
              </a:rPr>
              <a:t>Source:</a:t>
            </a:r>
            <a:r>
              <a:rPr lang="zh-CN" altLang="en-GB" b="1" smtClean="0">
                <a:latin typeface="Arial" pitchFamily="34" charset="0"/>
                <a:cs typeface="Arial" pitchFamily="34" charset="0"/>
              </a:rPr>
              <a:t>银行</a:t>
            </a:r>
            <a:r>
              <a:rPr lang="zh-CN" altLang="en-US" b="1" smtClean="0">
                <a:latin typeface="Arial" pitchFamily="34" charset="0"/>
                <a:cs typeface="Arial" pitchFamily="34" charset="0"/>
              </a:rPr>
              <a:t>全面预算管理培训 </a:t>
            </a:r>
            <a:r>
              <a:rPr lang="en-US" altLang="zh-CN" b="1" smtClean="0">
                <a:latin typeface="Arial" pitchFamily="34" charset="0"/>
                <a:cs typeface="Arial" pitchFamily="34" charset="0"/>
              </a:rPr>
              <a:t>Slide no. 47</a:t>
            </a:r>
            <a:endParaRPr lang="en-GB" altLang="zh-CN" b="1" smtClean="0">
              <a:latin typeface="Arial" pitchFamily="34" charset="0"/>
              <a:cs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22A37153-2008-44B0-9844-24C43D655385}" type="datetime1">
              <a:rPr lang="zh-CN" altLang="en-US" sz="1200" b="0">
                <a:solidFill>
                  <a:schemeClr val="tx1"/>
                </a:solidFill>
              </a:rPr>
              <a:pPr eaLnBrk="1" hangingPunct="1"/>
              <a:t>2015/7/20</a:t>
            </a:fld>
            <a:endParaRPr lang="en-GB" altLang="zh-CN" sz="1200" b="0">
              <a:solidFill>
                <a:schemeClr val="tx1"/>
              </a:solidFill>
            </a:endParaRPr>
          </a:p>
        </p:txBody>
      </p:sp>
      <p:sp>
        <p:nvSpPr>
          <p:cNvPr id="210947"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6894E679-B75C-43D9-A2BC-202C0CAEAA6D}" type="slidenum">
              <a:rPr lang="zh-CN" altLang="en-GB" sz="1200" b="0">
                <a:solidFill>
                  <a:schemeClr val="tx1"/>
                </a:solidFill>
              </a:rPr>
              <a:pPr eaLnBrk="1" hangingPunct="1"/>
              <a:t>64</a:t>
            </a:fld>
            <a:endParaRPr lang="en-GB" altLang="zh-CN" sz="1200" b="0">
              <a:solidFill>
                <a:schemeClr val="tx1"/>
              </a:solidFill>
            </a:endParaRPr>
          </a:p>
        </p:txBody>
      </p:sp>
      <p:sp>
        <p:nvSpPr>
          <p:cNvPr id="210948" name="Rectangle 2"/>
          <p:cNvSpPr>
            <a:spLocks noGrp="1" noRot="1" noChangeAspect="1" noChangeArrowheads="1" noTextEdit="1"/>
          </p:cNvSpPr>
          <p:nvPr>
            <p:ph type="sldImg"/>
          </p:nvPr>
        </p:nvSpPr>
        <p:spPr>
          <a:xfrm>
            <a:off x="871538" y="755650"/>
            <a:ext cx="4940300" cy="3705225"/>
          </a:xfrm>
          <a:ln/>
        </p:spPr>
      </p:sp>
      <p:sp>
        <p:nvSpPr>
          <p:cNvPr id="210949" name="Rectangle 3"/>
          <p:cNvSpPr>
            <a:spLocks noGrp="1" noChangeArrowheads="1"/>
          </p:cNvSpPr>
          <p:nvPr>
            <p:ph type="body" idx="1"/>
          </p:nvPr>
        </p:nvSpPr>
        <p:spPr>
          <a:xfrm>
            <a:off x="858838" y="4713288"/>
            <a:ext cx="4951412" cy="4470400"/>
          </a:xfrm>
          <a:noFill/>
        </p:spPr>
        <p:txBody>
          <a:bodyPr/>
          <a:lstStyle/>
          <a:p>
            <a:pPr eaLnBrk="1" hangingPunct="1"/>
            <a:r>
              <a:rPr lang="en-US" altLang="zh-CN" smtClean="0">
                <a:latin typeface="Arial" pitchFamily="34" charset="0"/>
                <a:cs typeface="Arial" pitchFamily="34" charset="0"/>
              </a:rPr>
              <a:t>Source:</a:t>
            </a:r>
            <a:r>
              <a:rPr lang="zh-CN" altLang="en-GB" b="1" smtClean="0">
                <a:latin typeface="Arial" pitchFamily="34" charset="0"/>
                <a:cs typeface="Arial" pitchFamily="34" charset="0"/>
              </a:rPr>
              <a:t>银行</a:t>
            </a:r>
            <a:r>
              <a:rPr lang="zh-CN" altLang="en-US" b="1" smtClean="0">
                <a:latin typeface="Arial" pitchFamily="34" charset="0"/>
                <a:cs typeface="Arial" pitchFamily="34" charset="0"/>
              </a:rPr>
              <a:t>全面预算管理培训 </a:t>
            </a:r>
            <a:r>
              <a:rPr lang="en-US" altLang="zh-CN" b="1" smtClean="0">
                <a:latin typeface="Arial" pitchFamily="34" charset="0"/>
                <a:cs typeface="Arial" pitchFamily="34" charset="0"/>
              </a:rPr>
              <a:t>Slide no. 48</a:t>
            </a:r>
            <a:endParaRPr lang="en-GB" altLang="zh-CN" b="1" smtClean="0">
              <a:latin typeface="Arial" pitchFamily="34" charset="0"/>
              <a:cs typeface="Arial"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AAB42EEE-7BDD-4435-9FD9-852958A23AFA}" type="datetime1">
              <a:rPr lang="zh-CN" altLang="en-US" sz="1200" b="0">
                <a:solidFill>
                  <a:schemeClr val="tx1"/>
                </a:solidFill>
              </a:rPr>
              <a:pPr eaLnBrk="1" hangingPunct="1"/>
              <a:t>2015/7/20</a:t>
            </a:fld>
            <a:endParaRPr lang="en-GB" altLang="zh-CN" sz="1200" b="0">
              <a:solidFill>
                <a:schemeClr val="tx1"/>
              </a:solidFill>
            </a:endParaRPr>
          </a:p>
        </p:txBody>
      </p:sp>
      <p:sp>
        <p:nvSpPr>
          <p:cNvPr id="21197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89F69224-ABDE-473E-93FB-BF633EE7B78A}" type="slidenum">
              <a:rPr lang="zh-CN" altLang="en-GB" sz="1200" b="0">
                <a:solidFill>
                  <a:schemeClr val="tx1"/>
                </a:solidFill>
              </a:rPr>
              <a:pPr eaLnBrk="1" hangingPunct="1"/>
              <a:t>68</a:t>
            </a:fld>
            <a:endParaRPr lang="en-GB" altLang="zh-CN" sz="1200" b="0">
              <a:solidFill>
                <a:schemeClr val="tx1"/>
              </a:solidFill>
            </a:endParaRPr>
          </a:p>
        </p:txBody>
      </p:sp>
      <p:sp>
        <p:nvSpPr>
          <p:cNvPr id="211972" name="Rectangle 2"/>
          <p:cNvSpPr>
            <a:spLocks noGrp="1" noRot="1" noChangeAspect="1" noChangeArrowheads="1" noTextEdit="1"/>
          </p:cNvSpPr>
          <p:nvPr>
            <p:ph type="sldImg"/>
          </p:nvPr>
        </p:nvSpPr>
        <p:spPr>
          <a:xfrm>
            <a:off x="854075" y="744538"/>
            <a:ext cx="4962525" cy="3722687"/>
          </a:xfrm>
          <a:ln/>
        </p:spPr>
      </p:sp>
      <p:sp>
        <p:nvSpPr>
          <p:cNvPr id="211973"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Accenture CMCC Report</a:t>
            </a:r>
            <a:endParaRPr lang="zh-CN" altLang="en-GB" smtClean="0">
              <a:latin typeface="Arial" pitchFamily="34" charset="0"/>
              <a:cs typeface="Arial"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2852E0B-7426-4217-9847-144614AEB7B5}" type="datetime1">
              <a:rPr lang="zh-CN" altLang="en-US" sz="1200" b="0">
                <a:solidFill>
                  <a:schemeClr val="tx1"/>
                </a:solidFill>
              </a:rPr>
              <a:pPr eaLnBrk="1" hangingPunct="1"/>
              <a:t>2015/7/20</a:t>
            </a:fld>
            <a:endParaRPr lang="en-GB" altLang="zh-CN" sz="1200" b="0">
              <a:solidFill>
                <a:schemeClr val="tx1"/>
              </a:solidFill>
            </a:endParaRPr>
          </a:p>
        </p:txBody>
      </p:sp>
      <p:sp>
        <p:nvSpPr>
          <p:cNvPr id="214019"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626F262C-707F-4CE9-9616-7A5341C48BED}" type="slidenum">
              <a:rPr lang="zh-CN" altLang="en-GB" sz="1200" b="0">
                <a:solidFill>
                  <a:schemeClr val="tx1"/>
                </a:solidFill>
              </a:rPr>
              <a:pPr eaLnBrk="1" hangingPunct="1"/>
              <a:t>75</a:t>
            </a:fld>
            <a:endParaRPr lang="en-GB" altLang="zh-CN" sz="1200" b="0">
              <a:solidFill>
                <a:schemeClr val="tx1"/>
              </a:solidFill>
            </a:endParaRPr>
          </a:p>
        </p:txBody>
      </p:sp>
      <p:sp>
        <p:nvSpPr>
          <p:cNvPr id="214020" name="Rectangle 2"/>
          <p:cNvSpPr>
            <a:spLocks noGrp="1" noRot="1" noChangeAspect="1" noChangeArrowheads="1" noTextEdit="1"/>
          </p:cNvSpPr>
          <p:nvPr>
            <p:ph type="sldImg"/>
          </p:nvPr>
        </p:nvSpPr>
        <p:spPr>
          <a:xfrm>
            <a:off x="854075" y="744538"/>
            <a:ext cx="4962525" cy="3722687"/>
          </a:xfrm>
          <a:ln/>
        </p:spPr>
      </p:sp>
      <p:sp>
        <p:nvSpPr>
          <p:cNvPr id="214021" name="Rectangle 3"/>
          <p:cNvSpPr>
            <a:spLocks noGrp="1" noChangeArrowheads="1"/>
          </p:cNvSpPr>
          <p:nvPr>
            <p:ph type="body" idx="1"/>
          </p:nvPr>
        </p:nvSpPr>
        <p:spPr>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404301B4-6602-4BAF-8E77-E1CDEC805070}" type="datetime1">
              <a:rPr lang="zh-CN" altLang="en-US" sz="1200" b="0">
                <a:solidFill>
                  <a:schemeClr val="tx1"/>
                </a:solidFill>
              </a:rPr>
              <a:pPr eaLnBrk="1" hangingPunct="1"/>
              <a:t>2015/7/20</a:t>
            </a:fld>
            <a:endParaRPr lang="en-GB" altLang="zh-CN" sz="1200" b="0">
              <a:solidFill>
                <a:schemeClr val="tx1"/>
              </a:solidFill>
            </a:endParaRPr>
          </a:p>
        </p:txBody>
      </p:sp>
      <p:sp>
        <p:nvSpPr>
          <p:cNvPr id="215043"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A1F47864-C680-41BE-BA2B-40B25EB8C4B2}" type="slidenum">
              <a:rPr lang="zh-CN" altLang="en-GB" sz="1200" b="0">
                <a:solidFill>
                  <a:schemeClr val="tx1"/>
                </a:solidFill>
              </a:rPr>
              <a:pPr eaLnBrk="1" hangingPunct="1"/>
              <a:t>76</a:t>
            </a:fld>
            <a:endParaRPr lang="en-GB" altLang="zh-CN" sz="1200" b="0">
              <a:solidFill>
                <a:schemeClr val="tx1"/>
              </a:solidFill>
            </a:endParaRPr>
          </a:p>
        </p:txBody>
      </p:sp>
      <p:sp>
        <p:nvSpPr>
          <p:cNvPr id="215044" name="Rectangle 2"/>
          <p:cNvSpPr>
            <a:spLocks noGrp="1" noRot="1" noChangeAspect="1" noChangeArrowheads="1" noTextEdit="1"/>
          </p:cNvSpPr>
          <p:nvPr>
            <p:ph type="sldImg"/>
          </p:nvPr>
        </p:nvSpPr>
        <p:spPr>
          <a:xfrm>
            <a:off x="854075" y="744538"/>
            <a:ext cx="4962525" cy="3722687"/>
          </a:xfrm>
          <a:ln/>
        </p:spPr>
      </p:sp>
      <p:sp>
        <p:nvSpPr>
          <p:cNvPr id="215045"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 </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eaLnBrk="1" hangingPunct="1"/>
            <a:endParaRPr lang="zh-CN" altLang="en-US" smtClean="0">
              <a:latin typeface="Arial" pitchFamily="34" charset="0"/>
              <a:cs typeface="Arial" pitchFamily="34" charset="0"/>
            </a:endParaRPr>
          </a:p>
          <a:p>
            <a:pPr eaLnBrk="1" hangingPunct="1"/>
            <a:r>
              <a:rPr lang="zh-CN" altLang="en-US" smtClean="0">
                <a:latin typeface="Arial" pitchFamily="34" charset="0"/>
                <a:cs typeface="Arial" pitchFamily="34" charset="0"/>
              </a:rPr>
              <a:t>财务预算编制定义：</a:t>
            </a:r>
            <a:r>
              <a:rPr kumimoji="1" lang="zh-CN" altLang="en-US" sz="700" smtClean="0">
                <a:latin typeface="Arial" pitchFamily="34" charset="0"/>
                <a:cs typeface="Arial" pitchFamily="34" charset="0"/>
              </a:rPr>
              <a:t>根据企业的经营目标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科学合理地规划、预计及测算未来经营成果、现金流量增减变动和财务状况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并以财务会计报告的形式将有关数据系统地加以反映的工作流程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称为财务预算编制。</a:t>
            </a:r>
          </a:p>
          <a:p>
            <a:pPr eaLnBrk="1" hangingPunct="1"/>
            <a:r>
              <a:rPr kumimoji="1" lang="zh-CN" altLang="en-US" sz="700" smtClean="0">
                <a:latin typeface="Arial" pitchFamily="34" charset="0"/>
                <a:cs typeface="Arial" pitchFamily="34" charset="0"/>
              </a:rPr>
              <a:t>财务预算的周期及实现形式：财务预算由预算损益表、预算现金流量表、预算资产负债表组成。财务预算的期间一般为一年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并与企业的会计年度保持一致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以便于实际的经营过程中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对财务预算执行情况进行监督、检查、分析。</a:t>
            </a:r>
            <a:br>
              <a:rPr kumimoji="1" lang="zh-CN" altLang="en-US" sz="700" smtClean="0">
                <a:latin typeface="Arial" pitchFamily="34" charset="0"/>
                <a:cs typeface="Arial" pitchFamily="34" charset="0"/>
              </a:rPr>
            </a:br>
            <a:endParaRPr kumimoji="1" lang="zh-CN" altLang="en-GB" sz="700" smtClean="0">
              <a:latin typeface="Arial" pitchFamily="34" charset="0"/>
              <a:cs typeface="Arial"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B6853343-F675-45AE-A060-DFAE52306442}" type="datetime1">
              <a:rPr lang="zh-CN" altLang="en-US" sz="1200" b="0">
                <a:solidFill>
                  <a:schemeClr val="tx1"/>
                </a:solidFill>
              </a:rPr>
              <a:pPr eaLnBrk="1" hangingPunct="1"/>
              <a:t>2015/7/20</a:t>
            </a:fld>
            <a:endParaRPr lang="en-GB" altLang="zh-CN" sz="1200" b="0">
              <a:solidFill>
                <a:schemeClr val="tx1"/>
              </a:solidFill>
            </a:endParaRPr>
          </a:p>
        </p:txBody>
      </p:sp>
      <p:sp>
        <p:nvSpPr>
          <p:cNvPr id="216067"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D353EC85-2EF7-442B-A8FB-3D0E256037FB}" type="slidenum">
              <a:rPr lang="zh-CN" altLang="en-GB" sz="1200" b="0">
                <a:solidFill>
                  <a:schemeClr val="tx1"/>
                </a:solidFill>
              </a:rPr>
              <a:pPr eaLnBrk="1" hangingPunct="1"/>
              <a:t>77</a:t>
            </a:fld>
            <a:endParaRPr lang="en-GB" altLang="zh-CN" sz="1200" b="0">
              <a:solidFill>
                <a:schemeClr val="tx1"/>
              </a:solidFill>
            </a:endParaRPr>
          </a:p>
        </p:txBody>
      </p:sp>
      <p:sp>
        <p:nvSpPr>
          <p:cNvPr id="216068" name="Rectangle 2"/>
          <p:cNvSpPr>
            <a:spLocks noGrp="1" noRot="1" noChangeAspect="1" noChangeArrowheads="1" noTextEdit="1"/>
          </p:cNvSpPr>
          <p:nvPr>
            <p:ph type="sldImg"/>
          </p:nvPr>
        </p:nvSpPr>
        <p:spPr>
          <a:xfrm>
            <a:off x="854075" y="744538"/>
            <a:ext cx="4962525" cy="3722687"/>
          </a:xfrm>
          <a:ln/>
        </p:spPr>
      </p:sp>
      <p:sp>
        <p:nvSpPr>
          <p:cNvPr id="216069" name="Rectangle 3"/>
          <p:cNvSpPr>
            <a:spLocks noGrp="1" noChangeArrowheads="1"/>
          </p:cNvSpPr>
          <p:nvPr>
            <p:ph type="body" idx="1"/>
          </p:nvPr>
        </p:nvSpPr>
        <p:spPr>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90F5F1CA-52DC-4BDE-8DF6-EDE2FF54FD66}" type="datetime1">
              <a:rPr lang="zh-CN" altLang="en-US" sz="1200" b="0">
                <a:solidFill>
                  <a:schemeClr val="tx1"/>
                </a:solidFill>
              </a:rPr>
              <a:pPr eaLnBrk="1" hangingPunct="1"/>
              <a:t>2015/7/20</a:t>
            </a:fld>
            <a:endParaRPr lang="en-GB" altLang="zh-CN" sz="1200" b="0">
              <a:solidFill>
                <a:schemeClr val="tx1"/>
              </a:solidFill>
            </a:endParaRPr>
          </a:p>
        </p:txBody>
      </p:sp>
      <p:sp>
        <p:nvSpPr>
          <p:cNvPr id="21709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7243803-5A0A-46E7-B1A7-A449182A170F}" type="slidenum">
              <a:rPr lang="zh-CN" altLang="en-GB" sz="1200" b="0">
                <a:solidFill>
                  <a:schemeClr val="tx1"/>
                </a:solidFill>
              </a:rPr>
              <a:pPr eaLnBrk="1" hangingPunct="1"/>
              <a:t>78</a:t>
            </a:fld>
            <a:endParaRPr lang="en-GB" altLang="zh-CN" sz="1200" b="0">
              <a:solidFill>
                <a:schemeClr val="tx1"/>
              </a:solidFill>
            </a:endParaRPr>
          </a:p>
        </p:txBody>
      </p:sp>
      <p:sp>
        <p:nvSpPr>
          <p:cNvPr id="217092" name="Rectangle 2"/>
          <p:cNvSpPr>
            <a:spLocks noGrp="1" noRot="1" noChangeAspect="1" noChangeArrowheads="1" noTextEdit="1"/>
          </p:cNvSpPr>
          <p:nvPr>
            <p:ph type="sldImg"/>
          </p:nvPr>
        </p:nvSpPr>
        <p:spPr>
          <a:xfrm>
            <a:off x="854075" y="744538"/>
            <a:ext cx="4962525" cy="3722687"/>
          </a:xfrm>
          <a:ln/>
        </p:spPr>
      </p:sp>
      <p:sp>
        <p:nvSpPr>
          <p:cNvPr id="217093"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 </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eaLnBrk="1" hangingPunct="1"/>
            <a:endParaRPr lang="zh-CN" altLang="en-US" smtClean="0">
              <a:latin typeface="Arial" pitchFamily="34" charset="0"/>
              <a:cs typeface="Arial" pitchFamily="34" charset="0"/>
            </a:endParaRPr>
          </a:p>
          <a:p>
            <a:pPr eaLnBrk="1" hangingPunct="1"/>
            <a:r>
              <a:rPr lang="zh-CN" altLang="en-US" smtClean="0">
                <a:latin typeface="Arial" pitchFamily="34" charset="0"/>
                <a:cs typeface="Arial" pitchFamily="34" charset="0"/>
              </a:rPr>
              <a:t>财务预算编制定义：</a:t>
            </a:r>
            <a:r>
              <a:rPr kumimoji="1" lang="zh-CN" altLang="en-US" sz="700" smtClean="0">
                <a:latin typeface="Arial" pitchFamily="34" charset="0"/>
                <a:cs typeface="Arial" pitchFamily="34" charset="0"/>
              </a:rPr>
              <a:t>根据企业的经营目标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科学合理地规划、预计及测算未来经营成果、现金流量增减变动和财务状况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并以财务会计报告的形式将有关数据系统地加以反映的工作流程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称为财务预算编制。</a:t>
            </a:r>
          </a:p>
          <a:p>
            <a:pPr eaLnBrk="1" hangingPunct="1"/>
            <a:r>
              <a:rPr kumimoji="1" lang="zh-CN" altLang="en-US" sz="700" smtClean="0">
                <a:latin typeface="Arial" pitchFamily="34" charset="0"/>
                <a:cs typeface="Arial" pitchFamily="34" charset="0"/>
              </a:rPr>
              <a:t>财务预算的周期及实现形式：财务预算由预算损益表、预算现金流量表、预算资产负债表组成。财务预算的期间一般为一年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并与企业的会计年度保持一致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以便于实际的经营过程中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对财务预算执行情况进行监督、检查、分析。</a:t>
            </a:r>
            <a:br>
              <a:rPr kumimoji="1" lang="zh-CN" altLang="en-US" sz="700" smtClean="0">
                <a:latin typeface="Arial" pitchFamily="34" charset="0"/>
                <a:cs typeface="Arial" pitchFamily="34" charset="0"/>
              </a:rPr>
            </a:br>
            <a:endParaRPr kumimoji="1" lang="zh-CN" altLang="en-GB" sz="700"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61A9CFB0-24D4-4CD8-B2B9-BE793903FD96}" type="datetime1">
              <a:rPr lang="zh-CN" altLang="en-US" sz="1200" b="0">
                <a:solidFill>
                  <a:schemeClr val="tx1"/>
                </a:solidFill>
              </a:rPr>
              <a:pPr eaLnBrk="1" hangingPunct="1"/>
              <a:t>2015/7/20</a:t>
            </a:fld>
            <a:endParaRPr lang="en-GB" altLang="zh-CN" sz="1200" b="0">
              <a:solidFill>
                <a:schemeClr val="tx1"/>
              </a:solidFill>
            </a:endParaRPr>
          </a:p>
        </p:txBody>
      </p:sp>
      <p:sp>
        <p:nvSpPr>
          <p:cNvPr id="16589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9EF0B63-077E-40AC-A866-958A13CF0DE0}" type="slidenum">
              <a:rPr lang="zh-CN" altLang="en-GB" sz="1200" b="0">
                <a:solidFill>
                  <a:schemeClr val="tx1"/>
                </a:solidFill>
              </a:rPr>
              <a:pPr eaLnBrk="1" hangingPunct="1"/>
              <a:t>11</a:t>
            </a:fld>
            <a:endParaRPr lang="en-GB" altLang="zh-CN" sz="1200" b="0">
              <a:solidFill>
                <a:schemeClr val="tx1"/>
              </a:solidFill>
            </a:endParaRPr>
          </a:p>
        </p:txBody>
      </p:sp>
      <p:sp>
        <p:nvSpPr>
          <p:cNvPr id="165892" name="Rectangle 2"/>
          <p:cNvSpPr>
            <a:spLocks noGrp="1" noRot="1" noChangeAspect="1" noChangeArrowheads="1" noTextEdit="1"/>
          </p:cNvSpPr>
          <p:nvPr>
            <p:ph type="sldImg"/>
          </p:nvPr>
        </p:nvSpPr>
        <p:spPr>
          <a:xfrm>
            <a:off x="871538" y="757238"/>
            <a:ext cx="4938712" cy="3703637"/>
          </a:xfrm>
          <a:ln/>
        </p:spPr>
      </p:sp>
      <p:sp>
        <p:nvSpPr>
          <p:cNvPr id="165893" name="Rectangle 3"/>
          <p:cNvSpPr>
            <a:spLocks noGrp="1" noChangeArrowheads="1"/>
          </p:cNvSpPr>
          <p:nvPr>
            <p:ph type="body" idx="1"/>
          </p:nvPr>
        </p:nvSpPr>
        <p:spPr>
          <a:xfrm>
            <a:off x="858838" y="4714875"/>
            <a:ext cx="4951412" cy="4468813"/>
          </a:xfrm>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A8A2EB43-0482-4BB4-83F0-972EB535C11B}" type="datetime1">
              <a:rPr lang="zh-CN" altLang="en-US" sz="1200" b="0">
                <a:solidFill>
                  <a:schemeClr val="tx1"/>
                </a:solidFill>
              </a:rPr>
              <a:pPr eaLnBrk="1" hangingPunct="1"/>
              <a:t>2015/7/20</a:t>
            </a:fld>
            <a:endParaRPr lang="en-GB" altLang="zh-CN" sz="1200" b="0">
              <a:solidFill>
                <a:schemeClr val="tx1"/>
              </a:solidFill>
            </a:endParaRPr>
          </a:p>
        </p:txBody>
      </p:sp>
      <p:sp>
        <p:nvSpPr>
          <p:cNvPr id="218115"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4BFDE902-8329-4F6E-90B0-B6E653E5717A}" type="slidenum">
              <a:rPr lang="zh-CN" altLang="en-GB" sz="1200" b="0">
                <a:solidFill>
                  <a:schemeClr val="tx1"/>
                </a:solidFill>
              </a:rPr>
              <a:pPr eaLnBrk="1" hangingPunct="1"/>
              <a:t>79</a:t>
            </a:fld>
            <a:endParaRPr lang="en-GB" altLang="zh-CN" sz="1200" b="0">
              <a:solidFill>
                <a:schemeClr val="tx1"/>
              </a:solidFill>
            </a:endParaRPr>
          </a:p>
        </p:txBody>
      </p:sp>
      <p:sp>
        <p:nvSpPr>
          <p:cNvPr id="218116" name="Rectangle 2"/>
          <p:cNvSpPr>
            <a:spLocks noGrp="1" noRot="1" noChangeAspect="1" noChangeArrowheads="1" noTextEdit="1"/>
          </p:cNvSpPr>
          <p:nvPr>
            <p:ph type="sldImg"/>
          </p:nvPr>
        </p:nvSpPr>
        <p:spPr>
          <a:xfrm>
            <a:off x="854075" y="744538"/>
            <a:ext cx="4962525" cy="3722687"/>
          </a:xfrm>
          <a:ln/>
        </p:spPr>
      </p:sp>
      <p:sp>
        <p:nvSpPr>
          <p:cNvPr id="218117" name="Rectangle 3"/>
          <p:cNvSpPr>
            <a:spLocks noGrp="1" noChangeArrowheads="1"/>
          </p:cNvSpPr>
          <p:nvPr>
            <p:ph type="body" idx="1"/>
          </p:nvPr>
        </p:nvSpPr>
        <p:spPr>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8B4D7524-7DE8-4EEC-8B97-2CE2D47122C1}" type="datetime1">
              <a:rPr lang="zh-CN" altLang="en-US" sz="1200" b="0">
                <a:solidFill>
                  <a:schemeClr val="tx1"/>
                </a:solidFill>
              </a:rPr>
              <a:pPr eaLnBrk="1" hangingPunct="1"/>
              <a:t>2015/7/20</a:t>
            </a:fld>
            <a:endParaRPr lang="en-GB" altLang="zh-CN" sz="1200" b="0">
              <a:solidFill>
                <a:schemeClr val="tx1"/>
              </a:solidFill>
            </a:endParaRPr>
          </a:p>
        </p:txBody>
      </p:sp>
      <p:sp>
        <p:nvSpPr>
          <p:cNvPr id="219139"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C60387E4-AF31-480F-8DC9-EF7D4F736C5B}" type="slidenum">
              <a:rPr lang="zh-CN" altLang="en-GB" sz="1200" b="0">
                <a:solidFill>
                  <a:schemeClr val="tx1"/>
                </a:solidFill>
              </a:rPr>
              <a:pPr eaLnBrk="1" hangingPunct="1"/>
              <a:t>80</a:t>
            </a:fld>
            <a:endParaRPr lang="en-GB" altLang="zh-CN" sz="1200" b="0">
              <a:solidFill>
                <a:schemeClr val="tx1"/>
              </a:solidFill>
            </a:endParaRPr>
          </a:p>
        </p:txBody>
      </p:sp>
      <p:sp>
        <p:nvSpPr>
          <p:cNvPr id="219140" name="Rectangle 2"/>
          <p:cNvSpPr>
            <a:spLocks noGrp="1" noRot="1" noChangeAspect="1" noChangeArrowheads="1" noTextEdit="1"/>
          </p:cNvSpPr>
          <p:nvPr>
            <p:ph type="sldImg"/>
          </p:nvPr>
        </p:nvSpPr>
        <p:spPr>
          <a:xfrm>
            <a:off x="854075" y="744538"/>
            <a:ext cx="4962525" cy="3722687"/>
          </a:xfrm>
          <a:ln/>
        </p:spPr>
      </p:sp>
      <p:sp>
        <p:nvSpPr>
          <p:cNvPr id="219141"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 </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eaLnBrk="1" hangingPunct="1"/>
            <a:endParaRPr lang="zh-CN" altLang="en-US" smtClean="0">
              <a:latin typeface="Arial" pitchFamily="34" charset="0"/>
              <a:cs typeface="Arial" pitchFamily="34" charset="0"/>
            </a:endParaRPr>
          </a:p>
          <a:p>
            <a:pPr eaLnBrk="1" hangingPunct="1"/>
            <a:r>
              <a:rPr lang="zh-CN" altLang="en-US" smtClean="0">
                <a:latin typeface="Arial" pitchFamily="34" charset="0"/>
                <a:cs typeface="Arial" pitchFamily="34" charset="0"/>
              </a:rPr>
              <a:t>财务预算编制定义：</a:t>
            </a:r>
            <a:r>
              <a:rPr kumimoji="1" lang="zh-CN" altLang="en-US" sz="700" smtClean="0">
                <a:latin typeface="Arial" pitchFamily="34" charset="0"/>
                <a:cs typeface="Arial" pitchFamily="34" charset="0"/>
              </a:rPr>
              <a:t>根据企业的经营目标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科学合理地规划、预计及测算未来经营成果、现金流量增减变动和财务状况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并以财务会计报告的形式将有关数据系统地加以反映的工作流程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称为财务预算编制。</a:t>
            </a:r>
          </a:p>
          <a:p>
            <a:pPr eaLnBrk="1" hangingPunct="1"/>
            <a:r>
              <a:rPr kumimoji="1" lang="zh-CN" altLang="en-US" sz="700" smtClean="0">
                <a:latin typeface="Arial" pitchFamily="34" charset="0"/>
                <a:cs typeface="Arial" pitchFamily="34" charset="0"/>
              </a:rPr>
              <a:t>财务预算的周期及实现形式：财务预算由预算损益表、预算现金流量表、预算资产负债表组成。财务预算的期间一般为一年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并与企业的会计年度保持一致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以便于实际的经营过程中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对财务预算执行情况进行监督、检查、分析。</a:t>
            </a:r>
            <a:br>
              <a:rPr kumimoji="1" lang="zh-CN" altLang="en-US" sz="700" smtClean="0">
                <a:latin typeface="Arial" pitchFamily="34" charset="0"/>
                <a:cs typeface="Arial" pitchFamily="34" charset="0"/>
              </a:rPr>
            </a:br>
            <a:endParaRPr kumimoji="1" lang="zh-CN" altLang="en-GB" sz="700" smtClean="0">
              <a:latin typeface="Arial" pitchFamily="34" charset="0"/>
              <a:cs typeface="Arial"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EE35BE09-99CB-498E-BFC9-AEDAE490E4A4}" type="datetime1">
              <a:rPr lang="zh-CN" altLang="en-US" sz="1200" b="0">
                <a:solidFill>
                  <a:schemeClr val="tx1"/>
                </a:solidFill>
              </a:rPr>
              <a:pPr eaLnBrk="1" hangingPunct="1"/>
              <a:t>2015/7/20</a:t>
            </a:fld>
            <a:endParaRPr lang="en-GB" altLang="zh-CN" sz="1200" b="0">
              <a:solidFill>
                <a:schemeClr val="tx1"/>
              </a:solidFill>
            </a:endParaRPr>
          </a:p>
        </p:txBody>
      </p:sp>
      <p:sp>
        <p:nvSpPr>
          <p:cNvPr id="220163"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498FF178-6A61-4997-BEAF-6936AD36EDD9}" type="slidenum">
              <a:rPr lang="zh-CN" altLang="en-GB" sz="1200" b="0">
                <a:solidFill>
                  <a:schemeClr val="tx1"/>
                </a:solidFill>
              </a:rPr>
              <a:pPr eaLnBrk="1" hangingPunct="1"/>
              <a:t>81</a:t>
            </a:fld>
            <a:endParaRPr lang="en-GB" altLang="zh-CN" sz="1200" b="0">
              <a:solidFill>
                <a:schemeClr val="tx1"/>
              </a:solidFill>
            </a:endParaRPr>
          </a:p>
        </p:txBody>
      </p:sp>
      <p:sp>
        <p:nvSpPr>
          <p:cNvPr id="220164" name="Rectangle 2"/>
          <p:cNvSpPr>
            <a:spLocks noGrp="1" noRot="1" noChangeAspect="1" noChangeArrowheads="1" noTextEdit="1"/>
          </p:cNvSpPr>
          <p:nvPr>
            <p:ph type="sldImg"/>
          </p:nvPr>
        </p:nvSpPr>
        <p:spPr>
          <a:xfrm>
            <a:off x="854075" y="744538"/>
            <a:ext cx="4962525" cy="3722687"/>
          </a:xfrm>
          <a:ln/>
        </p:spPr>
      </p:sp>
      <p:sp>
        <p:nvSpPr>
          <p:cNvPr id="220165" name="Rectangle 3"/>
          <p:cNvSpPr>
            <a:spLocks noGrp="1" noChangeArrowheads="1"/>
          </p:cNvSpPr>
          <p:nvPr>
            <p:ph type="body" idx="1"/>
          </p:nvPr>
        </p:nvSpPr>
        <p:spPr>
          <a:noFill/>
        </p:spPr>
        <p:txBody>
          <a:bodyPr/>
          <a:lstStyle/>
          <a:p>
            <a:pPr eaLnBrk="1" hangingPunct="1"/>
            <a:r>
              <a:rPr kumimoji="1" lang="en-US" altLang="zh-CN" sz="700" smtClean="0">
                <a:latin typeface="Arial" pitchFamily="34" charset="0"/>
                <a:cs typeface="Arial" pitchFamily="34" charset="0"/>
              </a:rPr>
              <a:t>Source </a:t>
            </a:r>
            <a:r>
              <a:rPr kumimoji="1" lang="zh-CN" altLang="en-US" sz="700"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二、财务预算表的编制</a:t>
            </a:r>
          </a:p>
          <a:p>
            <a:pPr eaLnBrk="1" hangingPunct="1"/>
            <a:r>
              <a:rPr kumimoji="1" lang="zh-CN" altLang="en-US" sz="700" smtClean="0">
                <a:latin typeface="Arial" pitchFamily="34" charset="0"/>
                <a:cs typeface="Arial" pitchFamily="34" charset="0"/>
              </a:rPr>
              <a:t>（一）预算损益表综合反映企业在预算期间的收入、成本费用及经营成果的情况。由于整个财务预算是以销售收入为起点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因此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预算损益表中只有确定了销售收入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才能进一步对与销售收入配比的成本费用进行规划和测算。销售收入超过经营成本的部分称为毛利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销售毛利额高低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是企业盈利的关键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企业经营费用、管理费用、财务费用的支出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利润的实现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都依赖于毛利。预算损益表的结构、数据来源及平衡关系如下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项目数据来源</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Ａ销售收入销售预算及预测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Ｂ经营成本成本预算及预测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Ｃ毛利等于Ａ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Ｂ</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Ｄ销售费用销售费用预算及预测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Ｅ管理费用管理费用预算及预测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Ｆ财务费用预算现金流量表中“发生筹资费用</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及偿付利息所支付的现金”</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Ｇ投资收益被投资企业的财务预算或者通过对</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被投资企业历年经济效益及投资</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回报的资料分析</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Ｈ利润等于Ｃ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Ｄ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Ｅ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Ｆ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Ｉ所得税等于Ｈ</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税率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Ｊ净利润等于Ｈ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Ｉ</a:t>
            </a:r>
            <a:br>
              <a:rPr kumimoji="1" lang="zh-CN" altLang="en-US" sz="700" smtClean="0">
                <a:latin typeface="Arial" pitchFamily="34" charset="0"/>
                <a:cs typeface="Arial" pitchFamily="34" charset="0"/>
              </a:rPr>
            </a:br>
            <a:endParaRPr kumimoji="1" lang="zh-CN" altLang="en-GB" sz="700" smtClean="0">
              <a:latin typeface="Arial" pitchFamily="34" charset="0"/>
              <a:cs typeface="Arial"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BEAD7C81-ABDA-4FCE-A76D-FE45C0B9FF3F}" type="datetime1">
              <a:rPr lang="zh-CN" altLang="en-US" sz="1200" b="0">
                <a:solidFill>
                  <a:schemeClr val="tx1"/>
                </a:solidFill>
              </a:rPr>
              <a:pPr eaLnBrk="1" hangingPunct="1"/>
              <a:t>2015/7/20</a:t>
            </a:fld>
            <a:endParaRPr lang="en-GB" altLang="zh-CN" sz="1200" b="0">
              <a:solidFill>
                <a:schemeClr val="tx1"/>
              </a:solidFill>
            </a:endParaRPr>
          </a:p>
        </p:txBody>
      </p:sp>
      <p:sp>
        <p:nvSpPr>
          <p:cNvPr id="221187"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6D0191CF-C87C-44A3-BA56-85316BBB23CA}" type="slidenum">
              <a:rPr lang="zh-CN" altLang="en-GB" sz="1200" b="0">
                <a:solidFill>
                  <a:schemeClr val="tx1"/>
                </a:solidFill>
              </a:rPr>
              <a:pPr eaLnBrk="1" hangingPunct="1"/>
              <a:t>82</a:t>
            </a:fld>
            <a:endParaRPr lang="en-GB" altLang="zh-CN" sz="1200" b="0">
              <a:solidFill>
                <a:schemeClr val="tx1"/>
              </a:solidFill>
            </a:endParaRPr>
          </a:p>
        </p:txBody>
      </p:sp>
      <p:sp>
        <p:nvSpPr>
          <p:cNvPr id="221188" name="Rectangle 2"/>
          <p:cNvSpPr>
            <a:spLocks noGrp="1" noRot="1" noChangeAspect="1" noChangeArrowheads="1" noTextEdit="1"/>
          </p:cNvSpPr>
          <p:nvPr>
            <p:ph type="sldImg"/>
          </p:nvPr>
        </p:nvSpPr>
        <p:spPr>
          <a:xfrm>
            <a:off x="854075" y="744538"/>
            <a:ext cx="4962525" cy="3722687"/>
          </a:xfrm>
          <a:ln/>
        </p:spPr>
      </p:sp>
      <p:sp>
        <p:nvSpPr>
          <p:cNvPr id="221189" name="Rectangle 3"/>
          <p:cNvSpPr>
            <a:spLocks noGrp="1" noChangeArrowheads="1"/>
          </p:cNvSpPr>
          <p:nvPr>
            <p:ph type="body" idx="1"/>
          </p:nvPr>
        </p:nvSpPr>
        <p:spPr>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2DA09B82-07E4-4133-9E3C-891A7DBBCB4E}" type="datetime1">
              <a:rPr lang="zh-CN" altLang="en-US" sz="1200" b="0">
                <a:solidFill>
                  <a:schemeClr val="tx1"/>
                </a:solidFill>
              </a:rPr>
              <a:pPr eaLnBrk="1" hangingPunct="1"/>
              <a:t>2015/7/20</a:t>
            </a:fld>
            <a:endParaRPr lang="en-GB" altLang="zh-CN" sz="1200" b="0">
              <a:solidFill>
                <a:schemeClr val="tx1"/>
              </a:solidFill>
            </a:endParaRPr>
          </a:p>
        </p:txBody>
      </p:sp>
      <p:sp>
        <p:nvSpPr>
          <p:cNvPr id="22221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CEA41FA6-02A4-451D-A62B-863738ACF484}" type="slidenum">
              <a:rPr lang="zh-CN" altLang="en-GB" sz="1200" b="0">
                <a:solidFill>
                  <a:schemeClr val="tx1"/>
                </a:solidFill>
              </a:rPr>
              <a:pPr eaLnBrk="1" hangingPunct="1"/>
              <a:t>83</a:t>
            </a:fld>
            <a:endParaRPr lang="en-GB" altLang="zh-CN" sz="1200" b="0">
              <a:solidFill>
                <a:schemeClr val="tx1"/>
              </a:solidFill>
            </a:endParaRPr>
          </a:p>
        </p:txBody>
      </p:sp>
      <p:sp>
        <p:nvSpPr>
          <p:cNvPr id="222212" name="Rectangle 2"/>
          <p:cNvSpPr>
            <a:spLocks noGrp="1" noRot="1" noChangeAspect="1" noChangeArrowheads="1" noTextEdit="1"/>
          </p:cNvSpPr>
          <p:nvPr>
            <p:ph type="sldImg"/>
          </p:nvPr>
        </p:nvSpPr>
        <p:spPr>
          <a:xfrm>
            <a:off x="854075" y="744538"/>
            <a:ext cx="4962525" cy="3722687"/>
          </a:xfrm>
          <a:ln/>
        </p:spPr>
      </p:sp>
      <p:sp>
        <p:nvSpPr>
          <p:cNvPr id="222213" name="Rectangle 3"/>
          <p:cNvSpPr>
            <a:spLocks noGrp="1" noChangeArrowheads="1"/>
          </p:cNvSpPr>
          <p:nvPr>
            <p:ph type="body" idx="1"/>
          </p:nvPr>
        </p:nvSpPr>
        <p:spPr>
          <a:noFill/>
        </p:spPr>
        <p:txBody>
          <a:bodyPr/>
          <a:lstStyle/>
          <a:p>
            <a:pPr eaLnBrk="1" hangingPunct="1"/>
            <a:r>
              <a:rPr kumimoji="1" lang="en-US" altLang="zh-CN" sz="700" smtClean="0">
                <a:latin typeface="Arial" pitchFamily="34" charset="0"/>
                <a:cs typeface="Arial" pitchFamily="34" charset="0"/>
              </a:rPr>
              <a:t>Source </a:t>
            </a:r>
            <a:r>
              <a:rPr kumimoji="1" lang="zh-CN" altLang="en-US" sz="700"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二、财务预算表的编制</a:t>
            </a:r>
          </a:p>
          <a:p>
            <a:pPr eaLnBrk="1" hangingPunct="1"/>
            <a:r>
              <a:rPr kumimoji="1" lang="zh-CN" altLang="en-US" sz="700" smtClean="0">
                <a:latin typeface="Arial" pitchFamily="34" charset="0"/>
                <a:cs typeface="Arial" pitchFamily="34" charset="0"/>
              </a:rPr>
              <a:t>（一）预算损益表</a:t>
            </a:r>
          </a:p>
          <a:p>
            <a:pPr eaLnBrk="1" hangingPunct="1"/>
            <a:r>
              <a:rPr kumimoji="1" lang="zh-CN" altLang="en-US" sz="700" smtClean="0">
                <a:latin typeface="Arial" pitchFamily="34" charset="0"/>
                <a:cs typeface="Arial" pitchFamily="34" charset="0"/>
              </a:rPr>
              <a:t>预算损益表综合反映企业在预算期间的收入、成本费用及经营成果的情况。</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起点：销售收入预测 ，因此 ，预算损益表中只有确定了销售收入，才能进一步对与销售收入配比的成本费用进行规划和测算。销售收入超过经营成本的部分称为毛利，销售毛利额高低 ，是企业盈利的关键 ，企业经营费用、管理费用、财务费用的支出，利润的实现，都依赖于毛利。</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预算损益表的结构、数据来源及平衡关系如下：</a:t>
            </a:r>
          </a:p>
          <a:p>
            <a:pPr eaLnBrk="1" hangingPunct="1"/>
            <a:endParaRPr kumimoji="1" lang="zh-CN" altLang="en-US" sz="700" smtClean="0">
              <a:latin typeface="Arial" pitchFamily="34" charset="0"/>
              <a:cs typeface="Arial" pitchFamily="34" charset="0"/>
            </a:endParaRPr>
          </a:p>
          <a:p>
            <a:pPr eaLnBrk="1" hangingPunct="1"/>
            <a:r>
              <a:rPr kumimoji="1" lang="zh-CN" altLang="en-US" sz="700" b="1" smtClean="0">
                <a:latin typeface="Arial" pitchFamily="34" charset="0"/>
                <a:cs typeface="Arial" pitchFamily="34" charset="0"/>
              </a:rPr>
              <a:t>项目数据来源</a:t>
            </a:r>
            <a:br>
              <a:rPr kumimoji="1" lang="zh-CN" altLang="en-US" sz="700" b="1" smtClean="0">
                <a:latin typeface="Arial" pitchFamily="34" charset="0"/>
                <a:cs typeface="Arial" pitchFamily="34" charset="0"/>
              </a:rPr>
            </a:br>
            <a:r>
              <a:rPr kumimoji="1" lang="zh-CN" altLang="en-US" sz="700" smtClean="0">
                <a:latin typeface="Arial" pitchFamily="34" charset="0"/>
                <a:cs typeface="Arial" pitchFamily="34" charset="0"/>
              </a:rPr>
              <a:t>Ａ销售收入销售预算及预测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Ｂ经营成本成本预算及预测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Ｃ毛利等于Ａ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Ｂ</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Ｄ销售费用销售费用预算及预测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Ｅ管理费用管理费用预算及预测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Ｆ财务费用预算现金流量表中“发生筹资费用及偿付利息所支付的现金”</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Ｇ投资收益被投资企业的财务预算或者通过对被投资企业历年经济效益及投资回报的资料分析</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Ｈ利润等于Ｃ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Ｄ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Ｅ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Ｆ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Ｉ所得税等于Ｈ</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税率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Ｊ净利润等于Ｈ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Ｉ</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6A695D5A-6EBD-445A-9EDF-808D6668D656}" type="datetime1">
              <a:rPr lang="zh-CN" altLang="en-US" sz="1200" b="0">
                <a:solidFill>
                  <a:schemeClr val="tx1"/>
                </a:solidFill>
              </a:rPr>
              <a:pPr eaLnBrk="1" hangingPunct="1"/>
              <a:t>2015/7/20</a:t>
            </a:fld>
            <a:endParaRPr lang="en-GB" altLang="zh-CN" sz="1200" b="0">
              <a:solidFill>
                <a:schemeClr val="tx1"/>
              </a:solidFill>
            </a:endParaRPr>
          </a:p>
        </p:txBody>
      </p:sp>
      <p:sp>
        <p:nvSpPr>
          <p:cNvPr id="223235"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62424C02-B5B3-4C09-99A5-AA514D717830}" type="slidenum">
              <a:rPr lang="zh-CN" altLang="en-GB" sz="1200" b="0">
                <a:solidFill>
                  <a:schemeClr val="tx1"/>
                </a:solidFill>
              </a:rPr>
              <a:pPr eaLnBrk="1" hangingPunct="1"/>
              <a:t>84</a:t>
            </a:fld>
            <a:endParaRPr lang="en-GB" altLang="zh-CN" sz="1200" b="0">
              <a:solidFill>
                <a:schemeClr val="tx1"/>
              </a:solidFill>
            </a:endParaRPr>
          </a:p>
        </p:txBody>
      </p:sp>
      <p:sp>
        <p:nvSpPr>
          <p:cNvPr id="223236" name="Rectangle 2"/>
          <p:cNvSpPr>
            <a:spLocks noGrp="1" noRot="1" noChangeAspect="1" noChangeArrowheads="1" noTextEdit="1"/>
          </p:cNvSpPr>
          <p:nvPr>
            <p:ph type="sldImg"/>
          </p:nvPr>
        </p:nvSpPr>
        <p:spPr>
          <a:xfrm>
            <a:off x="854075" y="744538"/>
            <a:ext cx="4962525" cy="3722687"/>
          </a:xfrm>
          <a:ln/>
        </p:spPr>
      </p:sp>
      <p:sp>
        <p:nvSpPr>
          <p:cNvPr id="223237"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（一）预算损益表</a:t>
            </a:r>
          </a:p>
          <a:p>
            <a:pPr eaLnBrk="1" hangingPunct="1"/>
            <a:r>
              <a:rPr kumimoji="1" lang="zh-CN" altLang="en-US" sz="700" smtClean="0">
                <a:latin typeface="Arial" pitchFamily="34" charset="0"/>
                <a:cs typeface="Arial" pitchFamily="34" charset="0"/>
              </a:rPr>
              <a:t>预算损益表综合反映企业在预算期间的收入、成本费用及经营成果的情况。</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起点：销售收入预测 ，因此 ，预算损益表中只有确定了销售收入，才能进一步对与销售收入配比的成本费用进行规划和测算。销售收入超过经营成本的部分称为毛利，销售毛利额高低 ，是企业盈利的关键 ，企业经营费用、管理费用、财务费用的支出，利润的实现，都依赖于毛利。</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预算损益表的结构、数据来源及平衡关系如下：</a:t>
            </a:r>
          </a:p>
          <a:p>
            <a:pPr eaLnBrk="1" hangingPunct="1"/>
            <a:endParaRPr kumimoji="1" lang="zh-CN" altLang="en-US" sz="700" smtClean="0">
              <a:latin typeface="Arial" pitchFamily="34" charset="0"/>
              <a:cs typeface="Arial" pitchFamily="34" charset="0"/>
            </a:endParaRPr>
          </a:p>
          <a:p>
            <a:pPr eaLnBrk="1" hangingPunct="1"/>
            <a:r>
              <a:rPr kumimoji="1" lang="zh-CN" altLang="en-US" sz="700" b="1" smtClean="0">
                <a:latin typeface="Arial" pitchFamily="34" charset="0"/>
                <a:cs typeface="Arial" pitchFamily="34" charset="0"/>
              </a:rPr>
              <a:t>项目数据来源</a:t>
            </a:r>
            <a:br>
              <a:rPr kumimoji="1" lang="zh-CN" altLang="en-US" sz="700" b="1" smtClean="0">
                <a:latin typeface="Arial" pitchFamily="34" charset="0"/>
                <a:cs typeface="Arial" pitchFamily="34" charset="0"/>
              </a:rPr>
            </a:br>
            <a:r>
              <a:rPr kumimoji="1" lang="zh-CN" altLang="en-US" sz="700" smtClean="0">
                <a:latin typeface="Arial" pitchFamily="34" charset="0"/>
                <a:cs typeface="Arial" pitchFamily="34" charset="0"/>
              </a:rPr>
              <a:t>Ａ销售收入销售预算及预测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Ｂ经营成本成本预算及预测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Ｃ毛利等于Ａ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Ｂ</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Ｄ销售费用销售费用预算及预测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Ｅ管理费用管理费用预算及预测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Ｆ财务费用预算现金流量表中“发生筹资费用及偿付利息所支付的现金”</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Ｇ投资收益被投资企业的财务预算或者通过对被投资企业历年经济效益及投资回报的资料分析</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Ｈ利润等于Ｃ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Ｄ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Ｅ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Ｆ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Ｉ所得税等于Ｈ</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税率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Ｊ净利润等于Ｈ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Ｉ</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F870192-0D61-4441-BC0E-A3CC2C7C4AD2}" type="datetime1">
              <a:rPr lang="zh-CN" altLang="en-US" sz="1200" b="0">
                <a:solidFill>
                  <a:schemeClr val="tx1"/>
                </a:solidFill>
              </a:rPr>
              <a:pPr eaLnBrk="1" hangingPunct="1"/>
              <a:t>2015/7/20</a:t>
            </a:fld>
            <a:endParaRPr lang="en-GB" altLang="zh-CN" sz="1200" b="0">
              <a:solidFill>
                <a:schemeClr val="tx1"/>
              </a:solidFill>
            </a:endParaRPr>
          </a:p>
        </p:txBody>
      </p:sp>
      <p:sp>
        <p:nvSpPr>
          <p:cNvPr id="224259"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2B271765-B3DA-44B9-9B59-AB0D3538DDF4}" type="slidenum">
              <a:rPr lang="zh-CN" altLang="en-GB" sz="1200" b="0">
                <a:solidFill>
                  <a:schemeClr val="tx1"/>
                </a:solidFill>
              </a:rPr>
              <a:pPr eaLnBrk="1" hangingPunct="1"/>
              <a:t>85</a:t>
            </a:fld>
            <a:endParaRPr lang="en-GB" altLang="zh-CN" sz="1200" b="0">
              <a:solidFill>
                <a:schemeClr val="tx1"/>
              </a:solidFill>
            </a:endParaRPr>
          </a:p>
        </p:txBody>
      </p:sp>
      <p:sp>
        <p:nvSpPr>
          <p:cNvPr id="224260" name="Rectangle 2"/>
          <p:cNvSpPr>
            <a:spLocks noGrp="1" noRot="1" noChangeAspect="1" noChangeArrowheads="1" noTextEdit="1"/>
          </p:cNvSpPr>
          <p:nvPr>
            <p:ph type="sldImg"/>
          </p:nvPr>
        </p:nvSpPr>
        <p:spPr>
          <a:xfrm>
            <a:off x="854075" y="744538"/>
            <a:ext cx="4962525" cy="3722687"/>
          </a:xfrm>
          <a:ln/>
        </p:spPr>
      </p:sp>
      <p:sp>
        <p:nvSpPr>
          <p:cNvPr id="224261" name="Rectangle 3"/>
          <p:cNvSpPr>
            <a:spLocks noGrp="1" noChangeArrowheads="1"/>
          </p:cNvSpPr>
          <p:nvPr>
            <p:ph type="body" idx="1"/>
          </p:nvPr>
        </p:nvSpPr>
        <p:spPr>
          <a:noFill/>
        </p:spPr>
        <p:txBody>
          <a:bodyPr/>
          <a:lstStyle/>
          <a:p>
            <a:pPr eaLnBrk="1" hangingPunct="1"/>
            <a:r>
              <a:rPr kumimoji="1" lang="en-US" altLang="zh-CN" sz="700" smtClean="0">
                <a:latin typeface="Arial" pitchFamily="34" charset="0"/>
                <a:cs typeface="Arial" pitchFamily="34" charset="0"/>
              </a:rPr>
              <a:t>Source </a:t>
            </a:r>
            <a:r>
              <a:rPr kumimoji="1" lang="zh-CN" altLang="en-US" sz="700"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二、财务预算表的编制</a:t>
            </a:r>
          </a:p>
          <a:p>
            <a:pPr eaLnBrk="1" hangingPunct="1"/>
            <a:r>
              <a:rPr kumimoji="1" lang="zh-CN" altLang="en-US" sz="700" smtClean="0">
                <a:latin typeface="Arial" pitchFamily="34" charset="0"/>
                <a:cs typeface="Arial" pitchFamily="34" charset="0"/>
              </a:rPr>
              <a:t>（一）预算损益表</a:t>
            </a:r>
          </a:p>
          <a:p>
            <a:pPr eaLnBrk="1" hangingPunct="1"/>
            <a:r>
              <a:rPr kumimoji="1" lang="zh-CN" altLang="en-US" sz="700" smtClean="0">
                <a:latin typeface="Arial" pitchFamily="34" charset="0"/>
                <a:cs typeface="Arial" pitchFamily="34" charset="0"/>
              </a:rPr>
              <a:t>预算损益表综合反映企业在预算期间的收入、成本费用及经营成果的情况。</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起点：销售收入预测 ，因此 ，预算损益表中只有确定了销售收入，才能进一步对与销售收入配比的成本费用进行规划和测算。销售收入超过经营成本的部分称为毛利，销售毛利额高低 ，是企业盈利的关键 ，企业经营费用、管理费用、财务费用的支出，利润的实现，都依赖于毛利。</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预算损益表的结构、数据来源及平衡关系如下：</a:t>
            </a:r>
          </a:p>
          <a:p>
            <a:pPr eaLnBrk="1" hangingPunct="1"/>
            <a:endParaRPr kumimoji="1" lang="zh-CN" altLang="en-US" sz="700" smtClean="0">
              <a:latin typeface="Arial" pitchFamily="34" charset="0"/>
              <a:cs typeface="Arial" pitchFamily="34" charset="0"/>
            </a:endParaRPr>
          </a:p>
          <a:p>
            <a:pPr eaLnBrk="1" hangingPunct="1"/>
            <a:r>
              <a:rPr kumimoji="1" lang="zh-CN" altLang="en-US" sz="700" b="1" smtClean="0">
                <a:latin typeface="Arial" pitchFamily="34" charset="0"/>
                <a:cs typeface="Arial" pitchFamily="34" charset="0"/>
              </a:rPr>
              <a:t>项目数据来源</a:t>
            </a:r>
            <a:br>
              <a:rPr kumimoji="1" lang="zh-CN" altLang="en-US" sz="700" b="1" smtClean="0">
                <a:latin typeface="Arial" pitchFamily="34" charset="0"/>
                <a:cs typeface="Arial" pitchFamily="34" charset="0"/>
              </a:rPr>
            </a:br>
            <a:r>
              <a:rPr kumimoji="1" lang="zh-CN" altLang="en-US" sz="700" smtClean="0">
                <a:latin typeface="Arial" pitchFamily="34" charset="0"/>
                <a:cs typeface="Arial" pitchFamily="34" charset="0"/>
              </a:rPr>
              <a:t>Ａ销售收入销售预算及预测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Ｂ经营成本成本预算及预测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Ｃ毛利等于Ａ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Ｂ</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Ｄ销售费用销售费用预算及预测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Ｅ管理费用管理费用预算及预测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Ｆ财务费用预算现金流量表中“发生筹资费用及偿付利息所支付的现金”</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Ｇ投资收益被投资企业的财务预算或者通过对被投资企业历年经济效益及投资回报的资料分析</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Ｈ利润等于Ｃ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Ｄ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Ｅ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Ｆ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Ｉ所得税等于Ｈ</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税率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Ｊ净利润等于Ｈ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Ｉ</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40836054-A2E6-45EB-BC50-D7D661196E6D}" type="datetime1">
              <a:rPr lang="zh-CN" altLang="en-US" sz="1200" b="0">
                <a:solidFill>
                  <a:schemeClr val="tx1"/>
                </a:solidFill>
              </a:rPr>
              <a:pPr eaLnBrk="1" hangingPunct="1"/>
              <a:t>2015/7/20</a:t>
            </a:fld>
            <a:endParaRPr lang="en-GB" altLang="zh-CN" sz="1200" b="0">
              <a:solidFill>
                <a:schemeClr val="tx1"/>
              </a:solidFill>
            </a:endParaRPr>
          </a:p>
        </p:txBody>
      </p:sp>
      <p:sp>
        <p:nvSpPr>
          <p:cNvPr id="225283"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AC58F226-E2F3-49B8-A58C-15672DD764F3}" type="slidenum">
              <a:rPr lang="zh-CN" altLang="en-GB" sz="1200" b="0">
                <a:solidFill>
                  <a:schemeClr val="tx1"/>
                </a:solidFill>
              </a:rPr>
              <a:pPr eaLnBrk="1" hangingPunct="1"/>
              <a:t>86</a:t>
            </a:fld>
            <a:endParaRPr lang="en-GB" altLang="zh-CN" sz="1200" b="0">
              <a:solidFill>
                <a:schemeClr val="tx1"/>
              </a:solidFill>
            </a:endParaRPr>
          </a:p>
        </p:txBody>
      </p:sp>
      <p:sp>
        <p:nvSpPr>
          <p:cNvPr id="225284" name="Rectangle 2"/>
          <p:cNvSpPr>
            <a:spLocks noGrp="1" noRot="1" noChangeAspect="1" noChangeArrowheads="1" noTextEdit="1"/>
          </p:cNvSpPr>
          <p:nvPr>
            <p:ph type="sldImg"/>
          </p:nvPr>
        </p:nvSpPr>
        <p:spPr>
          <a:xfrm>
            <a:off x="854075" y="744538"/>
            <a:ext cx="4962525" cy="3722687"/>
          </a:xfrm>
          <a:ln/>
        </p:spPr>
      </p:sp>
      <p:sp>
        <p:nvSpPr>
          <p:cNvPr id="225285" name="Rectangle 3"/>
          <p:cNvSpPr>
            <a:spLocks noGrp="1" noChangeArrowheads="1"/>
          </p:cNvSpPr>
          <p:nvPr>
            <p:ph type="body" idx="1"/>
          </p:nvPr>
        </p:nvSpPr>
        <p:spPr>
          <a:noFill/>
        </p:spPr>
        <p:txBody>
          <a:bodyPr/>
          <a:lstStyle/>
          <a:p>
            <a:pPr eaLnBrk="1" hangingPunct="1"/>
            <a:r>
              <a:rPr kumimoji="1" lang="en-US" altLang="zh-CN" sz="700" smtClean="0">
                <a:latin typeface="Arial" pitchFamily="34" charset="0"/>
                <a:cs typeface="Arial" pitchFamily="34" charset="0"/>
              </a:rPr>
              <a:t>Source </a:t>
            </a:r>
            <a:r>
              <a:rPr kumimoji="1" lang="zh-CN" altLang="en-US" sz="700"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二、财务预算表的编制</a:t>
            </a:r>
          </a:p>
          <a:p>
            <a:pPr eaLnBrk="1" hangingPunct="1"/>
            <a:r>
              <a:rPr kumimoji="1" lang="zh-CN" altLang="en-US" sz="700" smtClean="0">
                <a:latin typeface="Arial" pitchFamily="34" charset="0"/>
                <a:cs typeface="Arial" pitchFamily="34" charset="0"/>
              </a:rPr>
              <a:t>（一）预算损益表</a:t>
            </a:r>
          </a:p>
          <a:p>
            <a:pPr eaLnBrk="1" hangingPunct="1"/>
            <a:r>
              <a:rPr kumimoji="1" lang="zh-CN" altLang="en-US" sz="700" smtClean="0">
                <a:latin typeface="Arial" pitchFamily="34" charset="0"/>
                <a:cs typeface="Arial" pitchFamily="34" charset="0"/>
              </a:rPr>
              <a:t>预算损益表综合反映企业在预算期间的收入、成本费用及经营成果的情况。</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起点：销售收入预测 ，因此 ，预算损益表中只有确定了销售收入，才能进一步对与销售收入配比的成本费用进行规划和测算。销售收入超过经营成本的部分称为毛利，销售毛利额高低 ，是企业盈利的关键 ，企业经营费用、管理费用、财务费用的支出，利润的实现，都依赖于毛利。</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预算损益表的结构、数据来源及平衡关系如下：</a:t>
            </a:r>
          </a:p>
          <a:p>
            <a:pPr eaLnBrk="1" hangingPunct="1"/>
            <a:endParaRPr kumimoji="1" lang="zh-CN" altLang="en-US" sz="700" smtClean="0">
              <a:latin typeface="Arial" pitchFamily="34" charset="0"/>
              <a:cs typeface="Arial" pitchFamily="34" charset="0"/>
            </a:endParaRPr>
          </a:p>
          <a:p>
            <a:pPr eaLnBrk="1" hangingPunct="1"/>
            <a:r>
              <a:rPr kumimoji="1" lang="zh-CN" altLang="en-US" sz="700" b="1" smtClean="0">
                <a:latin typeface="Arial" pitchFamily="34" charset="0"/>
                <a:cs typeface="Arial" pitchFamily="34" charset="0"/>
              </a:rPr>
              <a:t>项目数据来源</a:t>
            </a:r>
            <a:br>
              <a:rPr kumimoji="1" lang="zh-CN" altLang="en-US" sz="700" b="1" smtClean="0">
                <a:latin typeface="Arial" pitchFamily="34" charset="0"/>
                <a:cs typeface="Arial" pitchFamily="34" charset="0"/>
              </a:rPr>
            </a:br>
            <a:r>
              <a:rPr kumimoji="1" lang="zh-CN" altLang="en-US" sz="700" smtClean="0">
                <a:latin typeface="Arial" pitchFamily="34" charset="0"/>
                <a:cs typeface="Arial" pitchFamily="34" charset="0"/>
              </a:rPr>
              <a:t>Ａ销售收入销售预算及预测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Ｂ经营成本成本预算及预测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Ｃ毛利等于Ａ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Ｂ</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Ｄ销售费用销售费用预算及预测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Ｅ管理费用管理费用预算及预测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Ｆ财务费用预算现金流量表中“发生筹资费用及偿付利息所支付的现金”</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Ｇ投资收益被投资企业的财务预算或者通过对被投资企业历年经济效益及投资回报的资料分析</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Ｈ利润等于Ｃ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Ｄ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Ｅ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Ｆ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Ｉ所得税等于Ｈ</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税率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Ｊ净利润等于Ｈ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Ｉ</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44E27F44-C190-439F-BDF1-3197A411A1E0}" type="datetime1">
              <a:rPr lang="zh-CN" altLang="en-US" sz="1200" b="0">
                <a:solidFill>
                  <a:schemeClr val="tx1"/>
                </a:solidFill>
              </a:rPr>
              <a:pPr eaLnBrk="1" hangingPunct="1"/>
              <a:t>2015/7/20</a:t>
            </a:fld>
            <a:endParaRPr lang="en-GB" altLang="zh-CN" sz="1200" b="0">
              <a:solidFill>
                <a:schemeClr val="tx1"/>
              </a:solidFill>
            </a:endParaRPr>
          </a:p>
        </p:txBody>
      </p:sp>
      <p:sp>
        <p:nvSpPr>
          <p:cNvPr id="226307"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A7EBFF90-3BDB-4BEA-83A9-1633C792EF37}" type="slidenum">
              <a:rPr lang="zh-CN" altLang="en-GB" sz="1200" b="0">
                <a:solidFill>
                  <a:schemeClr val="tx1"/>
                </a:solidFill>
              </a:rPr>
              <a:pPr eaLnBrk="1" hangingPunct="1"/>
              <a:t>87</a:t>
            </a:fld>
            <a:endParaRPr lang="en-GB" altLang="zh-CN" sz="1200" b="0">
              <a:solidFill>
                <a:schemeClr val="tx1"/>
              </a:solidFill>
            </a:endParaRPr>
          </a:p>
        </p:txBody>
      </p:sp>
      <p:sp>
        <p:nvSpPr>
          <p:cNvPr id="226308" name="Rectangle 2"/>
          <p:cNvSpPr>
            <a:spLocks noGrp="1" noRot="1" noChangeAspect="1" noChangeArrowheads="1" noTextEdit="1"/>
          </p:cNvSpPr>
          <p:nvPr>
            <p:ph type="sldImg"/>
          </p:nvPr>
        </p:nvSpPr>
        <p:spPr>
          <a:xfrm>
            <a:off x="854075" y="744538"/>
            <a:ext cx="4962525" cy="3722687"/>
          </a:xfrm>
          <a:ln/>
        </p:spPr>
      </p:sp>
      <p:sp>
        <p:nvSpPr>
          <p:cNvPr id="226309" name="Rectangle 3"/>
          <p:cNvSpPr>
            <a:spLocks noGrp="1" noChangeArrowheads="1"/>
          </p:cNvSpPr>
          <p:nvPr>
            <p:ph type="body" idx="1"/>
          </p:nvPr>
        </p:nvSpPr>
        <p:spPr>
          <a:noFill/>
        </p:spPr>
        <p:txBody>
          <a:bodyPr/>
          <a:lstStyle/>
          <a:p>
            <a:pPr eaLnBrk="1" hangingPunct="1"/>
            <a:r>
              <a:rPr kumimoji="1" lang="en-US" altLang="zh-CN" sz="700" smtClean="0">
                <a:latin typeface="Arial" pitchFamily="34" charset="0"/>
                <a:cs typeface="Arial" pitchFamily="34" charset="0"/>
              </a:rPr>
              <a:t>Source </a:t>
            </a:r>
            <a:r>
              <a:rPr kumimoji="1" lang="zh-CN" altLang="en-US" sz="700"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二、财务预算表的编制</a:t>
            </a:r>
          </a:p>
          <a:p>
            <a:pPr eaLnBrk="1" hangingPunct="1"/>
            <a:r>
              <a:rPr kumimoji="1" lang="zh-CN" altLang="en-US" sz="700" smtClean="0">
                <a:latin typeface="Arial" pitchFamily="34" charset="0"/>
                <a:cs typeface="Arial" pitchFamily="34" charset="0"/>
              </a:rPr>
              <a:t>（一）预算损益表</a:t>
            </a:r>
          </a:p>
          <a:p>
            <a:pPr eaLnBrk="1" hangingPunct="1"/>
            <a:r>
              <a:rPr kumimoji="1" lang="zh-CN" altLang="en-US" sz="700" smtClean="0">
                <a:latin typeface="Arial" pitchFamily="34" charset="0"/>
                <a:cs typeface="Arial" pitchFamily="34" charset="0"/>
              </a:rPr>
              <a:t>预算损益表综合反映企业在预算期间的收入、成本费用及经营成果的情况。</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起点：销售收入预测 ，因此 ，预算损益表中只有确定了销售收入，才能进一步对与销售收入配比的成本费用进行规划和测算。销售收入超过经营成本的部分称为毛利，销售毛利额高低 ，是企业盈利的关键 ，企业经营费用、管理费用、财务费用的支出，利润的实现，都依赖于毛利。</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预算损益表的结构、数据来源及平衡关系如下：</a:t>
            </a:r>
          </a:p>
          <a:p>
            <a:pPr eaLnBrk="1" hangingPunct="1"/>
            <a:endParaRPr kumimoji="1" lang="zh-CN" altLang="en-US" sz="700" smtClean="0">
              <a:latin typeface="Arial" pitchFamily="34" charset="0"/>
              <a:cs typeface="Arial" pitchFamily="34" charset="0"/>
            </a:endParaRPr>
          </a:p>
          <a:p>
            <a:pPr eaLnBrk="1" hangingPunct="1"/>
            <a:r>
              <a:rPr kumimoji="1" lang="zh-CN" altLang="en-US" sz="700" b="1" smtClean="0">
                <a:latin typeface="Arial" pitchFamily="34" charset="0"/>
                <a:cs typeface="Arial" pitchFamily="34" charset="0"/>
              </a:rPr>
              <a:t>项目数据来源</a:t>
            </a:r>
            <a:br>
              <a:rPr kumimoji="1" lang="zh-CN" altLang="en-US" sz="700" b="1" smtClean="0">
                <a:latin typeface="Arial" pitchFamily="34" charset="0"/>
                <a:cs typeface="Arial" pitchFamily="34" charset="0"/>
              </a:rPr>
            </a:br>
            <a:r>
              <a:rPr kumimoji="1" lang="zh-CN" altLang="en-US" sz="700" smtClean="0">
                <a:latin typeface="Arial" pitchFamily="34" charset="0"/>
                <a:cs typeface="Arial" pitchFamily="34" charset="0"/>
              </a:rPr>
              <a:t>Ａ销售收入销售预算及预测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Ｂ经营成本成本预算及预测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Ｃ毛利等于Ａ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Ｂ</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Ｄ销售费用销售费用预算及预测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Ｅ管理费用管理费用预算及预测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Ｆ财务费用预算现金流量表中“发生筹资费用及偿付利息所支付的现金”</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Ｇ投资收益被投资企业的财务预算或者通过对被投资企业历年经济效益及投资回报的资料分析</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Ｈ利润等于Ｃ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Ｄ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Ｅ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Ｆ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Ｉ所得税等于Ｈ</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税率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Ｊ净利润等于Ｈ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Ｉ</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58BA7673-36A9-46AC-9B49-7EB55414F996}" type="datetime1">
              <a:rPr lang="zh-CN" altLang="en-US" sz="1200" b="0">
                <a:solidFill>
                  <a:schemeClr val="tx1"/>
                </a:solidFill>
              </a:rPr>
              <a:pPr eaLnBrk="1" hangingPunct="1"/>
              <a:t>2015/7/20</a:t>
            </a:fld>
            <a:endParaRPr lang="en-GB" altLang="zh-CN" sz="1200" b="0">
              <a:solidFill>
                <a:schemeClr val="tx1"/>
              </a:solidFill>
            </a:endParaRPr>
          </a:p>
        </p:txBody>
      </p:sp>
      <p:sp>
        <p:nvSpPr>
          <p:cNvPr id="22733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8B0E482F-6120-4E44-94B1-1F74C6F0C23B}" type="slidenum">
              <a:rPr lang="zh-CN" altLang="en-GB" sz="1200" b="0">
                <a:solidFill>
                  <a:schemeClr val="tx1"/>
                </a:solidFill>
              </a:rPr>
              <a:pPr eaLnBrk="1" hangingPunct="1"/>
              <a:t>88</a:t>
            </a:fld>
            <a:endParaRPr lang="en-GB" altLang="zh-CN" sz="1200" b="0">
              <a:solidFill>
                <a:schemeClr val="tx1"/>
              </a:solidFill>
            </a:endParaRPr>
          </a:p>
        </p:txBody>
      </p:sp>
      <p:sp>
        <p:nvSpPr>
          <p:cNvPr id="227332" name="Rectangle 2"/>
          <p:cNvSpPr>
            <a:spLocks noGrp="1" noRot="1" noChangeAspect="1" noChangeArrowheads="1" noTextEdit="1"/>
          </p:cNvSpPr>
          <p:nvPr>
            <p:ph type="sldImg"/>
          </p:nvPr>
        </p:nvSpPr>
        <p:spPr>
          <a:xfrm>
            <a:off x="854075" y="744538"/>
            <a:ext cx="4962525" cy="3722687"/>
          </a:xfrm>
          <a:ln/>
        </p:spPr>
      </p:sp>
      <p:sp>
        <p:nvSpPr>
          <p:cNvPr id="227333" name="Rectangle 3"/>
          <p:cNvSpPr>
            <a:spLocks noGrp="1" noChangeArrowheads="1"/>
          </p:cNvSpPr>
          <p:nvPr>
            <p:ph type="body" idx="1"/>
          </p:nvPr>
        </p:nvSpPr>
        <p:spPr>
          <a:noFill/>
        </p:spPr>
        <p:txBody>
          <a:bodyPr/>
          <a:lstStyle/>
          <a:p>
            <a:pPr eaLnBrk="1" hangingPunct="1"/>
            <a:r>
              <a:rPr kumimoji="1" lang="en-US" altLang="zh-CN" sz="700" smtClean="0">
                <a:latin typeface="Arial" pitchFamily="34" charset="0"/>
                <a:cs typeface="Arial" pitchFamily="34" charset="0"/>
              </a:rPr>
              <a:t>Source </a:t>
            </a:r>
            <a:r>
              <a:rPr kumimoji="1" lang="zh-CN" altLang="en-US" sz="700"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二、财务预算表的编制</a:t>
            </a:r>
          </a:p>
          <a:p>
            <a:pPr eaLnBrk="1" hangingPunct="1"/>
            <a:r>
              <a:rPr kumimoji="1" lang="zh-CN" altLang="en-US" sz="700" smtClean="0">
                <a:latin typeface="Arial" pitchFamily="34" charset="0"/>
                <a:cs typeface="Arial" pitchFamily="34" charset="0"/>
              </a:rPr>
              <a:t>（一）预算损益表</a:t>
            </a:r>
          </a:p>
          <a:p>
            <a:pPr eaLnBrk="1" hangingPunct="1"/>
            <a:r>
              <a:rPr kumimoji="1" lang="zh-CN" altLang="en-US" sz="700" smtClean="0">
                <a:latin typeface="Arial" pitchFamily="34" charset="0"/>
                <a:cs typeface="Arial" pitchFamily="34" charset="0"/>
              </a:rPr>
              <a:t>预算损益表综合反映企业在预算期间的收入、成本费用及经营成果的情况。</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起点：销售收入预测 ，因此 ，预算损益表中只有确定了销售收入，才能进一步对与销售收入配比的成本费用进行规划和测算。销售收入超过经营成本的部分称为毛利，销售毛利额高低 ，是企业盈利的关键 ，企业经营费用、管理费用、财务费用的支出，利润的实现，都依赖于毛利。</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预算损益表的结构、数据来源及平衡关系如下：</a:t>
            </a:r>
          </a:p>
          <a:p>
            <a:pPr eaLnBrk="1" hangingPunct="1"/>
            <a:endParaRPr kumimoji="1" lang="zh-CN" altLang="en-US" sz="700" smtClean="0">
              <a:latin typeface="Arial" pitchFamily="34" charset="0"/>
              <a:cs typeface="Arial" pitchFamily="34" charset="0"/>
            </a:endParaRPr>
          </a:p>
          <a:p>
            <a:pPr eaLnBrk="1" hangingPunct="1"/>
            <a:r>
              <a:rPr kumimoji="1" lang="zh-CN" altLang="en-US" sz="700" b="1" smtClean="0">
                <a:latin typeface="Arial" pitchFamily="34" charset="0"/>
                <a:cs typeface="Arial" pitchFamily="34" charset="0"/>
              </a:rPr>
              <a:t>项目数据来源</a:t>
            </a:r>
            <a:br>
              <a:rPr kumimoji="1" lang="zh-CN" altLang="en-US" sz="700" b="1" smtClean="0">
                <a:latin typeface="Arial" pitchFamily="34" charset="0"/>
                <a:cs typeface="Arial" pitchFamily="34" charset="0"/>
              </a:rPr>
            </a:br>
            <a:r>
              <a:rPr kumimoji="1" lang="zh-CN" altLang="en-US" sz="700" smtClean="0">
                <a:latin typeface="Arial" pitchFamily="34" charset="0"/>
                <a:cs typeface="Arial" pitchFamily="34" charset="0"/>
              </a:rPr>
              <a:t>Ａ销售收入销售预算及预测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Ｂ经营成本成本预算及预测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Ｃ毛利等于Ａ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Ｂ</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Ｄ销售费用销售费用预算及预测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Ｅ管理费用管理费用预算及预测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Ｆ财务费用预算现金流量表中“发生筹资费用及偿付利息所支付的现金”</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Ｇ投资收益被投资企业的财务预算或者通过对被投资企业历年经济效益及投资回报的资料分析</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Ｈ利润等于Ｃ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Ｄ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Ｅ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Ｆ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Ｉ所得税等于Ｈ</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税率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Ｊ净利润等于Ｈ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Ｉ</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346C20F-D3DC-4F4D-87D3-EDA14ACDAFD3}" type="datetime1">
              <a:rPr lang="zh-CN" altLang="en-US" sz="1200" b="0">
                <a:solidFill>
                  <a:schemeClr val="tx1"/>
                </a:solidFill>
              </a:rPr>
              <a:pPr eaLnBrk="1" hangingPunct="1"/>
              <a:t>2015/7/20</a:t>
            </a:fld>
            <a:endParaRPr lang="en-GB" altLang="zh-CN" sz="1200" b="0">
              <a:solidFill>
                <a:schemeClr val="tx1"/>
              </a:solidFill>
            </a:endParaRPr>
          </a:p>
        </p:txBody>
      </p:sp>
      <p:sp>
        <p:nvSpPr>
          <p:cNvPr id="166915"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1A008DB9-0553-40BD-A8B6-3DEBE0D5145D}" type="slidenum">
              <a:rPr lang="zh-CN" altLang="en-GB" sz="1200" b="0">
                <a:solidFill>
                  <a:schemeClr val="tx1"/>
                </a:solidFill>
              </a:rPr>
              <a:pPr eaLnBrk="1" hangingPunct="1"/>
              <a:t>12</a:t>
            </a:fld>
            <a:endParaRPr lang="en-GB" altLang="zh-CN" sz="1200" b="0">
              <a:solidFill>
                <a:schemeClr val="tx1"/>
              </a:solidFill>
            </a:endParaRPr>
          </a:p>
        </p:txBody>
      </p:sp>
      <p:sp>
        <p:nvSpPr>
          <p:cNvPr id="166916" name="Rectangle 2"/>
          <p:cNvSpPr>
            <a:spLocks noGrp="1" noRot="1" noChangeAspect="1" noChangeArrowheads="1" noTextEdit="1"/>
          </p:cNvSpPr>
          <p:nvPr>
            <p:ph type="sldImg"/>
          </p:nvPr>
        </p:nvSpPr>
        <p:spPr>
          <a:xfrm>
            <a:off x="871538" y="757238"/>
            <a:ext cx="4938712" cy="3703637"/>
          </a:xfrm>
          <a:ln/>
        </p:spPr>
      </p:sp>
      <p:sp>
        <p:nvSpPr>
          <p:cNvPr id="166917" name="Rectangle 3"/>
          <p:cNvSpPr>
            <a:spLocks noGrp="1" noChangeArrowheads="1"/>
          </p:cNvSpPr>
          <p:nvPr>
            <p:ph type="body" idx="1"/>
          </p:nvPr>
        </p:nvSpPr>
        <p:spPr>
          <a:xfrm>
            <a:off x="858838" y="4714875"/>
            <a:ext cx="4951412" cy="4468813"/>
          </a:xfrm>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2408F668-DB37-4F4D-9306-AD52366DA4C9}" type="datetime1">
              <a:rPr lang="zh-CN" altLang="en-US" sz="1200" b="0">
                <a:solidFill>
                  <a:schemeClr val="tx1"/>
                </a:solidFill>
              </a:rPr>
              <a:pPr eaLnBrk="1" hangingPunct="1"/>
              <a:t>2015/7/20</a:t>
            </a:fld>
            <a:endParaRPr lang="en-GB" altLang="zh-CN" sz="1200" b="0">
              <a:solidFill>
                <a:schemeClr val="tx1"/>
              </a:solidFill>
            </a:endParaRPr>
          </a:p>
        </p:txBody>
      </p:sp>
      <p:sp>
        <p:nvSpPr>
          <p:cNvPr id="228355"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63A3BB56-F44C-4D78-91DA-EBC3D4B9A99C}" type="slidenum">
              <a:rPr lang="zh-CN" altLang="en-GB" sz="1200" b="0">
                <a:solidFill>
                  <a:schemeClr val="tx1"/>
                </a:solidFill>
              </a:rPr>
              <a:pPr eaLnBrk="1" hangingPunct="1"/>
              <a:t>89</a:t>
            </a:fld>
            <a:endParaRPr lang="en-GB" altLang="zh-CN" sz="1200" b="0">
              <a:solidFill>
                <a:schemeClr val="tx1"/>
              </a:solidFill>
            </a:endParaRPr>
          </a:p>
        </p:txBody>
      </p:sp>
      <p:sp>
        <p:nvSpPr>
          <p:cNvPr id="228356" name="Rectangle 2"/>
          <p:cNvSpPr>
            <a:spLocks noGrp="1" noRot="1" noChangeAspect="1" noChangeArrowheads="1" noTextEdit="1"/>
          </p:cNvSpPr>
          <p:nvPr>
            <p:ph type="sldImg"/>
          </p:nvPr>
        </p:nvSpPr>
        <p:spPr>
          <a:xfrm>
            <a:off x="854075" y="744538"/>
            <a:ext cx="4962525" cy="3722687"/>
          </a:xfrm>
          <a:ln/>
        </p:spPr>
      </p:sp>
      <p:sp>
        <p:nvSpPr>
          <p:cNvPr id="228357" name="Rectangle 3"/>
          <p:cNvSpPr>
            <a:spLocks noGrp="1" noChangeArrowheads="1"/>
          </p:cNvSpPr>
          <p:nvPr>
            <p:ph type="body" idx="1"/>
          </p:nvPr>
        </p:nvSpPr>
        <p:spPr>
          <a:noFill/>
        </p:spPr>
        <p:txBody>
          <a:bodyPr/>
          <a:lstStyle/>
          <a:p>
            <a:pPr eaLnBrk="1" hangingPunct="1"/>
            <a:r>
              <a:rPr kumimoji="1" lang="en-US" altLang="zh-CN" sz="700" smtClean="0">
                <a:latin typeface="Arial" pitchFamily="34" charset="0"/>
                <a:cs typeface="Arial" pitchFamily="34" charset="0"/>
              </a:rPr>
              <a:t>Source </a:t>
            </a:r>
            <a:r>
              <a:rPr kumimoji="1" lang="zh-CN" altLang="en-US" sz="700"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二、财务预算表的编制</a:t>
            </a:r>
          </a:p>
          <a:p>
            <a:pPr eaLnBrk="1" hangingPunct="1"/>
            <a:r>
              <a:rPr kumimoji="1" lang="zh-CN" altLang="en-US" sz="700" smtClean="0">
                <a:latin typeface="Arial" pitchFamily="34" charset="0"/>
                <a:cs typeface="Arial" pitchFamily="34" charset="0"/>
              </a:rPr>
              <a:t>（一）预算损益表</a:t>
            </a:r>
          </a:p>
          <a:p>
            <a:pPr eaLnBrk="1" hangingPunct="1"/>
            <a:r>
              <a:rPr kumimoji="1" lang="zh-CN" altLang="en-US" sz="700" smtClean="0">
                <a:latin typeface="Arial" pitchFamily="34" charset="0"/>
                <a:cs typeface="Arial" pitchFamily="34" charset="0"/>
              </a:rPr>
              <a:t>预算损益表综合反映企业在预算期间的收入、成本费用及经营成果的情况。</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起点：销售收入预测 ，因此 ，预算损益表中只有确定了销售收入，才能进一步对与销售收入配比的成本费用进行规划和测算。销售收入超过经营成本的部分称为毛利，销售毛利额高低 ，是企业盈利的关键 ，企业经营费用、管理费用、财务费用的支出，利润的实现，都依赖于毛利。</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预算损益表的结构、数据来源及平衡关系如下：</a:t>
            </a:r>
          </a:p>
          <a:p>
            <a:pPr eaLnBrk="1" hangingPunct="1"/>
            <a:endParaRPr kumimoji="1" lang="zh-CN" altLang="en-US" sz="700" smtClean="0">
              <a:latin typeface="Arial" pitchFamily="34" charset="0"/>
              <a:cs typeface="Arial" pitchFamily="34" charset="0"/>
            </a:endParaRPr>
          </a:p>
          <a:p>
            <a:pPr eaLnBrk="1" hangingPunct="1"/>
            <a:r>
              <a:rPr kumimoji="1" lang="zh-CN" altLang="en-US" sz="700" b="1" smtClean="0">
                <a:latin typeface="Arial" pitchFamily="34" charset="0"/>
                <a:cs typeface="Arial" pitchFamily="34" charset="0"/>
              </a:rPr>
              <a:t>项目数据来源</a:t>
            </a:r>
            <a:br>
              <a:rPr kumimoji="1" lang="zh-CN" altLang="en-US" sz="700" b="1" smtClean="0">
                <a:latin typeface="Arial" pitchFamily="34" charset="0"/>
                <a:cs typeface="Arial" pitchFamily="34" charset="0"/>
              </a:rPr>
            </a:br>
            <a:r>
              <a:rPr kumimoji="1" lang="zh-CN" altLang="en-US" sz="700" smtClean="0">
                <a:latin typeface="Arial" pitchFamily="34" charset="0"/>
                <a:cs typeface="Arial" pitchFamily="34" charset="0"/>
              </a:rPr>
              <a:t>Ａ销售收入销售预算及预测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Ｂ经营成本成本预算及预测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Ｃ毛利等于Ａ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Ｂ</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Ｄ销售费用销售费用预算及预测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Ｅ管理费用管理费用预算及预测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Ｆ财务费用预算现金流量表中“发生筹资费用及偿付利息所支付的现金”</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Ｇ投资收益被投资企业的财务预算或者通过对被投资企业历年经济效益及投资回报的资料分析</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Ｈ利润等于Ｃ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Ｄ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Ｅ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Ｆ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Ｉ所得税等于Ｈ</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税率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Ｊ净利润等于Ｈ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Ｉ</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F282D320-FC3E-4E85-9C5A-78DA58C7FF48}" type="datetime1">
              <a:rPr lang="zh-CN" altLang="en-US" sz="1200" b="0">
                <a:solidFill>
                  <a:schemeClr val="tx1"/>
                </a:solidFill>
              </a:rPr>
              <a:pPr eaLnBrk="1" hangingPunct="1"/>
              <a:t>2015/7/20</a:t>
            </a:fld>
            <a:endParaRPr lang="en-GB" altLang="zh-CN" sz="1200" b="0">
              <a:solidFill>
                <a:schemeClr val="tx1"/>
              </a:solidFill>
            </a:endParaRPr>
          </a:p>
        </p:txBody>
      </p:sp>
      <p:sp>
        <p:nvSpPr>
          <p:cNvPr id="229379"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8993F3ED-1F1D-43AA-9A8D-516115BF74FC}" type="slidenum">
              <a:rPr lang="zh-CN" altLang="en-GB" sz="1200" b="0">
                <a:solidFill>
                  <a:schemeClr val="tx1"/>
                </a:solidFill>
              </a:rPr>
              <a:pPr eaLnBrk="1" hangingPunct="1"/>
              <a:t>90</a:t>
            </a:fld>
            <a:endParaRPr lang="en-GB" altLang="zh-CN" sz="1200" b="0">
              <a:solidFill>
                <a:schemeClr val="tx1"/>
              </a:solidFill>
            </a:endParaRPr>
          </a:p>
        </p:txBody>
      </p:sp>
      <p:sp>
        <p:nvSpPr>
          <p:cNvPr id="229380" name="Rectangle 2"/>
          <p:cNvSpPr>
            <a:spLocks noGrp="1" noRot="1" noChangeAspect="1" noChangeArrowheads="1" noTextEdit="1"/>
          </p:cNvSpPr>
          <p:nvPr>
            <p:ph type="sldImg"/>
          </p:nvPr>
        </p:nvSpPr>
        <p:spPr>
          <a:xfrm>
            <a:off x="854075" y="744538"/>
            <a:ext cx="4962525" cy="3722687"/>
          </a:xfrm>
          <a:ln/>
        </p:spPr>
      </p:sp>
      <p:sp>
        <p:nvSpPr>
          <p:cNvPr id="229381" name="Rectangle 3"/>
          <p:cNvSpPr>
            <a:spLocks noGrp="1" noChangeArrowheads="1"/>
          </p:cNvSpPr>
          <p:nvPr>
            <p:ph type="body" idx="1"/>
          </p:nvPr>
        </p:nvSpPr>
        <p:spPr>
          <a:noFill/>
        </p:spPr>
        <p:txBody>
          <a:bodyPr/>
          <a:lstStyle/>
          <a:p>
            <a:pPr eaLnBrk="1" hangingPunct="1"/>
            <a:r>
              <a:rPr kumimoji="1" lang="en-US" altLang="zh-CN" sz="700" smtClean="0">
                <a:latin typeface="Arial" pitchFamily="34" charset="0"/>
                <a:cs typeface="Arial" pitchFamily="34" charset="0"/>
              </a:rPr>
              <a:t>Source </a:t>
            </a:r>
            <a:r>
              <a:rPr kumimoji="1" lang="zh-CN" altLang="en-US" sz="700"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二、财务预算表的编制</a:t>
            </a:r>
          </a:p>
          <a:p>
            <a:pPr eaLnBrk="1" hangingPunct="1"/>
            <a:r>
              <a:rPr kumimoji="1" lang="zh-CN" altLang="en-US" sz="700" smtClean="0">
                <a:latin typeface="Arial" pitchFamily="34" charset="0"/>
                <a:cs typeface="Arial" pitchFamily="34" charset="0"/>
              </a:rPr>
              <a:t>（一）预算损益表</a:t>
            </a:r>
          </a:p>
          <a:p>
            <a:pPr eaLnBrk="1" hangingPunct="1"/>
            <a:r>
              <a:rPr kumimoji="1" lang="zh-CN" altLang="en-US" sz="700" smtClean="0">
                <a:latin typeface="Arial" pitchFamily="34" charset="0"/>
                <a:cs typeface="Arial" pitchFamily="34" charset="0"/>
              </a:rPr>
              <a:t>预算损益表综合反映企业在预算期间的收入、成本费用及经营成果的情况。</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起点：销售收入预测 ，因此 ，预算损益表中只有确定了销售收入，才能进一步对与销售收入配比的成本费用进行规划和测算。销售收入超过经营成本的部分称为毛利，销售毛利额高低 ，是企业盈利的关键 ，企业经营费用、管理费用、财务费用的支出，利润的实现，都依赖于毛利。</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预算损益表的结构、数据来源及平衡关系如下：</a:t>
            </a:r>
          </a:p>
          <a:p>
            <a:pPr eaLnBrk="1" hangingPunct="1"/>
            <a:endParaRPr kumimoji="1" lang="zh-CN" altLang="en-US" sz="700" smtClean="0">
              <a:latin typeface="Arial" pitchFamily="34" charset="0"/>
              <a:cs typeface="Arial" pitchFamily="34" charset="0"/>
            </a:endParaRPr>
          </a:p>
          <a:p>
            <a:pPr eaLnBrk="1" hangingPunct="1"/>
            <a:r>
              <a:rPr kumimoji="1" lang="zh-CN" altLang="en-US" sz="700" b="1" smtClean="0">
                <a:latin typeface="Arial" pitchFamily="34" charset="0"/>
                <a:cs typeface="Arial" pitchFamily="34" charset="0"/>
              </a:rPr>
              <a:t>项目数据来源</a:t>
            </a:r>
            <a:br>
              <a:rPr kumimoji="1" lang="zh-CN" altLang="en-US" sz="700" b="1" smtClean="0">
                <a:latin typeface="Arial" pitchFamily="34" charset="0"/>
                <a:cs typeface="Arial" pitchFamily="34" charset="0"/>
              </a:rPr>
            </a:br>
            <a:r>
              <a:rPr kumimoji="1" lang="zh-CN" altLang="en-US" sz="700" smtClean="0">
                <a:latin typeface="Arial" pitchFamily="34" charset="0"/>
                <a:cs typeface="Arial" pitchFamily="34" charset="0"/>
              </a:rPr>
              <a:t>Ａ销售收入销售预算及预测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Ｂ经营成本成本预算及预测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Ｃ毛利等于Ａ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Ｂ</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Ｄ销售费用销售费用预算及预测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Ｅ管理费用管理费用预算及预测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Ｆ财务费用预算现金流量表中“发生筹资费用及偿付利息所支付的现金”</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Ｇ投资收益被投资企业的财务预算或者通过对被投资企业历年经济效益及投资回报的资料分析</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Ｈ利润等于Ｃ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Ｄ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Ｅ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Ｆ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Ｉ所得税等于Ｈ</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税率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Ｊ净利润等于Ｈ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Ｉ</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9371F2EE-96B8-4AF2-8B62-C370EA1ACDB1}" type="datetime1">
              <a:rPr lang="zh-CN" altLang="en-US" sz="1200" b="0">
                <a:solidFill>
                  <a:schemeClr val="tx1"/>
                </a:solidFill>
              </a:rPr>
              <a:pPr eaLnBrk="1" hangingPunct="1"/>
              <a:t>2015/7/20</a:t>
            </a:fld>
            <a:endParaRPr lang="en-GB" altLang="zh-CN" sz="1200" b="0">
              <a:solidFill>
                <a:schemeClr val="tx1"/>
              </a:solidFill>
            </a:endParaRPr>
          </a:p>
        </p:txBody>
      </p:sp>
      <p:sp>
        <p:nvSpPr>
          <p:cNvPr id="230403"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D66033FE-D6E6-4D59-8454-8FC86EE2D789}" type="slidenum">
              <a:rPr lang="zh-CN" altLang="en-GB" sz="1200" b="0">
                <a:solidFill>
                  <a:schemeClr val="tx1"/>
                </a:solidFill>
              </a:rPr>
              <a:pPr eaLnBrk="1" hangingPunct="1"/>
              <a:t>91</a:t>
            </a:fld>
            <a:endParaRPr lang="en-GB" altLang="zh-CN" sz="1200" b="0">
              <a:solidFill>
                <a:schemeClr val="tx1"/>
              </a:solidFill>
            </a:endParaRPr>
          </a:p>
        </p:txBody>
      </p:sp>
      <p:sp>
        <p:nvSpPr>
          <p:cNvPr id="230404" name="Rectangle 2"/>
          <p:cNvSpPr>
            <a:spLocks noGrp="1" noRot="1" noChangeAspect="1" noChangeArrowheads="1" noTextEdit="1"/>
          </p:cNvSpPr>
          <p:nvPr>
            <p:ph type="sldImg"/>
          </p:nvPr>
        </p:nvSpPr>
        <p:spPr>
          <a:xfrm>
            <a:off x="854075" y="744538"/>
            <a:ext cx="4962525" cy="3722687"/>
          </a:xfrm>
          <a:ln/>
        </p:spPr>
      </p:sp>
      <p:sp>
        <p:nvSpPr>
          <p:cNvPr id="230405" name="Rectangle 3"/>
          <p:cNvSpPr>
            <a:spLocks noGrp="1" noChangeArrowheads="1"/>
          </p:cNvSpPr>
          <p:nvPr>
            <p:ph type="body" idx="1"/>
          </p:nvPr>
        </p:nvSpPr>
        <p:spPr>
          <a:noFill/>
        </p:spPr>
        <p:txBody>
          <a:bodyPr/>
          <a:lstStyle/>
          <a:p>
            <a:pPr eaLnBrk="1" hangingPunct="1"/>
            <a:r>
              <a:rPr kumimoji="1" lang="en-US" altLang="zh-CN" sz="700" smtClean="0">
                <a:latin typeface="Arial" pitchFamily="34" charset="0"/>
                <a:cs typeface="Arial" pitchFamily="34" charset="0"/>
              </a:rPr>
              <a:t>Source </a:t>
            </a:r>
            <a:r>
              <a:rPr kumimoji="1" lang="zh-CN" altLang="en-US" sz="700"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二、财务预算表的编制</a:t>
            </a:r>
          </a:p>
          <a:p>
            <a:pPr eaLnBrk="1" hangingPunct="1"/>
            <a:r>
              <a:rPr kumimoji="1" lang="zh-CN" altLang="en-US" sz="700" smtClean="0">
                <a:latin typeface="Arial" pitchFamily="34" charset="0"/>
                <a:cs typeface="Arial" pitchFamily="34" charset="0"/>
              </a:rPr>
              <a:t>（一）预算损益表</a:t>
            </a:r>
          </a:p>
          <a:p>
            <a:pPr eaLnBrk="1" hangingPunct="1"/>
            <a:r>
              <a:rPr kumimoji="1" lang="zh-CN" altLang="en-US" sz="700" smtClean="0">
                <a:latin typeface="Arial" pitchFamily="34" charset="0"/>
                <a:cs typeface="Arial" pitchFamily="34" charset="0"/>
              </a:rPr>
              <a:t>预算损益表综合反映企业在预算期间的收入、成本费用及经营成果的情况。</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起点：销售收入预测 ，因此 ，预算损益表中只有确定了销售收入，才能进一步对与销售收入配比的成本费用进行规划和测算。销售收入超过经营成本的部分称为毛利，销售毛利额高低 ，是企业盈利的关键 ，企业经营费用、管理费用、财务费用的支出，利润的实现，都依赖于毛利。</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预算损益表的结构、数据来源及平衡关系如下：</a:t>
            </a:r>
          </a:p>
          <a:p>
            <a:pPr eaLnBrk="1" hangingPunct="1"/>
            <a:endParaRPr kumimoji="1" lang="zh-CN" altLang="en-US" sz="700" smtClean="0">
              <a:latin typeface="Arial" pitchFamily="34" charset="0"/>
              <a:cs typeface="Arial" pitchFamily="34" charset="0"/>
            </a:endParaRPr>
          </a:p>
          <a:p>
            <a:pPr eaLnBrk="1" hangingPunct="1"/>
            <a:r>
              <a:rPr kumimoji="1" lang="zh-CN" altLang="en-US" sz="700" b="1" smtClean="0">
                <a:latin typeface="Arial" pitchFamily="34" charset="0"/>
                <a:cs typeface="Arial" pitchFamily="34" charset="0"/>
              </a:rPr>
              <a:t>项目数据来源</a:t>
            </a:r>
            <a:br>
              <a:rPr kumimoji="1" lang="zh-CN" altLang="en-US" sz="700" b="1" smtClean="0">
                <a:latin typeface="Arial" pitchFamily="34" charset="0"/>
                <a:cs typeface="Arial" pitchFamily="34" charset="0"/>
              </a:rPr>
            </a:br>
            <a:r>
              <a:rPr kumimoji="1" lang="zh-CN" altLang="en-US" sz="700" smtClean="0">
                <a:latin typeface="Arial" pitchFamily="34" charset="0"/>
                <a:cs typeface="Arial" pitchFamily="34" charset="0"/>
              </a:rPr>
              <a:t>Ａ销售收入销售预算及预测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Ｂ经营成本成本预算及预测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Ｃ毛利等于Ａ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Ｂ</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Ｄ销售费用销售费用预算及预测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Ｅ管理费用管理费用预算及预测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Ｆ财务费用预算现金流量表中“发生筹资费用及偿付利息所支付的现金”</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Ｇ投资收益被投资企业的财务预算或者通过对被投资企业历年经济效益及投资回报的资料分析</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Ｈ利润等于Ｃ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Ｄ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Ｅ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Ｆ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Ｉ所得税等于Ｈ</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税率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Ｊ净利润等于Ｈ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Ｉ</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3891D19B-3EEC-4429-8257-B055FD9D1F55}" type="datetime1">
              <a:rPr lang="zh-CN" altLang="en-US" sz="1200" b="0">
                <a:solidFill>
                  <a:schemeClr val="tx1"/>
                </a:solidFill>
              </a:rPr>
              <a:pPr eaLnBrk="1" hangingPunct="1"/>
              <a:t>2015/7/20</a:t>
            </a:fld>
            <a:endParaRPr lang="en-GB" altLang="zh-CN" sz="1200" b="0">
              <a:solidFill>
                <a:schemeClr val="tx1"/>
              </a:solidFill>
            </a:endParaRPr>
          </a:p>
        </p:txBody>
      </p:sp>
      <p:sp>
        <p:nvSpPr>
          <p:cNvPr id="231427"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8E09BB4B-3963-417D-AA9B-2677091F9B18}" type="slidenum">
              <a:rPr lang="zh-CN" altLang="en-GB" sz="1200" b="0">
                <a:solidFill>
                  <a:schemeClr val="tx1"/>
                </a:solidFill>
              </a:rPr>
              <a:pPr eaLnBrk="1" hangingPunct="1"/>
              <a:t>92</a:t>
            </a:fld>
            <a:endParaRPr lang="en-GB" altLang="zh-CN" sz="1200" b="0">
              <a:solidFill>
                <a:schemeClr val="tx1"/>
              </a:solidFill>
            </a:endParaRPr>
          </a:p>
        </p:txBody>
      </p:sp>
      <p:sp>
        <p:nvSpPr>
          <p:cNvPr id="231428" name="Rectangle 2"/>
          <p:cNvSpPr>
            <a:spLocks noGrp="1" noRot="1" noChangeAspect="1" noChangeArrowheads="1" noTextEdit="1"/>
          </p:cNvSpPr>
          <p:nvPr>
            <p:ph type="sldImg"/>
          </p:nvPr>
        </p:nvSpPr>
        <p:spPr>
          <a:xfrm>
            <a:off x="854075" y="744538"/>
            <a:ext cx="4962525" cy="3722687"/>
          </a:xfrm>
          <a:ln/>
        </p:spPr>
      </p:sp>
      <p:sp>
        <p:nvSpPr>
          <p:cNvPr id="231429" name="Rectangle 3"/>
          <p:cNvSpPr>
            <a:spLocks noGrp="1" noChangeArrowheads="1"/>
          </p:cNvSpPr>
          <p:nvPr>
            <p:ph type="body" idx="1"/>
          </p:nvPr>
        </p:nvSpPr>
        <p:spPr>
          <a:noFill/>
        </p:spPr>
        <p:txBody>
          <a:bodyPr/>
          <a:lstStyle/>
          <a:p>
            <a:pPr eaLnBrk="1" hangingPunct="1"/>
            <a:r>
              <a:rPr kumimoji="1" lang="en-US" altLang="zh-CN" sz="700" smtClean="0">
                <a:latin typeface="Arial" pitchFamily="34" charset="0"/>
                <a:cs typeface="Arial" pitchFamily="34" charset="0"/>
              </a:rPr>
              <a:t>Source </a:t>
            </a:r>
            <a:r>
              <a:rPr kumimoji="1" lang="zh-CN" altLang="en-US" sz="700"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二、财务预算表的编制</a:t>
            </a:r>
          </a:p>
          <a:p>
            <a:pPr eaLnBrk="1" hangingPunct="1"/>
            <a:r>
              <a:rPr kumimoji="1" lang="zh-CN" altLang="en-US" sz="700" smtClean="0">
                <a:latin typeface="Arial" pitchFamily="34" charset="0"/>
                <a:cs typeface="Arial" pitchFamily="34" charset="0"/>
              </a:rPr>
              <a:t>（一）预算损益表</a:t>
            </a:r>
          </a:p>
          <a:p>
            <a:pPr eaLnBrk="1" hangingPunct="1"/>
            <a:r>
              <a:rPr kumimoji="1" lang="zh-CN" altLang="en-US" sz="700" smtClean="0">
                <a:latin typeface="Arial" pitchFamily="34" charset="0"/>
                <a:cs typeface="Arial" pitchFamily="34" charset="0"/>
              </a:rPr>
              <a:t>预算损益表综合反映企业在预算期间的收入、成本费用及经营成果的情况。</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起点：销售收入预测 ，因此 ，预算损益表中只有确定了销售收入，才能进一步对与销售收入配比的成本费用进行规划和测算。销售收入超过经营成本的部分称为毛利，销售毛利额高低 ，是企业盈利的关键 ，企业经营费用、管理费用、财务费用的支出，利润的实现，都依赖于毛利。</a:t>
            </a: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预算损益表的结构、数据来源及平衡关系如下：</a:t>
            </a:r>
          </a:p>
          <a:p>
            <a:pPr eaLnBrk="1" hangingPunct="1"/>
            <a:endParaRPr kumimoji="1" lang="zh-CN" altLang="en-US" sz="700" smtClean="0">
              <a:latin typeface="Arial" pitchFamily="34" charset="0"/>
              <a:cs typeface="Arial" pitchFamily="34" charset="0"/>
            </a:endParaRPr>
          </a:p>
          <a:p>
            <a:pPr eaLnBrk="1" hangingPunct="1"/>
            <a:r>
              <a:rPr kumimoji="1" lang="zh-CN" altLang="en-US" sz="700" b="1" smtClean="0">
                <a:latin typeface="Arial" pitchFamily="34" charset="0"/>
                <a:cs typeface="Arial" pitchFamily="34" charset="0"/>
              </a:rPr>
              <a:t>项目数据来源</a:t>
            </a:r>
            <a:br>
              <a:rPr kumimoji="1" lang="zh-CN" altLang="en-US" sz="700" b="1" smtClean="0">
                <a:latin typeface="Arial" pitchFamily="34" charset="0"/>
                <a:cs typeface="Arial" pitchFamily="34" charset="0"/>
              </a:rPr>
            </a:br>
            <a:r>
              <a:rPr kumimoji="1" lang="zh-CN" altLang="en-US" sz="700" smtClean="0">
                <a:latin typeface="Arial" pitchFamily="34" charset="0"/>
                <a:cs typeface="Arial" pitchFamily="34" charset="0"/>
              </a:rPr>
              <a:t>Ａ销售收入销售预算及预测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Ｂ经营成本成本预算及预测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Ｃ毛利等于Ａ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Ｂ</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Ｄ销售费用销售费用预算及预测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Ｅ管理费用管理费用预算及预测</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Ｆ财务费用预算现金流量表中“发生筹资费用及偿付利息所支付的现金”</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Ｇ投资收益被投资企业的财务预算或者通过对被投资企业历年经济效益及投资回报的资料分析</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Ｈ利润等于Ｃ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Ｄ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Ｅ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Ｆ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Ｉ所得税等于Ｈ</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税率</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Ｊ净利润等于Ｈ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Ｉ</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C51B7075-F9D1-4104-9090-D37B75103352}" type="datetime1">
              <a:rPr lang="zh-CN" altLang="en-US" sz="1200" b="0">
                <a:solidFill>
                  <a:schemeClr val="tx1"/>
                </a:solidFill>
              </a:rPr>
              <a:pPr eaLnBrk="1" hangingPunct="1"/>
              <a:t>2015/7/20</a:t>
            </a:fld>
            <a:endParaRPr lang="en-GB" altLang="zh-CN" sz="1200" b="0">
              <a:solidFill>
                <a:schemeClr val="tx1"/>
              </a:solidFill>
            </a:endParaRPr>
          </a:p>
        </p:txBody>
      </p:sp>
      <p:sp>
        <p:nvSpPr>
          <p:cNvPr id="23245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3724ACCA-1B45-46E8-999B-7D11AE77F7CC}" type="slidenum">
              <a:rPr lang="zh-CN" altLang="en-GB" sz="1200" b="0">
                <a:solidFill>
                  <a:schemeClr val="tx1"/>
                </a:solidFill>
              </a:rPr>
              <a:pPr eaLnBrk="1" hangingPunct="1"/>
              <a:t>93</a:t>
            </a:fld>
            <a:endParaRPr lang="en-GB" altLang="zh-CN" sz="1200" b="0">
              <a:solidFill>
                <a:schemeClr val="tx1"/>
              </a:solidFill>
            </a:endParaRPr>
          </a:p>
        </p:txBody>
      </p:sp>
      <p:sp>
        <p:nvSpPr>
          <p:cNvPr id="232452" name="Rectangle 2"/>
          <p:cNvSpPr>
            <a:spLocks noGrp="1" noRot="1" noChangeAspect="1" noChangeArrowheads="1" noTextEdit="1"/>
          </p:cNvSpPr>
          <p:nvPr>
            <p:ph type="sldImg"/>
          </p:nvPr>
        </p:nvSpPr>
        <p:spPr>
          <a:xfrm>
            <a:off x="854075" y="744538"/>
            <a:ext cx="4962525" cy="3722687"/>
          </a:xfrm>
          <a:ln/>
        </p:spPr>
      </p:sp>
      <p:sp>
        <p:nvSpPr>
          <p:cNvPr id="232453" name="Rectangle 3"/>
          <p:cNvSpPr>
            <a:spLocks noGrp="1" noChangeArrowheads="1"/>
          </p:cNvSpPr>
          <p:nvPr>
            <p:ph type="body" idx="1"/>
          </p:nvPr>
        </p:nvSpPr>
        <p:spPr>
          <a:noFill/>
        </p:spPr>
        <p:txBody>
          <a:bodyPr/>
          <a:lstStyle/>
          <a:p>
            <a:pPr marL="190500" indent="-190500"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marL="190500" indent="-190500" eaLnBrk="1" hangingPunct="1"/>
            <a:endParaRPr kumimoji="1" lang="zh-CN" altLang="en-US" sz="700" smtClean="0">
              <a:latin typeface="Arial" pitchFamily="34" charset="0"/>
              <a:cs typeface="Arial" pitchFamily="34" charset="0"/>
            </a:endParaRPr>
          </a:p>
          <a:p>
            <a:pPr marL="190500" indent="-190500" eaLnBrk="1" hangingPunct="1"/>
            <a:r>
              <a:rPr kumimoji="1" lang="zh-CN" altLang="en-US" sz="700" smtClean="0">
                <a:latin typeface="Arial" pitchFamily="34" charset="0"/>
                <a:cs typeface="Arial" pitchFamily="34" charset="0"/>
              </a:rPr>
              <a:t>现金流量预算是以经营活动、投资活动、筹资活动产生的现金流入及流出量，反映企业预算期间现金流量的方向、规模和结构。以现金流入、流出的净值反映企业的支付能力和偿债能力。通过编制现金流量预算，合理地安排、处理现金收支及资金调度的业务，保证企业现金正常流转及相对平衡。</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    </a:t>
            </a:r>
          </a:p>
          <a:p>
            <a:pPr marL="190500" indent="-190500" eaLnBrk="1" hangingPunct="1"/>
            <a:r>
              <a:rPr kumimoji="1" lang="zh-CN" altLang="en-US" sz="700" smtClean="0">
                <a:latin typeface="Arial" pitchFamily="34" charset="0"/>
                <a:cs typeface="Arial" pitchFamily="34" charset="0"/>
              </a:rPr>
              <a:t>编制现金流量预算，以企业期初现金的结存额为基点，充分考虑预算期间的现金收入，预计期末的理想现金结存额，确定预算期间的现金支出。相互的关系可用公式表示为 </a:t>
            </a:r>
            <a:r>
              <a:rPr kumimoji="1" lang="en-US" altLang="zh-CN" sz="700" smtClean="0">
                <a:latin typeface="Arial" pitchFamily="34" charset="0"/>
                <a:cs typeface="Arial" pitchFamily="34" charset="0"/>
              </a:rPr>
              <a:t>:</a:t>
            </a:r>
            <a:br>
              <a:rPr kumimoji="1" lang="en-US" altLang="zh-CN" sz="700" smtClean="0">
                <a:latin typeface="Arial" pitchFamily="34" charset="0"/>
                <a:cs typeface="Arial" pitchFamily="34" charset="0"/>
              </a:rPr>
            </a:br>
            <a:endParaRPr kumimoji="1" lang="en-US" altLang="zh-CN" sz="700" smtClean="0">
              <a:latin typeface="Arial" pitchFamily="34" charset="0"/>
              <a:cs typeface="Arial" pitchFamily="34" charset="0"/>
            </a:endParaRPr>
          </a:p>
          <a:p>
            <a:pPr marL="190500" indent="-190500" eaLnBrk="1" hangingPunct="1"/>
            <a:r>
              <a:rPr kumimoji="1" lang="zh-CN" altLang="en-US" sz="700" b="1" smtClean="0">
                <a:latin typeface="Arial" pitchFamily="34" charset="0"/>
                <a:cs typeface="Arial" pitchFamily="34" charset="0"/>
              </a:rPr>
              <a:t>期初现金结存额 </a:t>
            </a:r>
            <a:r>
              <a:rPr kumimoji="1" lang="en-US" altLang="zh-CN" sz="700" b="1" smtClean="0">
                <a:latin typeface="Arial" pitchFamily="34" charset="0"/>
                <a:cs typeface="Arial" pitchFamily="34" charset="0"/>
              </a:rPr>
              <a:t>+  </a:t>
            </a:r>
            <a:r>
              <a:rPr kumimoji="1" lang="zh-CN" altLang="en-US" sz="700" b="1" smtClean="0">
                <a:latin typeface="Arial" pitchFamily="34" charset="0"/>
                <a:cs typeface="Arial" pitchFamily="34" charset="0"/>
              </a:rPr>
              <a:t>预算期间的现金收入 </a:t>
            </a:r>
            <a:r>
              <a:rPr kumimoji="1" lang="en-US" altLang="zh-CN" sz="700" b="1" smtClean="0">
                <a:latin typeface="Arial" pitchFamily="34" charset="0"/>
                <a:cs typeface="Arial" pitchFamily="34" charset="0"/>
              </a:rPr>
              <a:t>-  </a:t>
            </a:r>
            <a:r>
              <a:rPr kumimoji="1" lang="zh-CN" altLang="en-US" sz="700" b="1" smtClean="0">
                <a:latin typeface="Arial" pitchFamily="34" charset="0"/>
                <a:cs typeface="Arial" pitchFamily="34" charset="0"/>
              </a:rPr>
              <a:t>预算期末理想的现金结存余额＝预算期间的现金支出</a:t>
            </a:r>
            <a:br>
              <a:rPr kumimoji="1" lang="zh-CN" altLang="en-US" sz="700" b="1" smtClean="0">
                <a:latin typeface="Arial" pitchFamily="34" charset="0"/>
                <a:cs typeface="Arial" pitchFamily="34" charset="0"/>
              </a:rPr>
            </a:br>
            <a:endParaRPr kumimoji="1" lang="zh-CN" altLang="en-US" sz="700" b="1" smtClean="0">
              <a:latin typeface="Arial" pitchFamily="34" charset="0"/>
              <a:cs typeface="Arial" pitchFamily="34" charset="0"/>
            </a:endParaRPr>
          </a:p>
          <a:p>
            <a:pPr marL="190500" indent="-190500" eaLnBrk="1" hangingPunct="1">
              <a:buFontTx/>
              <a:buAutoNum type="arabicPeriod"/>
            </a:pPr>
            <a:r>
              <a:rPr kumimoji="1" lang="zh-CN" altLang="en-US" sz="700" smtClean="0">
                <a:latin typeface="Arial" pitchFamily="34" charset="0"/>
                <a:cs typeface="Arial" pitchFamily="34" charset="0"/>
              </a:rPr>
              <a:t>期初现金结存数据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来源于预算资产负债表货币资金的期初数。</a:t>
            </a:r>
          </a:p>
          <a:p>
            <a:pPr marL="190500" indent="-190500" eaLnBrk="1" hangingPunct="1">
              <a:buFontTx/>
              <a:buAutoNum type="arabicPeriod"/>
            </a:pPr>
            <a:r>
              <a:rPr kumimoji="1" lang="zh-CN" altLang="en-US" sz="700" smtClean="0">
                <a:latin typeface="Arial" pitchFamily="34" charset="0"/>
                <a:cs typeface="Arial" pitchFamily="34" charset="0"/>
              </a:rPr>
              <a:t>现金收入由以下三个方面组成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经营活动、投资活动、筹资活动产生的现金收入。</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（１）经营活动产生的现金收入 </a:t>
            </a:r>
          </a:p>
          <a:p>
            <a:pPr marL="190500" indent="-190500" eaLnBrk="1" hangingPunct="1">
              <a:buFontTx/>
              <a:buChar char="•"/>
            </a:pPr>
            <a:r>
              <a:rPr kumimoji="1" lang="zh-CN" altLang="en-US" sz="700" smtClean="0">
                <a:latin typeface="Arial" pitchFamily="34" charset="0"/>
                <a:cs typeface="Arial" pitchFamily="34" charset="0"/>
              </a:rPr>
              <a:t>主要来源：销售商品或提供劳务的现金收入 ，租金收入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其他与经营活动有关的收入。</a:t>
            </a:r>
          </a:p>
          <a:p>
            <a:pPr marL="190500" indent="-190500" eaLnBrk="1" hangingPunct="1">
              <a:buFontTx/>
              <a:buChar char="•"/>
            </a:pPr>
            <a:r>
              <a:rPr kumimoji="1" lang="zh-CN" altLang="en-US" sz="700" smtClean="0">
                <a:latin typeface="Arial" pitchFamily="34" charset="0"/>
                <a:cs typeface="Arial" pitchFamily="34" charset="0"/>
              </a:rPr>
              <a:t>计算方法：等于销售收入及其他经营收入 ，加、减应收、预收帐款的期末与期初的差额。</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（２）投资活动产生的现金收入</a:t>
            </a:r>
          </a:p>
          <a:p>
            <a:pPr marL="190500" indent="-190500" eaLnBrk="1" hangingPunct="1">
              <a:buFontTx/>
              <a:buChar char="•"/>
            </a:pPr>
            <a:r>
              <a:rPr kumimoji="1" lang="zh-CN" altLang="en-US" sz="700" smtClean="0">
                <a:latin typeface="Arial" pitchFamily="34" charset="0"/>
                <a:cs typeface="Arial" pitchFamily="34" charset="0"/>
              </a:rPr>
              <a:t>主要来源：对外资收到的回报 ，收回投资，处置固定资产、无形资产和其他长期资产收到的现金。</a:t>
            </a:r>
          </a:p>
          <a:p>
            <a:pPr marL="190500" indent="-190500" eaLnBrk="1" hangingPunct="1">
              <a:buFontTx/>
              <a:buChar char="•"/>
            </a:pPr>
            <a:r>
              <a:rPr kumimoji="1" lang="zh-CN" altLang="en-US" sz="700" smtClean="0">
                <a:latin typeface="Arial" pitchFamily="34" charset="0"/>
                <a:cs typeface="Arial" pitchFamily="34" charset="0"/>
              </a:rPr>
              <a:t>计算方法：</a:t>
            </a:r>
          </a:p>
          <a:p>
            <a:pPr marL="1104900" lvl="2" indent="-190500" eaLnBrk="1" hangingPunct="1">
              <a:buFontTx/>
              <a:buChar char="•"/>
            </a:pPr>
            <a:r>
              <a:rPr kumimoji="1" lang="zh-CN" altLang="en-US" sz="700" smtClean="0">
                <a:latin typeface="Arial" pitchFamily="34" charset="0"/>
                <a:cs typeface="Arial" pitchFamily="34" charset="0"/>
              </a:rPr>
              <a:t>对外投资收到的现金，等于预算损益表的投资收益，加、减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有关应收、预收帐项的期末与期初的差额。</a:t>
            </a:r>
          </a:p>
          <a:p>
            <a:pPr marL="1104900" lvl="2" indent="-190500" eaLnBrk="1" hangingPunct="1">
              <a:buFontTx/>
              <a:buChar char="•"/>
            </a:pPr>
            <a:r>
              <a:rPr kumimoji="1" lang="zh-CN" altLang="en-US" sz="700" smtClean="0">
                <a:latin typeface="Arial" pitchFamily="34" charset="0"/>
                <a:cs typeface="Arial" pitchFamily="34" charset="0"/>
              </a:rPr>
              <a:t>收回投资收到的现金，根据董事会收回投资的决议，预计长期投资、短期投资的减少数，加、减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有关应收、预收帐项的期末与期初的差额。</a:t>
            </a:r>
          </a:p>
          <a:p>
            <a:pPr marL="1104900" lvl="2" indent="-190500" eaLnBrk="1" hangingPunct="1">
              <a:buFontTx/>
              <a:buChar char="•"/>
            </a:pPr>
            <a:r>
              <a:rPr kumimoji="1" lang="zh-CN" altLang="en-US" sz="700" smtClean="0">
                <a:latin typeface="Arial" pitchFamily="34" charset="0"/>
                <a:cs typeface="Arial" pitchFamily="34" charset="0"/>
              </a:rPr>
              <a:t>处置固定资产或无形资产收到的现金，等于处置固定资产或无形资产的净收益，加、减有关应收、预收帐项的期末与期初的差额。</a:t>
            </a:r>
          </a:p>
          <a:p>
            <a:pPr marL="190500" indent="-190500" eaLnBrk="1" hangingPunct="1"/>
            <a:r>
              <a:rPr kumimoji="1" lang="zh-CN" altLang="en-US" sz="700" smtClean="0">
                <a:latin typeface="Arial" pitchFamily="34" charset="0"/>
                <a:cs typeface="Arial" pitchFamily="34" charset="0"/>
              </a:rPr>
              <a:t>（</a:t>
            </a:r>
            <a:r>
              <a:rPr kumimoji="1" lang="en-US" altLang="zh-CN" sz="700" smtClean="0">
                <a:latin typeface="Arial" pitchFamily="34" charset="0"/>
                <a:cs typeface="Arial" pitchFamily="34" charset="0"/>
              </a:rPr>
              <a:t>3</a:t>
            </a:r>
            <a:r>
              <a:rPr kumimoji="1" lang="zh-CN" altLang="en-US" sz="700" smtClean="0">
                <a:latin typeface="Arial" pitchFamily="34" charset="0"/>
                <a:cs typeface="Arial" pitchFamily="34" charset="0"/>
              </a:rPr>
              <a:t>）筹资活动产生的现金收入，等于吸收权益性投资收到的现金、发行债券收到的现金、借款收到的现金。吸收权益性投资收入的现金，等于增资配股金额，加、减有关应收、预收帐项的期末与期初的差额。借款收到的现金，等于预算期间的现金支出与现金收入（不含借款收到的现金净加数）及期末与期初货币资金的差额。</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marL="190500" indent="-190500" eaLnBrk="1" hangingPunct="1"/>
            <a:r>
              <a:rPr kumimoji="1" lang="zh-CN" altLang="en-US" sz="700" smtClean="0">
                <a:latin typeface="Arial" pitchFamily="34" charset="0"/>
                <a:cs typeface="Arial" pitchFamily="34" charset="0"/>
              </a:rPr>
              <a:t>３．现金支出以下三方面支出包括：</a:t>
            </a:r>
          </a:p>
          <a:p>
            <a:pPr marL="190500" indent="-190500" eaLnBrk="1" hangingPunct="1"/>
            <a:r>
              <a:rPr kumimoji="1" lang="zh-CN" altLang="en-US" sz="700" smtClean="0">
                <a:latin typeface="Arial" pitchFamily="34" charset="0"/>
                <a:cs typeface="Arial" pitchFamily="34" charset="0"/>
              </a:rPr>
              <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（１）经营活动：</a:t>
            </a:r>
          </a:p>
          <a:p>
            <a:pPr marL="190500" indent="-190500" eaLnBrk="1" hangingPunct="1">
              <a:buFontTx/>
              <a:buChar char="•"/>
            </a:pPr>
            <a:r>
              <a:rPr kumimoji="1" lang="zh-CN" altLang="en-US" sz="700" smtClean="0">
                <a:latin typeface="Arial" pitchFamily="34" charset="0"/>
                <a:cs typeface="Arial" pitchFamily="34" charset="0"/>
              </a:rPr>
              <a:t>购买商品或接受劳务支付的现金：</a:t>
            </a:r>
          </a:p>
          <a:p>
            <a:pPr marL="647700" lvl="1" indent="-190500" eaLnBrk="1" hangingPunct="1">
              <a:buFontTx/>
              <a:buChar char="•"/>
            </a:pPr>
            <a:r>
              <a:rPr kumimoji="1" lang="zh-CN" altLang="en-US" sz="700" smtClean="0">
                <a:latin typeface="Arial" pitchFamily="34" charset="0"/>
                <a:cs typeface="Arial" pitchFamily="34" charset="0"/>
              </a:rPr>
              <a:t>确认方法：在确定购买商品现金支出时，以材料、低值易耗品采购预算为基础，要分清现购和赊购，分析赊购的付款时间及金额。</a:t>
            </a:r>
          </a:p>
          <a:p>
            <a:pPr marL="647700" lvl="1" indent="-190500" eaLnBrk="1" hangingPunct="1">
              <a:buFontTx/>
              <a:buChar char="•"/>
            </a:pPr>
            <a:r>
              <a:rPr kumimoji="1" lang="zh-CN" altLang="en-US" sz="700" smtClean="0">
                <a:latin typeface="Arial" pitchFamily="34" charset="0"/>
                <a:cs typeface="Arial" pitchFamily="34" charset="0"/>
              </a:rPr>
              <a:t>计算方法：等于采购商品物资及接受劳务金额，加、减应付、预付帐款的期末与期初的差额：</a:t>
            </a:r>
          </a:p>
          <a:p>
            <a:pPr marL="190500" indent="-190500" eaLnBrk="1" hangingPunct="1">
              <a:buFontTx/>
              <a:buChar char="•"/>
            </a:pPr>
            <a:r>
              <a:rPr kumimoji="1" lang="zh-CN" altLang="en-US" sz="700" smtClean="0">
                <a:latin typeface="Arial" pitchFamily="34" charset="0"/>
                <a:cs typeface="Arial" pitchFamily="34" charset="0"/>
              </a:rPr>
              <a:t>支付职工工资以及为职工支付的现金：</a:t>
            </a:r>
          </a:p>
          <a:p>
            <a:pPr marL="647700" lvl="1" indent="-190500" eaLnBrk="1" hangingPunct="1">
              <a:buFontTx/>
              <a:buChar char="•"/>
            </a:pPr>
            <a:r>
              <a:rPr kumimoji="1" lang="zh-CN" altLang="en-US" sz="700" smtClean="0">
                <a:latin typeface="Arial" pitchFamily="34" charset="0"/>
                <a:cs typeface="Arial" pitchFamily="34" charset="0"/>
              </a:rPr>
              <a:t>确认方法：支付职工工资以及为职工支付的现金，可在分析往年实际支付直接生产人员、销售人员、管理人员、其他间接人员工资、奖金及其他各种补助，往年实际为职工支付的住房公积金、医疗保险、养老保险、应付福利费等支出金额的基础上，调整有关的数据，计算出本期支付职工工资以及为职工支付的现金。</a:t>
            </a:r>
          </a:p>
          <a:p>
            <a:pPr marL="647700" lvl="1" indent="-190500" eaLnBrk="1" hangingPunct="1">
              <a:buFontTx/>
              <a:buChar char="•"/>
            </a:pPr>
            <a:r>
              <a:rPr kumimoji="1" lang="zh-CN" altLang="en-US" sz="700" smtClean="0">
                <a:latin typeface="Arial" pitchFamily="34" charset="0"/>
                <a:cs typeface="Arial" pitchFamily="34" charset="0"/>
              </a:rPr>
              <a:t>计算方法： 等于预算期间应付职工工资及为职工支付的住房公积金、医疗保险、养老保险等现金支出，加、减应付工资、应付福利费及其他应付款期末与期初的差额。</a:t>
            </a:r>
          </a:p>
          <a:p>
            <a:pPr marL="190500" indent="-190500" eaLnBrk="1" hangingPunct="1">
              <a:buFontTx/>
              <a:buChar char="•"/>
            </a:pPr>
            <a:r>
              <a:rPr kumimoji="1" lang="zh-CN" altLang="en-US" sz="700" smtClean="0">
                <a:latin typeface="Arial" pitchFamily="34" charset="0"/>
                <a:cs typeface="Arial" pitchFamily="34" charset="0"/>
              </a:rPr>
              <a:t>经营租赁所支付的现金，等于合同或协议确定的应付租金的金额，加、减应付款（租金）的期末与期初的差额</a:t>
            </a:r>
          </a:p>
          <a:p>
            <a:pPr marL="190500" indent="-190500" eaLnBrk="1" hangingPunct="1">
              <a:buFontTx/>
              <a:buChar char="•"/>
            </a:pPr>
            <a:r>
              <a:rPr kumimoji="1" lang="zh-CN" altLang="en-US" sz="700" smtClean="0">
                <a:latin typeface="Arial" pitchFamily="34" charset="0"/>
                <a:cs typeface="Arial" pitchFamily="34" charset="0"/>
              </a:rPr>
              <a:t>支付税金及其他与经营活动有关的现金，等于预算期间应付增值税、营业税、所得税和其他税金及附加，加、减应付税金及应付税金附加的期末与期初的差额</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（２）投资活动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包括购建固定资产、无形资产和其他长期资产支付的现金，企业权益性投资及债权性投资支付的现金，其他与投资活动有关的现金等支出。它等于投资预算确定的固定资产、无形资产和其他长期资产投资额，加、减涉及投资活动的应付及预付帐项变动数。</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３）筹资活动，包括分配股利或利润所支付的现金、支付利息所支付的现金、支付其他与筹资活动有关的现金。支付利息及支付其他与筹资活动有关的现金支出，等于贷款的期初与期末的平均数或筹资活动产生的现金收入乘以利率（或单位筹资成本）。分配股利或利润所支付的现金，等于董事会或股东大会决议确定的应分配利润金额，加、减应付股利（利润）期末与期初的差额。我们将企业现金流入、流出的项目和金额，参照现金流量表的格式填列，即编制成预算现金流量表。</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marL="190500" indent="-190500" eaLnBrk="1" hangingPunct="1">
              <a:buFontTx/>
              <a:buChar char="•"/>
            </a:pPr>
            <a:endParaRPr kumimoji="1" lang="zh-CN" altLang="en-US" sz="700" smtClean="0">
              <a:latin typeface="Arial" pitchFamily="34" charset="0"/>
              <a:cs typeface="Arial" pitchFamily="34"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58823E4-BB0F-47B6-9C4A-9CA1B646A680}" type="datetime1">
              <a:rPr lang="zh-CN" altLang="en-US" sz="1200" b="0">
                <a:solidFill>
                  <a:schemeClr val="tx1"/>
                </a:solidFill>
              </a:rPr>
              <a:pPr eaLnBrk="1" hangingPunct="1"/>
              <a:t>2015/7/20</a:t>
            </a:fld>
            <a:endParaRPr lang="en-GB" altLang="zh-CN" sz="1200" b="0">
              <a:solidFill>
                <a:schemeClr val="tx1"/>
              </a:solidFill>
            </a:endParaRPr>
          </a:p>
        </p:txBody>
      </p:sp>
      <p:sp>
        <p:nvSpPr>
          <p:cNvPr id="233475"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C1C6B8D1-DCCD-4D19-9D3B-559FDCE9DD73}" type="slidenum">
              <a:rPr lang="zh-CN" altLang="en-GB" sz="1200" b="0">
                <a:solidFill>
                  <a:schemeClr val="tx1"/>
                </a:solidFill>
              </a:rPr>
              <a:pPr eaLnBrk="1" hangingPunct="1"/>
              <a:t>94</a:t>
            </a:fld>
            <a:endParaRPr lang="en-GB" altLang="zh-CN" sz="1200" b="0">
              <a:solidFill>
                <a:schemeClr val="tx1"/>
              </a:solidFill>
            </a:endParaRPr>
          </a:p>
        </p:txBody>
      </p:sp>
      <p:sp>
        <p:nvSpPr>
          <p:cNvPr id="233476" name="Rectangle 2"/>
          <p:cNvSpPr>
            <a:spLocks noGrp="1" noRot="1" noChangeAspect="1" noChangeArrowheads="1" noTextEdit="1"/>
          </p:cNvSpPr>
          <p:nvPr>
            <p:ph type="sldImg"/>
          </p:nvPr>
        </p:nvSpPr>
        <p:spPr>
          <a:xfrm>
            <a:off x="854075" y="744538"/>
            <a:ext cx="4962525" cy="3722687"/>
          </a:xfrm>
          <a:ln/>
        </p:spPr>
      </p:sp>
      <p:sp>
        <p:nvSpPr>
          <p:cNvPr id="233477" name="Rectangle 3"/>
          <p:cNvSpPr>
            <a:spLocks noGrp="1" noChangeArrowheads="1"/>
          </p:cNvSpPr>
          <p:nvPr>
            <p:ph type="body" idx="1"/>
          </p:nvPr>
        </p:nvSpPr>
        <p:spPr>
          <a:noFill/>
        </p:spPr>
        <p:txBody>
          <a:bodyPr/>
          <a:lstStyle/>
          <a:p>
            <a:pPr marL="190500" indent="-190500"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marL="190500" indent="-190500" eaLnBrk="1" hangingPunct="1"/>
            <a:endParaRPr kumimoji="1" lang="zh-CN" altLang="en-US" sz="700" smtClean="0">
              <a:latin typeface="Arial" pitchFamily="34" charset="0"/>
              <a:cs typeface="Arial" pitchFamily="34" charset="0"/>
            </a:endParaRPr>
          </a:p>
          <a:p>
            <a:pPr marL="190500" indent="-190500" eaLnBrk="1" hangingPunct="1"/>
            <a:r>
              <a:rPr kumimoji="1" lang="zh-CN" altLang="en-US" sz="700" smtClean="0">
                <a:latin typeface="Arial" pitchFamily="34" charset="0"/>
                <a:cs typeface="Arial" pitchFamily="34" charset="0"/>
              </a:rPr>
              <a:t>现金流量预算是以经营活动、投资活动、筹资活动产生的现金流入及流出量，反映企业预算期间现金流量的方向、规模和结构。以现金流入、流出的净值反映企业的支付能力和偿债能力。通过编制现金流量预算，合理地安排、处理现金收支及资金调度的业务，保证企业现金正常流转及相对平衡。</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    </a:t>
            </a:r>
          </a:p>
          <a:p>
            <a:pPr marL="190500" indent="-190500" eaLnBrk="1" hangingPunct="1"/>
            <a:r>
              <a:rPr kumimoji="1" lang="zh-CN" altLang="en-US" sz="700" smtClean="0">
                <a:latin typeface="Arial" pitchFamily="34" charset="0"/>
                <a:cs typeface="Arial" pitchFamily="34" charset="0"/>
              </a:rPr>
              <a:t>编制现金流量预算，以企业期初现金的结存额为基点，充分考虑预算期间的现金收入，预计期末的理想现金结存额，确定预算期间的现金支出。相互的关系可用公式表示为 </a:t>
            </a:r>
            <a:r>
              <a:rPr kumimoji="1" lang="en-US" altLang="zh-CN" sz="700" smtClean="0">
                <a:latin typeface="Arial" pitchFamily="34" charset="0"/>
                <a:cs typeface="Arial" pitchFamily="34" charset="0"/>
              </a:rPr>
              <a:t>:</a:t>
            </a:r>
            <a:br>
              <a:rPr kumimoji="1" lang="en-US" altLang="zh-CN" sz="700" smtClean="0">
                <a:latin typeface="Arial" pitchFamily="34" charset="0"/>
                <a:cs typeface="Arial" pitchFamily="34" charset="0"/>
              </a:rPr>
            </a:br>
            <a:endParaRPr kumimoji="1" lang="en-US" altLang="zh-CN" sz="700" smtClean="0">
              <a:latin typeface="Arial" pitchFamily="34" charset="0"/>
              <a:cs typeface="Arial" pitchFamily="34" charset="0"/>
            </a:endParaRPr>
          </a:p>
          <a:p>
            <a:pPr marL="190500" indent="-190500" eaLnBrk="1" hangingPunct="1"/>
            <a:r>
              <a:rPr kumimoji="1" lang="zh-CN" altLang="en-US" sz="700" b="1" smtClean="0">
                <a:latin typeface="Arial" pitchFamily="34" charset="0"/>
                <a:cs typeface="Arial" pitchFamily="34" charset="0"/>
              </a:rPr>
              <a:t>期初现金结存额 </a:t>
            </a:r>
            <a:r>
              <a:rPr kumimoji="1" lang="en-US" altLang="zh-CN" sz="700" b="1" smtClean="0">
                <a:latin typeface="Arial" pitchFamily="34" charset="0"/>
                <a:cs typeface="Arial" pitchFamily="34" charset="0"/>
              </a:rPr>
              <a:t>+  </a:t>
            </a:r>
            <a:r>
              <a:rPr kumimoji="1" lang="zh-CN" altLang="en-US" sz="700" b="1" smtClean="0">
                <a:latin typeface="Arial" pitchFamily="34" charset="0"/>
                <a:cs typeface="Arial" pitchFamily="34" charset="0"/>
              </a:rPr>
              <a:t>预算期间的现金收入 </a:t>
            </a:r>
            <a:r>
              <a:rPr kumimoji="1" lang="en-US" altLang="zh-CN" sz="700" b="1" smtClean="0">
                <a:latin typeface="Arial" pitchFamily="34" charset="0"/>
                <a:cs typeface="Arial" pitchFamily="34" charset="0"/>
              </a:rPr>
              <a:t>-  </a:t>
            </a:r>
            <a:r>
              <a:rPr kumimoji="1" lang="zh-CN" altLang="en-US" sz="700" b="1" smtClean="0">
                <a:latin typeface="Arial" pitchFamily="34" charset="0"/>
                <a:cs typeface="Arial" pitchFamily="34" charset="0"/>
              </a:rPr>
              <a:t>预算期末理想的现金结存余额＝预算期间的现金支出</a:t>
            </a:r>
            <a:br>
              <a:rPr kumimoji="1" lang="zh-CN" altLang="en-US" sz="700" b="1" smtClean="0">
                <a:latin typeface="Arial" pitchFamily="34" charset="0"/>
                <a:cs typeface="Arial" pitchFamily="34" charset="0"/>
              </a:rPr>
            </a:br>
            <a:endParaRPr kumimoji="1" lang="zh-CN" altLang="en-US" sz="700" b="1" smtClean="0">
              <a:latin typeface="Arial" pitchFamily="34" charset="0"/>
              <a:cs typeface="Arial" pitchFamily="34" charset="0"/>
            </a:endParaRPr>
          </a:p>
          <a:p>
            <a:pPr marL="190500" indent="-190500" eaLnBrk="1" hangingPunct="1">
              <a:buFontTx/>
              <a:buAutoNum type="arabicPeriod"/>
            </a:pPr>
            <a:r>
              <a:rPr kumimoji="1" lang="zh-CN" altLang="en-US" sz="700" smtClean="0">
                <a:latin typeface="Arial" pitchFamily="34" charset="0"/>
                <a:cs typeface="Arial" pitchFamily="34" charset="0"/>
              </a:rPr>
              <a:t>期初现金结存数据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来源于预算资产负债表货币资金的期初数。</a:t>
            </a:r>
          </a:p>
          <a:p>
            <a:pPr marL="190500" indent="-190500" eaLnBrk="1" hangingPunct="1">
              <a:buFontTx/>
              <a:buAutoNum type="arabicPeriod"/>
            </a:pPr>
            <a:r>
              <a:rPr kumimoji="1" lang="zh-CN" altLang="en-US" sz="700" smtClean="0">
                <a:latin typeface="Arial" pitchFamily="34" charset="0"/>
                <a:cs typeface="Arial" pitchFamily="34" charset="0"/>
              </a:rPr>
              <a:t>现金收入由以下三个方面组成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经营活动、投资活动、筹资活动产生的现金收入。</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（１）经营活动产生的现金收入 </a:t>
            </a:r>
          </a:p>
          <a:p>
            <a:pPr marL="190500" indent="-190500" eaLnBrk="1" hangingPunct="1">
              <a:buFontTx/>
              <a:buChar char="•"/>
            </a:pPr>
            <a:r>
              <a:rPr kumimoji="1" lang="zh-CN" altLang="en-US" sz="700" smtClean="0">
                <a:latin typeface="Arial" pitchFamily="34" charset="0"/>
                <a:cs typeface="Arial" pitchFamily="34" charset="0"/>
              </a:rPr>
              <a:t>主要来源：销售商品或提供劳务的现金收入 ，租金收入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其他与经营活动有关的收入。</a:t>
            </a:r>
          </a:p>
          <a:p>
            <a:pPr marL="190500" indent="-190500" eaLnBrk="1" hangingPunct="1">
              <a:buFontTx/>
              <a:buChar char="•"/>
            </a:pPr>
            <a:r>
              <a:rPr kumimoji="1" lang="zh-CN" altLang="en-US" sz="700" smtClean="0">
                <a:latin typeface="Arial" pitchFamily="34" charset="0"/>
                <a:cs typeface="Arial" pitchFamily="34" charset="0"/>
              </a:rPr>
              <a:t>计算方法：等于销售收入及其他经营收入 ，加、减应收、预收帐款的期末与期初的差额。</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（２）投资活动产生的现金收入</a:t>
            </a:r>
          </a:p>
          <a:p>
            <a:pPr marL="190500" indent="-190500" eaLnBrk="1" hangingPunct="1">
              <a:buFontTx/>
              <a:buChar char="•"/>
            </a:pPr>
            <a:r>
              <a:rPr kumimoji="1" lang="zh-CN" altLang="en-US" sz="700" smtClean="0">
                <a:latin typeface="Arial" pitchFamily="34" charset="0"/>
                <a:cs typeface="Arial" pitchFamily="34" charset="0"/>
              </a:rPr>
              <a:t>主要来源：对外资收到的回报 ，收回投资，处置固定资产、无形资产和其他长期资产收到的现金。</a:t>
            </a:r>
          </a:p>
          <a:p>
            <a:pPr marL="190500" indent="-190500" eaLnBrk="1" hangingPunct="1">
              <a:buFontTx/>
              <a:buChar char="•"/>
            </a:pPr>
            <a:r>
              <a:rPr kumimoji="1" lang="zh-CN" altLang="en-US" sz="700" smtClean="0">
                <a:latin typeface="Arial" pitchFamily="34" charset="0"/>
                <a:cs typeface="Arial" pitchFamily="34" charset="0"/>
              </a:rPr>
              <a:t>计算方法：</a:t>
            </a:r>
          </a:p>
          <a:p>
            <a:pPr marL="1104900" lvl="2" indent="-190500" eaLnBrk="1" hangingPunct="1">
              <a:buFontTx/>
              <a:buChar char="•"/>
            </a:pPr>
            <a:r>
              <a:rPr kumimoji="1" lang="zh-CN" altLang="en-US" sz="700" smtClean="0">
                <a:latin typeface="Arial" pitchFamily="34" charset="0"/>
                <a:cs typeface="Arial" pitchFamily="34" charset="0"/>
              </a:rPr>
              <a:t>对外投资收到的现金，等于预算损益表的投资收益，加、减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有关应收、预收帐项的期末与期初的差额。</a:t>
            </a:r>
          </a:p>
          <a:p>
            <a:pPr marL="1104900" lvl="2" indent="-190500" eaLnBrk="1" hangingPunct="1">
              <a:buFontTx/>
              <a:buChar char="•"/>
            </a:pPr>
            <a:r>
              <a:rPr kumimoji="1" lang="zh-CN" altLang="en-US" sz="700" smtClean="0">
                <a:latin typeface="Arial" pitchFamily="34" charset="0"/>
                <a:cs typeface="Arial" pitchFamily="34" charset="0"/>
              </a:rPr>
              <a:t>收回投资收到的现金，根据董事会收回投资的决议，预计长期投资、短期投资的减少数，加、减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有关应收、预收帐项的期末与期初的差额。</a:t>
            </a:r>
          </a:p>
          <a:p>
            <a:pPr marL="1104900" lvl="2" indent="-190500" eaLnBrk="1" hangingPunct="1">
              <a:buFontTx/>
              <a:buChar char="•"/>
            </a:pPr>
            <a:r>
              <a:rPr kumimoji="1" lang="zh-CN" altLang="en-US" sz="700" smtClean="0">
                <a:latin typeface="Arial" pitchFamily="34" charset="0"/>
                <a:cs typeface="Arial" pitchFamily="34" charset="0"/>
              </a:rPr>
              <a:t>处置固定资产或无形资产收到的现金，等于处置固定资产或无形资产的净收益，加、减有关应收、预收帐项的期末与期初的差额。</a:t>
            </a:r>
          </a:p>
          <a:p>
            <a:pPr marL="190500" indent="-190500" eaLnBrk="1" hangingPunct="1"/>
            <a:r>
              <a:rPr kumimoji="1" lang="zh-CN" altLang="en-US" sz="700" smtClean="0">
                <a:latin typeface="Arial" pitchFamily="34" charset="0"/>
                <a:cs typeface="Arial" pitchFamily="34" charset="0"/>
              </a:rPr>
              <a:t>（</a:t>
            </a:r>
            <a:r>
              <a:rPr kumimoji="1" lang="en-US" altLang="zh-CN" sz="700" smtClean="0">
                <a:latin typeface="Arial" pitchFamily="34" charset="0"/>
                <a:cs typeface="Arial" pitchFamily="34" charset="0"/>
              </a:rPr>
              <a:t>3</a:t>
            </a:r>
            <a:r>
              <a:rPr kumimoji="1" lang="zh-CN" altLang="en-US" sz="700" smtClean="0">
                <a:latin typeface="Arial" pitchFamily="34" charset="0"/>
                <a:cs typeface="Arial" pitchFamily="34" charset="0"/>
              </a:rPr>
              <a:t>）筹资活动产生的现金收入，等于吸收权益性投资收到的现金、发行债券收到的现金、借款收到的现金。吸收权益性投资收入的现金，等于增资配股金额，加、减有关应收、预收帐项的期末与期初的差额。借款收到的现金，等于预算期间的现金支出与现金收入（不含借款收到的现金净加数）及期末与期初货币资金的差额。</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marL="190500" indent="-190500" eaLnBrk="1" hangingPunct="1"/>
            <a:r>
              <a:rPr kumimoji="1" lang="zh-CN" altLang="en-US" sz="700" smtClean="0">
                <a:latin typeface="Arial" pitchFamily="34" charset="0"/>
                <a:cs typeface="Arial" pitchFamily="34" charset="0"/>
              </a:rPr>
              <a:t>３．现金支出以下三方面支出包括：</a:t>
            </a:r>
          </a:p>
          <a:p>
            <a:pPr marL="190500" indent="-190500" eaLnBrk="1" hangingPunct="1"/>
            <a:r>
              <a:rPr kumimoji="1" lang="zh-CN" altLang="en-US" sz="700" smtClean="0">
                <a:latin typeface="Arial" pitchFamily="34" charset="0"/>
                <a:cs typeface="Arial" pitchFamily="34" charset="0"/>
              </a:rPr>
              <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（１）经营活动：</a:t>
            </a:r>
          </a:p>
          <a:p>
            <a:pPr marL="190500" indent="-190500" eaLnBrk="1" hangingPunct="1">
              <a:buFontTx/>
              <a:buChar char="•"/>
            </a:pPr>
            <a:r>
              <a:rPr kumimoji="1" lang="zh-CN" altLang="en-US" sz="700" smtClean="0">
                <a:latin typeface="Arial" pitchFamily="34" charset="0"/>
                <a:cs typeface="Arial" pitchFamily="34" charset="0"/>
              </a:rPr>
              <a:t>购买商品或接受劳务支付的现金：</a:t>
            </a:r>
          </a:p>
          <a:p>
            <a:pPr marL="647700" lvl="1" indent="-190500" eaLnBrk="1" hangingPunct="1">
              <a:buFontTx/>
              <a:buChar char="•"/>
            </a:pPr>
            <a:r>
              <a:rPr kumimoji="1" lang="zh-CN" altLang="en-US" sz="700" smtClean="0">
                <a:latin typeface="Arial" pitchFamily="34" charset="0"/>
                <a:cs typeface="Arial" pitchFamily="34" charset="0"/>
              </a:rPr>
              <a:t>确认方法：在确定购买商品现金支出时，以材料、低值易耗品采购预算为基础，要分清现购和赊购，分析赊购的付款时间及金额。</a:t>
            </a:r>
          </a:p>
          <a:p>
            <a:pPr marL="647700" lvl="1" indent="-190500" eaLnBrk="1" hangingPunct="1">
              <a:buFontTx/>
              <a:buChar char="•"/>
            </a:pPr>
            <a:r>
              <a:rPr kumimoji="1" lang="zh-CN" altLang="en-US" sz="700" smtClean="0">
                <a:latin typeface="Arial" pitchFamily="34" charset="0"/>
                <a:cs typeface="Arial" pitchFamily="34" charset="0"/>
              </a:rPr>
              <a:t>计算方法：等于采购商品物资及接受劳务金额，加、减应付、预付帐款的期末与期初的差额：</a:t>
            </a:r>
          </a:p>
          <a:p>
            <a:pPr marL="190500" indent="-190500" eaLnBrk="1" hangingPunct="1">
              <a:buFontTx/>
              <a:buChar char="•"/>
            </a:pPr>
            <a:r>
              <a:rPr kumimoji="1" lang="zh-CN" altLang="en-US" sz="700" smtClean="0">
                <a:latin typeface="Arial" pitchFamily="34" charset="0"/>
                <a:cs typeface="Arial" pitchFamily="34" charset="0"/>
              </a:rPr>
              <a:t>支付职工工资以及为职工支付的现金：</a:t>
            </a:r>
          </a:p>
          <a:p>
            <a:pPr marL="647700" lvl="1" indent="-190500" eaLnBrk="1" hangingPunct="1">
              <a:buFontTx/>
              <a:buChar char="•"/>
            </a:pPr>
            <a:r>
              <a:rPr kumimoji="1" lang="zh-CN" altLang="en-US" sz="700" smtClean="0">
                <a:latin typeface="Arial" pitchFamily="34" charset="0"/>
                <a:cs typeface="Arial" pitchFamily="34" charset="0"/>
              </a:rPr>
              <a:t>确认方法：支付职工工资以及为职工支付的现金，可在分析往年实际支付直接生产人员、销售人员、管理人员、其他间接人员工资、奖金及其他各种补助，往年实际为职工支付的住房公积金、医疗保险、养老保险、应付福利费等支出金额的基础上，调整有关的数据，计算出本期支付职工工资以及为职工支付的现金。</a:t>
            </a:r>
          </a:p>
          <a:p>
            <a:pPr marL="647700" lvl="1" indent="-190500" eaLnBrk="1" hangingPunct="1">
              <a:buFontTx/>
              <a:buChar char="•"/>
            </a:pPr>
            <a:r>
              <a:rPr kumimoji="1" lang="zh-CN" altLang="en-US" sz="700" smtClean="0">
                <a:latin typeface="Arial" pitchFamily="34" charset="0"/>
                <a:cs typeface="Arial" pitchFamily="34" charset="0"/>
              </a:rPr>
              <a:t>计算方法： 等于预算期间应付职工工资及为职工支付的住房公积金、医疗保险、养老保险等现金支出，加、减应付工资、应付福利费及其他应付款期末与期初的差额。</a:t>
            </a:r>
          </a:p>
          <a:p>
            <a:pPr marL="190500" indent="-190500" eaLnBrk="1" hangingPunct="1">
              <a:buFontTx/>
              <a:buChar char="•"/>
            </a:pPr>
            <a:r>
              <a:rPr kumimoji="1" lang="zh-CN" altLang="en-US" sz="700" smtClean="0">
                <a:latin typeface="Arial" pitchFamily="34" charset="0"/>
                <a:cs typeface="Arial" pitchFamily="34" charset="0"/>
              </a:rPr>
              <a:t>经营租赁所支付的现金，等于合同或协议确定的应付租金的金额，加、减应付款（租金）的期末与期初的差额</a:t>
            </a:r>
          </a:p>
          <a:p>
            <a:pPr marL="190500" indent="-190500" eaLnBrk="1" hangingPunct="1">
              <a:buFontTx/>
              <a:buChar char="•"/>
            </a:pPr>
            <a:r>
              <a:rPr kumimoji="1" lang="zh-CN" altLang="en-US" sz="700" smtClean="0">
                <a:latin typeface="Arial" pitchFamily="34" charset="0"/>
                <a:cs typeface="Arial" pitchFamily="34" charset="0"/>
              </a:rPr>
              <a:t>支付税金及其他与经营活动有关的现金，等于预算期间应付增值税、营业税、所得税和其他税金及附加，加、减应付税金及应付税金附加的期末与期初的差额</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（２）投资活动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包括购建固定资产、无形资产和其他长期资产支付的现金，企业权益性投资及债权性投资支付的现金，其他与投资活动有关的现金等支出。它等于投资预算确定的固定资产、无形资产和其他长期资产投资额，加、减涉及投资活动的应付及预付帐项变动数。</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３）筹资活动，包括分配股利或利润所支付的现金、支付利息所支付的现金、支付其他与筹资活动有关的现金。支付利息及支付其他与筹资活动有关的现金支出，等于贷款的期初与期末的平均数或筹资活动产生的现金收入乘以利率（或单位筹资成本）。分配股利或利润所支付的现金，等于董事会或股东大会决议确定的应分配利润金额，加、减应付股利（利润）期末与期初的差额。我们将企业现金流入、流出的项目和金额，参照现金流量表的格式填列，即编制成预算现金流量表。</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marL="190500" indent="-190500" eaLnBrk="1" hangingPunct="1">
              <a:buFontTx/>
              <a:buChar char="•"/>
            </a:pPr>
            <a:endParaRPr kumimoji="1" lang="zh-CN" altLang="en-US" sz="700" smtClean="0">
              <a:latin typeface="Arial" pitchFamily="34" charset="0"/>
              <a:cs typeface="Arial"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D9A6EC23-1633-4D6C-909D-793EFE6CAFB5}" type="datetime1">
              <a:rPr lang="zh-CN" altLang="en-US" sz="1200" b="0">
                <a:solidFill>
                  <a:schemeClr val="tx1"/>
                </a:solidFill>
              </a:rPr>
              <a:pPr eaLnBrk="1" hangingPunct="1"/>
              <a:t>2015/7/20</a:t>
            </a:fld>
            <a:endParaRPr lang="en-GB" altLang="zh-CN" sz="1200" b="0">
              <a:solidFill>
                <a:schemeClr val="tx1"/>
              </a:solidFill>
            </a:endParaRPr>
          </a:p>
        </p:txBody>
      </p:sp>
      <p:sp>
        <p:nvSpPr>
          <p:cNvPr id="234499"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F8453C16-7A17-40F2-AB2B-0D5D915A40AF}" type="slidenum">
              <a:rPr lang="zh-CN" altLang="en-GB" sz="1200" b="0">
                <a:solidFill>
                  <a:schemeClr val="tx1"/>
                </a:solidFill>
              </a:rPr>
              <a:pPr eaLnBrk="1" hangingPunct="1"/>
              <a:t>95</a:t>
            </a:fld>
            <a:endParaRPr lang="en-GB" altLang="zh-CN" sz="1200" b="0">
              <a:solidFill>
                <a:schemeClr val="tx1"/>
              </a:solidFill>
            </a:endParaRPr>
          </a:p>
        </p:txBody>
      </p:sp>
      <p:sp>
        <p:nvSpPr>
          <p:cNvPr id="234500" name="Rectangle 2"/>
          <p:cNvSpPr>
            <a:spLocks noGrp="1" noRot="1" noChangeAspect="1" noChangeArrowheads="1" noTextEdit="1"/>
          </p:cNvSpPr>
          <p:nvPr>
            <p:ph type="sldImg"/>
          </p:nvPr>
        </p:nvSpPr>
        <p:spPr>
          <a:xfrm>
            <a:off x="854075" y="744538"/>
            <a:ext cx="4962525" cy="3722687"/>
          </a:xfrm>
          <a:ln/>
        </p:spPr>
      </p:sp>
      <p:sp>
        <p:nvSpPr>
          <p:cNvPr id="234501" name="Rectangle 3"/>
          <p:cNvSpPr>
            <a:spLocks noGrp="1" noChangeArrowheads="1"/>
          </p:cNvSpPr>
          <p:nvPr>
            <p:ph type="body" idx="1"/>
          </p:nvPr>
        </p:nvSpPr>
        <p:spPr>
          <a:noFill/>
        </p:spPr>
        <p:txBody>
          <a:bodyPr/>
          <a:lstStyle/>
          <a:p>
            <a:pPr marL="190500" indent="-190500"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marL="190500" indent="-190500" eaLnBrk="1" hangingPunct="1"/>
            <a:endParaRPr kumimoji="1" lang="zh-CN" altLang="en-US" sz="700" smtClean="0">
              <a:latin typeface="Arial" pitchFamily="34" charset="0"/>
              <a:cs typeface="Arial" pitchFamily="34" charset="0"/>
            </a:endParaRPr>
          </a:p>
          <a:p>
            <a:pPr marL="190500" indent="-190500" eaLnBrk="1" hangingPunct="1"/>
            <a:r>
              <a:rPr kumimoji="1" lang="zh-CN" altLang="en-US" sz="700" smtClean="0">
                <a:latin typeface="Arial" pitchFamily="34" charset="0"/>
                <a:cs typeface="Arial" pitchFamily="34" charset="0"/>
              </a:rPr>
              <a:t>现金流量预算是以经营活动、投资活动、筹资活动产生的现金流入及流出量，反映企业预算期间现金流量的方向、规模和结构。以现金流入、流出的净值反映企业的支付能力和偿债能力。通过编制现金流量预算，合理地安排、处理现金收支及资金调度的业务，保证企业现金正常流转及相对平衡。</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    </a:t>
            </a:r>
          </a:p>
          <a:p>
            <a:pPr marL="190500" indent="-190500" eaLnBrk="1" hangingPunct="1"/>
            <a:r>
              <a:rPr kumimoji="1" lang="zh-CN" altLang="en-US" sz="700" smtClean="0">
                <a:latin typeface="Arial" pitchFamily="34" charset="0"/>
                <a:cs typeface="Arial" pitchFamily="34" charset="0"/>
              </a:rPr>
              <a:t>编制现金流量预算，以企业期初现金的结存额为基点，充分考虑预算期间的现金收入，预计期末的理想现金结存额，确定预算期间的现金支出。相互的关系可用公式表示为 </a:t>
            </a:r>
            <a:r>
              <a:rPr kumimoji="1" lang="en-US" altLang="zh-CN" sz="700" smtClean="0">
                <a:latin typeface="Arial" pitchFamily="34" charset="0"/>
                <a:cs typeface="Arial" pitchFamily="34" charset="0"/>
              </a:rPr>
              <a:t>:</a:t>
            </a:r>
            <a:br>
              <a:rPr kumimoji="1" lang="en-US" altLang="zh-CN" sz="700" smtClean="0">
                <a:latin typeface="Arial" pitchFamily="34" charset="0"/>
                <a:cs typeface="Arial" pitchFamily="34" charset="0"/>
              </a:rPr>
            </a:br>
            <a:endParaRPr kumimoji="1" lang="en-US" altLang="zh-CN" sz="700" smtClean="0">
              <a:latin typeface="Arial" pitchFamily="34" charset="0"/>
              <a:cs typeface="Arial" pitchFamily="34" charset="0"/>
            </a:endParaRPr>
          </a:p>
          <a:p>
            <a:pPr marL="190500" indent="-190500" eaLnBrk="1" hangingPunct="1"/>
            <a:r>
              <a:rPr kumimoji="1" lang="zh-CN" altLang="en-US" sz="700" b="1" smtClean="0">
                <a:latin typeface="Arial" pitchFamily="34" charset="0"/>
                <a:cs typeface="Arial" pitchFamily="34" charset="0"/>
              </a:rPr>
              <a:t>期初现金结存额 </a:t>
            </a:r>
            <a:r>
              <a:rPr kumimoji="1" lang="en-US" altLang="zh-CN" sz="700" b="1" smtClean="0">
                <a:latin typeface="Arial" pitchFamily="34" charset="0"/>
                <a:cs typeface="Arial" pitchFamily="34" charset="0"/>
              </a:rPr>
              <a:t>+  </a:t>
            </a:r>
            <a:r>
              <a:rPr kumimoji="1" lang="zh-CN" altLang="en-US" sz="700" b="1" smtClean="0">
                <a:latin typeface="Arial" pitchFamily="34" charset="0"/>
                <a:cs typeface="Arial" pitchFamily="34" charset="0"/>
              </a:rPr>
              <a:t>预算期间的现金收入 </a:t>
            </a:r>
            <a:r>
              <a:rPr kumimoji="1" lang="en-US" altLang="zh-CN" sz="700" b="1" smtClean="0">
                <a:latin typeface="Arial" pitchFamily="34" charset="0"/>
                <a:cs typeface="Arial" pitchFamily="34" charset="0"/>
              </a:rPr>
              <a:t>-  </a:t>
            </a:r>
            <a:r>
              <a:rPr kumimoji="1" lang="zh-CN" altLang="en-US" sz="700" b="1" smtClean="0">
                <a:latin typeface="Arial" pitchFamily="34" charset="0"/>
                <a:cs typeface="Arial" pitchFamily="34" charset="0"/>
              </a:rPr>
              <a:t>预算期末理想的现金结存余额＝预算期间的现金支出</a:t>
            </a:r>
            <a:br>
              <a:rPr kumimoji="1" lang="zh-CN" altLang="en-US" sz="700" b="1" smtClean="0">
                <a:latin typeface="Arial" pitchFamily="34" charset="0"/>
                <a:cs typeface="Arial" pitchFamily="34" charset="0"/>
              </a:rPr>
            </a:br>
            <a:endParaRPr kumimoji="1" lang="zh-CN" altLang="en-US" sz="700" b="1" smtClean="0">
              <a:latin typeface="Arial" pitchFamily="34" charset="0"/>
              <a:cs typeface="Arial" pitchFamily="34" charset="0"/>
            </a:endParaRPr>
          </a:p>
          <a:p>
            <a:pPr marL="190500" indent="-190500" eaLnBrk="1" hangingPunct="1">
              <a:buFontTx/>
              <a:buAutoNum type="arabicPeriod"/>
            </a:pPr>
            <a:r>
              <a:rPr kumimoji="1" lang="zh-CN" altLang="en-US" sz="700" smtClean="0">
                <a:latin typeface="Arial" pitchFamily="34" charset="0"/>
                <a:cs typeface="Arial" pitchFamily="34" charset="0"/>
              </a:rPr>
              <a:t>期初现金结存数据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来源于预算资产负债表货币资金的期初数。</a:t>
            </a:r>
          </a:p>
          <a:p>
            <a:pPr marL="190500" indent="-190500" eaLnBrk="1" hangingPunct="1">
              <a:buFontTx/>
              <a:buAutoNum type="arabicPeriod"/>
            </a:pPr>
            <a:r>
              <a:rPr kumimoji="1" lang="zh-CN" altLang="en-US" sz="700" smtClean="0">
                <a:latin typeface="Arial" pitchFamily="34" charset="0"/>
                <a:cs typeface="Arial" pitchFamily="34" charset="0"/>
              </a:rPr>
              <a:t>现金收入由以下三个方面组成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经营活动、投资活动、筹资活动产生的现金收入。</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（１）经营活动产生的现金收入 </a:t>
            </a:r>
          </a:p>
          <a:p>
            <a:pPr marL="190500" indent="-190500" eaLnBrk="1" hangingPunct="1">
              <a:buFontTx/>
              <a:buChar char="•"/>
            </a:pPr>
            <a:r>
              <a:rPr kumimoji="1" lang="zh-CN" altLang="en-US" sz="700" smtClean="0">
                <a:latin typeface="Arial" pitchFamily="34" charset="0"/>
                <a:cs typeface="Arial" pitchFamily="34" charset="0"/>
              </a:rPr>
              <a:t>主要来源：销售商品或提供劳务的现金收入 ，租金收入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其他与经营活动有关的收入。</a:t>
            </a:r>
          </a:p>
          <a:p>
            <a:pPr marL="190500" indent="-190500" eaLnBrk="1" hangingPunct="1">
              <a:buFontTx/>
              <a:buChar char="•"/>
            </a:pPr>
            <a:r>
              <a:rPr kumimoji="1" lang="zh-CN" altLang="en-US" sz="700" smtClean="0">
                <a:latin typeface="Arial" pitchFamily="34" charset="0"/>
                <a:cs typeface="Arial" pitchFamily="34" charset="0"/>
              </a:rPr>
              <a:t>计算方法：等于销售收入及其他经营收入 ，加、减应收、预收帐款的期末与期初的差额。</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（２）投资活动产生的现金收入</a:t>
            </a:r>
          </a:p>
          <a:p>
            <a:pPr marL="190500" indent="-190500" eaLnBrk="1" hangingPunct="1">
              <a:buFontTx/>
              <a:buChar char="•"/>
            </a:pPr>
            <a:r>
              <a:rPr kumimoji="1" lang="zh-CN" altLang="en-US" sz="700" smtClean="0">
                <a:latin typeface="Arial" pitchFamily="34" charset="0"/>
                <a:cs typeface="Arial" pitchFamily="34" charset="0"/>
              </a:rPr>
              <a:t>主要来源：对外资收到的回报 ，收回投资，处置固定资产、无形资产和其他长期资产收到的现金。</a:t>
            </a:r>
          </a:p>
          <a:p>
            <a:pPr marL="190500" indent="-190500" eaLnBrk="1" hangingPunct="1">
              <a:buFontTx/>
              <a:buChar char="•"/>
            </a:pPr>
            <a:r>
              <a:rPr kumimoji="1" lang="zh-CN" altLang="en-US" sz="700" smtClean="0">
                <a:latin typeface="Arial" pitchFamily="34" charset="0"/>
                <a:cs typeface="Arial" pitchFamily="34" charset="0"/>
              </a:rPr>
              <a:t>计算方法：</a:t>
            </a:r>
          </a:p>
          <a:p>
            <a:pPr marL="1104900" lvl="2" indent="-190500" eaLnBrk="1" hangingPunct="1">
              <a:buFontTx/>
              <a:buChar char="•"/>
            </a:pPr>
            <a:r>
              <a:rPr kumimoji="1" lang="zh-CN" altLang="en-US" sz="700" smtClean="0">
                <a:latin typeface="Arial" pitchFamily="34" charset="0"/>
                <a:cs typeface="Arial" pitchFamily="34" charset="0"/>
              </a:rPr>
              <a:t>对外投资收到的现金，等于预算损益表的投资收益，加、减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有关应收、预收帐项的期末与期初的差额。</a:t>
            </a:r>
          </a:p>
          <a:p>
            <a:pPr marL="1104900" lvl="2" indent="-190500" eaLnBrk="1" hangingPunct="1">
              <a:buFontTx/>
              <a:buChar char="•"/>
            </a:pPr>
            <a:r>
              <a:rPr kumimoji="1" lang="zh-CN" altLang="en-US" sz="700" smtClean="0">
                <a:latin typeface="Arial" pitchFamily="34" charset="0"/>
                <a:cs typeface="Arial" pitchFamily="34" charset="0"/>
              </a:rPr>
              <a:t>收回投资收到的现金，根据董事会收回投资的决议，预计长期投资、短期投资的减少数，加、减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有关应收、预收帐项的期末与期初的差额。</a:t>
            </a:r>
          </a:p>
          <a:p>
            <a:pPr marL="1104900" lvl="2" indent="-190500" eaLnBrk="1" hangingPunct="1">
              <a:buFontTx/>
              <a:buChar char="•"/>
            </a:pPr>
            <a:r>
              <a:rPr kumimoji="1" lang="zh-CN" altLang="en-US" sz="700" smtClean="0">
                <a:latin typeface="Arial" pitchFamily="34" charset="0"/>
                <a:cs typeface="Arial" pitchFamily="34" charset="0"/>
              </a:rPr>
              <a:t>处置固定资产或无形资产收到的现金，等于处置固定资产或无形资产的净收益，加、减有关应收、预收帐项的期末与期初的差额。</a:t>
            </a:r>
          </a:p>
          <a:p>
            <a:pPr marL="190500" indent="-190500" eaLnBrk="1" hangingPunct="1"/>
            <a:r>
              <a:rPr kumimoji="1" lang="zh-CN" altLang="en-US" sz="700" smtClean="0">
                <a:latin typeface="Arial" pitchFamily="34" charset="0"/>
                <a:cs typeface="Arial" pitchFamily="34" charset="0"/>
              </a:rPr>
              <a:t>（</a:t>
            </a:r>
            <a:r>
              <a:rPr kumimoji="1" lang="en-US" altLang="zh-CN" sz="700" smtClean="0">
                <a:latin typeface="Arial" pitchFamily="34" charset="0"/>
                <a:cs typeface="Arial" pitchFamily="34" charset="0"/>
              </a:rPr>
              <a:t>3</a:t>
            </a:r>
            <a:r>
              <a:rPr kumimoji="1" lang="zh-CN" altLang="en-US" sz="700" smtClean="0">
                <a:latin typeface="Arial" pitchFamily="34" charset="0"/>
                <a:cs typeface="Arial" pitchFamily="34" charset="0"/>
              </a:rPr>
              <a:t>）筹资活动产生的现金收入，等于吸收权益性投资收到的现金、发行债券收到的现金、借款收到的现金。吸收权益性投资收入的现金，等于增资配股金额，加、减有关应收、预收帐项的期末与期初的差额。借款收到的现金，等于预算期间的现金支出与现金收入（不含借款收到的现金净加数）及期末与期初货币资金的差额。</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marL="190500" indent="-190500" eaLnBrk="1" hangingPunct="1"/>
            <a:r>
              <a:rPr kumimoji="1" lang="zh-CN" altLang="en-US" sz="700" smtClean="0">
                <a:latin typeface="Arial" pitchFamily="34" charset="0"/>
                <a:cs typeface="Arial" pitchFamily="34" charset="0"/>
              </a:rPr>
              <a:t>３．现金支出以下三方面支出包括：</a:t>
            </a:r>
          </a:p>
          <a:p>
            <a:pPr marL="190500" indent="-190500" eaLnBrk="1" hangingPunct="1"/>
            <a:r>
              <a:rPr kumimoji="1" lang="zh-CN" altLang="en-US" sz="700" smtClean="0">
                <a:latin typeface="Arial" pitchFamily="34" charset="0"/>
                <a:cs typeface="Arial" pitchFamily="34" charset="0"/>
              </a:rPr>
              <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（１）经营活动：</a:t>
            </a:r>
          </a:p>
          <a:p>
            <a:pPr marL="190500" indent="-190500" eaLnBrk="1" hangingPunct="1">
              <a:buFontTx/>
              <a:buChar char="•"/>
            </a:pPr>
            <a:r>
              <a:rPr kumimoji="1" lang="zh-CN" altLang="en-US" sz="700" smtClean="0">
                <a:latin typeface="Arial" pitchFamily="34" charset="0"/>
                <a:cs typeface="Arial" pitchFamily="34" charset="0"/>
              </a:rPr>
              <a:t>购买商品或接受劳务支付的现金：</a:t>
            </a:r>
          </a:p>
          <a:p>
            <a:pPr marL="647700" lvl="1" indent="-190500" eaLnBrk="1" hangingPunct="1">
              <a:buFontTx/>
              <a:buChar char="•"/>
            </a:pPr>
            <a:r>
              <a:rPr kumimoji="1" lang="zh-CN" altLang="en-US" sz="700" smtClean="0">
                <a:latin typeface="Arial" pitchFamily="34" charset="0"/>
                <a:cs typeface="Arial" pitchFamily="34" charset="0"/>
              </a:rPr>
              <a:t>确认方法：在确定购买商品现金支出时，以材料、低值易耗品采购预算为基础，要分清现购和赊购，分析赊购的付款时间及金额。</a:t>
            </a:r>
          </a:p>
          <a:p>
            <a:pPr marL="647700" lvl="1" indent="-190500" eaLnBrk="1" hangingPunct="1">
              <a:buFontTx/>
              <a:buChar char="•"/>
            </a:pPr>
            <a:r>
              <a:rPr kumimoji="1" lang="zh-CN" altLang="en-US" sz="700" smtClean="0">
                <a:latin typeface="Arial" pitchFamily="34" charset="0"/>
                <a:cs typeface="Arial" pitchFamily="34" charset="0"/>
              </a:rPr>
              <a:t>计算方法：等于采购商品物资及接受劳务金额，加、减应付、预付帐款的期末与期初的差额：</a:t>
            </a:r>
          </a:p>
          <a:p>
            <a:pPr marL="190500" indent="-190500" eaLnBrk="1" hangingPunct="1">
              <a:buFontTx/>
              <a:buChar char="•"/>
            </a:pPr>
            <a:r>
              <a:rPr kumimoji="1" lang="zh-CN" altLang="en-US" sz="700" smtClean="0">
                <a:latin typeface="Arial" pitchFamily="34" charset="0"/>
                <a:cs typeface="Arial" pitchFamily="34" charset="0"/>
              </a:rPr>
              <a:t>支付职工工资以及为职工支付的现金：</a:t>
            </a:r>
          </a:p>
          <a:p>
            <a:pPr marL="647700" lvl="1" indent="-190500" eaLnBrk="1" hangingPunct="1">
              <a:buFontTx/>
              <a:buChar char="•"/>
            </a:pPr>
            <a:r>
              <a:rPr kumimoji="1" lang="zh-CN" altLang="en-US" sz="700" smtClean="0">
                <a:latin typeface="Arial" pitchFamily="34" charset="0"/>
                <a:cs typeface="Arial" pitchFamily="34" charset="0"/>
              </a:rPr>
              <a:t>确认方法：支付职工工资以及为职工支付的现金，可在分析往年实际支付直接生产人员、销售人员、管理人员、其他间接人员工资、奖金及其他各种补助，往年实际为职工支付的住房公积金、医疗保险、养老保险、应付福利费等支出金额的基础上，调整有关的数据，计算出本期支付职工工资以及为职工支付的现金。</a:t>
            </a:r>
          </a:p>
          <a:p>
            <a:pPr marL="647700" lvl="1" indent="-190500" eaLnBrk="1" hangingPunct="1">
              <a:buFontTx/>
              <a:buChar char="•"/>
            </a:pPr>
            <a:r>
              <a:rPr kumimoji="1" lang="zh-CN" altLang="en-US" sz="700" smtClean="0">
                <a:latin typeface="Arial" pitchFamily="34" charset="0"/>
                <a:cs typeface="Arial" pitchFamily="34" charset="0"/>
              </a:rPr>
              <a:t>计算方法： 等于预算期间应付职工工资及为职工支付的住房公积金、医疗保险、养老保险等现金支出，加、减应付工资、应付福利费及其他应付款期末与期初的差额。</a:t>
            </a:r>
          </a:p>
          <a:p>
            <a:pPr marL="190500" indent="-190500" eaLnBrk="1" hangingPunct="1">
              <a:buFontTx/>
              <a:buChar char="•"/>
            </a:pPr>
            <a:r>
              <a:rPr kumimoji="1" lang="zh-CN" altLang="en-US" sz="700" smtClean="0">
                <a:latin typeface="Arial" pitchFamily="34" charset="0"/>
                <a:cs typeface="Arial" pitchFamily="34" charset="0"/>
              </a:rPr>
              <a:t>经营租赁所支付的现金，等于合同或协议确定的应付租金的金额，加、减应付款（租金）的期末与期初的差额</a:t>
            </a:r>
          </a:p>
          <a:p>
            <a:pPr marL="190500" indent="-190500" eaLnBrk="1" hangingPunct="1">
              <a:buFontTx/>
              <a:buChar char="•"/>
            </a:pPr>
            <a:r>
              <a:rPr kumimoji="1" lang="zh-CN" altLang="en-US" sz="700" smtClean="0">
                <a:latin typeface="Arial" pitchFamily="34" charset="0"/>
                <a:cs typeface="Arial" pitchFamily="34" charset="0"/>
              </a:rPr>
              <a:t>支付税金及其他与经营活动有关的现金，等于预算期间应付增值税、营业税、所得税和其他税金及附加，加、减应付税金及应付税金附加的期末与期初的差额</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（２）投资活动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包括购建固定资产、无形资产和其他长期资产支付的现金，企业权益性投资及债权性投资支付的现金，其他与投资活动有关的现金等支出。它等于投资预算确定的固定资产、无形资产和其他长期资产投资额，加、减涉及投资活动的应付及预付帐项变动数。</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３）筹资活动，包括分配股利或利润所支付的现金、支付利息所支付的现金、支付其他与筹资活动有关的现金。支付利息及支付其他与筹资活动有关的现金支出，等于贷款的期初与期末的平均数或筹资活动产生的现金收入乘以利率（或单位筹资成本）。分配股利或利润所支付的现金，等于董事会或股东大会决议确定的应分配利润金额，加、减应付股利（利润）期末与期初的差额。我们将企业现金流入、流出的项目和金额，参照现金流量表的格式填列，即编制成预算现金流量表。</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marL="190500" indent="-190500" eaLnBrk="1" hangingPunct="1">
              <a:buFontTx/>
              <a:buChar char="•"/>
            </a:pPr>
            <a:endParaRPr kumimoji="1" lang="zh-CN" altLang="en-US" sz="700" smtClean="0">
              <a:latin typeface="Arial" pitchFamily="34" charset="0"/>
              <a:cs typeface="Arial" pitchFamily="34"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363FEAA0-AD07-459B-8EC0-395449FBD654}" type="datetime1">
              <a:rPr lang="zh-CN" altLang="en-US" sz="1200" b="0">
                <a:solidFill>
                  <a:schemeClr val="tx1"/>
                </a:solidFill>
              </a:rPr>
              <a:pPr eaLnBrk="1" hangingPunct="1"/>
              <a:t>2015/7/20</a:t>
            </a:fld>
            <a:endParaRPr lang="en-GB" altLang="zh-CN" sz="1200" b="0">
              <a:solidFill>
                <a:schemeClr val="tx1"/>
              </a:solidFill>
            </a:endParaRPr>
          </a:p>
        </p:txBody>
      </p:sp>
      <p:sp>
        <p:nvSpPr>
          <p:cNvPr id="235523"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10E29E8E-2C91-4E7A-9965-060196A0DD6E}" type="slidenum">
              <a:rPr lang="zh-CN" altLang="en-GB" sz="1200" b="0">
                <a:solidFill>
                  <a:schemeClr val="tx1"/>
                </a:solidFill>
              </a:rPr>
              <a:pPr eaLnBrk="1" hangingPunct="1"/>
              <a:t>96</a:t>
            </a:fld>
            <a:endParaRPr lang="en-GB" altLang="zh-CN" sz="1200" b="0">
              <a:solidFill>
                <a:schemeClr val="tx1"/>
              </a:solidFill>
            </a:endParaRPr>
          </a:p>
        </p:txBody>
      </p:sp>
      <p:sp>
        <p:nvSpPr>
          <p:cNvPr id="235524" name="Rectangle 2"/>
          <p:cNvSpPr>
            <a:spLocks noGrp="1" noRot="1" noChangeAspect="1" noChangeArrowheads="1" noTextEdit="1"/>
          </p:cNvSpPr>
          <p:nvPr>
            <p:ph type="sldImg"/>
          </p:nvPr>
        </p:nvSpPr>
        <p:spPr>
          <a:xfrm>
            <a:off x="854075" y="744538"/>
            <a:ext cx="4962525" cy="3722687"/>
          </a:xfrm>
          <a:ln/>
        </p:spPr>
      </p:sp>
      <p:sp>
        <p:nvSpPr>
          <p:cNvPr id="235525" name="Rectangle 3"/>
          <p:cNvSpPr>
            <a:spLocks noGrp="1" noChangeArrowheads="1"/>
          </p:cNvSpPr>
          <p:nvPr>
            <p:ph type="body" idx="1"/>
          </p:nvPr>
        </p:nvSpPr>
        <p:spPr>
          <a:noFill/>
        </p:spPr>
        <p:txBody>
          <a:bodyPr/>
          <a:lstStyle/>
          <a:p>
            <a:pPr marL="190500" indent="-190500"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marL="190500" indent="-190500" eaLnBrk="1" hangingPunct="1"/>
            <a:endParaRPr kumimoji="1" lang="zh-CN" altLang="en-US" sz="700" smtClean="0">
              <a:latin typeface="Arial" pitchFamily="34" charset="0"/>
              <a:cs typeface="Arial" pitchFamily="34" charset="0"/>
            </a:endParaRPr>
          </a:p>
          <a:p>
            <a:pPr marL="190500" indent="-190500" eaLnBrk="1" hangingPunct="1"/>
            <a:r>
              <a:rPr kumimoji="1" lang="zh-CN" altLang="en-US" sz="700" smtClean="0">
                <a:latin typeface="Arial" pitchFamily="34" charset="0"/>
                <a:cs typeface="Arial" pitchFamily="34" charset="0"/>
              </a:rPr>
              <a:t>现金流量预算是以经营活动、投资活动、筹资活动产生的现金流入及流出量，反映企业预算期间现金流量的方向、规模和结构。以现金流入、流出的净值反映企业的支付能力和偿债能力。通过编制现金流量预算，合理地安排、处理现金收支及资金调度的业务，保证企业现金正常流转及相对平衡。</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    </a:t>
            </a:r>
          </a:p>
          <a:p>
            <a:pPr marL="190500" indent="-190500" eaLnBrk="1" hangingPunct="1"/>
            <a:r>
              <a:rPr kumimoji="1" lang="zh-CN" altLang="en-US" sz="700" smtClean="0">
                <a:latin typeface="Arial" pitchFamily="34" charset="0"/>
                <a:cs typeface="Arial" pitchFamily="34" charset="0"/>
              </a:rPr>
              <a:t>编制现金流量预算，以企业期初现金的结存额为基点，充分考虑预算期间的现金收入，预计期末的理想现金结存额，确定预算期间的现金支出。相互的关系可用公式表示为 </a:t>
            </a:r>
            <a:r>
              <a:rPr kumimoji="1" lang="en-US" altLang="zh-CN" sz="700" smtClean="0">
                <a:latin typeface="Arial" pitchFamily="34" charset="0"/>
                <a:cs typeface="Arial" pitchFamily="34" charset="0"/>
              </a:rPr>
              <a:t>:</a:t>
            </a:r>
            <a:br>
              <a:rPr kumimoji="1" lang="en-US" altLang="zh-CN" sz="700" smtClean="0">
                <a:latin typeface="Arial" pitchFamily="34" charset="0"/>
                <a:cs typeface="Arial" pitchFamily="34" charset="0"/>
              </a:rPr>
            </a:br>
            <a:endParaRPr kumimoji="1" lang="en-US" altLang="zh-CN" sz="700" smtClean="0">
              <a:latin typeface="Arial" pitchFamily="34" charset="0"/>
              <a:cs typeface="Arial" pitchFamily="34" charset="0"/>
            </a:endParaRPr>
          </a:p>
          <a:p>
            <a:pPr marL="190500" indent="-190500" eaLnBrk="1" hangingPunct="1"/>
            <a:r>
              <a:rPr kumimoji="1" lang="zh-CN" altLang="en-US" sz="700" b="1" smtClean="0">
                <a:latin typeface="Arial" pitchFamily="34" charset="0"/>
                <a:cs typeface="Arial" pitchFamily="34" charset="0"/>
              </a:rPr>
              <a:t>期初现金结存额 </a:t>
            </a:r>
            <a:r>
              <a:rPr kumimoji="1" lang="en-US" altLang="zh-CN" sz="700" b="1" smtClean="0">
                <a:latin typeface="Arial" pitchFamily="34" charset="0"/>
                <a:cs typeface="Arial" pitchFamily="34" charset="0"/>
              </a:rPr>
              <a:t>+  </a:t>
            </a:r>
            <a:r>
              <a:rPr kumimoji="1" lang="zh-CN" altLang="en-US" sz="700" b="1" smtClean="0">
                <a:latin typeface="Arial" pitchFamily="34" charset="0"/>
                <a:cs typeface="Arial" pitchFamily="34" charset="0"/>
              </a:rPr>
              <a:t>预算期间的现金收入 </a:t>
            </a:r>
            <a:r>
              <a:rPr kumimoji="1" lang="en-US" altLang="zh-CN" sz="700" b="1" smtClean="0">
                <a:latin typeface="Arial" pitchFamily="34" charset="0"/>
                <a:cs typeface="Arial" pitchFamily="34" charset="0"/>
              </a:rPr>
              <a:t>-  </a:t>
            </a:r>
            <a:r>
              <a:rPr kumimoji="1" lang="zh-CN" altLang="en-US" sz="700" b="1" smtClean="0">
                <a:latin typeface="Arial" pitchFamily="34" charset="0"/>
                <a:cs typeface="Arial" pitchFamily="34" charset="0"/>
              </a:rPr>
              <a:t>预算期末理想的现金结存余额＝预算期间的现金支出</a:t>
            </a:r>
            <a:br>
              <a:rPr kumimoji="1" lang="zh-CN" altLang="en-US" sz="700" b="1" smtClean="0">
                <a:latin typeface="Arial" pitchFamily="34" charset="0"/>
                <a:cs typeface="Arial" pitchFamily="34" charset="0"/>
              </a:rPr>
            </a:br>
            <a:endParaRPr kumimoji="1" lang="zh-CN" altLang="en-US" sz="700" b="1" smtClean="0">
              <a:latin typeface="Arial" pitchFamily="34" charset="0"/>
              <a:cs typeface="Arial" pitchFamily="34" charset="0"/>
            </a:endParaRPr>
          </a:p>
          <a:p>
            <a:pPr marL="190500" indent="-190500" eaLnBrk="1" hangingPunct="1">
              <a:buFontTx/>
              <a:buAutoNum type="arabicPeriod"/>
            </a:pPr>
            <a:r>
              <a:rPr kumimoji="1" lang="zh-CN" altLang="en-US" sz="700" smtClean="0">
                <a:latin typeface="Arial" pitchFamily="34" charset="0"/>
                <a:cs typeface="Arial" pitchFamily="34" charset="0"/>
              </a:rPr>
              <a:t>期初现金结存数据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来源于预算资产负债表货币资金的期初数。</a:t>
            </a:r>
          </a:p>
          <a:p>
            <a:pPr marL="190500" indent="-190500" eaLnBrk="1" hangingPunct="1">
              <a:buFontTx/>
              <a:buAutoNum type="arabicPeriod"/>
            </a:pPr>
            <a:r>
              <a:rPr kumimoji="1" lang="zh-CN" altLang="en-US" sz="700" smtClean="0">
                <a:latin typeface="Arial" pitchFamily="34" charset="0"/>
                <a:cs typeface="Arial" pitchFamily="34" charset="0"/>
              </a:rPr>
              <a:t>现金收入由以下三个方面组成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经营活动、投资活动、筹资活动产生的现金收入。</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（１）经营活动产生的现金收入 </a:t>
            </a:r>
          </a:p>
          <a:p>
            <a:pPr marL="190500" indent="-190500" eaLnBrk="1" hangingPunct="1">
              <a:buFontTx/>
              <a:buChar char="•"/>
            </a:pPr>
            <a:r>
              <a:rPr kumimoji="1" lang="zh-CN" altLang="en-US" sz="700" smtClean="0">
                <a:latin typeface="Arial" pitchFamily="34" charset="0"/>
                <a:cs typeface="Arial" pitchFamily="34" charset="0"/>
              </a:rPr>
              <a:t>主要来源：销售商品或提供劳务的现金收入 ，租金收入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其他与经营活动有关的收入。</a:t>
            </a:r>
          </a:p>
          <a:p>
            <a:pPr marL="190500" indent="-190500" eaLnBrk="1" hangingPunct="1">
              <a:buFontTx/>
              <a:buChar char="•"/>
            </a:pPr>
            <a:r>
              <a:rPr kumimoji="1" lang="zh-CN" altLang="en-US" sz="700" smtClean="0">
                <a:latin typeface="Arial" pitchFamily="34" charset="0"/>
                <a:cs typeface="Arial" pitchFamily="34" charset="0"/>
              </a:rPr>
              <a:t>计算方法：等于销售收入及其他经营收入 ，加、减应收、预收帐款的期末与期初的差额。</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（２）投资活动产生的现金收入</a:t>
            </a:r>
          </a:p>
          <a:p>
            <a:pPr marL="190500" indent="-190500" eaLnBrk="1" hangingPunct="1">
              <a:buFontTx/>
              <a:buChar char="•"/>
            </a:pPr>
            <a:r>
              <a:rPr kumimoji="1" lang="zh-CN" altLang="en-US" sz="700" smtClean="0">
                <a:latin typeface="Arial" pitchFamily="34" charset="0"/>
                <a:cs typeface="Arial" pitchFamily="34" charset="0"/>
              </a:rPr>
              <a:t>主要来源：对外资收到的回报 ，收回投资，处置固定资产、无形资产和其他长期资产收到的现金。</a:t>
            </a:r>
          </a:p>
          <a:p>
            <a:pPr marL="190500" indent="-190500" eaLnBrk="1" hangingPunct="1">
              <a:buFontTx/>
              <a:buChar char="•"/>
            </a:pPr>
            <a:r>
              <a:rPr kumimoji="1" lang="zh-CN" altLang="en-US" sz="700" smtClean="0">
                <a:latin typeface="Arial" pitchFamily="34" charset="0"/>
                <a:cs typeface="Arial" pitchFamily="34" charset="0"/>
              </a:rPr>
              <a:t>计算方法：</a:t>
            </a:r>
          </a:p>
          <a:p>
            <a:pPr marL="1104900" lvl="2" indent="-190500" eaLnBrk="1" hangingPunct="1">
              <a:buFontTx/>
              <a:buChar char="•"/>
            </a:pPr>
            <a:r>
              <a:rPr kumimoji="1" lang="zh-CN" altLang="en-US" sz="700" smtClean="0">
                <a:latin typeface="Arial" pitchFamily="34" charset="0"/>
                <a:cs typeface="Arial" pitchFamily="34" charset="0"/>
              </a:rPr>
              <a:t>对外投资收到的现金，等于预算损益表的投资收益，加、减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有关应收、预收帐项的期末与期初的差额。</a:t>
            </a:r>
          </a:p>
          <a:p>
            <a:pPr marL="1104900" lvl="2" indent="-190500" eaLnBrk="1" hangingPunct="1">
              <a:buFontTx/>
              <a:buChar char="•"/>
            </a:pPr>
            <a:r>
              <a:rPr kumimoji="1" lang="zh-CN" altLang="en-US" sz="700" smtClean="0">
                <a:latin typeface="Arial" pitchFamily="34" charset="0"/>
                <a:cs typeface="Arial" pitchFamily="34" charset="0"/>
              </a:rPr>
              <a:t>收回投资收到的现金，根据董事会收回投资的决议，预计长期投资、短期投资的减少数，加、减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有关应收、预收帐项的期末与期初的差额。</a:t>
            </a:r>
          </a:p>
          <a:p>
            <a:pPr marL="1104900" lvl="2" indent="-190500" eaLnBrk="1" hangingPunct="1">
              <a:buFontTx/>
              <a:buChar char="•"/>
            </a:pPr>
            <a:r>
              <a:rPr kumimoji="1" lang="zh-CN" altLang="en-US" sz="700" smtClean="0">
                <a:latin typeface="Arial" pitchFamily="34" charset="0"/>
                <a:cs typeface="Arial" pitchFamily="34" charset="0"/>
              </a:rPr>
              <a:t>处置固定资产或无形资产收到的现金，等于处置固定资产或无形资产的净收益，加、减有关应收、预收帐项的期末与期初的差额。</a:t>
            </a:r>
          </a:p>
          <a:p>
            <a:pPr marL="190500" indent="-190500" eaLnBrk="1" hangingPunct="1"/>
            <a:r>
              <a:rPr kumimoji="1" lang="zh-CN" altLang="en-US" sz="700" smtClean="0">
                <a:latin typeface="Arial" pitchFamily="34" charset="0"/>
                <a:cs typeface="Arial" pitchFamily="34" charset="0"/>
              </a:rPr>
              <a:t>（</a:t>
            </a:r>
            <a:r>
              <a:rPr kumimoji="1" lang="en-US" altLang="zh-CN" sz="700" smtClean="0">
                <a:latin typeface="Arial" pitchFamily="34" charset="0"/>
                <a:cs typeface="Arial" pitchFamily="34" charset="0"/>
              </a:rPr>
              <a:t>3</a:t>
            </a:r>
            <a:r>
              <a:rPr kumimoji="1" lang="zh-CN" altLang="en-US" sz="700" smtClean="0">
                <a:latin typeface="Arial" pitchFamily="34" charset="0"/>
                <a:cs typeface="Arial" pitchFamily="34" charset="0"/>
              </a:rPr>
              <a:t>）筹资活动产生的现金收入，等于吸收权益性投资收到的现金、发行债券收到的现金、借款收到的现金。吸收权益性投资收入的现金，等于增资配股金额，加、减有关应收、预收帐项的期末与期初的差额。借款收到的现金，等于预算期间的现金支出与现金收入（不含借款收到的现金净加数）及期末与期初货币资金的差额。</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marL="190500" indent="-190500" eaLnBrk="1" hangingPunct="1"/>
            <a:r>
              <a:rPr kumimoji="1" lang="zh-CN" altLang="en-US" sz="700" smtClean="0">
                <a:latin typeface="Arial" pitchFamily="34" charset="0"/>
                <a:cs typeface="Arial" pitchFamily="34" charset="0"/>
              </a:rPr>
              <a:t>３．现金支出以下三方面支出包括：</a:t>
            </a:r>
          </a:p>
          <a:p>
            <a:pPr marL="190500" indent="-190500" eaLnBrk="1" hangingPunct="1"/>
            <a:r>
              <a:rPr kumimoji="1" lang="zh-CN" altLang="en-US" sz="700" smtClean="0">
                <a:latin typeface="Arial" pitchFamily="34" charset="0"/>
                <a:cs typeface="Arial" pitchFamily="34" charset="0"/>
              </a:rPr>
              <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（１）经营活动：</a:t>
            </a:r>
          </a:p>
          <a:p>
            <a:pPr marL="190500" indent="-190500" eaLnBrk="1" hangingPunct="1">
              <a:buFontTx/>
              <a:buChar char="•"/>
            </a:pPr>
            <a:r>
              <a:rPr kumimoji="1" lang="zh-CN" altLang="en-US" sz="700" smtClean="0">
                <a:latin typeface="Arial" pitchFamily="34" charset="0"/>
                <a:cs typeface="Arial" pitchFamily="34" charset="0"/>
              </a:rPr>
              <a:t>购买商品或接受劳务支付的现金：</a:t>
            </a:r>
          </a:p>
          <a:p>
            <a:pPr marL="647700" lvl="1" indent="-190500" eaLnBrk="1" hangingPunct="1">
              <a:buFontTx/>
              <a:buChar char="•"/>
            </a:pPr>
            <a:r>
              <a:rPr kumimoji="1" lang="zh-CN" altLang="en-US" sz="700" smtClean="0">
                <a:latin typeface="Arial" pitchFamily="34" charset="0"/>
                <a:cs typeface="Arial" pitchFamily="34" charset="0"/>
              </a:rPr>
              <a:t>确认方法：在确定购买商品现金支出时，以材料、低值易耗品采购预算为基础，要分清现购和赊购，分析赊购的付款时间及金额。</a:t>
            </a:r>
          </a:p>
          <a:p>
            <a:pPr marL="647700" lvl="1" indent="-190500" eaLnBrk="1" hangingPunct="1">
              <a:buFontTx/>
              <a:buChar char="•"/>
            </a:pPr>
            <a:r>
              <a:rPr kumimoji="1" lang="zh-CN" altLang="en-US" sz="700" smtClean="0">
                <a:latin typeface="Arial" pitchFamily="34" charset="0"/>
                <a:cs typeface="Arial" pitchFamily="34" charset="0"/>
              </a:rPr>
              <a:t>计算方法：等于采购商品物资及接受劳务金额，加、减应付、预付帐款的期末与期初的差额：</a:t>
            </a:r>
          </a:p>
          <a:p>
            <a:pPr marL="190500" indent="-190500" eaLnBrk="1" hangingPunct="1">
              <a:buFontTx/>
              <a:buChar char="•"/>
            </a:pPr>
            <a:r>
              <a:rPr kumimoji="1" lang="zh-CN" altLang="en-US" sz="700" smtClean="0">
                <a:latin typeface="Arial" pitchFamily="34" charset="0"/>
                <a:cs typeface="Arial" pitchFamily="34" charset="0"/>
              </a:rPr>
              <a:t>支付职工工资以及为职工支付的现金：</a:t>
            </a:r>
          </a:p>
          <a:p>
            <a:pPr marL="647700" lvl="1" indent="-190500" eaLnBrk="1" hangingPunct="1">
              <a:buFontTx/>
              <a:buChar char="•"/>
            </a:pPr>
            <a:r>
              <a:rPr kumimoji="1" lang="zh-CN" altLang="en-US" sz="700" smtClean="0">
                <a:latin typeface="Arial" pitchFamily="34" charset="0"/>
                <a:cs typeface="Arial" pitchFamily="34" charset="0"/>
              </a:rPr>
              <a:t>确认方法：支付职工工资以及为职工支付的现金，可在分析往年实际支付直接生产人员、销售人员、管理人员、其他间接人员工资、奖金及其他各种补助，往年实际为职工支付的住房公积金、医疗保险、养老保险、应付福利费等支出金额的基础上，调整有关的数据，计算出本期支付职工工资以及为职工支付的现金。</a:t>
            </a:r>
          </a:p>
          <a:p>
            <a:pPr marL="647700" lvl="1" indent="-190500" eaLnBrk="1" hangingPunct="1">
              <a:buFontTx/>
              <a:buChar char="•"/>
            </a:pPr>
            <a:r>
              <a:rPr kumimoji="1" lang="zh-CN" altLang="en-US" sz="700" smtClean="0">
                <a:latin typeface="Arial" pitchFamily="34" charset="0"/>
                <a:cs typeface="Arial" pitchFamily="34" charset="0"/>
              </a:rPr>
              <a:t>计算方法： 等于预算期间应付职工工资及为职工支付的住房公积金、医疗保险、养老保险等现金支出，加、减应付工资、应付福利费及其他应付款期末与期初的差额。</a:t>
            </a:r>
          </a:p>
          <a:p>
            <a:pPr marL="190500" indent="-190500" eaLnBrk="1" hangingPunct="1">
              <a:buFontTx/>
              <a:buChar char="•"/>
            </a:pPr>
            <a:r>
              <a:rPr kumimoji="1" lang="zh-CN" altLang="en-US" sz="700" smtClean="0">
                <a:latin typeface="Arial" pitchFamily="34" charset="0"/>
                <a:cs typeface="Arial" pitchFamily="34" charset="0"/>
              </a:rPr>
              <a:t>经营租赁所支付的现金，等于合同或协议确定的应付租金的金额，加、减应付款（租金）的期末与期初的差额</a:t>
            </a:r>
          </a:p>
          <a:p>
            <a:pPr marL="190500" indent="-190500" eaLnBrk="1" hangingPunct="1">
              <a:buFontTx/>
              <a:buChar char="•"/>
            </a:pPr>
            <a:r>
              <a:rPr kumimoji="1" lang="zh-CN" altLang="en-US" sz="700" smtClean="0">
                <a:latin typeface="Arial" pitchFamily="34" charset="0"/>
                <a:cs typeface="Arial" pitchFamily="34" charset="0"/>
              </a:rPr>
              <a:t>支付税金及其他与经营活动有关的现金，等于预算期间应付增值税、营业税、所得税和其他税金及附加，加、减应付税金及应付税金附加的期末与期初的差额</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（２）投资活动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包括购建固定资产、无形资产和其他长期资产支付的现金，企业权益性投资及债权性投资支付的现金，其他与投资活动有关的现金等支出。它等于投资预算确定的固定资产、无形资产和其他长期资产投资额，加、减涉及投资活动的应付及预付帐项变动数。</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３）筹资活动，包括分配股利或利润所支付的现金、支付利息所支付的现金、支付其他与筹资活动有关的现金。支付利息及支付其他与筹资活动有关的现金支出，等于贷款的期初与期末的平均数或筹资活动产生的现金收入乘以利率（或单位筹资成本）。分配股利或利润所支付的现金，等于董事会或股东大会决议确定的应分配利润金额，加、减应付股利（利润）期末与期初的差额。我们将企业现金流入、流出的项目和金额，参照现金流量表的格式填列，即编制成预算现金流量表。</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marL="190500" indent="-190500" eaLnBrk="1" hangingPunct="1">
              <a:buFontTx/>
              <a:buChar char="•"/>
            </a:pPr>
            <a:endParaRPr kumimoji="1" lang="zh-CN" altLang="en-US" sz="700" smtClean="0">
              <a:latin typeface="Arial" pitchFamily="34" charset="0"/>
              <a:cs typeface="Arial"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8D5E7BD0-B881-4E1D-A49B-AAABABD09C58}" type="datetime1">
              <a:rPr lang="zh-CN" altLang="en-US" sz="1200" b="0">
                <a:solidFill>
                  <a:schemeClr val="tx1"/>
                </a:solidFill>
              </a:rPr>
              <a:pPr eaLnBrk="1" hangingPunct="1"/>
              <a:t>2015/7/20</a:t>
            </a:fld>
            <a:endParaRPr lang="en-GB" altLang="zh-CN" sz="1200" b="0">
              <a:solidFill>
                <a:schemeClr val="tx1"/>
              </a:solidFill>
            </a:endParaRPr>
          </a:p>
        </p:txBody>
      </p:sp>
      <p:sp>
        <p:nvSpPr>
          <p:cNvPr id="236547"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59214CF4-3DE1-4A9D-9A1D-5BBD831ADF9E}" type="slidenum">
              <a:rPr lang="zh-CN" altLang="en-GB" sz="1200" b="0">
                <a:solidFill>
                  <a:schemeClr val="tx1"/>
                </a:solidFill>
              </a:rPr>
              <a:pPr eaLnBrk="1" hangingPunct="1"/>
              <a:t>97</a:t>
            </a:fld>
            <a:endParaRPr lang="en-GB" altLang="zh-CN" sz="1200" b="0">
              <a:solidFill>
                <a:schemeClr val="tx1"/>
              </a:solidFill>
            </a:endParaRPr>
          </a:p>
        </p:txBody>
      </p:sp>
      <p:sp>
        <p:nvSpPr>
          <p:cNvPr id="236548" name="Rectangle 2"/>
          <p:cNvSpPr>
            <a:spLocks noGrp="1" noRot="1" noChangeAspect="1" noChangeArrowheads="1" noTextEdit="1"/>
          </p:cNvSpPr>
          <p:nvPr>
            <p:ph type="sldImg"/>
          </p:nvPr>
        </p:nvSpPr>
        <p:spPr>
          <a:xfrm>
            <a:off x="854075" y="744538"/>
            <a:ext cx="4962525" cy="3722687"/>
          </a:xfrm>
          <a:ln/>
        </p:spPr>
      </p:sp>
      <p:sp>
        <p:nvSpPr>
          <p:cNvPr id="236549"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 </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一、编制财务预算的准备</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１．确定财务预算的目标。财务预算要以企业经营目标为前提。企业经营目标包括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利润目标以及为实现这一目标的相关目标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如销售收入目标、成本控制目标、费用控制目标等。对相关的经营目标及财务预算指标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要进行综合分析及平衡。</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２．资料的搜集。在编制财务预算以前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搜集编制财务预算有关的资料。要充分搜集企业内部及外部的历史资料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掌握目前的经营及财务状况以及未来发展趋势等相关资料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并对资料采用时间数列分析及比率分析的方法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研究分析企业对各项资产运作的程度及运转效率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判断有关经济指标及数据的增减变动趋势及相互间的依存关系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测算出可能实现的预算值。</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３．汇总企业业务方面的预算。企业各部门编制的各项业务预算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如销售预算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生产预算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成本费用预算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材料、低值易耗品采购预算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直接人工预算等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是编制财务预算的重要依据。在编制财务预算前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应将汇总的各项业务预算的数据及经济指标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加以整理、分析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经相互勾稽确认后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作为财务预算各表的有关预算数。</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４．财务预算的编制程序。编制财务预算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首先以销售预算的销售收入为起点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以现金流量的平衡为条件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最终通过预算损益表及资产负债表综合反映企业的经营成果及财务状况。财务预算的一系列报表及数据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环环紧扣、相互关联、互相补充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形成了一个完整的体系。</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eaLnBrk="1" hangingPunct="1"/>
            <a:endParaRPr lang="zh-CN" altLang="en-GB" sz="700" smtClean="0">
              <a:latin typeface="Arial" pitchFamily="34" charset="0"/>
              <a:cs typeface="Arial" pitchFamily="34"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D94D5E5-2FB2-4064-9C03-666FE5B85C8A}" type="datetime1">
              <a:rPr lang="zh-CN" altLang="en-US" sz="1200" b="0">
                <a:solidFill>
                  <a:schemeClr val="tx1"/>
                </a:solidFill>
              </a:rPr>
              <a:pPr eaLnBrk="1" hangingPunct="1"/>
              <a:t>2015/7/20</a:t>
            </a:fld>
            <a:endParaRPr lang="en-GB" altLang="zh-CN" sz="1200" b="0">
              <a:solidFill>
                <a:schemeClr val="tx1"/>
              </a:solidFill>
            </a:endParaRPr>
          </a:p>
        </p:txBody>
      </p:sp>
      <p:sp>
        <p:nvSpPr>
          <p:cNvPr id="23757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C6047AED-8EDF-454E-88EC-B1317908F141}" type="slidenum">
              <a:rPr lang="zh-CN" altLang="en-GB" sz="1200" b="0">
                <a:solidFill>
                  <a:schemeClr val="tx1"/>
                </a:solidFill>
              </a:rPr>
              <a:pPr eaLnBrk="1" hangingPunct="1"/>
              <a:t>98</a:t>
            </a:fld>
            <a:endParaRPr lang="en-GB" altLang="zh-CN" sz="1200" b="0">
              <a:solidFill>
                <a:schemeClr val="tx1"/>
              </a:solidFill>
            </a:endParaRPr>
          </a:p>
        </p:txBody>
      </p:sp>
      <p:sp>
        <p:nvSpPr>
          <p:cNvPr id="237572" name="Rectangle 2"/>
          <p:cNvSpPr>
            <a:spLocks noGrp="1" noRot="1" noChangeAspect="1" noChangeArrowheads="1" noTextEdit="1"/>
          </p:cNvSpPr>
          <p:nvPr>
            <p:ph type="sldImg"/>
          </p:nvPr>
        </p:nvSpPr>
        <p:spPr>
          <a:xfrm>
            <a:off x="854075" y="744538"/>
            <a:ext cx="4962525" cy="3722687"/>
          </a:xfrm>
          <a:ln/>
        </p:spPr>
      </p:sp>
      <p:sp>
        <p:nvSpPr>
          <p:cNvPr id="237573"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eaLnBrk="1" hangingPunct="1"/>
            <a:endParaRPr lang="zh-CN" altLang="en-US"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一、编制财务预算的准备</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１．确定财务预算的目标。财务预算要以企业经营目标为前提。企业经营目标包括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利润目标以及为实现这一目标的相关目标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如销售收入目标、成本控制目标、费用控制目标等。对相关的经营目标及财务预算指标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要进行综合分析及平衡。</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２．资料的搜集。在编制财务预算以前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搜集编制财务预算有关的资料。要充分搜集企业内部及外部的历史资料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掌握目前的经营及财务状况以及未来发展趋势等相关资料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并对资料采用时间数列分析及比率分析的方法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研究分析企业对各项资产运作的程度及运转效率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判断有关经济指标及数据的增减变动趋势及相互间的依存关系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测算出可能实现的预算值。</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３．汇总企业业务方面的预算。企业各部门编制的各项业务预算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如销售预算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生产预算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成本费用预算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材料、低值易耗品采购预算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直接人工预算等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是编制财务预算的重要依据。在编制财务预算前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应将汇总的各项业务预算的数据及经济指标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加以整理、分析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经相互勾稽确认后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作为财务预算各表的有关预算数。</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４．财务预算的编制程序。编制财务预算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首先以销售预算的销售收入为起点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以现金流量的平衡为条件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最终通过预算损益表及资产负债表综合反映企业的经营成果及财务状况。财务预算的一系列报表及数据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环环紧扣、相互关联、互相补充 </a:t>
            </a:r>
            <a:r>
              <a:rPr kumimoji="1" lang="en-US" altLang="zh-CN" sz="700" smtClean="0">
                <a:latin typeface="Arial" pitchFamily="34" charset="0"/>
                <a:cs typeface="Arial" pitchFamily="34" charset="0"/>
              </a:rPr>
              <a:t>,</a:t>
            </a:r>
            <a:r>
              <a:rPr kumimoji="1" lang="zh-CN" altLang="en-US" sz="700" smtClean="0">
                <a:latin typeface="Arial" pitchFamily="34" charset="0"/>
                <a:cs typeface="Arial" pitchFamily="34" charset="0"/>
              </a:rPr>
              <a:t>形成了一个完整的体系。</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eaLnBrk="1" hangingPunct="1"/>
            <a:endParaRPr lang="zh-CN" altLang="en-GB" sz="700"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80271758-ED73-443A-9211-1B5CB6B7D524}" type="datetime1">
              <a:rPr lang="zh-CN" altLang="en-US" sz="1200" b="0">
                <a:solidFill>
                  <a:schemeClr val="tx1"/>
                </a:solidFill>
              </a:rPr>
              <a:pPr eaLnBrk="1" hangingPunct="1"/>
              <a:t>2015/7/20</a:t>
            </a:fld>
            <a:endParaRPr lang="en-GB" altLang="zh-CN" sz="1200" b="0">
              <a:solidFill>
                <a:schemeClr val="tx1"/>
              </a:solidFill>
            </a:endParaRPr>
          </a:p>
        </p:txBody>
      </p:sp>
      <p:sp>
        <p:nvSpPr>
          <p:cNvPr id="167939"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A6E40BA2-DC97-4B34-92F9-1E0DCEC4A88B}" type="slidenum">
              <a:rPr lang="zh-CN" altLang="en-GB" sz="1200" b="0">
                <a:solidFill>
                  <a:schemeClr val="tx1"/>
                </a:solidFill>
              </a:rPr>
              <a:pPr eaLnBrk="1" hangingPunct="1"/>
              <a:t>13</a:t>
            </a:fld>
            <a:endParaRPr lang="en-GB" altLang="zh-CN" sz="1200" b="0">
              <a:solidFill>
                <a:schemeClr val="tx1"/>
              </a:solidFill>
            </a:endParaRPr>
          </a:p>
        </p:txBody>
      </p:sp>
      <p:sp>
        <p:nvSpPr>
          <p:cNvPr id="167940" name="Rectangle 2"/>
          <p:cNvSpPr>
            <a:spLocks noGrp="1" noRot="1" noChangeAspect="1" noChangeArrowheads="1" noTextEdit="1"/>
          </p:cNvSpPr>
          <p:nvPr>
            <p:ph type="sldImg"/>
          </p:nvPr>
        </p:nvSpPr>
        <p:spPr>
          <a:xfrm>
            <a:off x="854075" y="744538"/>
            <a:ext cx="4962525" cy="3722687"/>
          </a:xfrm>
          <a:ln/>
        </p:spPr>
      </p:sp>
      <p:sp>
        <p:nvSpPr>
          <p:cNvPr id="167941" name="Rectangle 3"/>
          <p:cNvSpPr>
            <a:spLocks noGrp="1" noChangeArrowheads="1"/>
          </p:cNvSpPr>
          <p:nvPr>
            <p:ph type="body" idx="1"/>
          </p:nvPr>
        </p:nvSpPr>
        <p:spPr>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13DD486C-DA97-4AE4-8F7C-7BC59E4821B5}" type="datetime1">
              <a:rPr lang="zh-CN" altLang="en-US" sz="1200" b="0">
                <a:solidFill>
                  <a:schemeClr val="tx1"/>
                </a:solidFill>
              </a:rPr>
              <a:pPr eaLnBrk="1" hangingPunct="1"/>
              <a:t>2015/7/20</a:t>
            </a:fld>
            <a:endParaRPr lang="en-GB" altLang="zh-CN" sz="1200" b="0">
              <a:solidFill>
                <a:schemeClr val="tx1"/>
              </a:solidFill>
            </a:endParaRPr>
          </a:p>
        </p:txBody>
      </p:sp>
      <p:sp>
        <p:nvSpPr>
          <p:cNvPr id="238595"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316BEF8B-DD5C-4145-9530-0A033846400A}" type="slidenum">
              <a:rPr lang="zh-CN" altLang="en-GB" sz="1200" b="0">
                <a:solidFill>
                  <a:schemeClr val="tx1"/>
                </a:solidFill>
              </a:rPr>
              <a:pPr eaLnBrk="1" hangingPunct="1"/>
              <a:t>99</a:t>
            </a:fld>
            <a:endParaRPr lang="en-GB" altLang="zh-CN" sz="1200" b="0">
              <a:solidFill>
                <a:schemeClr val="tx1"/>
              </a:solidFill>
            </a:endParaRPr>
          </a:p>
        </p:txBody>
      </p:sp>
      <p:sp>
        <p:nvSpPr>
          <p:cNvPr id="238596" name="Rectangle 2"/>
          <p:cNvSpPr>
            <a:spLocks noGrp="1" noRot="1" noChangeAspect="1" noChangeArrowheads="1" noTextEdit="1"/>
          </p:cNvSpPr>
          <p:nvPr>
            <p:ph type="sldImg"/>
          </p:nvPr>
        </p:nvSpPr>
        <p:spPr>
          <a:xfrm>
            <a:off x="854075" y="744538"/>
            <a:ext cx="4962525" cy="3722687"/>
          </a:xfrm>
          <a:ln/>
        </p:spPr>
      </p:sp>
      <p:sp>
        <p:nvSpPr>
          <p:cNvPr id="238597" name="Rectangle 3"/>
          <p:cNvSpPr>
            <a:spLocks noGrp="1" noChangeArrowheads="1"/>
          </p:cNvSpPr>
          <p:nvPr>
            <p:ph type="body" idx="1"/>
          </p:nvPr>
        </p:nvSpPr>
        <p:spPr>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D51AD3B4-F520-447B-8EFC-48D796B35326}" type="datetime1">
              <a:rPr lang="zh-CN" altLang="en-US" sz="1200" b="0">
                <a:solidFill>
                  <a:schemeClr val="tx1"/>
                </a:solidFill>
              </a:rPr>
              <a:pPr eaLnBrk="1" hangingPunct="1"/>
              <a:t>2015/7/20</a:t>
            </a:fld>
            <a:endParaRPr lang="en-GB" altLang="zh-CN" sz="1200" b="0">
              <a:solidFill>
                <a:schemeClr val="tx1"/>
              </a:solidFill>
            </a:endParaRPr>
          </a:p>
        </p:txBody>
      </p:sp>
      <p:sp>
        <p:nvSpPr>
          <p:cNvPr id="239619"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ACE02CF1-8805-44E2-95C6-D17660EC7FDF}" type="slidenum">
              <a:rPr lang="zh-CN" altLang="en-GB" sz="1200" b="0">
                <a:solidFill>
                  <a:schemeClr val="tx1"/>
                </a:solidFill>
              </a:rPr>
              <a:pPr eaLnBrk="1" hangingPunct="1"/>
              <a:t>100</a:t>
            </a:fld>
            <a:endParaRPr lang="en-GB" altLang="zh-CN" sz="1200" b="0">
              <a:solidFill>
                <a:schemeClr val="tx1"/>
              </a:solidFill>
            </a:endParaRPr>
          </a:p>
        </p:txBody>
      </p:sp>
      <p:sp>
        <p:nvSpPr>
          <p:cNvPr id="239620" name="Rectangle 2"/>
          <p:cNvSpPr>
            <a:spLocks noGrp="1" noRot="1" noChangeAspect="1" noChangeArrowheads="1" noTextEdit="1"/>
          </p:cNvSpPr>
          <p:nvPr>
            <p:ph type="sldImg"/>
          </p:nvPr>
        </p:nvSpPr>
        <p:spPr>
          <a:xfrm>
            <a:off x="854075" y="744538"/>
            <a:ext cx="4962525" cy="3722687"/>
          </a:xfrm>
          <a:ln/>
        </p:spPr>
      </p:sp>
      <p:sp>
        <p:nvSpPr>
          <p:cNvPr id="239621"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（三）预算资产负债表</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    预算资产负债表反映企业在预算期末的资产、负债和所有者权益的全貌及财务状况。</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编制预算资产负债表以</a:t>
            </a:r>
            <a:r>
              <a:rPr kumimoji="1" lang="zh-CN" altLang="en-US" sz="700" b="1" smtClean="0">
                <a:latin typeface="Arial" pitchFamily="34" charset="0"/>
                <a:cs typeface="Arial" pitchFamily="34" charset="0"/>
              </a:rPr>
              <a:t>资产负债表期初数</a:t>
            </a:r>
            <a:r>
              <a:rPr kumimoji="1" lang="zh-CN" altLang="en-US" sz="700" smtClean="0">
                <a:latin typeface="Arial" pitchFamily="34" charset="0"/>
                <a:cs typeface="Arial" pitchFamily="34" charset="0"/>
              </a:rPr>
              <a:t>为基点 ，充分考虑预算损益表、预算现金流量表的相关数据对资产、负债、所有者权益期初数的影响 ，采用平衡法加以增减后计得。其公式可表示如下：</a:t>
            </a:r>
            <a:endParaRPr kumimoji="1" lang="en-US" altLang="zh-CN" sz="700" smtClean="0">
              <a:latin typeface="Arial" pitchFamily="34" charset="0"/>
              <a:cs typeface="Arial" pitchFamily="34" charset="0"/>
            </a:endParaRPr>
          </a:p>
          <a:p>
            <a:pPr eaLnBrk="1" hangingPunct="1"/>
            <a:r>
              <a:rPr kumimoji="1" lang="en-US" altLang="zh-CN" sz="700" smtClean="0">
                <a:latin typeface="Arial" pitchFamily="34" charset="0"/>
                <a:cs typeface="Arial" pitchFamily="34" charset="0"/>
              </a:rPr>
              <a:t/>
            </a:r>
            <a:br>
              <a:rPr kumimoji="1" lang="en-US" altLang="zh-CN" sz="700" smtClean="0">
                <a:latin typeface="Arial" pitchFamily="34" charset="0"/>
                <a:cs typeface="Arial" pitchFamily="34" charset="0"/>
              </a:rPr>
            </a:br>
            <a:r>
              <a:rPr kumimoji="1" lang="zh-CN" altLang="en-US" sz="700" smtClean="0">
                <a:latin typeface="Arial" pitchFamily="34" charset="0"/>
                <a:cs typeface="Arial" pitchFamily="34" charset="0"/>
              </a:rPr>
              <a:t>资产及负债的期末数＝期初余额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预算期增加数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预算期减少数</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所有者权益期末数＝期初余额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预算期增资数（包括预算期实现的净利润）</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预算期分红数</a:t>
            </a:r>
            <a:br>
              <a:rPr kumimoji="1" lang="zh-CN" altLang="en-US" sz="700" smtClean="0">
                <a:latin typeface="Arial" pitchFamily="34" charset="0"/>
                <a:cs typeface="Arial" pitchFamily="34" charset="0"/>
              </a:rPr>
            </a:br>
            <a:endParaRPr kumimoji="1" lang="zh-CN" altLang="en-GB" sz="700" smtClean="0">
              <a:latin typeface="Arial" pitchFamily="34" charset="0"/>
              <a:cs typeface="Arial" pitchFamily="34"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BFF40589-9907-433C-A650-42DDBB2A651B}" type="datetime1">
              <a:rPr lang="zh-CN" altLang="en-US" sz="1200" b="0">
                <a:solidFill>
                  <a:schemeClr val="tx1"/>
                </a:solidFill>
              </a:rPr>
              <a:pPr eaLnBrk="1" hangingPunct="1"/>
              <a:t>2015/7/20</a:t>
            </a:fld>
            <a:endParaRPr lang="en-GB" altLang="zh-CN" sz="1200" b="0">
              <a:solidFill>
                <a:schemeClr val="tx1"/>
              </a:solidFill>
            </a:endParaRPr>
          </a:p>
        </p:txBody>
      </p:sp>
      <p:sp>
        <p:nvSpPr>
          <p:cNvPr id="240643"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83EDF0D5-D629-4543-B80C-6E462C996CB3}" type="slidenum">
              <a:rPr lang="zh-CN" altLang="en-GB" sz="1200" b="0">
                <a:solidFill>
                  <a:schemeClr val="tx1"/>
                </a:solidFill>
              </a:rPr>
              <a:pPr eaLnBrk="1" hangingPunct="1"/>
              <a:t>101</a:t>
            </a:fld>
            <a:endParaRPr lang="en-GB" altLang="zh-CN" sz="1200" b="0">
              <a:solidFill>
                <a:schemeClr val="tx1"/>
              </a:solidFill>
            </a:endParaRPr>
          </a:p>
        </p:txBody>
      </p:sp>
      <p:sp>
        <p:nvSpPr>
          <p:cNvPr id="240644" name="Rectangle 2"/>
          <p:cNvSpPr>
            <a:spLocks noGrp="1" noRot="1" noChangeAspect="1" noChangeArrowheads="1" noTextEdit="1"/>
          </p:cNvSpPr>
          <p:nvPr>
            <p:ph type="sldImg"/>
          </p:nvPr>
        </p:nvSpPr>
        <p:spPr>
          <a:xfrm>
            <a:off x="854075" y="744538"/>
            <a:ext cx="4962525" cy="3722687"/>
          </a:xfrm>
          <a:ln/>
        </p:spPr>
      </p:sp>
      <p:sp>
        <p:nvSpPr>
          <p:cNvPr id="240645"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 </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D5109999-3A62-4769-B620-D60165CE9B2E}" type="datetime1">
              <a:rPr lang="zh-CN" altLang="en-US" sz="1200" b="0">
                <a:solidFill>
                  <a:schemeClr val="tx1"/>
                </a:solidFill>
              </a:rPr>
              <a:pPr eaLnBrk="1" hangingPunct="1"/>
              <a:t>2015/7/20</a:t>
            </a:fld>
            <a:endParaRPr lang="en-GB" altLang="zh-CN" sz="1200" b="0">
              <a:solidFill>
                <a:schemeClr val="tx1"/>
              </a:solidFill>
            </a:endParaRPr>
          </a:p>
        </p:txBody>
      </p:sp>
      <p:sp>
        <p:nvSpPr>
          <p:cNvPr id="241667"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97BE1FF2-6157-4047-93FA-0F317C49771A}" type="slidenum">
              <a:rPr lang="zh-CN" altLang="en-GB" sz="1200" b="0">
                <a:solidFill>
                  <a:schemeClr val="tx1"/>
                </a:solidFill>
              </a:rPr>
              <a:pPr eaLnBrk="1" hangingPunct="1"/>
              <a:t>102</a:t>
            </a:fld>
            <a:endParaRPr lang="en-GB" altLang="zh-CN" sz="1200" b="0">
              <a:solidFill>
                <a:schemeClr val="tx1"/>
              </a:solidFill>
            </a:endParaRPr>
          </a:p>
        </p:txBody>
      </p:sp>
      <p:sp>
        <p:nvSpPr>
          <p:cNvPr id="241668" name="Rectangle 2"/>
          <p:cNvSpPr>
            <a:spLocks noGrp="1" noRot="1" noChangeAspect="1" noChangeArrowheads="1" noTextEdit="1"/>
          </p:cNvSpPr>
          <p:nvPr>
            <p:ph type="sldImg"/>
          </p:nvPr>
        </p:nvSpPr>
        <p:spPr>
          <a:xfrm>
            <a:off x="854075" y="744538"/>
            <a:ext cx="4962525" cy="3722687"/>
          </a:xfrm>
          <a:ln/>
        </p:spPr>
      </p:sp>
      <p:sp>
        <p:nvSpPr>
          <p:cNvPr id="241669"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（三）预算资产负债表</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    预算资产负债表反映企业在预算期末的资产、负债和所有者权益的全貌及财务状况。</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编制预算资产负债表以</a:t>
            </a:r>
            <a:r>
              <a:rPr kumimoji="1" lang="zh-CN" altLang="en-US" sz="700" b="1" smtClean="0">
                <a:latin typeface="Arial" pitchFamily="34" charset="0"/>
                <a:cs typeface="Arial" pitchFamily="34" charset="0"/>
              </a:rPr>
              <a:t>资产负债表期初数</a:t>
            </a:r>
            <a:r>
              <a:rPr kumimoji="1" lang="zh-CN" altLang="en-US" sz="700" smtClean="0">
                <a:latin typeface="Arial" pitchFamily="34" charset="0"/>
                <a:cs typeface="Arial" pitchFamily="34" charset="0"/>
              </a:rPr>
              <a:t>为基点 ，充分考虑预算损益表、预算现金流量表的相关数据对资产、负债、所有者权益期初数的影响 ，采用平衡法加以增减后计得。其公式可表示如下：</a:t>
            </a:r>
            <a:endParaRPr kumimoji="1" lang="en-US" altLang="zh-CN" sz="700" smtClean="0">
              <a:latin typeface="Arial" pitchFamily="34" charset="0"/>
              <a:cs typeface="Arial" pitchFamily="34" charset="0"/>
            </a:endParaRPr>
          </a:p>
          <a:p>
            <a:pPr eaLnBrk="1" hangingPunct="1"/>
            <a:r>
              <a:rPr kumimoji="1" lang="en-US" altLang="zh-CN" sz="700" smtClean="0">
                <a:latin typeface="Arial" pitchFamily="34" charset="0"/>
                <a:cs typeface="Arial" pitchFamily="34" charset="0"/>
              </a:rPr>
              <a:t/>
            </a:r>
            <a:br>
              <a:rPr kumimoji="1" lang="en-US" altLang="zh-CN" sz="700" smtClean="0">
                <a:latin typeface="Arial" pitchFamily="34" charset="0"/>
                <a:cs typeface="Arial" pitchFamily="34" charset="0"/>
              </a:rPr>
            </a:br>
            <a:r>
              <a:rPr kumimoji="1" lang="zh-CN" altLang="en-US" sz="700" smtClean="0">
                <a:latin typeface="Arial" pitchFamily="34" charset="0"/>
                <a:cs typeface="Arial" pitchFamily="34" charset="0"/>
              </a:rPr>
              <a:t>资产及负债的期末数＝期初余额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预算期增加数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预算期减少数</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所有者权益期末数＝期初余额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预算期增资数（包括预算期实现的净利润）</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预算期分红数</a:t>
            </a:r>
            <a:br>
              <a:rPr kumimoji="1" lang="zh-CN" altLang="en-US" sz="700" smtClean="0">
                <a:latin typeface="Arial" pitchFamily="34" charset="0"/>
                <a:cs typeface="Arial" pitchFamily="34" charset="0"/>
              </a:rPr>
            </a:br>
            <a:endParaRPr kumimoji="1" lang="zh-CN" altLang="en-GB" sz="700" smtClean="0">
              <a:latin typeface="Arial" pitchFamily="34" charset="0"/>
              <a:cs typeface="Arial" pitchFamily="34"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52BB8BDD-0890-4A8D-BF9B-12BC00A5C85C}" type="datetime1">
              <a:rPr lang="zh-CN" altLang="en-US" sz="1200" b="0">
                <a:solidFill>
                  <a:schemeClr val="tx1"/>
                </a:solidFill>
              </a:rPr>
              <a:pPr eaLnBrk="1" hangingPunct="1"/>
              <a:t>2015/7/20</a:t>
            </a:fld>
            <a:endParaRPr lang="en-GB" altLang="zh-CN" sz="1200" b="0">
              <a:solidFill>
                <a:schemeClr val="tx1"/>
              </a:solidFill>
            </a:endParaRPr>
          </a:p>
        </p:txBody>
      </p:sp>
      <p:sp>
        <p:nvSpPr>
          <p:cNvPr id="242691"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C610A214-5800-4F8B-83BE-207A6F68EDC1}" type="slidenum">
              <a:rPr lang="zh-CN" altLang="en-GB" sz="1200" b="0">
                <a:solidFill>
                  <a:schemeClr val="tx1"/>
                </a:solidFill>
              </a:rPr>
              <a:pPr eaLnBrk="1" hangingPunct="1"/>
              <a:t>103</a:t>
            </a:fld>
            <a:endParaRPr lang="en-GB" altLang="zh-CN" sz="1200" b="0">
              <a:solidFill>
                <a:schemeClr val="tx1"/>
              </a:solidFill>
            </a:endParaRPr>
          </a:p>
        </p:txBody>
      </p:sp>
      <p:sp>
        <p:nvSpPr>
          <p:cNvPr id="242692" name="Rectangle 2"/>
          <p:cNvSpPr>
            <a:spLocks noGrp="1" noRot="1" noChangeAspect="1" noChangeArrowheads="1" noTextEdit="1"/>
          </p:cNvSpPr>
          <p:nvPr>
            <p:ph type="sldImg"/>
          </p:nvPr>
        </p:nvSpPr>
        <p:spPr>
          <a:xfrm>
            <a:off x="854075" y="744538"/>
            <a:ext cx="4962525" cy="3722687"/>
          </a:xfrm>
          <a:ln/>
        </p:spPr>
      </p:sp>
      <p:sp>
        <p:nvSpPr>
          <p:cNvPr id="242693"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（三）预算资产负债表</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    预算资产负债表反映企业在预算期末的资产、负债和所有者权益的全貌及财务状况。</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编制预算资产负债表以</a:t>
            </a:r>
            <a:r>
              <a:rPr kumimoji="1" lang="zh-CN" altLang="en-US" sz="700" b="1" smtClean="0">
                <a:latin typeface="Arial" pitchFamily="34" charset="0"/>
                <a:cs typeface="Arial" pitchFamily="34" charset="0"/>
              </a:rPr>
              <a:t>资产负债表期初数</a:t>
            </a:r>
            <a:r>
              <a:rPr kumimoji="1" lang="zh-CN" altLang="en-US" sz="700" smtClean="0">
                <a:latin typeface="Arial" pitchFamily="34" charset="0"/>
                <a:cs typeface="Arial" pitchFamily="34" charset="0"/>
              </a:rPr>
              <a:t>为基点 ，充分考虑预算损益表、预算现金流量表的相关数据对资产、负债、所有者权益期初数的影响 ，采用平衡法加以增减后计得。其公式可表示如下：</a:t>
            </a:r>
            <a:endParaRPr kumimoji="1" lang="en-US" altLang="zh-CN" sz="700" smtClean="0">
              <a:latin typeface="Arial" pitchFamily="34" charset="0"/>
              <a:cs typeface="Arial" pitchFamily="34" charset="0"/>
            </a:endParaRPr>
          </a:p>
          <a:p>
            <a:pPr eaLnBrk="1" hangingPunct="1"/>
            <a:r>
              <a:rPr kumimoji="1" lang="en-US" altLang="zh-CN" sz="700" smtClean="0">
                <a:latin typeface="Arial" pitchFamily="34" charset="0"/>
                <a:cs typeface="Arial" pitchFamily="34" charset="0"/>
              </a:rPr>
              <a:t/>
            </a:r>
            <a:br>
              <a:rPr kumimoji="1" lang="en-US" altLang="zh-CN" sz="700" smtClean="0">
                <a:latin typeface="Arial" pitchFamily="34" charset="0"/>
                <a:cs typeface="Arial" pitchFamily="34" charset="0"/>
              </a:rPr>
            </a:br>
            <a:r>
              <a:rPr kumimoji="1" lang="zh-CN" altLang="en-US" sz="700" smtClean="0">
                <a:latin typeface="Arial" pitchFamily="34" charset="0"/>
                <a:cs typeface="Arial" pitchFamily="34" charset="0"/>
              </a:rPr>
              <a:t>资产及负债的期末数＝期初余额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预算期增加数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预算期减少数</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所有者权益期末数＝期初余额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预算期增资数（包括预算期实现的净利润）</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预算期分红数</a:t>
            </a:r>
            <a:br>
              <a:rPr kumimoji="1" lang="zh-CN" altLang="en-US" sz="700" smtClean="0">
                <a:latin typeface="Arial" pitchFamily="34" charset="0"/>
                <a:cs typeface="Arial" pitchFamily="34" charset="0"/>
              </a:rPr>
            </a:br>
            <a:endParaRPr kumimoji="1" lang="zh-CN" altLang="en-GB" sz="700" smtClean="0">
              <a:latin typeface="Arial" pitchFamily="34" charset="0"/>
              <a:cs typeface="Arial" pitchFamily="34"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3FCF4814-A6D1-4E75-92DB-45761C98CEAD}" type="datetime1">
              <a:rPr lang="zh-CN" altLang="en-US" sz="1200" b="0">
                <a:solidFill>
                  <a:schemeClr val="tx1"/>
                </a:solidFill>
              </a:rPr>
              <a:pPr eaLnBrk="1" hangingPunct="1"/>
              <a:t>2015/7/20</a:t>
            </a:fld>
            <a:endParaRPr lang="en-GB" altLang="zh-CN" sz="1200" b="0">
              <a:solidFill>
                <a:schemeClr val="tx1"/>
              </a:solidFill>
            </a:endParaRPr>
          </a:p>
        </p:txBody>
      </p:sp>
      <p:sp>
        <p:nvSpPr>
          <p:cNvPr id="243715"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58E26D0D-FE49-4AA8-8E81-897CDFE412F4}" type="slidenum">
              <a:rPr lang="zh-CN" altLang="en-GB" sz="1200" b="0">
                <a:solidFill>
                  <a:schemeClr val="tx1"/>
                </a:solidFill>
              </a:rPr>
              <a:pPr eaLnBrk="1" hangingPunct="1"/>
              <a:t>104</a:t>
            </a:fld>
            <a:endParaRPr lang="en-GB" altLang="zh-CN" sz="1200" b="0">
              <a:solidFill>
                <a:schemeClr val="tx1"/>
              </a:solidFill>
            </a:endParaRPr>
          </a:p>
        </p:txBody>
      </p:sp>
      <p:sp>
        <p:nvSpPr>
          <p:cNvPr id="243716" name="Rectangle 2"/>
          <p:cNvSpPr>
            <a:spLocks noGrp="1" noRot="1" noChangeAspect="1" noChangeArrowheads="1" noTextEdit="1"/>
          </p:cNvSpPr>
          <p:nvPr>
            <p:ph type="sldImg"/>
          </p:nvPr>
        </p:nvSpPr>
        <p:spPr>
          <a:xfrm>
            <a:off x="854075" y="744538"/>
            <a:ext cx="4962525" cy="3722687"/>
          </a:xfrm>
          <a:ln/>
        </p:spPr>
      </p:sp>
      <p:sp>
        <p:nvSpPr>
          <p:cNvPr id="243717"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（三）预算资产负债表</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    预算资产负债表反映企业在预算期末的资产、负债和所有者权益的全貌及财务状况。</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编制预算资产负债表以</a:t>
            </a:r>
            <a:r>
              <a:rPr kumimoji="1" lang="zh-CN" altLang="en-US" sz="700" b="1" smtClean="0">
                <a:latin typeface="Arial" pitchFamily="34" charset="0"/>
                <a:cs typeface="Arial" pitchFamily="34" charset="0"/>
              </a:rPr>
              <a:t>资产负债表期初数</a:t>
            </a:r>
            <a:r>
              <a:rPr kumimoji="1" lang="zh-CN" altLang="en-US" sz="700" smtClean="0">
                <a:latin typeface="Arial" pitchFamily="34" charset="0"/>
                <a:cs typeface="Arial" pitchFamily="34" charset="0"/>
              </a:rPr>
              <a:t>为基点 ，充分考虑预算损益表、预算现金流量表的相关数据对资产、负债、所有者权益期初数的影响 ，采用平衡法加以增减后计得。其公式可表示如下：</a:t>
            </a:r>
            <a:endParaRPr kumimoji="1" lang="en-US" altLang="zh-CN" sz="700" smtClean="0">
              <a:latin typeface="Arial" pitchFamily="34" charset="0"/>
              <a:cs typeface="Arial" pitchFamily="34" charset="0"/>
            </a:endParaRPr>
          </a:p>
          <a:p>
            <a:pPr eaLnBrk="1" hangingPunct="1"/>
            <a:r>
              <a:rPr kumimoji="1" lang="en-US" altLang="zh-CN" sz="700" smtClean="0">
                <a:latin typeface="Arial" pitchFamily="34" charset="0"/>
                <a:cs typeface="Arial" pitchFamily="34" charset="0"/>
              </a:rPr>
              <a:t/>
            </a:r>
            <a:br>
              <a:rPr kumimoji="1" lang="en-US" altLang="zh-CN" sz="700" smtClean="0">
                <a:latin typeface="Arial" pitchFamily="34" charset="0"/>
                <a:cs typeface="Arial" pitchFamily="34" charset="0"/>
              </a:rPr>
            </a:br>
            <a:r>
              <a:rPr kumimoji="1" lang="zh-CN" altLang="en-US" sz="700" smtClean="0">
                <a:latin typeface="Arial" pitchFamily="34" charset="0"/>
                <a:cs typeface="Arial" pitchFamily="34" charset="0"/>
              </a:rPr>
              <a:t>资产及负债的期末数＝期初余额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预算期增加数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预算期减少数</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所有者权益期末数＝期初余额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预算期增资数（包括预算期实现的净利润）</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预算期分红数</a:t>
            </a:r>
            <a:br>
              <a:rPr kumimoji="1" lang="zh-CN" altLang="en-US" sz="700" smtClean="0">
                <a:latin typeface="Arial" pitchFamily="34" charset="0"/>
                <a:cs typeface="Arial" pitchFamily="34" charset="0"/>
              </a:rPr>
            </a:br>
            <a:endParaRPr kumimoji="1" lang="zh-CN" altLang="en-GB" sz="700" smtClean="0">
              <a:latin typeface="Arial" pitchFamily="34" charset="0"/>
              <a:cs typeface="Arial" pitchFamily="34"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23AE199-6F1C-4D69-BE22-6ADD589D1B2F}" type="datetime1">
              <a:rPr lang="zh-CN" altLang="en-US" sz="1200" b="0">
                <a:solidFill>
                  <a:schemeClr val="tx1"/>
                </a:solidFill>
              </a:rPr>
              <a:pPr eaLnBrk="1" hangingPunct="1"/>
              <a:t>2015/7/20</a:t>
            </a:fld>
            <a:endParaRPr lang="en-GB" altLang="zh-CN" sz="1200" b="0">
              <a:solidFill>
                <a:schemeClr val="tx1"/>
              </a:solidFill>
            </a:endParaRPr>
          </a:p>
        </p:txBody>
      </p:sp>
      <p:sp>
        <p:nvSpPr>
          <p:cNvPr id="244739"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321CD572-267B-487A-A7F4-B4A19545EB43}" type="slidenum">
              <a:rPr lang="zh-CN" altLang="en-GB" sz="1200" b="0">
                <a:solidFill>
                  <a:schemeClr val="tx1"/>
                </a:solidFill>
              </a:rPr>
              <a:pPr eaLnBrk="1" hangingPunct="1"/>
              <a:t>105</a:t>
            </a:fld>
            <a:endParaRPr lang="en-GB" altLang="zh-CN" sz="1200" b="0">
              <a:solidFill>
                <a:schemeClr val="tx1"/>
              </a:solidFill>
            </a:endParaRPr>
          </a:p>
        </p:txBody>
      </p:sp>
      <p:sp>
        <p:nvSpPr>
          <p:cNvPr id="244740" name="Rectangle 2"/>
          <p:cNvSpPr>
            <a:spLocks noGrp="1" noRot="1" noChangeAspect="1" noChangeArrowheads="1" noTextEdit="1"/>
          </p:cNvSpPr>
          <p:nvPr>
            <p:ph type="sldImg"/>
          </p:nvPr>
        </p:nvSpPr>
        <p:spPr>
          <a:xfrm>
            <a:off x="854075" y="744538"/>
            <a:ext cx="4962525" cy="3722687"/>
          </a:xfrm>
          <a:ln/>
        </p:spPr>
      </p:sp>
      <p:sp>
        <p:nvSpPr>
          <p:cNvPr id="244741"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（三）预算资产负债表</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    预算资产负债表反映企业在预算期末的资产、负债和所有者权益的全貌及财务状况。</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编制预算资产负债表以</a:t>
            </a:r>
            <a:r>
              <a:rPr kumimoji="1" lang="zh-CN" altLang="en-US" sz="700" b="1" smtClean="0">
                <a:latin typeface="Arial" pitchFamily="34" charset="0"/>
                <a:cs typeface="Arial" pitchFamily="34" charset="0"/>
              </a:rPr>
              <a:t>资产负债表期初数</a:t>
            </a:r>
            <a:r>
              <a:rPr kumimoji="1" lang="zh-CN" altLang="en-US" sz="700" smtClean="0">
                <a:latin typeface="Arial" pitchFamily="34" charset="0"/>
                <a:cs typeface="Arial" pitchFamily="34" charset="0"/>
              </a:rPr>
              <a:t>为基点 ，充分考虑预算损益表、预算现金流量表的相关数据对资产、负债、所有者权益期初数的影响 ，采用平衡法加以增减后计得。其公式可表示如下：</a:t>
            </a:r>
            <a:endParaRPr kumimoji="1" lang="en-US" altLang="zh-CN" sz="700" smtClean="0">
              <a:latin typeface="Arial" pitchFamily="34" charset="0"/>
              <a:cs typeface="Arial" pitchFamily="34" charset="0"/>
            </a:endParaRPr>
          </a:p>
          <a:p>
            <a:pPr eaLnBrk="1" hangingPunct="1"/>
            <a:r>
              <a:rPr kumimoji="1" lang="en-US" altLang="zh-CN" sz="700" smtClean="0">
                <a:latin typeface="Arial" pitchFamily="34" charset="0"/>
                <a:cs typeface="Arial" pitchFamily="34" charset="0"/>
              </a:rPr>
              <a:t/>
            </a:r>
            <a:br>
              <a:rPr kumimoji="1" lang="en-US" altLang="zh-CN" sz="700" smtClean="0">
                <a:latin typeface="Arial" pitchFamily="34" charset="0"/>
                <a:cs typeface="Arial" pitchFamily="34" charset="0"/>
              </a:rPr>
            </a:br>
            <a:r>
              <a:rPr kumimoji="1" lang="zh-CN" altLang="en-US" sz="700" smtClean="0">
                <a:latin typeface="Arial" pitchFamily="34" charset="0"/>
                <a:cs typeface="Arial" pitchFamily="34" charset="0"/>
              </a:rPr>
              <a:t>资产及负债的期末数＝期初余额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预算期增加数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预算期减少数</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所有者权益期末数＝期初余额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预算期增资数（包括预算期实现的净利润）</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预算期分红数</a:t>
            </a:r>
            <a:br>
              <a:rPr kumimoji="1" lang="zh-CN" altLang="en-US" sz="700" smtClean="0">
                <a:latin typeface="Arial" pitchFamily="34" charset="0"/>
                <a:cs typeface="Arial" pitchFamily="34" charset="0"/>
              </a:rPr>
            </a:br>
            <a:endParaRPr kumimoji="1" lang="zh-CN" altLang="en-GB" sz="700" smtClean="0">
              <a:latin typeface="Arial" pitchFamily="34" charset="0"/>
              <a:cs typeface="Arial" pitchFamily="34"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81A16F16-60F0-4827-95B5-E293394A8C24}" type="datetime1">
              <a:rPr lang="zh-CN" altLang="en-US" sz="1200" b="0">
                <a:solidFill>
                  <a:schemeClr val="tx1"/>
                </a:solidFill>
              </a:rPr>
              <a:pPr eaLnBrk="1" hangingPunct="1"/>
              <a:t>2015/7/20</a:t>
            </a:fld>
            <a:endParaRPr lang="en-GB" altLang="zh-CN" sz="1200" b="0">
              <a:solidFill>
                <a:schemeClr val="tx1"/>
              </a:solidFill>
            </a:endParaRPr>
          </a:p>
        </p:txBody>
      </p:sp>
      <p:sp>
        <p:nvSpPr>
          <p:cNvPr id="245763"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EBC1C649-8223-43B4-AD8F-1BE736DCE760}" type="slidenum">
              <a:rPr lang="zh-CN" altLang="en-GB" sz="1200" b="0">
                <a:solidFill>
                  <a:schemeClr val="tx1"/>
                </a:solidFill>
              </a:rPr>
              <a:pPr eaLnBrk="1" hangingPunct="1"/>
              <a:t>106</a:t>
            </a:fld>
            <a:endParaRPr lang="en-GB" altLang="zh-CN" sz="1200" b="0">
              <a:solidFill>
                <a:schemeClr val="tx1"/>
              </a:solidFill>
            </a:endParaRPr>
          </a:p>
        </p:txBody>
      </p:sp>
      <p:sp>
        <p:nvSpPr>
          <p:cNvPr id="245764" name="Rectangle 2"/>
          <p:cNvSpPr>
            <a:spLocks noGrp="1" noRot="1" noChangeAspect="1" noChangeArrowheads="1" noTextEdit="1"/>
          </p:cNvSpPr>
          <p:nvPr>
            <p:ph type="sldImg"/>
          </p:nvPr>
        </p:nvSpPr>
        <p:spPr>
          <a:xfrm>
            <a:off x="854075" y="744538"/>
            <a:ext cx="4962525" cy="3722687"/>
          </a:xfrm>
          <a:ln/>
        </p:spPr>
      </p:sp>
      <p:sp>
        <p:nvSpPr>
          <p:cNvPr id="245765"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（三）预算资产负债表</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    预算资产负债表反映企业在预算期末的资产、负债和所有者权益的全貌及财务状况。</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编制预算资产负债表以</a:t>
            </a:r>
            <a:r>
              <a:rPr kumimoji="1" lang="zh-CN" altLang="en-US" sz="700" b="1" smtClean="0">
                <a:latin typeface="Arial" pitchFamily="34" charset="0"/>
                <a:cs typeface="Arial" pitchFamily="34" charset="0"/>
              </a:rPr>
              <a:t>资产负债表期初数</a:t>
            </a:r>
            <a:r>
              <a:rPr kumimoji="1" lang="zh-CN" altLang="en-US" sz="700" smtClean="0">
                <a:latin typeface="Arial" pitchFamily="34" charset="0"/>
                <a:cs typeface="Arial" pitchFamily="34" charset="0"/>
              </a:rPr>
              <a:t>为基点 ，充分考虑预算损益表、预算现金流量表的相关数据对资产、负债、所有者权益期初数的影响 ，采用平衡法加以增减后计得。其公式可表示如下：</a:t>
            </a:r>
            <a:endParaRPr kumimoji="1" lang="en-US" altLang="zh-CN" sz="700" smtClean="0">
              <a:latin typeface="Arial" pitchFamily="34" charset="0"/>
              <a:cs typeface="Arial" pitchFamily="34" charset="0"/>
            </a:endParaRPr>
          </a:p>
          <a:p>
            <a:pPr eaLnBrk="1" hangingPunct="1"/>
            <a:r>
              <a:rPr kumimoji="1" lang="en-US" altLang="zh-CN" sz="700" smtClean="0">
                <a:latin typeface="Arial" pitchFamily="34" charset="0"/>
                <a:cs typeface="Arial" pitchFamily="34" charset="0"/>
              </a:rPr>
              <a:t/>
            </a:r>
            <a:br>
              <a:rPr kumimoji="1" lang="en-US" altLang="zh-CN" sz="700" smtClean="0">
                <a:latin typeface="Arial" pitchFamily="34" charset="0"/>
                <a:cs typeface="Arial" pitchFamily="34" charset="0"/>
              </a:rPr>
            </a:br>
            <a:r>
              <a:rPr kumimoji="1" lang="zh-CN" altLang="en-US" sz="700" smtClean="0">
                <a:latin typeface="Arial" pitchFamily="34" charset="0"/>
                <a:cs typeface="Arial" pitchFamily="34" charset="0"/>
              </a:rPr>
              <a:t>资产及负债的期末数＝期初余额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预算期增加数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预算期减少数</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所有者权益期末数＝期初余额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预算期增资数（包括预算期实现的净利润）</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预算期分红数</a:t>
            </a:r>
            <a:br>
              <a:rPr kumimoji="1" lang="zh-CN" altLang="en-US" sz="700" smtClean="0">
                <a:latin typeface="Arial" pitchFamily="34" charset="0"/>
                <a:cs typeface="Arial" pitchFamily="34" charset="0"/>
              </a:rPr>
            </a:br>
            <a:endParaRPr kumimoji="1" lang="zh-CN" altLang="en-GB" sz="700" smtClean="0">
              <a:latin typeface="Arial" pitchFamily="34" charset="0"/>
              <a:cs typeface="Arial" pitchFamily="34"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F9E38FFD-460D-45B5-A808-0A672F49B536}" type="datetime1">
              <a:rPr lang="zh-CN" altLang="en-US" sz="1200" b="0">
                <a:solidFill>
                  <a:schemeClr val="tx1"/>
                </a:solidFill>
              </a:rPr>
              <a:pPr eaLnBrk="1" hangingPunct="1"/>
              <a:t>2015/7/20</a:t>
            </a:fld>
            <a:endParaRPr lang="en-GB" altLang="zh-CN" sz="1200" b="0">
              <a:solidFill>
                <a:schemeClr val="tx1"/>
              </a:solidFill>
            </a:endParaRPr>
          </a:p>
        </p:txBody>
      </p:sp>
      <p:sp>
        <p:nvSpPr>
          <p:cNvPr id="246787"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14E09B46-CED2-4D32-9E37-F3A6D0C9B08E}" type="slidenum">
              <a:rPr lang="zh-CN" altLang="en-GB" sz="1200" b="0">
                <a:solidFill>
                  <a:schemeClr val="tx1"/>
                </a:solidFill>
              </a:rPr>
              <a:pPr eaLnBrk="1" hangingPunct="1"/>
              <a:t>107</a:t>
            </a:fld>
            <a:endParaRPr lang="en-GB" altLang="zh-CN" sz="1200" b="0">
              <a:solidFill>
                <a:schemeClr val="tx1"/>
              </a:solidFill>
            </a:endParaRPr>
          </a:p>
        </p:txBody>
      </p:sp>
      <p:sp>
        <p:nvSpPr>
          <p:cNvPr id="246788" name="Rectangle 2"/>
          <p:cNvSpPr>
            <a:spLocks noGrp="1" noRot="1" noChangeAspect="1" noChangeArrowheads="1" noTextEdit="1"/>
          </p:cNvSpPr>
          <p:nvPr>
            <p:ph type="sldImg"/>
          </p:nvPr>
        </p:nvSpPr>
        <p:spPr>
          <a:xfrm>
            <a:off x="854075" y="744538"/>
            <a:ext cx="4962525" cy="3722687"/>
          </a:xfrm>
          <a:ln/>
        </p:spPr>
      </p:sp>
      <p:sp>
        <p:nvSpPr>
          <p:cNvPr id="246789" name="Rectangle 3"/>
          <p:cNvSpPr>
            <a:spLocks noGrp="1" noChangeArrowheads="1"/>
          </p:cNvSpPr>
          <p:nvPr>
            <p:ph type="body" idx="1"/>
          </p:nvPr>
        </p:nvSpPr>
        <p:spPr>
          <a:noFill/>
        </p:spPr>
        <p:txBody>
          <a:bodyPr/>
          <a:lstStyle/>
          <a:p>
            <a:pPr eaLnBrk="1" hangingPunct="1"/>
            <a:r>
              <a:rPr lang="en-US" altLang="zh-CN" smtClean="0">
                <a:latin typeface="Arial" pitchFamily="34" charset="0"/>
                <a:cs typeface="Arial" pitchFamily="34" charset="0"/>
              </a:rPr>
              <a:t>Source </a:t>
            </a:r>
            <a:r>
              <a:rPr lang="zh-CN" altLang="en-US" smtClean="0">
                <a:latin typeface="Arial" pitchFamily="34" charset="0"/>
                <a:cs typeface="Arial" pitchFamily="34" charset="0"/>
              </a:rPr>
              <a:t>：</a:t>
            </a:r>
            <a:r>
              <a:rPr lang="zh-CN" altLang="en-US" smtClean="0">
                <a:solidFill>
                  <a:srgbClr val="FF0000"/>
                </a:solidFill>
                <a:latin typeface="Arial" pitchFamily="34" charset="0"/>
                <a:cs typeface="Arial" pitchFamily="34" charset="0"/>
              </a:rPr>
              <a:t>全面预算编制与管理高级研修课程</a:t>
            </a:r>
            <a:endParaRPr lang="zh-CN" altLang="en-US" smtClean="0">
              <a:latin typeface="Arial" pitchFamily="34" charset="0"/>
              <a:cs typeface="Arial" pitchFamily="34" charset="0"/>
            </a:endParaRPr>
          </a:p>
          <a:p>
            <a:pPr eaLnBrk="1" hangingPunct="1"/>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（三）预算资产负债表</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    预算资产负债表反映企业在预算期末的资产、负债和所有者权益的全貌及财务状况。</a:t>
            </a:r>
            <a:br>
              <a:rPr kumimoji="1" lang="zh-CN" altLang="en-US" sz="700" smtClean="0">
                <a:latin typeface="Arial" pitchFamily="34" charset="0"/>
                <a:cs typeface="Arial" pitchFamily="34" charset="0"/>
              </a:rPr>
            </a:br>
            <a:endParaRPr kumimoji="1" lang="zh-CN" altLang="en-US" sz="700" smtClean="0">
              <a:latin typeface="Arial" pitchFamily="34" charset="0"/>
              <a:cs typeface="Arial" pitchFamily="34" charset="0"/>
            </a:endParaRPr>
          </a:p>
          <a:p>
            <a:pPr eaLnBrk="1" hangingPunct="1"/>
            <a:r>
              <a:rPr kumimoji="1" lang="zh-CN" altLang="en-US" sz="700" smtClean="0">
                <a:latin typeface="Arial" pitchFamily="34" charset="0"/>
                <a:cs typeface="Arial" pitchFamily="34" charset="0"/>
              </a:rPr>
              <a:t>编制预算资产负债表以</a:t>
            </a:r>
            <a:r>
              <a:rPr kumimoji="1" lang="zh-CN" altLang="en-US" sz="700" b="1" smtClean="0">
                <a:latin typeface="Arial" pitchFamily="34" charset="0"/>
                <a:cs typeface="Arial" pitchFamily="34" charset="0"/>
              </a:rPr>
              <a:t>资产负债表期初数</a:t>
            </a:r>
            <a:r>
              <a:rPr kumimoji="1" lang="zh-CN" altLang="en-US" sz="700" smtClean="0">
                <a:latin typeface="Arial" pitchFamily="34" charset="0"/>
                <a:cs typeface="Arial" pitchFamily="34" charset="0"/>
              </a:rPr>
              <a:t>为基点 ，充分考虑预算损益表、预算现金流量表的相关数据对资产、负债、所有者权益期初数的影响 ，采用平衡法加以增减后计得。其公式可表示如下：</a:t>
            </a:r>
            <a:endParaRPr kumimoji="1" lang="en-US" altLang="zh-CN" sz="700" smtClean="0">
              <a:latin typeface="Arial" pitchFamily="34" charset="0"/>
              <a:cs typeface="Arial" pitchFamily="34" charset="0"/>
            </a:endParaRPr>
          </a:p>
          <a:p>
            <a:pPr eaLnBrk="1" hangingPunct="1"/>
            <a:r>
              <a:rPr kumimoji="1" lang="en-US" altLang="zh-CN" sz="700" smtClean="0">
                <a:latin typeface="Arial" pitchFamily="34" charset="0"/>
                <a:cs typeface="Arial" pitchFamily="34" charset="0"/>
              </a:rPr>
              <a:t/>
            </a:r>
            <a:br>
              <a:rPr kumimoji="1" lang="en-US" altLang="zh-CN" sz="700" smtClean="0">
                <a:latin typeface="Arial" pitchFamily="34" charset="0"/>
                <a:cs typeface="Arial" pitchFamily="34" charset="0"/>
              </a:rPr>
            </a:br>
            <a:r>
              <a:rPr kumimoji="1" lang="zh-CN" altLang="en-US" sz="700" smtClean="0">
                <a:latin typeface="Arial" pitchFamily="34" charset="0"/>
                <a:cs typeface="Arial" pitchFamily="34" charset="0"/>
              </a:rPr>
              <a:t>资产及负债的期末数＝期初余额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预算期增加数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预算期减少数</a:t>
            </a:r>
            <a:br>
              <a:rPr kumimoji="1" lang="zh-CN" altLang="en-US" sz="700" smtClean="0">
                <a:latin typeface="Arial" pitchFamily="34" charset="0"/>
                <a:cs typeface="Arial" pitchFamily="34" charset="0"/>
              </a:rPr>
            </a:br>
            <a:r>
              <a:rPr kumimoji="1" lang="zh-CN" altLang="en-US" sz="700" smtClean="0">
                <a:latin typeface="Arial" pitchFamily="34" charset="0"/>
                <a:cs typeface="Arial" pitchFamily="34" charset="0"/>
              </a:rPr>
              <a:t>所有者权益期末数＝期初余额 </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预算期增资数（包括预算期实现的净利润）</a:t>
            </a:r>
            <a:r>
              <a:rPr kumimoji="1" lang="en-US" altLang="zh-CN" sz="700" smtClean="0">
                <a:latin typeface="Arial" pitchFamily="34" charset="0"/>
                <a:cs typeface="Arial" pitchFamily="34" charset="0"/>
              </a:rPr>
              <a:t>-  </a:t>
            </a:r>
            <a:r>
              <a:rPr kumimoji="1" lang="zh-CN" altLang="en-US" sz="700" smtClean="0">
                <a:latin typeface="Arial" pitchFamily="34" charset="0"/>
                <a:cs typeface="Arial" pitchFamily="34" charset="0"/>
              </a:rPr>
              <a:t>预算期分红数</a:t>
            </a:r>
            <a:br>
              <a:rPr kumimoji="1" lang="zh-CN" altLang="en-US" sz="700" smtClean="0">
                <a:latin typeface="Arial" pitchFamily="34" charset="0"/>
                <a:cs typeface="Arial" pitchFamily="34" charset="0"/>
              </a:rPr>
            </a:br>
            <a:endParaRPr kumimoji="1" lang="zh-CN" altLang="en-GB" sz="700"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C7C968E9-751E-407D-A9D3-4A07418F070B}" type="datetime1">
              <a:rPr lang="zh-CN" altLang="en-US" sz="1200" b="0">
                <a:solidFill>
                  <a:schemeClr val="tx1"/>
                </a:solidFill>
              </a:rPr>
              <a:pPr eaLnBrk="1" hangingPunct="1"/>
              <a:t>2015/7/20</a:t>
            </a:fld>
            <a:endParaRPr lang="en-GB" altLang="zh-CN" sz="1200" b="0">
              <a:solidFill>
                <a:schemeClr val="tx1"/>
              </a:solidFill>
            </a:endParaRPr>
          </a:p>
        </p:txBody>
      </p:sp>
      <p:sp>
        <p:nvSpPr>
          <p:cNvPr id="168963"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61F5F989-8F82-4533-8041-251426B9A633}" type="slidenum">
              <a:rPr lang="zh-CN" altLang="en-GB" sz="1200" b="0">
                <a:solidFill>
                  <a:schemeClr val="tx1"/>
                </a:solidFill>
              </a:rPr>
              <a:pPr eaLnBrk="1" hangingPunct="1"/>
              <a:t>15</a:t>
            </a:fld>
            <a:endParaRPr lang="en-GB" altLang="zh-CN" sz="1200" b="0">
              <a:solidFill>
                <a:schemeClr val="tx1"/>
              </a:solidFill>
            </a:endParaRPr>
          </a:p>
        </p:txBody>
      </p:sp>
      <p:sp>
        <p:nvSpPr>
          <p:cNvPr id="168964" name="Rectangle 2"/>
          <p:cNvSpPr>
            <a:spLocks noGrp="1" noRot="1" noChangeAspect="1" noChangeArrowheads="1" noTextEdit="1"/>
          </p:cNvSpPr>
          <p:nvPr>
            <p:ph type="sldImg"/>
          </p:nvPr>
        </p:nvSpPr>
        <p:spPr>
          <a:xfrm>
            <a:off x="854075" y="744538"/>
            <a:ext cx="4962525" cy="3722687"/>
          </a:xfrm>
          <a:ln/>
        </p:spPr>
      </p:sp>
      <p:sp>
        <p:nvSpPr>
          <p:cNvPr id="168965" name="Rectangle 3"/>
          <p:cNvSpPr>
            <a:spLocks noGrp="1" noChangeArrowheads="1"/>
          </p:cNvSpPr>
          <p:nvPr>
            <p:ph type="body" idx="1"/>
          </p:nvPr>
        </p:nvSpPr>
        <p:spPr>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3"/>
          <p:cNvSpPr>
            <a:spLocks noGrp="1" noChangeArrowheads="1"/>
          </p:cNvSpPr>
          <p:nvPr>
            <p:ph type="dt" sz="quarter" idx="1"/>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7D4EE758-1175-4186-9A01-A57521295503}" type="datetime1">
              <a:rPr lang="zh-CN" altLang="en-US" sz="1200" b="0">
                <a:solidFill>
                  <a:schemeClr val="tx1"/>
                </a:solidFill>
              </a:rPr>
              <a:pPr eaLnBrk="1" hangingPunct="1"/>
              <a:t>2015/7/20</a:t>
            </a:fld>
            <a:endParaRPr lang="en-GB" altLang="zh-CN" sz="1200" b="0">
              <a:solidFill>
                <a:schemeClr val="tx1"/>
              </a:solidFill>
            </a:endParaRPr>
          </a:p>
        </p:txBody>
      </p:sp>
      <p:sp>
        <p:nvSpPr>
          <p:cNvPr id="169987" name="Rectangle 7"/>
          <p:cNvSpPr>
            <a:spLocks noGrp="1" noChangeArrowheads="1"/>
          </p:cNvSpPr>
          <p:nvPr>
            <p:ph type="sldNum" sz="quarter" idx="5"/>
          </p:nvPr>
        </p:nvSpPr>
        <p:spPr>
          <a:noFill/>
        </p:spPr>
        <p:txBody>
          <a:bodyPr/>
          <a:lstStyle>
            <a:lvl1pPr defTabSz="919163" eaLnBrk="0" hangingPunct="0">
              <a:defRPr sz="1400" b="1">
                <a:solidFill>
                  <a:schemeClr val="bg1"/>
                </a:solidFill>
                <a:latin typeface="Arial" pitchFamily="34" charset="0"/>
                <a:cs typeface="Arial" pitchFamily="34" charset="0"/>
              </a:defRPr>
            </a:lvl1pPr>
            <a:lvl2pPr marL="742950" indent="-285750" defTabSz="919163" eaLnBrk="0" hangingPunct="0">
              <a:defRPr sz="1400" b="1">
                <a:solidFill>
                  <a:schemeClr val="bg1"/>
                </a:solidFill>
                <a:latin typeface="Arial" pitchFamily="34" charset="0"/>
                <a:cs typeface="Arial" pitchFamily="34" charset="0"/>
              </a:defRPr>
            </a:lvl2pPr>
            <a:lvl3pPr marL="1143000" indent="-228600" defTabSz="919163" eaLnBrk="0" hangingPunct="0">
              <a:defRPr sz="1400" b="1">
                <a:solidFill>
                  <a:schemeClr val="bg1"/>
                </a:solidFill>
                <a:latin typeface="Arial" pitchFamily="34" charset="0"/>
                <a:cs typeface="Arial" pitchFamily="34" charset="0"/>
              </a:defRPr>
            </a:lvl3pPr>
            <a:lvl4pPr marL="1600200" indent="-228600" defTabSz="919163" eaLnBrk="0" hangingPunct="0">
              <a:defRPr sz="1400" b="1">
                <a:solidFill>
                  <a:schemeClr val="bg1"/>
                </a:solidFill>
                <a:latin typeface="Arial" pitchFamily="34" charset="0"/>
                <a:cs typeface="Arial" pitchFamily="34" charset="0"/>
              </a:defRPr>
            </a:lvl4pPr>
            <a:lvl5pPr marL="2057400" indent="-228600" defTabSz="919163" eaLnBrk="0" hangingPunct="0">
              <a:defRPr sz="1400" b="1">
                <a:solidFill>
                  <a:schemeClr val="bg1"/>
                </a:solidFill>
                <a:latin typeface="Arial" pitchFamily="34" charset="0"/>
                <a:cs typeface="Arial" pitchFamily="34" charset="0"/>
              </a:defRPr>
            </a:lvl5pPr>
            <a:lvl6pPr marL="25146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defTabSz="919163"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fld id="{C8C54E4B-E0B0-483F-A525-88E4FF42ABB8}" type="slidenum">
              <a:rPr lang="zh-CN" altLang="en-GB" sz="1200" b="0">
                <a:solidFill>
                  <a:schemeClr val="tx1"/>
                </a:solidFill>
              </a:rPr>
              <a:pPr eaLnBrk="1" hangingPunct="1"/>
              <a:t>17</a:t>
            </a:fld>
            <a:endParaRPr lang="en-GB" altLang="zh-CN" sz="1200" b="0">
              <a:solidFill>
                <a:schemeClr val="tx1"/>
              </a:solidFill>
            </a:endParaRPr>
          </a:p>
        </p:txBody>
      </p:sp>
      <p:sp>
        <p:nvSpPr>
          <p:cNvPr id="169988" name="Rectangle 2"/>
          <p:cNvSpPr>
            <a:spLocks noGrp="1" noRot="1" noChangeAspect="1" noChangeArrowheads="1" noTextEdit="1"/>
          </p:cNvSpPr>
          <p:nvPr>
            <p:ph type="sldImg"/>
          </p:nvPr>
        </p:nvSpPr>
        <p:spPr>
          <a:xfrm>
            <a:off x="854075" y="744538"/>
            <a:ext cx="4962525" cy="3722687"/>
          </a:xfrm>
          <a:ln/>
        </p:spPr>
      </p:sp>
      <p:sp>
        <p:nvSpPr>
          <p:cNvPr id="169989" name="Rectangle 3"/>
          <p:cNvSpPr>
            <a:spLocks noGrp="1" noChangeArrowheads="1"/>
          </p:cNvSpPr>
          <p:nvPr>
            <p:ph type="body" idx="1"/>
          </p:nvPr>
        </p:nvSpPr>
        <p:spPr>
          <a:noFill/>
        </p:spPr>
        <p:txBody>
          <a:bodyPr/>
          <a:lstStyle/>
          <a:p>
            <a:pPr eaLnBrk="1" hangingPunct="1"/>
            <a:endParaRPr lang="zh-CN" altLang="en-US"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655362" name="Rectangle 2050"/>
          <p:cNvSpPr>
            <a:spLocks noGrp="1" noChangeArrowheads="1"/>
          </p:cNvSpPr>
          <p:nvPr>
            <p:ph type="ctrTitle"/>
          </p:nvPr>
        </p:nvSpPr>
        <p:spPr bwMode="auto">
          <a:xfrm>
            <a:off x="163513" y="608013"/>
            <a:ext cx="8802687" cy="820737"/>
          </a:xfrm>
        </p:spPr>
        <p:txBody>
          <a:bodyPr rIns="91440" bIns="45720"/>
          <a:lstStyle>
            <a:lvl1pPr>
              <a:defRPr/>
            </a:lvl1pPr>
          </a:lstStyle>
          <a:p>
            <a:pPr lvl="0"/>
            <a:r>
              <a:rPr lang="en-GB" altLang="zh-CN" noProof="0" smtClean="0"/>
              <a:t>Click to edit Master title style</a:t>
            </a:r>
          </a:p>
        </p:txBody>
      </p:sp>
      <p:sp>
        <p:nvSpPr>
          <p:cNvPr id="655363" name="Rectangle 2051"/>
          <p:cNvSpPr>
            <a:spLocks noGrp="1" noChangeArrowheads="1"/>
          </p:cNvSpPr>
          <p:nvPr>
            <p:ph type="subTitle" sz="quarter" idx="1"/>
          </p:nvPr>
        </p:nvSpPr>
        <p:spPr>
          <a:xfrm>
            <a:off x="163513" y="1752600"/>
            <a:ext cx="8802687" cy="4338638"/>
          </a:xfrm>
          <a:extLst>
            <a:ext uri="{909E8E84-426E-40DD-AFC4-6F175D3DCCD1}">
              <a14:hiddenFill xmlns:a14="http://schemas.microsoft.com/office/drawing/2010/main">
                <a:solidFill>
                  <a:schemeClr val="accent1"/>
                </a:solidFill>
              </a14:hiddenFill>
            </a:ext>
          </a:extLst>
        </p:spPr>
        <p:txBody>
          <a:bodyPr/>
          <a:lstStyle>
            <a:lvl1pPr>
              <a:spcBef>
                <a:spcPct val="0"/>
              </a:spcBef>
              <a:spcAft>
                <a:spcPct val="0"/>
              </a:spcAft>
              <a:defRPr/>
            </a:lvl1pPr>
            <a:lvl2pPr marL="1588" lvl="1" indent="379413">
              <a:defRPr/>
            </a:lvl2pPr>
            <a:lvl3pPr marL="382588" lvl="2" indent="360363">
              <a:defRPr/>
            </a:lvl3pPr>
            <a:lvl4pPr marL="744538" lvl="3" indent="388938">
              <a:defRPr/>
            </a:lvl4pPr>
            <a:lvl5pPr marL="1135063" lvl="4" indent="379413">
              <a:defRPr/>
            </a:lvl5pPr>
          </a:lstStyle>
          <a:p>
            <a:pPr lvl="0"/>
            <a:r>
              <a:rPr lang="en-GB" altLang="zh-CN" noProof="0" smtClean="0"/>
              <a:t>Click to edit Master subtitle style</a:t>
            </a:r>
          </a:p>
          <a:p>
            <a:pPr lvl="1"/>
            <a:r>
              <a:rPr lang="en-GB" altLang="zh-CN" noProof="0" smtClean="0"/>
              <a:t>Second level</a:t>
            </a:r>
          </a:p>
          <a:p>
            <a:pPr lvl="2"/>
            <a:r>
              <a:rPr lang="en-GB" altLang="zh-CN" noProof="0" smtClean="0"/>
              <a:t>Third level</a:t>
            </a:r>
          </a:p>
          <a:p>
            <a:pPr lvl="3"/>
            <a:r>
              <a:rPr lang="en-GB" altLang="zh-CN" noProof="0" smtClean="0"/>
              <a:t>Fourth level</a:t>
            </a:r>
          </a:p>
          <a:p>
            <a:pPr lvl="4"/>
            <a:r>
              <a:rPr lang="en-GB" altLang="zh-CN" noProof="0" smtClean="0"/>
              <a:t>Fifth level</a:t>
            </a:r>
          </a:p>
        </p:txBody>
      </p:sp>
      <p:sp>
        <p:nvSpPr>
          <p:cNvPr id="6" name="Rectangle 2104"/>
          <p:cNvSpPr>
            <a:spLocks noGrp="1" noChangeArrowheads="1"/>
          </p:cNvSpPr>
          <p:nvPr>
            <p:ph type="sldNum" sz="quarter" idx="10"/>
          </p:nvPr>
        </p:nvSpPr>
        <p:spPr>
          <a:xfrm>
            <a:off x="6627813" y="6550025"/>
            <a:ext cx="2338387" cy="161925"/>
          </a:xfrm>
        </p:spPr>
        <p:txBody>
          <a:bodyPr/>
          <a:lstStyle>
            <a:lvl1pPr>
              <a:defRPr smtClean="0"/>
            </a:lvl1pPr>
          </a:lstStyle>
          <a:p>
            <a:pPr>
              <a:defRPr/>
            </a:pPr>
            <a:r>
              <a:rPr lang="en-GB" altLang="zh-CN"/>
              <a:t>Slide </a:t>
            </a:r>
            <a:fld id="{6DA80ADA-B0AB-40E3-93A0-0EE4692E54A4}" type="slidenum">
              <a:rPr lang="en-GB" altLang="zh-CN"/>
              <a:pPr>
                <a:defRPr/>
              </a:pPr>
              <a:t>‹#›</a:t>
            </a:fld>
            <a:endParaRPr lang="en-GB" altLang="zh-CN"/>
          </a:p>
        </p:txBody>
      </p:sp>
    </p:spTree>
    <p:extLst>
      <p:ext uri="{BB962C8B-B14F-4D97-AF65-F5344CB8AC3E}">
        <p14:creationId xmlns:p14="http://schemas.microsoft.com/office/powerpoint/2010/main" val="3414988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6"/>
          <p:cNvSpPr>
            <a:spLocks noGrp="1" noChangeArrowheads="1"/>
          </p:cNvSpPr>
          <p:nvPr>
            <p:ph type="sldNum" sz="quarter" idx="10"/>
          </p:nvPr>
        </p:nvSpPr>
        <p:spPr>
          <a:ln/>
        </p:spPr>
        <p:txBody>
          <a:bodyPr/>
          <a:lstStyle>
            <a:lvl1pPr>
              <a:defRPr/>
            </a:lvl1pPr>
          </a:lstStyle>
          <a:p>
            <a:pPr>
              <a:defRPr/>
            </a:pPr>
            <a:r>
              <a:rPr lang="en-GB" altLang="zh-CN"/>
              <a:t>Slide </a:t>
            </a:r>
            <a:fld id="{84D1329B-EB02-4EDA-884F-F4FABCA4D361}" type="slidenum">
              <a:rPr lang="en-GB" altLang="zh-CN"/>
              <a:pPr>
                <a:defRPr/>
              </a:pPr>
              <a:t>‹#›</a:t>
            </a:fld>
            <a:endParaRPr lang="en-GB" altLang="zh-CN"/>
          </a:p>
        </p:txBody>
      </p:sp>
    </p:spTree>
    <p:extLst>
      <p:ext uri="{BB962C8B-B14F-4D97-AF65-F5344CB8AC3E}">
        <p14:creationId xmlns:p14="http://schemas.microsoft.com/office/powerpoint/2010/main" val="3595325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78625" y="608013"/>
            <a:ext cx="2205038" cy="54800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60338" y="608013"/>
            <a:ext cx="6465887" cy="54800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6"/>
          <p:cNvSpPr>
            <a:spLocks noGrp="1" noChangeArrowheads="1"/>
          </p:cNvSpPr>
          <p:nvPr>
            <p:ph type="sldNum" sz="quarter" idx="10"/>
          </p:nvPr>
        </p:nvSpPr>
        <p:spPr>
          <a:ln/>
        </p:spPr>
        <p:txBody>
          <a:bodyPr/>
          <a:lstStyle>
            <a:lvl1pPr>
              <a:defRPr/>
            </a:lvl1pPr>
          </a:lstStyle>
          <a:p>
            <a:pPr>
              <a:defRPr/>
            </a:pPr>
            <a:r>
              <a:rPr lang="en-GB" altLang="zh-CN"/>
              <a:t>Slide </a:t>
            </a:r>
            <a:fld id="{04E904D7-4F5C-4ECE-9623-B4CF7E69C274}" type="slidenum">
              <a:rPr lang="en-GB" altLang="zh-CN"/>
              <a:pPr>
                <a:defRPr/>
              </a:pPr>
              <a:t>‹#›</a:t>
            </a:fld>
            <a:endParaRPr lang="en-GB" altLang="zh-CN"/>
          </a:p>
        </p:txBody>
      </p:sp>
    </p:spTree>
    <p:extLst>
      <p:ext uri="{BB962C8B-B14F-4D97-AF65-F5344CB8AC3E}">
        <p14:creationId xmlns:p14="http://schemas.microsoft.com/office/powerpoint/2010/main" val="1354479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60338" y="608013"/>
            <a:ext cx="8823325" cy="5480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56"/>
          <p:cNvSpPr>
            <a:spLocks noGrp="1" noChangeArrowheads="1"/>
          </p:cNvSpPr>
          <p:nvPr>
            <p:ph type="sldNum" sz="quarter" idx="10"/>
          </p:nvPr>
        </p:nvSpPr>
        <p:spPr>
          <a:ln/>
        </p:spPr>
        <p:txBody>
          <a:bodyPr/>
          <a:lstStyle>
            <a:lvl1pPr>
              <a:defRPr/>
            </a:lvl1pPr>
          </a:lstStyle>
          <a:p>
            <a:pPr>
              <a:defRPr/>
            </a:pPr>
            <a:r>
              <a:rPr lang="en-GB" altLang="zh-CN"/>
              <a:t>Slide </a:t>
            </a:r>
            <a:fld id="{EDA1DE43-9BDF-4C54-8063-7679D2DC3A9C}" type="slidenum">
              <a:rPr lang="en-GB" altLang="zh-CN"/>
              <a:pPr>
                <a:defRPr/>
              </a:pPr>
              <a:t>‹#›</a:t>
            </a:fld>
            <a:endParaRPr lang="en-GB" altLang="zh-CN"/>
          </a:p>
        </p:txBody>
      </p:sp>
    </p:spTree>
    <p:extLst>
      <p:ext uri="{BB962C8B-B14F-4D97-AF65-F5344CB8AC3E}">
        <p14:creationId xmlns:p14="http://schemas.microsoft.com/office/powerpoint/2010/main" val="41237597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60338" y="608013"/>
            <a:ext cx="8805862" cy="7556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160338" y="1752600"/>
            <a:ext cx="4335462" cy="43354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752600"/>
            <a:ext cx="4335463" cy="43354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6"/>
          <p:cNvSpPr>
            <a:spLocks noGrp="1" noChangeArrowheads="1"/>
          </p:cNvSpPr>
          <p:nvPr>
            <p:ph type="sldNum" sz="quarter" idx="10"/>
          </p:nvPr>
        </p:nvSpPr>
        <p:spPr>
          <a:ln/>
        </p:spPr>
        <p:txBody>
          <a:bodyPr/>
          <a:lstStyle>
            <a:lvl1pPr>
              <a:defRPr/>
            </a:lvl1pPr>
          </a:lstStyle>
          <a:p>
            <a:pPr>
              <a:defRPr/>
            </a:pPr>
            <a:r>
              <a:rPr lang="en-GB" altLang="zh-CN"/>
              <a:t>Slide </a:t>
            </a:r>
            <a:fld id="{6F77A867-33D2-422D-9ECE-B183AE22718F}" type="slidenum">
              <a:rPr lang="en-GB" altLang="zh-CN"/>
              <a:pPr>
                <a:defRPr/>
              </a:pPr>
              <a:t>‹#›</a:t>
            </a:fld>
            <a:endParaRPr lang="en-GB" altLang="zh-CN"/>
          </a:p>
        </p:txBody>
      </p:sp>
    </p:spTree>
    <p:extLst>
      <p:ext uri="{BB962C8B-B14F-4D97-AF65-F5344CB8AC3E}">
        <p14:creationId xmlns:p14="http://schemas.microsoft.com/office/powerpoint/2010/main" val="3391217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60338" y="608013"/>
            <a:ext cx="8805862" cy="75565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160338" y="1752600"/>
            <a:ext cx="8823325" cy="4335463"/>
          </a:xfrm>
        </p:spPr>
        <p:txBody>
          <a:bodyPr/>
          <a:lstStyle/>
          <a:p>
            <a:pPr lvl="0"/>
            <a:endParaRPr lang="zh-CN" altLang="en-US" noProof="0" smtClean="0"/>
          </a:p>
        </p:txBody>
      </p:sp>
      <p:sp>
        <p:nvSpPr>
          <p:cNvPr id="4" name="Rectangle 56"/>
          <p:cNvSpPr>
            <a:spLocks noGrp="1" noChangeArrowheads="1"/>
          </p:cNvSpPr>
          <p:nvPr>
            <p:ph type="sldNum" sz="quarter" idx="10"/>
          </p:nvPr>
        </p:nvSpPr>
        <p:spPr>
          <a:ln/>
        </p:spPr>
        <p:txBody>
          <a:bodyPr/>
          <a:lstStyle>
            <a:lvl1pPr>
              <a:defRPr/>
            </a:lvl1pPr>
          </a:lstStyle>
          <a:p>
            <a:pPr>
              <a:defRPr/>
            </a:pPr>
            <a:r>
              <a:rPr lang="en-GB" altLang="zh-CN"/>
              <a:t>Slide </a:t>
            </a:r>
            <a:fld id="{623DECF4-3E94-4AC3-987F-82E03C9D012A}" type="slidenum">
              <a:rPr lang="en-GB" altLang="zh-CN"/>
              <a:pPr>
                <a:defRPr/>
              </a:pPr>
              <a:t>‹#›</a:t>
            </a:fld>
            <a:endParaRPr lang="en-GB" altLang="zh-CN"/>
          </a:p>
        </p:txBody>
      </p:sp>
    </p:spTree>
    <p:extLst>
      <p:ext uri="{BB962C8B-B14F-4D97-AF65-F5344CB8AC3E}">
        <p14:creationId xmlns:p14="http://schemas.microsoft.com/office/powerpoint/2010/main" val="34265728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160338" y="608013"/>
            <a:ext cx="8805862" cy="7556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160338" y="1752600"/>
            <a:ext cx="4335462" cy="43354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752600"/>
            <a:ext cx="4335463" cy="20907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95738"/>
            <a:ext cx="4335463" cy="20923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56"/>
          <p:cNvSpPr>
            <a:spLocks noGrp="1" noChangeArrowheads="1"/>
          </p:cNvSpPr>
          <p:nvPr>
            <p:ph type="sldNum" sz="quarter" idx="10"/>
          </p:nvPr>
        </p:nvSpPr>
        <p:spPr>
          <a:ln/>
        </p:spPr>
        <p:txBody>
          <a:bodyPr/>
          <a:lstStyle>
            <a:lvl1pPr>
              <a:defRPr/>
            </a:lvl1pPr>
          </a:lstStyle>
          <a:p>
            <a:pPr>
              <a:defRPr/>
            </a:pPr>
            <a:r>
              <a:rPr lang="en-GB" altLang="zh-CN"/>
              <a:t>Slide </a:t>
            </a:r>
            <a:fld id="{526F082D-18BA-4DA0-8CF3-E8075B3C0DE6}" type="slidenum">
              <a:rPr lang="en-GB" altLang="zh-CN"/>
              <a:pPr>
                <a:defRPr/>
              </a:pPr>
              <a:t>‹#›</a:t>
            </a:fld>
            <a:endParaRPr lang="en-GB" altLang="zh-CN"/>
          </a:p>
        </p:txBody>
      </p:sp>
    </p:spTree>
    <p:extLst>
      <p:ext uri="{BB962C8B-B14F-4D97-AF65-F5344CB8AC3E}">
        <p14:creationId xmlns:p14="http://schemas.microsoft.com/office/powerpoint/2010/main" val="3277625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97283" name="Group 3"/>
          <p:cNvGrpSpPr>
            <a:grpSpLocks/>
          </p:cNvGrpSpPr>
          <p:nvPr/>
        </p:nvGrpSpPr>
        <p:grpSpPr bwMode="auto">
          <a:xfrm>
            <a:off x="4572000" y="28575"/>
            <a:ext cx="4756150" cy="4338638"/>
            <a:chOff x="2918" y="18"/>
            <a:chExt cx="2958" cy="2699"/>
          </a:xfrm>
        </p:grpSpPr>
        <p:sp>
          <p:nvSpPr>
            <p:cNvPr id="97284" name="Freeform 4"/>
            <p:cNvSpPr>
              <a:spLocks/>
            </p:cNvSpPr>
            <p:nvPr/>
          </p:nvSpPr>
          <p:spPr bwMode="auto">
            <a:xfrm>
              <a:off x="3060" y="18"/>
              <a:ext cx="490" cy="187"/>
            </a:xfrm>
            <a:custGeom>
              <a:avLst/>
              <a:gdLst>
                <a:gd name="T0" fmla="*/ 71 w 97"/>
                <a:gd name="T1" fmla="*/ 25 h 37"/>
                <a:gd name="T2" fmla="*/ 91 w 97"/>
                <a:gd name="T3" fmla="*/ 20 h 37"/>
                <a:gd name="T4" fmla="*/ 92 w 97"/>
                <a:gd name="T5" fmla="*/ 17 h 37"/>
                <a:gd name="T6" fmla="*/ 88 w 97"/>
                <a:gd name="T7" fmla="*/ 0 h 37"/>
                <a:gd name="T8" fmla="*/ 25 w 97"/>
                <a:gd name="T9" fmla="*/ 0 h 37"/>
                <a:gd name="T10" fmla="*/ 10 w 97"/>
                <a:gd name="T11" fmla="*/ 22 h 37"/>
                <a:gd name="T12" fmla="*/ 71 w 9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285" name="Freeform 5"/>
            <p:cNvSpPr>
              <a:spLocks noEditPoints="1"/>
            </p:cNvSpPr>
            <p:nvPr/>
          </p:nvSpPr>
          <p:spPr bwMode="auto">
            <a:xfrm>
              <a:off x="2918" y="18"/>
              <a:ext cx="2958" cy="2699"/>
            </a:xfrm>
            <a:custGeom>
              <a:avLst/>
              <a:gdLst>
                <a:gd name="T0" fmla="*/ 504 w 585"/>
                <a:gd name="T1" fmla="*/ 1 h 534"/>
                <a:gd name="T2" fmla="*/ 157 w 585"/>
                <a:gd name="T3" fmla="*/ 0 h 534"/>
                <a:gd name="T4" fmla="*/ 225 w 585"/>
                <a:gd name="T5" fmla="*/ 21 h 534"/>
                <a:gd name="T6" fmla="*/ 174 w 585"/>
                <a:gd name="T7" fmla="*/ 39 h 534"/>
                <a:gd name="T8" fmla="*/ 207 w 585"/>
                <a:gd name="T9" fmla="*/ 71 h 534"/>
                <a:gd name="T10" fmla="*/ 74 w 585"/>
                <a:gd name="T11" fmla="*/ 60 h 534"/>
                <a:gd name="T12" fmla="*/ 26 w 585"/>
                <a:gd name="T13" fmla="*/ 63 h 534"/>
                <a:gd name="T14" fmla="*/ 199 w 585"/>
                <a:gd name="T15" fmla="*/ 487 h 534"/>
                <a:gd name="T16" fmla="*/ 144 w 585"/>
                <a:gd name="T17" fmla="*/ 341 h 534"/>
                <a:gd name="T18" fmla="*/ 105 w 585"/>
                <a:gd name="T19" fmla="*/ 376 h 534"/>
                <a:gd name="T20" fmla="*/ 94 w 585"/>
                <a:gd name="T21" fmla="*/ 435 h 534"/>
                <a:gd name="T22" fmla="*/ 124 w 585"/>
                <a:gd name="T23" fmla="*/ 265 h 534"/>
                <a:gd name="T24" fmla="*/ 153 w 585"/>
                <a:gd name="T25" fmla="*/ 228 h 534"/>
                <a:gd name="T26" fmla="*/ 209 w 585"/>
                <a:gd name="T27" fmla="*/ 237 h 534"/>
                <a:gd name="T28" fmla="*/ 188 w 585"/>
                <a:gd name="T29" fmla="*/ 306 h 534"/>
                <a:gd name="T30" fmla="*/ 192 w 585"/>
                <a:gd name="T31" fmla="*/ 395 h 534"/>
                <a:gd name="T32" fmla="*/ 515 w 585"/>
                <a:gd name="T33" fmla="*/ 483 h 534"/>
                <a:gd name="T34" fmla="*/ 454 w 585"/>
                <a:gd name="T35" fmla="*/ 427 h 534"/>
                <a:gd name="T36" fmla="*/ 425 w 585"/>
                <a:gd name="T37" fmla="*/ 345 h 534"/>
                <a:gd name="T38" fmla="*/ 396 w 585"/>
                <a:gd name="T39" fmla="*/ 270 h 534"/>
                <a:gd name="T40" fmla="*/ 460 w 585"/>
                <a:gd name="T41" fmla="*/ 256 h 534"/>
                <a:gd name="T42" fmla="*/ 407 w 585"/>
                <a:gd name="T43" fmla="*/ 223 h 534"/>
                <a:gd name="T44" fmla="*/ 439 w 585"/>
                <a:gd name="T45" fmla="*/ 226 h 534"/>
                <a:gd name="T46" fmla="*/ 438 w 585"/>
                <a:gd name="T47" fmla="*/ 209 h 534"/>
                <a:gd name="T48" fmla="*/ 376 w 585"/>
                <a:gd name="T49" fmla="*/ 211 h 534"/>
                <a:gd name="T50" fmla="*/ 357 w 585"/>
                <a:gd name="T51" fmla="*/ 343 h 534"/>
                <a:gd name="T52" fmla="*/ 347 w 585"/>
                <a:gd name="T53" fmla="*/ 230 h 534"/>
                <a:gd name="T54" fmla="*/ 331 w 585"/>
                <a:gd name="T55" fmla="*/ 182 h 534"/>
                <a:gd name="T56" fmla="*/ 347 w 585"/>
                <a:gd name="T57" fmla="*/ 136 h 534"/>
                <a:gd name="T58" fmla="*/ 339 w 585"/>
                <a:gd name="T59" fmla="*/ 99 h 534"/>
                <a:gd name="T60" fmla="*/ 331 w 585"/>
                <a:gd name="T61" fmla="*/ 62 h 534"/>
                <a:gd name="T62" fmla="*/ 369 w 585"/>
                <a:gd name="T63" fmla="*/ 103 h 534"/>
                <a:gd name="T64" fmla="*/ 415 w 585"/>
                <a:gd name="T65" fmla="*/ 47 h 534"/>
                <a:gd name="T66" fmla="*/ 409 w 585"/>
                <a:gd name="T67" fmla="*/ 95 h 534"/>
                <a:gd name="T68" fmla="*/ 401 w 585"/>
                <a:gd name="T69" fmla="*/ 130 h 534"/>
                <a:gd name="T70" fmla="*/ 401 w 585"/>
                <a:gd name="T71" fmla="*/ 181 h 534"/>
                <a:gd name="T72" fmla="*/ 558 w 585"/>
                <a:gd name="T73" fmla="*/ 181 h 534"/>
                <a:gd name="T74" fmla="*/ 554 w 585"/>
                <a:gd name="T75" fmla="*/ 76 h 534"/>
                <a:gd name="T76" fmla="*/ 249 w 585"/>
                <a:gd name="T77" fmla="*/ 69 h 534"/>
                <a:gd name="T78" fmla="*/ 293 w 585"/>
                <a:gd name="T79" fmla="*/ 93 h 534"/>
                <a:gd name="T80" fmla="*/ 171 w 585"/>
                <a:gd name="T81" fmla="*/ 195 h 534"/>
                <a:gd name="T82" fmla="*/ 69 w 585"/>
                <a:gd name="T83" fmla="*/ 98 h 534"/>
                <a:gd name="T84" fmla="*/ 191 w 585"/>
                <a:gd name="T85" fmla="*/ 106 h 534"/>
                <a:gd name="T86" fmla="*/ 220 w 585"/>
                <a:gd name="T87" fmla="*/ 105 h 534"/>
                <a:gd name="T88" fmla="*/ 302 w 585"/>
                <a:gd name="T89" fmla="*/ 121 h 534"/>
                <a:gd name="T90" fmla="*/ 276 w 585"/>
                <a:gd name="T91" fmla="*/ 256 h 534"/>
                <a:gd name="T92" fmla="*/ 260 w 585"/>
                <a:gd name="T93" fmla="*/ 137 h 534"/>
                <a:gd name="T94" fmla="*/ 171 w 585"/>
                <a:gd name="T95" fmla="*/ 195 h 534"/>
                <a:gd name="T96" fmla="*/ 223 w 585"/>
                <a:gd name="T97" fmla="*/ 225 h 534"/>
                <a:gd name="T98" fmla="*/ 247 w 585"/>
                <a:gd name="T99" fmla="*/ 158 h 534"/>
                <a:gd name="T100" fmla="*/ 326 w 585"/>
                <a:gd name="T101" fmla="*/ 292 h 534"/>
                <a:gd name="T102" fmla="*/ 215 w 585"/>
                <a:gd name="T103" fmla="*/ 321 h 534"/>
                <a:gd name="T104" fmla="*/ 309 w 585"/>
                <a:gd name="T105" fmla="*/ 277 h 534"/>
                <a:gd name="T106" fmla="*/ 318 w 585"/>
                <a:gd name="T107" fmla="*/ 133 h 534"/>
                <a:gd name="T108" fmla="*/ 313 w 585"/>
                <a:gd name="T109" fmla="*/ 213 h 534"/>
                <a:gd name="T110" fmla="*/ 299 w 585"/>
                <a:gd name="T111" fmla="*/ 144 h 534"/>
                <a:gd name="T112" fmla="*/ 507 w 585"/>
                <a:gd name="T113" fmla="*/ 179 h 534"/>
                <a:gd name="T114" fmla="*/ 461 w 585"/>
                <a:gd name="T115" fmla="*/ 162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286" name="Freeform 6"/>
            <p:cNvSpPr>
              <a:spLocks/>
            </p:cNvSpPr>
            <p:nvPr/>
          </p:nvSpPr>
          <p:spPr bwMode="auto">
            <a:xfrm>
              <a:off x="3621" y="1287"/>
              <a:ext cx="238" cy="283"/>
            </a:xfrm>
            <a:custGeom>
              <a:avLst/>
              <a:gdLst>
                <a:gd name="T0" fmla="*/ 40 w 47"/>
                <a:gd name="T1" fmla="*/ 15 h 56"/>
                <a:gd name="T2" fmla="*/ 27 w 47"/>
                <a:gd name="T3" fmla="*/ 56 h 56"/>
                <a:gd name="T4" fmla="*/ 40 w 47"/>
                <a:gd name="T5" fmla="*/ 15 h 56"/>
              </a:gdLst>
              <a:ahLst/>
              <a:cxnLst>
                <a:cxn ang="0">
                  <a:pos x="T0" y="T1"/>
                </a:cxn>
                <a:cxn ang="0">
                  <a:pos x="T2" y="T3"/>
                </a:cxn>
                <a:cxn ang="0">
                  <a:pos x="T4" y="T5"/>
                </a:cxn>
              </a:cxnLst>
              <a:rect l="0" t="0" r="r" b="b"/>
              <a:pathLst>
                <a:path w="47" h="56">
                  <a:moveTo>
                    <a:pt x="40" y="15"/>
                  </a:moveTo>
                  <a:cubicBezTo>
                    <a:pt x="37" y="0"/>
                    <a:pt x="0" y="23"/>
                    <a:pt x="27" y="56"/>
                  </a:cubicBezTo>
                  <a:cubicBezTo>
                    <a:pt x="27" y="56"/>
                    <a:pt x="47" y="49"/>
                    <a:pt x="40" y="15"/>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287" name="Freeform 7"/>
            <p:cNvSpPr>
              <a:spLocks/>
            </p:cNvSpPr>
            <p:nvPr/>
          </p:nvSpPr>
          <p:spPr bwMode="auto">
            <a:xfrm>
              <a:off x="3403" y="1403"/>
              <a:ext cx="208" cy="379"/>
            </a:xfrm>
            <a:custGeom>
              <a:avLst/>
              <a:gdLst>
                <a:gd name="T0" fmla="*/ 19 w 41"/>
                <a:gd name="T1" fmla="*/ 27 h 75"/>
                <a:gd name="T2" fmla="*/ 12 w 41"/>
                <a:gd name="T3" fmla="*/ 69 h 75"/>
                <a:gd name="T4" fmla="*/ 40 w 41"/>
                <a:gd name="T5" fmla="*/ 45 h 75"/>
                <a:gd name="T6" fmla="*/ 37 w 41"/>
                <a:gd name="T7" fmla="*/ 24 h 75"/>
                <a:gd name="T8" fmla="*/ 19 w 41"/>
                <a:gd name="T9" fmla="*/ 27 h 75"/>
              </a:gdLst>
              <a:ahLst/>
              <a:cxnLst>
                <a:cxn ang="0">
                  <a:pos x="T0" y="T1"/>
                </a:cxn>
                <a:cxn ang="0">
                  <a:pos x="T2" y="T3"/>
                </a:cxn>
                <a:cxn ang="0">
                  <a:pos x="T4" y="T5"/>
                </a:cxn>
                <a:cxn ang="0">
                  <a:pos x="T6" y="T7"/>
                </a:cxn>
                <a:cxn ang="0">
                  <a:pos x="T8" y="T9"/>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288" name="Freeform 8"/>
            <p:cNvSpPr>
              <a:spLocks/>
            </p:cNvSpPr>
            <p:nvPr/>
          </p:nvSpPr>
          <p:spPr bwMode="auto">
            <a:xfrm>
              <a:off x="3272" y="645"/>
              <a:ext cx="683" cy="318"/>
            </a:xfrm>
            <a:custGeom>
              <a:avLst/>
              <a:gdLst>
                <a:gd name="T0" fmla="*/ 112 w 135"/>
                <a:gd name="T1" fmla="*/ 4 h 63"/>
                <a:gd name="T2" fmla="*/ 24 w 135"/>
                <a:gd name="T3" fmla="*/ 4 h 63"/>
                <a:gd name="T4" fmla="*/ 2 w 135"/>
                <a:gd name="T5" fmla="*/ 25 h 63"/>
                <a:gd name="T6" fmla="*/ 60 w 135"/>
                <a:gd name="T7" fmla="*/ 58 h 63"/>
                <a:gd name="T8" fmla="*/ 96 w 135"/>
                <a:gd name="T9" fmla="*/ 54 h 63"/>
                <a:gd name="T10" fmla="*/ 113 w 135"/>
                <a:gd name="T11" fmla="*/ 53 h 63"/>
                <a:gd name="T12" fmla="*/ 112 w 135"/>
                <a:gd name="T13" fmla="*/ 4 h 63"/>
              </a:gdLst>
              <a:ahLst/>
              <a:cxnLst>
                <a:cxn ang="0">
                  <a:pos x="T0" y="T1"/>
                </a:cxn>
                <a:cxn ang="0">
                  <a:pos x="T2" y="T3"/>
                </a:cxn>
                <a:cxn ang="0">
                  <a:pos x="T4" y="T5"/>
                </a:cxn>
                <a:cxn ang="0">
                  <a:pos x="T6" y="T7"/>
                </a:cxn>
                <a:cxn ang="0">
                  <a:pos x="T8" y="T9"/>
                </a:cxn>
                <a:cxn ang="0">
                  <a:pos x="T10" y="T11"/>
                </a:cxn>
                <a:cxn ang="0">
                  <a:pos x="T12" y="T13"/>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289" name="Freeform 9"/>
            <p:cNvSpPr>
              <a:spLocks/>
            </p:cNvSpPr>
            <p:nvPr/>
          </p:nvSpPr>
          <p:spPr bwMode="auto">
            <a:xfrm>
              <a:off x="4046" y="1545"/>
              <a:ext cx="490" cy="515"/>
            </a:xfrm>
            <a:custGeom>
              <a:avLst/>
              <a:gdLst>
                <a:gd name="T0" fmla="*/ 67 w 97"/>
                <a:gd name="T1" fmla="*/ 5 h 102"/>
                <a:gd name="T2" fmla="*/ 31 w 97"/>
                <a:gd name="T3" fmla="*/ 5 h 102"/>
                <a:gd name="T4" fmla="*/ 12 w 97"/>
                <a:gd name="T5" fmla="*/ 57 h 102"/>
                <a:gd name="T6" fmla="*/ 79 w 97"/>
                <a:gd name="T7" fmla="*/ 62 h 102"/>
                <a:gd name="T8" fmla="*/ 67 w 97"/>
                <a:gd name="T9" fmla="*/ 5 h 102"/>
              </a:gdLst>
              <a:ahLst/>
              <a:cxnLst>
                <a:cxn ang="0">
                  <a:pos x="T0" y="T1"/>
                </a:cxn>
                <a:cxn ang="0">
                  <a:pos x="T2" y="T3"/>
                </a:cxn>
                <a:cxn ang="0">
                  <a:pos x="T4" y="T5"/>
                </a:cxn>
                <a:cxn ang="0">
                  <a:pos x="T6" y="T7"/>
                </a:cxn>
                <a:cxn ang="0">
                  <a:pos x="T8" y="T9"/>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290" name="Freeform 10"/>
            <p:cNvSpPr>
              <a:spLocks/>
            </p:cNvSpPr>
            <p:nvPr/>
          </p:nvSpPr>
          <p:spPr bwMode="auto">
            <a:xfrm>
              <a:off x="5173" y="1024"/>
              <a:ext cx="501" cy="96"/>
            </a:xfrm>
            <a:custGeom>
              <a:avLst/>
              <a:gdLst>
                <a:gd name="T0" fmla="*/ 15 w 99"/>
                <a:gd name="T1" fmla="*/ 0 h 19"/>
                <a:gd name="T2" fmla="*/ 40 w 99"/>
                <a:gd name="T3" fmla="*/ 15 h 19"/>
                <a:gd name="T4" fmla="*/ 15 w 99"/>
                <a:gd name="T5" fmla="*/ 0 h 19"/>
              </a:gdLst>
              <a:ahLst/>
              <a:cxnLst>
                <a:cxn ang="0">
                  <a:pos x="T0" y="T1"/>
                </a:cxn>
                <a:cxn ang="0">
                  <a:pos x="T2" y="T3"/>
                </a:cxn>
                <a:cxn ang="0">
                  <a:pos x="T4" y="T5"/>
                </a:cxn>
              </a:cxnLst>
              <a:rect l="0" t="0" r="r" b="b"/>
              <a:pathLst>
                <a:path w="99" h="19">
                  <a:moveTo>
                    <a:pt x="15" y="0"/>
                  </a:moveTo>
                  <a:cubicBezTo>
                    <a:pt x="0" y="0"/>
                    <a:pt x="19" y="19"/>
                    <a:pt x="40" y="15"/>
                  </a:cubicBezTo>
                  <a:cubicBezTo>
                    <a:pt x="99" y="1"/>
                    <a:pt x="15" y="0"/>
                    <a:pt x="15" y="0"/>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291" name="Freeform 11"/>
            <p:cNvSpPr>
              <a:spLocks/>
            </p:cNvSpPr>
            <p:nvPr/>
          </p:nvSpPr>
          <p:spPr bwMode="auto">
            <a:xfrm>
              <a:off x="5340" y="1004"/>
              <a:ext cx="385" cy="237"/>
            </a:xfrm>
            <a:custGeom>
              <a:avLst/>
              <a:gdLst>
                <a:gd name="T0" fmla="*/ 21 w 76"/>
                <a:gd name="T1" fmla="*/ 37 h 47"/>
                <a:gd name="T2" fmla="*/ 70 w 76"/>
                <a:gd name="T3" fmla="*/ 17 h 47"/>
                <a:gd name="T4" fmla="*/ 48 w 76"/>
                <a:gd name="T5" fmla="*/ 3 h 47"/>
                <a:gd name="T6" fmla="*/ 19 w 76"/>
                <a:gd name="T7" fmla="*/ 32 h 47"/>
                <a:gd name="T8" fmla="*/ 21 w 76"/>
                <a:gd name="T9" fmla="*/ 37 h 47"/>
              </a:gdLst>
              <a:ahLst/>
              <a:cxnLst>
                <a:cxn ang="0">
                  <a:pos x="T0" y="T1"/>
                </a:cxn>
                <a:cxn ang="0">
                  <a:pos x="T2" y="T3"/>
                </a:cxn>
                <a:cxn ang="0">
                  <a:pos x="T4" y="T5"/>
                </a:cxn>
                <a:cxn ang="0">
                  <a:pos x="T6" y="T7"/>
                </a:cxn>
                <a:cxn ang="0">
                  <a:pos x="T8" y="T9"/>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292" name="Freeform 12"/>
            <p:cNvSpPr>
              <a:spLocks/>
            </p:cNvSpPr>
            <p:nvPr/>
          </p:nvSpPr>
          <p:spPr bwMode="auto">
            <a:xfrm>
              <a:off x="5325" y="1201"/>
              <a:ext cx="415" cy="187"/>
            </a:xfrm>
            <a:custGeom>
              <a:avLst/>
              <a:gdLst>
                <a:gd name="T0" fmla="*/ 72 w 82"/>
                <a:gd name="T1" fmla="*/ 6 h 37"/>
                <a:gd name="T2" fmla="*/ 24 w 82"/>
                <a:gd name="T3" fmla="*/ 17 h 37"/>
                <a:gd name="T4" fmla="*/ 17 w 82"/>
                <a:gd name="T5" fmla="*/ 26 h 37"/>
                <a:gd name="T6" fmla="*/ 76 w 82"/>
                <a:gd name="T7" fmla="*/ 23 h 37"/>
                <a:gd name="T8" fmla="*/ 82 w 82"/>
                <a:gd name="T9" fmla="*/ 20 h 37"/>
                <a:gd name="T10" fmla="*/ 82 w 82"/>
                <a:gd name="T11" fmla="*/ 0 h 37"/>
                <a:gd name="T12" fmla="*/ 72 w 82"/>
                <a:gd name="T13" fmla="*/ 6 h 37"/>
              </a:gdLst>
              <a:ahLst/>
              <a:cxnLst>
                <a:cxn ang="0">
                  <a:pos x="T0" y="T1"/>
                </a:cxn>
                <a:cxn ang="0">
                  <a:pos x="T2" y="T3"/>
                </a:cxn>
                <a:cxn ang="0">
                  <a:pos x="T4" y="T5"/>
                </a:cxn>
                <a:cxn ang="0">
                  <a:pos x="T6" y="T7"/>
                </a:cxn>
                <a:cxn ang="0">
                  <a:pos x="T8" y="T9"/>
                </a:cxn>
                <a:cxn ang="0">
                  <a:pos x="T10" y="T11"/>
                </a:cxn>
                <a:cxn ang="0">
                  <a:pos x="T12" y="T13"/>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293" name="Freeform 13"/>
            <p:cNvSpPr>
              <a:spLocks/>
            </p:cNvSpPr>
            <p:nvPr/>
          </p:nvSpPr>
          <p:spPr bwMode="auto">
            <a:xfrm>
              <a:off x="5001" y="1378"/>
              <a:ext cx="698" cy="167"/>
            </a:xfrm>
            <a:custGeom>
              <a:avLst/>
              <a:gdLst>
                <a:gd name="T0" fmla="*/ 21 w 138"/>
                <a:gd name="T1" fmla="*/ 1 h 33"/>
                <a:gd name="T2" fmla="*/ 8 w 138"/>
                <a:gd name="T3" fmla="*/ 14 h 33"/>
                <a:gd name="T4" fmla="*/ 57 w 138"/>
                <a:gd name="T5" fmla="*/ 22 h 33"/>
                <a:gd name="T6" fmla="*/ 117 w 138"/>
                <a:gd name="T7" fmla="*/ 23 h 33"/>
                <a:gd name="T8" fmla="*/ 114 w 138"/>
                <a:gd name="T9" fmla="*/ 8 h 33"/>
                <a:gd name="T10" fmla="*/ 82 w 138"/>
                <a:gd name="T11" fmla="*/ 3 h 33"/>
                <a:gd name="T12" fmla="*/ 21 w 138"/>
                <a:gd name="T13" fmla="*/ 1 h 33"/>
              </a:gdLst>
              <a:ahLst/>
              <a:cxnLst>
                <a:cxn ang="0">
                  <a:pos x="T0" y="T1"/>
                </a:cxn>
                <a:cxn ang="0">
                  <a:pos x="T2" y="T3"/>
                </a:cxn>
                <a:cxn ang="0">
                  <a:pos x="T4" y="T5"/>
                </a:cxn>
                <a:cxn ang="0">
                  <a:pos x="T6" y="T7"/>
                </a:cxn>
                <a:cxn ang="0">
                  <a:pos x="T8" y="T9"/>
                </a:cxn>
                <a:cxn ang="0">
                  <a:pos x="T10" y="T11"/>
                </a:cxn>
                <a:cxn ang="0">
                  <a:pos x="T12" y="T13"/>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294" name="Freeform 14"/>
            <p:cNvSpPr>
              <a:spLocks/>
            </p:cNvSpPr>
            <p:nvPr/>
          </p:nvSpPr>
          <p:spPr bwMode="auto">
            <a:xfrm>
              <a:off x="5077" y="1540"/>
              <a:ext cx="567" cy="146"/>
            </a:xfrm>
            <a:custGeom>
              <a:avLst/>
              <a:gdLst>
                <a:gd name="T0" fmla="*/ 98 w 112"/>
                <a:gd name="T1" fmla="*/ 19 h 29"/>
                <a:gd name="T2" fmla="*/ 103 w 112"/>
                <a:gd name="T3" fmla="*/ 4 h 29"/>
                <a:gd name="T4" fmla="*/ 74 w 112"/>
                <a:gd name="T5" fmla="*/ 10 h 29"/>
                <a:gd name="T6" fmla="*/ 36 w 112"/>
                <a:gd name="T7" fmla="*/ 6 h 29"/>
                <a:gd name="T8" fmla="*/ 2 w 112"/>
                <a:gd name="T9" fmla="*/ 4 h 29"/>
                <a:gd name="T10" fmla="*/ 98 w 112"/>
                <a:gd name="T11" fmla="*/ 19 h 29"/>
              </a:gdLst>
              <a:ahLst/>
              <a:cxnLst>
                <a:cxn ang="0">
                  <a:pos x="T0" y="T1"/>
                </a:cxn>
                <a:cxn ang="0">
                  <a:pos x="T2" y="T3"/>
                </a:cxn>
                <a:cxn ang="0">
                  <a:pos x="T4" y="T5"/>
                </a:cxn>
                <a:cxn ang="0">
                  <a:pos x="T6" y="T7"/>
                </a:cxn>
                <a:cxn ang="0">
                  <a:pos x="T8" y="T9"/>
                </a:cxn>
                <a:cxn ang="0">
                  <a:pos x="T10" y="T11"/>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295" name="Freeform 15"/>
            <p:cNvSpPr>
              <a:spLocks/>
            </p:cNvSpPr>
            <p:nvPr/>
          </p:nvSpPr>
          <p:spPr bwMode="auto">
            <a:xfrm>
              <a:off x="5042" y="1656"/>
              <a:ext cx="581" cy="480"/>
            </a:xfrm>
            <a:custGeom>
              <a:avLst/>
              <a:gdLst>
                <a:gd name="T0" fmla="*/ 3 w 115"/>
                <a:gd name="T1" fmla="*/ 53 h 95"/>
                <a:gd name="T2" fmla="*/ 26 w 115"/>
                <a:gd name="T3" fmla="*/ 54 h 95"/>
                <a:gd name="T4" fmla="*/ 50 w 115"/>
                <a:gd name="T5" fmla="*/ 77 h 95"/>
                <a:gd name="T6" fmla="*/ 59 w 115"/>
                <a:gd name="T7" fmla="*/ 84 h 95"/>
                <a:gd name="T8" fmla="*/ 81 w 115"/>
                <a:gd name="T9" fmla="*/ 52 h 95"/>
                <a:gd name="T10" fmla="*/ 111 w 115"/>
                <a:gd name="T11" fmla="*/ 52 h 95"/>
                <a:gd name="T12" fmla="*/ 79 w 115"/>
                <a:gd name="T13" fmla="*/ 27 h 95"/>
                <a:gd name="T14" fmla="*/ 37 w 115"/>
                <a:gd name="T15" fmla="*/ 16 h 95"/>
                <a:gd name="T16" fmla="*/ 12 w 115"/>
                <a:gd name="T17" fmla="*/ 41 h 95"/>
                <a:gd name="T18" fmla="*/ 3 w 115"/>
                <a:gd name="T19" fmla="*/ 5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296" name="Freeform 16"/>
            <p:cNvSpPr>
              <a:spLocks/>
            </p:cNvSpPr>
            <p:nvPr/>
          </p:nvSpPr>
          <p:spPr bwMode="auto">
            <a:xfrm>
              <a:off x="5421" y="1464"/>
              <a:ext cx="329" cy="854"/>
            </a:xfrm>
            <a:custGeom>
              <a:avLst/>
              <a:gdLst>
                <a:gd name="T0" fmla="*/ 51 w 65"/>
                <a:gd name="T1" fmla="*/ 40 h 169"/>
                <a:gd name="T2" fmla="*/ 22 w 65"/>
                <a:gd name="T3" fmla="*/ 49 h 169"/>
                <a:gd name="T4" fmla="*/ 22 w 65"/>
                <a:gd name="T5" fmla="*/ 59 h 169"/>
                <a:gd name="T6" fmla="*/ 50 w 65"/>
                <a:gd name="T7" fmla="*/ 90 h 169"/>
                <a:gd name="T8" fmla="*/ 34 w 65"/>
                <a:gd name="T9" fmla="*/ 118 h 169"/>
                <a:gd name="T10" fmla="*/ 0 w 65"/>
                <a:gd name="T11" fmla="*/ 148 h 169"/>
                <a:gd name="T12" fmla="*/ 17 w 65"/>
                <a:gd name="T13" fmla="*/ 155 h 169"/>
                <a:gd name="T14" fmla="*/ 47 w 65"/>
                <a:gd name="T15" fmla="*/ 166 h 169"/>
                <a:gd name="T16" fmla="*/ 63 w 65"/>
                <a:gd name="T17" fmla="*/ 162 h 169"/>
                <a:gd name="T18" fmla="*/ 65 w 65"/>
                <a:gd name="T19" fmla="*/ 0 h 169"/>
                <a:gd name="T20" fmla="*/ 51 w 65"/>
                <a:gd name="T21" fmla="*/ 4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grpSp>
      <p:grpSp>
        <p:nvGrpSpPr>
          <p:cNvPr id="97297" name="Group 17"/>
          <p:cNvGrpSpPr>
            <a:grpSpLocks/>
          </p:cNvGrpSpPr>
          <p:nvPr/>
        </p:nvGrpSpPr>
        <p:grpSpPr bwMode="auto">
          <a:xfrm>
            <a:off x="554038" y="36513"/>
            <a:ext cx="7891462" cy="6821487"/>
            <a:chOff x="349" y="23"/>
            <a:chExt cx="4971" cy="4297"/>
          </a:xfrm>
        </p:grpSpPr>
        <p:sp>
          <p:nvSpPr>
            <p:cNvPr id="97298" name="Rectangle 18"/>
            <p:cNvSpPr>
              <a:spLocks noChangeArrowheads="1"/>
            </p:cNvSpPr>
            <p:nvPr/>
          </p:nvSpPr>
          <p:spPr bwMode="auto">
            <a:xfrm>
              <a:off x="384" y="23"/>
              <a:ext cx="21" cy="10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299" name="Freeform 1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00" name="Freeform 2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01" name="Freeform 2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02" name="Freeform 2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03" name="Freeform 2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04" name="Freeform 2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05" name="Freeform 2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06" name="Freeform 2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07" name="Freeform 2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08" name="Freeform 2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09" name="Rectangle 29"/>
            <p:cNvSpPr>
              <a:spLocks noChangeArrowheads="1"/>
            </p:cNvSpPr>
            <p:nvPr/>
          </p:nvSpPr>
          <p:spPr bwMode="auto">
            <a:xfrm>
              <a:off x="384" y="4269"/>
              <a:ext cx="21" cy="5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10" name="Rectangle 30"/>
            <p:cNvSpPr>
              <a:spLocks noChangeArrowheads="1"/>
            </p:cNvSpPr>
            <p:nvPr/>
          </p:nvSpPr>
          <p:spPr bwMode="auto">
            <a:xfrm>
              <a:off x="829" y="23"/>
              <a:ext cx="21" cy="10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11" name="Freeform 3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12" name="Freeform 3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13" name="Freeform 3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14" name="Freeform 3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15" name="Freeform 3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16" name="Freeform 3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17" name="Freeform 3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18" name="Freeform 3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19" name="Freeform 3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20" name="Freeform 4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21" name="Rectangle 41"/>
            <p:cNvSpPr>
              <a:spLocks noChangeArrowheads="1"/>
            </p:cNvSpPr>
            <p:nvPr/>
          </p:nvSpPr>
          <p:spPr bwMode="auto">
            <a:xfrm>
              <a:off x="829" y="4269"/>
              <a:ext cx="21" cy="5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22" name="Rectangle 42"/>
            <p:cNvSpPr>
              <a:spLocks noChangeArrowheads="1"/>
            </p:cNvSpPr>
            <p:nvPr/>
          </p:nvSpPr>
          <p:spPr bwMode="auto">
            <a:xfrm>
              <a:off x="1279" y="23"/>
              <a:ext cx="21" cy="10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23" name="Freeform 4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24" name="Freeform 4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25" name="Freeform 4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26" name="Freeform 4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27" name="Freeform 4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28" name="Freeform 4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29" name="Freeform 4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30" name="Freeform 5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31" name="Freeform 5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32" name="Freeform 5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33" name="Rectangle 53"/>
            <p:cNvSpPr>
              <a:spLocks noChangeArrowheads="1"/>
            </p:cNvSpPr>
            <p:nvPr/>
          </p:nvSpPr>
          <p:spPr bwMode="auto">
            <a:xfrm>
              <a:off x="1279" y="4269"/>
              <a:ext cx="21" cy="5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34" name="Rectangle 54"/>
            <p:cNvSpPr>
              <a:spLocks noChangeArrowheads="1"/>
            </p:cNvSpPr>
            <p:nvPr/>
          </p:nvSpPr>
          <p:spPr bwMode="auto">
            <a:xfrm>
              <a:off x="1724" y="23"/>
              <a:ext cx="21" cy="10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35" name="Freeform 5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36" name="Freeform 5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37" name="Freeform 5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38" name="Freeform 5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39" name="Freeform 5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40" name="Freeform 6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41" name="Freeform 6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42" name="Freeform 6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43" name="Freeform 6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44" name="Freeform 6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45" name="Rectangle 65"/>
            <p:cNvSpPr>
              <a:spLocks noChangeArrowheads="1"/>
            </p:cNvSpPr>
            <p:nvPr/>
          </p:nvSpPr>
          <p:spPr bwMode="auto">
            <a:xfrm>
              <a:off x="1724" y="4269"/>
              <a:ext cx="21" cy="5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46" name="Rectangle 66"/>
            <p:cNvSpPr>
              <a:spLocks noChangeArrowheads="1"/>
            </p:cNvSpPr>
            <p:nvPr/>
          </p:nvSpPr>
          <p:spPr bwMode="auto">
            <a:xfrm>
              <a:off x="2169" y="23"/>
              <a:ext cx="21" cy="10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47" name="Freeform 6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48" name="Freeform 6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49" name="Freeform 6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50" name="Freeform 7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51" name="Freeform 7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52" name="Freeform 7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53" name="Freeform 7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54" name="Freeform 7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55" name="Freeform 7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56" name="Freeform 7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57" name="Rectangle 77"/>
            <p:cNvSpPr>
              <a:spLocks noChangeArrowheads="1"/>
            </p:cNvSpPr>
            <p:nvPr/>
          </p:nvSpPr>
          <p:spPr bwMode="auto">
            <a:xfrm>
              <a:off x="2169" y="4269"/>
              <a:ext cx="21" cy="5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58" name="Rectangle 78"/>
            <p:cNvSpPr>
              <a:spLocks noChangeArrowheads="1"/>
            </p:cNvSpPr>
            <p:nvPr/>
          </p:nvSpPr>
          <p:spPr bwMode="auto">
            <a:xfrm>
              <a:off x="2620" y="23"/>
              <a:ext cx="20" cy="10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59" name="Freeform 7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60" name="Freeform 8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61" name="Freeform 8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62" name="Freeform 8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63" name="Freeform 8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64" name="Freeform 8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65" name="Freeform 8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66" name="Freeform 8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67" name="Freeform 8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68" name="Freeform 8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69" name="Rectangle 89"/>
            <p:cNvSpPr>
              <a:spLocks noChangeArrowheads="1"/>
            </p:cNvSpPr>
            <p:nvPr/>
          </p:nvSpPr>
          <p:spPr bwMode="auto">
            <a:xfrm>
              <a:off x="2620" y="4269"/>
              <a:ext cx="20" cy="5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70" name="Rectangle 90"/>
            <p:cNvSpPr>
              <a:spLocks noChangeArrowheads="1"/>
            </p:cNvSpPr>
            <p:nvPr/>
          </p:nvSpPr>
          <p:spPr bwMode="auto">
            <a:xfrm>
              <a:off x="3065" y="23"/>
              <a:ext cx="20" cy="10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71" name="Freeform 9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72" name="Freeform 9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73" name="Freeform 9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74" name="Freeform 9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75" name="Freeform 9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76" name="Freeform 9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77" name="Freeform 9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78" name="Freeform 9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79" name="Freeform 9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80" name="Freeform 10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81" name="Rectangle 101"/>
            <p:cNvSpPr>
              <a:spLocks noChangeArrowheads="1"/>
            </p:cNvSpPr>
            <p:nvPr/>
          </p:nvSpPr>
          <p:spPr bwMode="auto">
            <a:xfrm>
              <a:off x="3065" y="4269"/>
              <a:ext cx="20" cy="5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82" name="Rectangle 102"/>
            <p:cNvSpPr>
              <a:spLocks noChangeArrowheads="1"/>
            </p:cNvSpPr>
            <p:nvPr/>
          </p:nvSpPr>
          <p:spPr bwMode="auto">
            <a:xfrm>
              <a:off x="3510" y="23"/>
              <a:ext cx="20" cy="10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83" name="Freeform 10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84" name="Freeform 10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85" name="Freeform 10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86" name="Freeform 10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87" name="Freeform 10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88" name="Freeform 10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89" name="Freeform 10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90" name="Freeform 11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91" name="Freeform 11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92" name="Freeform 11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93" name="Rectangle 113"/>
            <p:cNvSpPr>
              <a:spLocks noChangeArrowheads="1"/>
            </p:cNvSpPr>
            <p:nvPr/>
          </p:nvSpPr>
          <p:spPr bwMode="auto">
            <a:xfrm>
              <a:off x="3510" y="4269"/>
              <a:ext cx="20" cy="5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94" name="Rectangle 114"/>
            <p:cNvSpPr>
              <a:spLocks noChangeArrowheads="1"/>
            </p:cNvSpPr>
            <p:nvPr/>
          </p:nvSpPr>
          <p:spPr bwMode="auto">
            <a:xfrm>
              <a:off x="3960" y="23"/>
              <a:ext cx="20" cy="10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95" name="Freeform 11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96" name="Freeform 11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97" name="Freeform 11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98" name="Freeform 11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399" name="Freeform 11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00" name="Freeform 12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01" name="Freeform 12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02" name="Freeform 12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03" name="Freeform 12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04" name="Freeform 12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05" name="Rectangle 125"/>
            <p:cNvSpPr>
              <a:spLocks noChangeArrowheads="1"/>
            </p:cNvSpPr>
            <p:nvPr/>
          </p:nvSpPr>
          <p:spPr bwMode="auto">
            <a:xfrm>
              <a:off x="3960" y="4269"/>
              <a:ext cx="20" cy="5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06" name="Rectangle 126"/>
            <p:cNvSpPr>
              <a:spLocks noChangeArrowheads="1"/>
            </p:cNvSpPr>
            <p:nvPr/>
          </p:nvSpPr>
          <p:spPr bwMode="auto">
            <a:xfrm>
              <a:off x="4405" y="23"/>
              <a:ext cx="20" cy="10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07" name="Freeform 12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08" name="Freeform 12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09" name="Freeform 12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10" name="Freeform 13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11" name="Freeform 13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12" name="Freeform 13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13" name="Freeform 13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14" name="Freeform 13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15" name="Freeform 13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16" name="Freeform 13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17" name="Rectangle 137"/>
            <p:cNvSpPr>
              <a:spLocks noChangeArrowheads="1"/>
            </p:cNvSpPr>
            <p:nvPr/>
          </p:nvSpPr>
          <p:spPr bwMode="auto">
            <a:xfrm>
              <a:off x="4405" y="4269"/>
              <a:ext cx="20" cy="5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18" name="Rectangle 138"/>
            <p:cNvSpPr>
              <a:spLocks noChangeArrowheads="1"/>
            </p:cNvSpPr>
            <p:nvPr/>
          </p:nvSpPr>
          <p:spPr bwMode="auto">
            <a:xfrm>
              <a:off x="4850" y="23"/>
              <a:ext cx="20" cy="10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19" name="Freeform 13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20" name="Freeform 14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21" name="Freeform 14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22" name="Freeform 14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23" name="Freeform 14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24" name="Freeform 14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25" name="Freeform 14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26" name="Freeform 14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27" name="Freeform 14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28" name="Freeform 14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29" name="Rectangle 149"/>
            <p:cNvSpPr>
              <a:spLocks noChangeArrowheads="1"/>
            </p:cNvSpPr>
            <p:nvPr/>
          </p:nvSpPr>
          <p:spPr bwMode="auto">
            <a:xfrm>
              <a:off x="4850" y="4269"/>
              <a:ext cx="20" cy="5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30" name="Rectangle 150"/>
            <p:cNvSpPr>
              <a:spLocks noChangeArrowheads="1"/>
            </p:cNvSpPr>
            <p:nvPr/>
          </p:nvSpPr>
          <p:spPr bwMode="auto">
            <a:xfrm>
              <a:off x="5300" y="23"/>
              <a:ext cx="20" cy="10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31" name="Freeform 15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32" name="Freeform 15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33" name="Freeform 15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34" name="Freeform 15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35" name="Freeform 15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36" name="Freeform 15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37" name="Freeform 15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38" name="Freeform 15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39" name="Freeform 15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40" name="Freeform 16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41" name="Rectangle 161"/>
            <p:cNvSpPr>
              <a:spLocks noChangeArrowheads="1"/>
            </p:cNvSpPr>
            <p:nvPr/>
          </p:nvSpPr>
          <p:spPr bwMode="auto">
            <a:xfrm>
              <a:off x="5300" y="4269"/>
              <a:ext cx="20" cy="51"/>
            </a:xfrm>
            <a:prstGeom prst="rect">
              <a:avLst/>
            </a:prstGeom>
            <a:solidFill>
              <a:schemeClr val="bg2">
                <a:alpha val="50000"/>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42" name="Freeform 162"/>
            <p:cNvSpPr>
              <a:spLocks/>
            </p:cNvSpPr>
            <p:nvPr/>
          </p:nvSpPr>
          <p:spPr bwMode="auto">
            <a:xfrm>
              <a:off x="349" y="3304"/>
              <a:ext cx="20" cy="10"/>
            </a:xfrm>
            <a:custGeom>
              <a:avLst/>
              <a:gdLst>
                <a:gd name="T0" fmla="*/ 0 w 4"/>
                <a:gd name="T1" fmla="*/ 1 h 2"/>
                <a:gd name="T2" fmla="*/ 0 w 4"/>
                <a:gd name="T3" fmla="*/ 1 h 2"/>
              </a:gdLst>
              <a:ahLst/>
              <a:cxnLst>
                <a:cxn ang="0">
                  <a:pos x="T0" y="T1"/>
                </a:cxn>
                <a:cxn ang="0">
                  <a:pos x="T2" y="T3"/>
                </a:cxn>
              </a:cxnLst>
              <a:rect l="0" t="0" r="r" b="b"/>
              <a:pathLst>
                <a:path w="4" h="2">
                  <a:moveTo>
                    <a:pt x="0" y="1"/>
                  </a:moveTo>
                  <a:cubicBezTo>
                    <a:pt x="1" y="2"/>
                    <a:pt x="4" y="0"/>
                    <a:pt x="0" y="1"/>
                  </a:cubicBezTo>
                  <a:close/>
                </a:path>
              </a:pathLst>
            </a:custGeom>
            <a:solidFill>
              <a:schemeClr val="bg2">
                <a:alpha val="50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grpSp>
      <p:sp>
        <p:nvSpPr>
          <p:cNvPr id="97443" name="Rectangle 163"/>
          <p:cNvSpPr>
            <a:spLocks noGrp="1" noRot="1" noChangeArrowheads="1"/>
          </p:cNvSpPr>
          <p:nvPr>
            <p:ph type="ctrTitle"/>
          </p:nvPr>
        </p:nvSpPr>
        <p:spPr>
          <a:xfrm>
            <a:off x="685800" y="2057400"/>
            <a:ext cx="7772400" cy="1143000"/>
          </a:xfrm>
        </p:spPr>
        <p:txBody>
          <a:bodyPr/>
          <a:lstStyle>
            <a:lvl1pPr>
              <a:defRPr/>
            </a:lvl1pPr>
          </a:lstStyle>
          <a:p>
            <a:pPr lvl="0"/>
            <a:r>
              <a:rPr lang="zh-CN" altLang="en-US" noProof="0" smtClean="0"/>
              <a:t>单击此处编辑母版标题样式</a:t>
            </a:r>
          </a:p>
        </p:txBody>
      </p:sp>
      <p:sp>
        <p:nvSpPr>
          <p:cNvPr id="97444" name="Rectangle 164"/>
          <p:cNvSpPr>
            <a:spLocks noGrp="1" noChangeArrowheads="1"/>
          </p:cNvSpPr>
          <p:nvPr>
            <p:ph type="dt" sz="half" idx="2"/>
          </p:nvPr>
        </p:nvSpPr>
        <p:spPr>
          <a:xfrm>
            <a:off x="301625" y="6248400"/>
            <a:ext cx="2289175" cy="476250"/>
          </a:xfrm>
        </p:spPr>
        <p:txBody>
          <a:bodyPr/>
          <a:lstStyle>
            <a:lvl1pPr>
              <a:defRPr/>
            </a:lvl1pPr>
          </a:lstStyle>
          <a:p>
            <a:endParaRPr lang="en-US" altLang="zh-CN">
              <a:solidFill>
                <a:srgbClr val="000000"/>
              </a:solidFill>
            </a:endParaRPr>
          </a:p>
        </p:txBody>
      </p:sp>
      <p:sp>
        <p:nvSpPr>
          <p:cNvPr id="97445" name="Rectangle 165"/>
          <p:cNvSpPr>
            <a:spLocks noGrp="1" noChangeArrowheads="1"/>
          </p:cNvSpPr>
          <p:nvPr>
            <p:ph type="ftr" sz="quarter" idx="3"/>
          </p:nvPr>
        </p:nvSpPr>
        <p:spPr>
          <a:xfrm>
            <a:off x="3124200" y="6248400"/>
            <a:ext cx="2895600" cy="476250"/>
          </a:xfrm>
        </p:spPr>
        <p:txBody>
          <a:bodyPr/>
          <a:lstStyle>
            <a:lvl1pPr>
              <a:defRPr/>
            </a:lvl1pPr>
          </a:lstStyle>
          <a:p>
            <a:endParaRPr lang="en-US" altLang="zh-CN">
              <a:solidFill>
                <a:srgbClr val="000000"/>
              </a:solidFill>
            </a:endParaRPr>
          </a:p>
        </p:txBody>
      </p:sp>
      <p:sp>
        <p:nvSpPr>
          <p:cNvPr id="97446" name="Rectangle 166"/>
          <p:cNvSpPr>
            <a:spLocks noGrp="1" noChangeArrowheads="1"/>
          </p:cNvSpPr>
          <p:nvPr>
            <p:ph type="sldNum" sz="quarter" idx="4"/>
          </p:nvPr>
        </p:nvSpPr>
        <p:spPr>
          <a:xfrm>
            <a:off x="6553200" y="6248400"/>
            <a:ext cx="2289175" cy="476250"/>
          </a:xfrm>
        </p:spPr>
        <p:txBody>
          <a:bodyPr/>
          <a:lstStyle>
            <a:lvl1pPr>
              <a:defRPr/>
            </a:lvl1pPr>
          </a:lstStyle>
          <a:p>
            <a:fld id="{1E9FCFEC-BE86-42A5-9D18-D3E59AA86981}" type="slidenum">
              <a:rPr lang="en-US" altLang="zh-CN">
                <a:solidFill>
                  <a:srgbClr val="000000"/>
                </a:solidFill>
              </a:rPr>
              <a:pPr/>
              <a:t>‹#›</a:t>
            </a:fld>
            <a:endParaRPr lang="en-US" altLang="zh-CN">
              <a:solidFill>
                <a:srgbClr val="000000"/>
              </a:solidFill>
            </a:endParaRPr>
          </a:p>
        </p:txBody>
      </p:sp>
      <p:sp>
        <p:nvSpPr>
          <p:cNvPr id="97447" name="Rectangle 167"/>
          <p:cNvSpPr>
            <a:spLocks noGrp="1" noRot="1" noChangeArrowheads="1"/>
          </p:cNvSpPr>
          <p:nvPr>
            <p:ph type="subTitle" idx="1"/>
          </p:nvPr>
        </p:nvSpPr>
        <p:spPr>
          <a:xfrm>
            <a:off x="1371600" y="3505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grpSp>
        <p:nvGrpSpPr>
          <p:cNvPr id="97448" name="Group 168"/>
          <p:cNvGrpSpPr>
            <a:grpSpLocks/>
          </p:cNvGrpSpPr>
          <p:nvPr/>
        </p:nvGrpSpPr>
        <p:grpSpPr bwMode="auto">
          <a:xfrm>
            <a:off x="152400" y="4724400"/>
            <a:ext cx="1685925" cy="1557338"/>
            <a:chOff x="96" y="2784"/>
            <a:chExt cx="1062" cy="981"/>
          </a:xfrm>
        </p:grpSpPr>
        <p:sp>
          <p:nvSpPr>
            <p:cNvPr id="97449" name="Freeform 169"/>
            <p:cNvSpPr>
              <a:spLocks/>
            </p:cNvSpPr>
            <p:nvPr userDrawn="1"/>
          </p:nvSpPr>
          <p:spPr bwMode="auto">
            <a:xfrm>
              <a:off x="121" y="2784"/>
              <a:ext cx="207" cy="81"/>
            </a:xfrm>
            <a:custGeom>
              <a:avLst/>
              <a:gdLst>
                <a:gd name="T0" fmla="*/ 30 w 41"/>
                <a:gd name="T1" fmla="*/ 12 h 16"/>
                <a:gd name="T2" fmla="*/ 37 w 41"/>
                <a:gd name="T3" fmla="*/ 10 h 16"/>
                <a:gd name="T4" fmla="*/ 38 w 41"/>
                <a:gd name="T5" fmla="*/ 9 h 16"/>
                <a:gd name="T6" fmla="*/ 31 w 41"/>
                <a:gd name="T7" fmla="*/ 1 h 16"/>
                <a:gd name="T8" fmla="*/ 8 w 41"/>
                <a:gd name="T9" fmla="*/ 11 h 16"/>
                <a:gd name="T10" fmla="*/ 30 w 41"/>
                <a:gd name="T11" fmla="*/ 12 h 16"/>
              </a:gdLst>
              <a:ahLst/>
              <a:cxnLst>
                <a:cxn ang="0">
                  <a:pos x="T0" y="T1"/>
                </a:cxn>
                <a:cxn ang="0">
                  <a:pos x="T2" y="T3"/>
                </a:cxn>
                <a:cxn ang="0">
                  <a:pos x="T4" y="T5"/>
                </a:cxn>
                <a:cxn ang="0">
                  <a:pos x="T6" y="T7"/>
                </a:cxn>
                <a:cxn ang="0">
                  <a:pos x="T8" y="T9"/>
                </a:cxn>
                <a:cxn ang="0">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50" name="Freeform 170"/>
            <p:cNvSpPr>
              <a:spLocks noEditPoints="1"/>
            </p:cNvSpPr>
            <p:nvPr userDrawn="1"/>
          </p:nvSpPr>
          <p:spPr bwMode="auto">
            <a:xfrm>
              <a:off x="96" y="2789"/>
              <a:ext cx="1062" cy="976"/>
            </a:xfrm>
            <a:custGeom>
              <a:avLst/>
              <a:gdLst>
                <a:gd name="T0" fmla="*/ 163 w 210"/>
                <a:gd name="T1" fmla="*/ 155 h 193"/>
                <a:gd name="T2" fmla="*/ 152 w 210"/>
                <a:gd name="T3" fmla="*/ 125 h 193"/>
                <a:gd name="T4" fmla="*/ 142 w 210"/>
                <a:gd name="T5" fmla="*/ 99 h 193"/>
                <a:gd name="T6" fmla="*/ 165 w 210"/>
                <a:gd name="T7" fmla="*/ 93 h 193"/>
                <a:gd name="T8" fmla="*/ 146 w 210"/>
                <a:gd name="T9" fmla="*/ 82 h 193"/>
                <a:gd name="T10" fmla="*/ 157 w 210"/>
                <a:gd name="T11" fmla="*/ 83 h 193"/>
                <a:gd name="T12" fmla="*/ 157 w 210"/>
                <a:gd name="T13" fmla="*/ 77 h 193"/>
                <a:gd name="T14" fmla="*/ 135 w 210"/>
                <a:gd name="T15" fmla="*/ 78 h 193"/>
                <a:gd name="T16" fmla="*/ 128 w 210"/>
                <a:gd name="T17" fmla="*/ 125 h 193"/>
                <a:gd name="T18" fmla="*/ 124 w 210"/>
                <a:gd name="T19" fmla="*/ 84 h 193"/>
                <a:gd name="T20" fmla="*/ 118 w 210"/>
                <a:gd name="T21" fmla="*/ 67 h 193"/>
                <a:gd name="T22" fmla="*/ 124 w 210"/>
                <a:gd name="T23" fmla="*/ 51 h 193"/>
                <a:gd name="T24" fmla="*/ 121 w 210"/>
                <a:gd name="T25" fmla="*/ 37 h 193"/>
                <a:gd name="T26" fmla="*/ 119 w 210"/>
                <a:gd name="T27" fmla="*/ 24 h 193"/>
                <a:gd name="T28" fmla="*/ 132 w 210"/>
                <a:gd name="T29" fmla="*/ 39 h 193"/>
                <a:gd name="T30" fmla="*/ 149 w 210"/>
                <a:gd name="T31" fmla="*/ 18 h 193"/>
                <a:gd name="T32" fmla="*/ 147 w 210"/>
                <a:gd name="T33" fmla="*/ 36 h 193"/>
                <a:gd name="T34" fmla="*/ 143 w 210"/>
                <a:gd name="T35" fmla="*/ 48 h 193"/>
                <a:gd name="T36" fmla="*/ 144 w 210"/>
                <a:gd name="T37" fmla="*/ 67 h 193"/>
                <a:gd name="T38" fmla="*/ 199 w 210"/>
                <a:gd name="T39" fmla="*/ 29 h 193"/>
                <a:gd name="T40" fmla="*/ 90 w 210"/>
                <a:gd name="T41" fmla="*/ 1 h 193"/>
                <a:gd name="T42" fmla="*/ 56 w 210"/>
                <a:gd name="T43" fmla="*/ 8 h 193"/>
                <a:gd name="T44" fmla="*/ 85 w 210"/>
                <a:gd name="T45" fmla="*/ 12 h 193"/>
                <a:gd name="T46" fmla="*/ 60 w 210"/>
                <a:gd name="T47" fmla="*/ 22 h 193"/>
                <a:gd name="T48" fmla="*/ 58 w 210"/>
                <a:gd name="T49" fmla="*/ 29 h 193"/>
                <a:gd name="T50" fmla="*/ 38 w 210"/>
                <a:gd name="T51" fmla="*/ 17 h 193"/>
                <a:gd name="T52" fmla="*/ 13 w 210"/>
                <a:gd name="T53" fmla="*/ 115 h 193"/>
                <a:gd name="T54" fmla="*/ 61 w 210"/>
                <a:gd name="T55" fmla="*/ 146 h 193"/>
                <a:gd name="T56" fmla="*/ 45 w 210"/>
                <a:gd name="T57" fmla="*/ 133 h 193"/>
                <a:gd name="T58" fmla="*/ 35 w 210"/>
                <a:gd name="T59" fmla="*/ 145 h 193"/>
                <a:gd name="T60" fmla="*/ 32 w 210"/>
                <a:gd name="T61" fmla="*/ 128 h 193"/>
                <a:gd name="T62" fmla="*/ 46 w 210"/>
                <a:gd name="T63" fmla="*/ 86 h 193"/>
                <a:gd name="T64" fmla="*/ 67 w 210"/>
                <a:gd name="T65" fmla="*/ 83 h 193"/>
                <a:gd name="T66" fmla="*/ 71 w 210"/>
                <a:gd name="T67" fmla="*/ 95 h 193"/>
                <a:gd name="T68" fmla="*/ 61 w 210"/>
                <a:gd name="T69" fmla="*/ 121 h 193"/>
                <a:gd name="T70" fmla="*/ 91 w 210"/>
                <a:gd name="T71" fmla="*/ 180 h 193"/>
                <a:gd name="T72" fmla="*/ 186 w 210"/>
                <a:gd name="T73" fmla="*/ 166 h 193"/>
                <a:gd name="T74" fmla="*/ 182 w 210"/>
                <a:gd name="T75" fmla="*/ 66 h 193"/>
                <a:gd name="T76" fmla="*/ 165 w 210"/>
                <a:gd name="T77" fmla="*/ 60 h 193"/>
                <a:gd name="T78" fmla="*/ 113 w 210"/>
                <a:gd name="T79" fmla="*/ 61 h 193"/>
                <a:gd name="T80" fmla="*/ 108 w 210"/>
                <a:gd name="T81" fmla="*/ 87 h 193"/>
                <a:gd name="T82" fmla="*/ 114 w 210"/>
                <a:gd name="T83" fmla="*/ 50 h 193"/>
                <a:gd name="T84" fmla="*/ 89 w 210"/>
                <a:gd name="T85" fmla="*/ 26 h 193"/>
                <a:gd name="T86" fmla="*/ 105 w 210"/>
                <a:gd name="T87" fmla="*/ 35 h 193"/>
                <a:gd name="T88" fmla="*/ 61 w 210"/>
                <a:gd name="T89" fmla="*/ 72 h 193"/>
                <a:gd name="T90" fmla="*/ 24 w 210"/>
                <a:gd name="T91" fmla="*/ 37 h 193"/>
                <a:gd name="T92" fmla="*/ 68 w 210"/>
                <a:gd name="T93" fmla="*/ 40 h 193"/>
                <a:gd name="T94" fmla="*/ 79 w 210"/>
                <a:gd name="T95" fmla="*/ 40 h 193"/>
                <a:gd name="T96" fmla="*/ 108 w 210"/>
                <a:gd name="T97" fmla="*/ 45 h 193"/>
                <a:gd name="T98" fmla="*/ 99 w 210"/>
                <a:gd name="T99" fmla="*/ 93 h 193"/>
                <a:gd name="T100" fmla="*/ 93 w 210"/>
                <a:gd name="T101" fmla="*/ 51 h 193"/>
                <a:gd name="T102" fmla="*/ 61 w 210"/>
                <a:gd name="T103" fmla="*/ 72 h 193"/>
                <a:gd name="T104" fmla="*/ 80 w 210"/>
                <a:gd name="T105" fmla="*/ 82 h 193"/>
                <a:gd name="T106" fmla="*/ 88 w 210"/>
                <a:gd name="T107" fmla="*/ 58 h 193"/>
                <a:gd name="T108" fmla="*/ 102 w 210"/>
                <a:gd name="T109" fmla="*/ 145 h 193"/>
                <a:gd name="T110" fmla="*/ 82 w 210"/>
                <a:gd name="T111" fmla="*/ 96 h 193"/>
                <a:gd name="T112" fmla="*/ 117 w 210"/>
                <a:gd name="T113" fmla="*/ 10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51" name="Freeform 171"/>
            <p:cNvSpPr>
              <a:spLocks/>
            </p:cNvSpPr>
            <p:nvPr userDrawn="1"/>
          </p:nvSpPr>
          <p:spPr bwMode="auto">
            <a:xfrm>
              <a:off x="348" y="3254"/>
              <a:ext cx="86" cy="102"/>
            </a:xfrm>
            <a:custGeom>
              <a:avLst/>
              <a:gdLst>
                <a:gd name="T0" fmla="*/ 14 w 17"/>
                <a:gd name="T1" fmla="*/ 5 h 20"/>
                <a:gd name="T2" fmla="*/ 9 w 17"/>
                <a:gd name="T3" fmla="*/ 20 h 20"/>
                <a:gd name="T4" fmla="*/ 14 w 17"/>
                <a:gd name="T5" fmla="*/ 5 h 20"/>
              </a:gdLst>
              <a:ahLst/>
              <a:cxnLst>
                <a:cxn ang="0">
                  <a:pos x="T0" y="T1"/>
                </a:cxn>
                <a:cxn ang="0">
                  <a:pos x="T2" y="T3"/>
                </a:cxn>
                <a:cxn ang="0">
                  <a:pos x="T4" y="T5"/>
                </a:cxn>
              </a:cxnLst>
              <a:rect l="0" t="0" r="r" b="b"/>
              <a:pathLst>
                <a:path w="17" h="20">
                  <a:moveTo>
                    <a:pt x="14" y="5"/>
                  </a:moveTo>
                  <a:cubicBezTo>
                    <a:pt x="13" y="0"/>
                    <a:pt x="0" y="8"/>
                    <a:pt x="9" y="20"/>
                  </a:cubicBezTo>
                  <a:cubicBezTo>
                    <a:pt x="9" y="20"/>
                    <a:pt x="17" y="17"/>
                    <a:pt x="14" y="5"/>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52" name="Freeform 172"/>
            <p:cNvSpPr>
              <a:spLocks/>
            </p:cNvSpPr>
            <p:nvPr userDrawn="1"/>
          </p:nvSpPr>
          <p:spPr bwMode="auto">
            <a:xfrm>
              <a:off x="267" y="3295"/>
              <a:ext cx="76" cy="136"/>
            </a:xfrm>
            <a:custGeom>
              <a:avLst/>
              <a:gdLst>
                <a:gd name="T0" fmla="*/ 7 w 15"/>
                <a:gd name="T1" fmla="*/ 10 h 27"/>
                <a:gd name="T2" fmla="*/ 4 w 15"/>
                <a:gd name="T3" fmla="*/ 25 h 27"/>
                <a:gd name="T4" fmla="*/ 15 w 15"/>
                <a:gd name="T5" fmla="*/ 16 h 27"/>
                <a:gd name="T6" fmla="*/ 13 w 15"/>
                <a:gd name="T7" fmla="*/ 8 h 27"/>
                <a:gd name="T8" fmla="*/ 7 w 15"/>
                <a:gd name="T9" fmla="*/ 10 h 27"/>
              </a:gdLst>
              <a:ahLst/>
              <a:cxnLst>
                <a:cxn ang="0">
                  <a:pos x="T0" y="T1"/>
                </a:cxn>
                <a:cxn ang="0">
                  <a:pos x="T2" y="T3"/>
                </a:cxn>
                <a:cxn ang="0">
                  <a:pos x="T4" y="T5"/>
                </a:cxn>
                <a:cxn ang="0">
                  <a:pos x="T6" y="T7"/>
                </a:cxn>
                <a:cxn ang="0">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53" name="Freeform 173"/>
            <p:cNvSpPr>
              <a:spLocks/>
            </p:cNvSpPr>
            <p:nvPr userDrawn="1"/>
          </p:nvSpPr>
          <p:spPr bwMode="auto">
            <a:xfrm>
              <a:off x="222" y="3022"/>
              <a:ext cx="243" cy="116"/>
            </a:xfrm>
            <a:custGeom>
              <a:avLst/>
              <a:gdLst>
                <a:gd name="T0" fmla="*/ 40 w 48"/>
                <a:gd name="T1" fmla="*/ 2 h 23"/>
                <a:gd name="T2" fmla="*/ 9 w 48"/>
                <a:gd name="T3" fmla="*/ 1 h 23"/>
                <a:gd name="T4" fmla="*/ 1 w 48"/>
                <a:gd name="T5" fmla="*/ 9 h 23"/>
                <a:gd name="T6" fmla="*/ 22 w 48"/>
                <a:gd name="T7" fmla="*/ 21 h 23"/>
                <a:gd name="T8" fmla="*/ 34 w 48"/>
                <a:gd name="T9" fmla="*/ 20 h 23"/>
                <a:gd name="T10" fmla="*/ 40 w 48"/>
                <a:gd name="T11" fmla="*/ 19 h 23"/>
                <a:gd name="T12" fmla="*/ 40 w 48"/>
                <a:gd name="T13" fmla="*/ 2 h 23"/>
              </a:gdLst>
              <a:ahLst/>
              <a:cxnLst>
                <a:cxn ang="0">
                  <a:pos x="T0" y="T1"/>
                </a:cxn>
                <a:cxn ang="0">
                  <a:pos x="T2" y="T3"/>
                </a:cxn>
                <a:cxn ang="0">
                  <a:pos x="T4" y="T5"/>
                </a:cxn>
                <a:cxn ang="0">
                  <a:pos x="T6" y="T7"/>
                </a:cxn>
                <a:cxn ang="0">
                  <a:pos x="T8" y="T9"/>
                </a:cxn>
                <a:cxn ang="0">
                  <a:pos x="T10" y="T11"/>
                </a:cxn>
                <a:cxn ang="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54" name="Freeform 174"/>
            <p:cNvSpPr>
              <a:spLocks/>
            </p:cNvSpPr>
            <p:nvPr userDrawn="1"/>
          </p:nvSpPr>
          <p:spPr bwMode="auto">
            <a:xfrm>
              <a:off x="500" y="3345"/>
              <a:ext cx="177" cy="187"/>
            </a:xfrm>
            <a:custGeom>
              <a:avLst/>
              <a:gdLst>
                <a:gd name="T0" fmla="*/ 24 w 35"/>
                <a:gd name="T1" fmla="*/ 2 h 37"/>
                <a:gd name="T2" fmla="*/ 11 w 35"/>
                <a:gd name="T3" fmla="*/ 2 h 37"/>
                <a:gd name="T4" fmla="*/ 4 w 35"/>
                <a:gd name="T5" fmla="*/ 20 h 37"/>
                <a:gd name="T6" fmla="*/ 28 w 35"/>
                <a:gd name="T7" fmla="*/ 22 h 37"/>
                <a:gd name="T8" fmla="*/ 24 w 35"/>
                <a:gd name="T9" fmla="*/ 2 h 37"/>
              </a:gdLst>
              <a:ahLst/>
              <a:cxnLst>
                <a:cxn ang="0">
                  <a:pos x="T0" y="T1"/>
                </a:cxn>
                <a:cxn ang="0">
                  <a:pos x="T2" y="T3"/>
                </a:cxn>
                <a:cxn ang="0">
                  <a:pos x="T4" y="T5"/>
                </a:cxn>
                <a:cxn ang="0">
                  <a:pos x="T6" y="T7"/>
                </a:cxn>
                <a:cxn ang="0">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55" name="Freeform 175"/>
            <p:cNvSpPr>
              <a:spLocks/>
            </p:cNvSpPr>
            <p:nvPr userDrawn="1"/>
          </p:nvSpPr>
          <p:spPr bwMode="auto">
            <a:xfrm>
              <a:off x="905" y="3158"/>
              <a:ext cx="177" cy="36"/>
            </a:xfrm>
            <a:custGeom>
              <a:avLst/>
              <a:gdLst>
                <a:gd name="T0" fmla="*/ 5 w 35"/>
                <a:gd name="T1" fmla="*/ 0 h 7"/>
                <a:gd name="T2" fmla="*/ 14 w 35"/>
                <a:gd name="T3" fmla="*/ 5 h 7"/>
                <a:gd name="T4" fmla="*/ 5 w 35"/>
                <a:gd name="T5" fmla="*/ 0 h 7"/>
              </a:gdLst>
              <a:ahLst/>
              <a:cxnLst>
                <a:cxn ang="0">
                  <a:pos x="T0" y="T1"/>
                </a:cxn>
                <a:cxn ang="0">
                  <a:pos x="T2" y="T3"/>
                </a:cxn>
                <a:cxn ang="0">
                  <a:pos x="T4" y="T5"/>
                </a:cxn>
              </a:cxnLst>
              <a:rect l="0" t="0" r="r" b="b"/>
              <a:pathLst>
                <a:path w="35" h="7">
                  <a:moveTo>
                    <a:pt x="5" y="0"/>
                  </a:moveTo>
                  <a:cubicBezTo>
                    <a:pt x="0" y="0"/>
                    <a:pt x="7" y="7"/>
                    <a:pt x="14" y="5"/>
                  </a:cubicBezTo>
                  <a:cubicBezTo>
                    <a:pt x="35" y="1"/>
                    <a:pt x="5" y="0"/>
                    <a:pt x="5" y="0"/>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56" name="Freeform 176"/>
            <p:cNvSpPr>
              <a:spLocks/>
            </p:cNvSpPr>
            <p:nvPr userDrawn="1"/>
          </p:nvSpPr>
          <p:spPr bwMode="auto">
            <a:xfrm>
              <a:off x="965" y="3153"/>
              <a:ext cx="137" cy="81"/>
            </a:xfrm>
            <a:custGeom>
              <a:avLst/>
              <a:gdLst>
                <a:gd name="T0" fmla="*/ 7 w 27"/>
                <a:gd name="T1" fmla="*/ 13 h 16"/>
                <a:gd name="T2" fmla="*/ 25 w 27"/>
                <a:gd name="T3" fmla="*/ 6 h 16"/>
                <a:gd name="T4" fmla="*/ 17 w 27"/>
                <a:gd name="T5" fmla="*/ 1 h 16"/>
                <a:gd name="T6" fmla="*/ 7 w 27"/>
                <a:gd name="T7" fmla="*/ 11 h 16"/>
                <a:gd name="T8" fmla="*/ 7 w 27"/>
                <a:gd name="T9" fmla="*/ 13 h 16"/>
              </a:gdLst>
              <a:ahLst/>
              <a:cxnLst>
                <a:cxn ang="0">
                  <a:pos x="T0" y="T1"/>
                </a:cxn>
                <a:cxn ang="0">
                  <a:pos x="T2" y="T3"/>
                </a:cxn>
                <a:cxn ang="0">
                  <a:pos x="T4" y="T5"/>
                </a:cxn>
                <a:cxn ang="0">
                  <a:pos x="T6" y="T7"/>
                </a:cxn>
                <a:cxn ang="0">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57" name="Freeform 177"/>
            <p:cNvSpPr>
              <a:spLocks/>
            </p:cNvSpPr>
            <p:nvPr userDrawn="1"/>
          </p:nvSpPr>
          <p:spPr bwMode="auto">
            <a:xfrm>
              <a:off x="960" y="3204"/>
              <a:ext cx="177" cy="86"/>
            </a:xfrm>
            <a:custGeom>
              <a:avLst/>
              <a:gdLst>
                <a:gd name="T0" fmla="*/ 25 w 35"/>
                <a:gd name="T1" fmla="*/ 6 h 17"/>
                <a:gd name="T2" fmla="*/ 8 w 35"/>
                <a:gd name="T3" fmla="*/ 10 h 17"/>
                <a:gd name="T4" fmla="*/ 6 w 35"/>
                <a:gd name="T5" fmla="*/ 13 h 17"/>
                <a:gd name="T6" fmla="*/ 27 w 35"/>
                <a:gd name="T7" fmla="*/ 12 h 17"/>
                <a:gd name="T8" fmla="*/ 25 w 35"/>
                <a:gd name="T9" fmla="*/ 6 h 17"/>
              </a:gdLst>
              <a:ahLst/>
              <a:cxnLst>
                <a:cxn ang="0">
                  <a:pos x="T0" y="T1"/>
                </a:cxn>
                <a:cxn ang="0">
                  <a:pos x="T2" y="T3"/>
                </a:cxn>
                <a:cxn ang="0">
                  <a:pos x="T4" y="T5"/>
                </a:cxn>
                <a:cxn ang="0">
                  <a:pos x="T6" y="T7"/>
                </a:cxn>
                <a:cxn ang="0">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58" name="Freeform 178"/>
            <p:cNvSpPr>
              <a:spLocks/>
            </p:cNvSpPr>
            <p:nvPr userDrawn="1"/>
          </p:nvSpPr>
          <p:spPr bwMode="auto">
            <a:xfrm>
              <a:off x="844" y="3285"/>
              <a:ext cx="248" cy="60"/>
            </a:xfrm>
            <a:custGeom>
              <a:avLst/>
              <a:gdLst>
                <a:gd name="T0" fmla="*/ 40 w 49"/>
                <a:gd name="T1" fmla="*/ 3 h 12"/>
                <a:gd name="T2" fmla="*/ 29 w 49"/>
                <a:gd name="T3" fmla="*/ 1 h 12"/>
                <a:gd name="T4" fmla="*/ 7 w 49"/>
                <a:gd name="T5" fmla="*/ 0 h 12"/>
                <a:gd name="T6" fmla="*/ 2 w 49"/>
                <a:gd name="T7" fmla="*/ 5 h 12"/>
                <a:gd name="T8" fmla="*/ 20 w 49"/>
                <a:gd name="T9" fmla="*/ 8 h 12"/>
                <a:gd name="T10" fmla="*/ 41 w 49"/>
                <a:gd name="T11" fmla="*/ 8 h 12"/>
                <a:gd name="T12" fmla="*/ 40 w 49"/>
                <a:gd name="T13" fmla="*/ 3 h 12"/>
              </a:gdLst>
              <a:ahLst/>
              <a:cxnLst>
                <a:cxn ang="0">
                  <a:pos x="T0" y="T1"/>
                </a:cxn>
                <a:cxn ang="0">
                  <a:pos x="T2" y="T3"/>
                </a:cxn>
                <a:cxn ang="0">
                  <a:pos x="T4" y="T5"/>
                </a:cxn>
                <a:cxn ang="0">
                  <a:pos x="T6" y="T7"/>
                </a:cxn>
                <a:cxn ang="0">
                  <a:pos x="T8" y="T9"/>
                </a:cxn>
                <a:cxn ang="0">
                  <a:pos x="T10" y="T11"/>
                </a:cxn>
                <a:cxn ang="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59" name="Freeform 179"/>
            <p:cNvSpPr>
              <a:spLocks/>
            </p:cNvSpPr>
            <p:nvPr userDrawn="1"/>
          </p:nvSpPr>
          <p:spPr bwMode="auto">
            <a:xfrm>
              <a:off x="869" y="3340"/>
              <a:ext cx="203" cy="56"/>
            </a:xfrm>
            <a:custGeom>
              <a:avLst/>
              <a:gdLst>
                <a:gd name="T0" fmla="*/ 37 w 40"/>
                <a:gd name="T1" fmla="*/ 2 h 11"/>
                <a:gd name="T2" fmla="*/ 26 w 40"/>
                <a:gd name="T3" fmla="*/ 4 h 11"/>
                <a:gd name="T4" fmla="*/ 13 w 40"/>
                <a:gd name="T5" fmla="*/ 3 h 11"/>
                <a:gd name="T6" fmla="*/ 1 w 40"/>
                <a:gd name="T7" fmla="*/ 2 h 11"/>
                <a:gd name="T8" fmla="*/ 35 w 40"/>
                <a:gd name="T9" fmla="*/ 8 h 11"/>
                <a:gd name="T10" fmla="*/ 37 w 40"/>
                <a:gd name="T11" fmla="*/ 2 h 11"/>
              </a:gdLst>
              <a:ahLst/>
              <a:cxnLst>
                <a:cxn ang="0">
                  <a:pos x="T0" y="T1"/>
                </a:cxn>
                <a:cxn ang="0">
                  <a:pos x="T2" y="T3"/>
                </a:cxn>
                <a:cxn ang="0">
                  <a:pos x="T4" y="T5"/>
                </a:cxn>
                <a:cxn ang="0">
                  <a:pos x="T6" y="T7"/>
                </a:cxn>
                <a:cxn ang="0">
                  <a:pos x="T8" y="T9"/>
                </a:cxn>
                <a:cxn ang="0">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60" name="Freeform 180"/>
            <p:cNvSpPr>
              <a:spLocks/>
            </p:cNvSpPr>
            <p:nvPr userDrawn="1"/>
          </p:nvSpPr>
          <p:spPr bwMode="auto">
            <a:xfrm>
              <a:off x="859" y="3386"/>
              <a:ext cx="207" cy="172"/>
            </a:xfrm>
            <a:custGeom>
              <a:avLst/>
              <a:gdLst>
                <a:gd name="T0" fmla="*/ 28 w 41"/>
                <a:gd name="T1" fmla="*/ 9 h 34"/>
                <a:gd name="T2" fmla="*/ 13 w 41"/>
                <a:gd name="T3" fmla="*/ 6 h 34"/>
                <a:gd name="T4" fmla="*/ 4 w 41"/>
                <a:gd name="T5" fmla="*/ 15 h 34"/>
                <a:gd name="T6" fmla="*/ 1 w 41"/>
                <a:gd name="T7" fmla="*/ 19 h 34"/>
                <a:gd name="T8" fmla="*/ 9 w 41"/>
                <a:gd name="T9" fmla="*/ 19 h 34"/>
                <a:gd name="T10" fmla="*/ 17 w 41"/>
                <a:gd name="T11" fmla="*/ 27 h 34"/>
                <a:gd name="T12" fmla="*/ 21 w 41"/>
                <a:gd name="T13" fmla="*/ 30 h 34"/>
                <a:gd name="T14" fmla="*/ 29 w 41"/>
                <a:gd name="T15" fmla="*/ 19 h 34"/>
                <a:gd name="T16" fmla="*/ 39 w 41"/>
                <a:gd name="T17" fmla="*/ 19 h 34"/>
                <a:gd name="T18" fmla="*/ 28 w 41"/>
                <a:gd name="T19"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7461" name="Freeform 181"/>
            <p:cNvSpPr>
              <a:spLocks/>
            </p:cNvSpPr>
            <p:nvPr userDrawn="1"/>
          </p:nvSpPr>
          <p:spPr bwMode="auto">
            <a:xfrm>
              <a:off x="996" y="3305"/>
              <a:ext cx="126" cy="318"/>
            </a:xfrm>
            <a:custGeom>
              <a:avLst/>
              <a:gdLst>
                <a:gd name="T0" fmla="*/ 22 w 25"/>
                <a:gd name="T1" fmla="*/ 2 h 63"/>
                <a:gd name="T2" fmla="*/ 18 w 25"/>
                <a:gd name="T3" fmla="*/ 17 h 63"/>
                <a:gd name="T4" fmla="*/ 7 w 25"/>
                <a:gd name="T5" fmla="*/ 20 h 63"/>
                <a:gd name="T6" fmla="*/ 7 w 25"/>
                <a:gd name="T7" fmla="*/ 23 h 63"/>
                <a:gd name="T8" fmla="*/ 17 w 25"/>
                <a:gd name="T9" fmla="*/ 34 h 63"/>
                <a:gd name="T10" fmla="*/ 12 w 25"/>
                <a:gd name="T11" fmla="*/ 45 h 63"/>
                <a:gd name="T12" fmla="*/ 0 w 25"/>
                <a:gd name="T13" fmla="*/ 55 h 63"/>
                <a:gd name="T14" fmla="*/ 5 w 25"/>
                <a:gd name="T15" fmla="*/ 58 h 63"/>
                <a:gd name="T16" fmla="*/ 16 w 25"/>
                <a:gd name="T17" fmla="*/ 62 h 63"/>
                <a:gd name="T18" fmla="*/ 23 w 25"/>
                <a:gd name="T19" fmla="*/ 57 h 63"/>
                <a:gd name="T20" fmla="*/ 25 w 25"/>
                <a:gd name="T21" fmla="*/ 14 h 63"/>
                <a:gd name="T22" fmla="*/ 25 w 25"/>
                <a:gd name="T23" fmla="*/ 2 h 63"/>
                <a:gd name="T24" fmla="*/ 22 w 25"/>
                <a:gd name="T25" fmla="*/ 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grpSp>
    </p:spTree>
    <p:extLst>
      <p:ext uri="{BB962C8B-B14F-4D97-AF65-F5344CB8AC3E}">
        <p14:creationId xmlns:p14="http://schemas.microsoft.com/office/powerpoint/2010/main" val="13718640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67A51F9-C298-4A04-87DF-A7B2DC791D2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8541386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8345509-147D-40E4-BCA4-473791E741E0}"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8633606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787059FC-7163-4FD3-A731-CE71A231DE1C}"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014706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6"/>
          <p:cNvSpPr>
            <a:spLocks noGrp="1" noChangeArrowheads="1"/>
          </p:cNvSpPr>
          <p:nvPr>
            <p:ph type="sldNum" sz="quarter" idx="10"/>
          </p:nvPr>
        </p:nvSpPr>
        <p:spPr>
          <a:ln/>
        </p:spPr>
        <p:txBody>
          <a:bodyPr/>
          <a:lstStyle>
            <a:lvl1pPr>
              <a:defRPr/>
            </a:lvl1pPr>
          </a:lstStyle>
          <a:p>
            <a:pPr>
              <a:defRPr/>
            </a:pPr>
            <a:r>
              <a:rPr lang="en-GB" altLang="zh-CN"/>
              <a:t>Slide </a:t>
            </a:r>
            <a:fld id="{762966BD-20B2-40B1-AFD6-1E2B3F21E03D}" type="slidenum">
              <a:rPr lang="en-GB" altLang="zh-CN"/>
              <a:pPr>
                <a:defRPr/>
              </a:pPr>
              <a:t>‹#›</a:t>
            </a:fld>
            <a:endParaRPr lang="en-GB" altLang="zh-CN"/>
          </a:p>
        </p:txBody>
      </p:sp>
    </p:spTree>
    <p:extLst>
      <p:ext uri="{BB962C8B-B14F-4D97-AF65-F5344CB8AC3E}">
        <p14:creationId xmlns:p14="http://schemas.microsoft.com/office/powerpoint/2010/main" val="32469169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03D65225-5C33-4B5D-9037-EBE29866009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3519844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44431BC5-72F0-403F-85F6-D02D1FC8801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9034990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9576A25D-E0FB-45C9-8A1E-97BC5FF25B3C}"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9089959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647C66B4-C973-4987-A9C8-05E8A352227E}"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6586083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D4E3127C-6A86-4A07-8DD9-81626E414450}"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0933968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2C6FDBD7-369A-4F41-B452-112811A65B5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5431007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3" y="228600"/>
            <a:ext cx="2135187"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0" y="228600"/>
            <a:ext cx="6253163" cy="5870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60A7C631-CE88-463D-A420-49DB4D6869A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8322551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98450" y="228600"/>
            <a:ext cx="854075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09600" y="1600200"/>
            <a:ext cx="8153400" cy="4498975"/>
          </a:xfrm>
        </p:spPr>
        <p:txBody>
          <a:bodyPr/>
          <a:lstStyle/>
          <a:p>
            <a:endParaRPr lang="zh-CN" altLang="en-US"/>
          </a:p>
        </p:txBody>
      </p:sp>
      <p:sp>
        <p:nvSpPr>
          <p:cNvPr id="4" name="日期占位符 3"/>
          <p:cNvSpPr>
            <a:spLocks noGrp="1"/>
          </p:cNvSpPr>
          <p:nvPr>
            <p:ph type="dt" sz="half" idx="10"/>
          </p:nvPr>
        </p:nvSpPr>
        <p:spPr>
          <a:xfrm>
            <a:off x="298450" y="6245225"/>
            <a:ext cx="2289175" cy="476250"/>
          </a:xfrm>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a:xfrm>
            <a:off x="3121025" y="6245225"/>
            <a:ext cx="2895600" cy="476250"/>
          </a:xfrm>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a:xfrm>
            <a:off x="6550025" y="6245225"/>
            <a:ext cx="2289175" cy="476250"/>
          </a:xfrm>
        </p:spPr>
        <p:txBody>
          <a:bodyPr/>
          <a:lstStyle>
            <a:lvl1pPr>
              <a:defRPr/>
            </a:lvl1pPr>
          </a:lstStyle>
          <a:p>
            <a:fld id="{8A815905-52C4-47BE-93D6-22F75C776475}"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9820770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298450" y="228600"/>
            <a:ext cx="854075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4000500" cy="44989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762500" y="1600200"/>
            <a:ext cx="4000500" cy="2173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762500" y="3925888"/>
            <a:ext cx="4000500" cy="21732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a:xfrm>
            <a:off x="298450" y="6245225"/>
            <a:ext cx="2289175" cy="476250"/>
          </a:xfr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1025" y="6245225"/>
            <a:ext cx="2895600" cy="476250"/>
          </a:xfrm>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2"/>
          </p:nvPr>
        </p:nvSpPr>
        <p:spPr>
          <a:xfrm>
            <a:off x="6550025" y="6245225"/>
            <a:ext cx="2289175" cy="476250"/>
          </a:xfrm>
        </p:spPr>
        <p:txBody>
          <a:bodyPr/>
          <a:lstStyle>
            <a:lvl1pPr>
              <a:defRPr/>
            </a:lvl1pPr>
          </a:lstStyle>
          <a:p>
            <a:fld id="{6F58B35A-7579-4F76-AB4E-AA1F01FA48CD}"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44376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6"/>
          <p:cNvSpPr>
            <a:spLocks noGrp="1" noChangeArrowheads="1"/>
          </p:cNvSpPr>
          <p:nvPr>
            <p:ph type="sldNum" sz="quarter" idx="10"/>
          </p:nvPr>
        </p:nvSpPr>
        <p:spPr>
          <a:ln/>
        </p:spPr>
        <p:txBody>
          <a:bodyPr/>
          <a:lstStyle>
            <a:lvl1pPr>
              <a:defRPr/>
            </a:lvl1pPr>
          </a:lstStyle>
          <a:p>
            <a:pPr>
              <a:defRPr/>
            </a:pPr>
            <a:r>
              <a:rPr lang="en-GB" altLang="zh-CN"/>
              <a:t>Slide </a:t>
            </a:r>
            <a:fld id="{B5B41C03-5840-4147-9A08-813ADE2A487F}" type="slidenum">
              <a:rPr lang="en-GB" altLang="zh-CN"/>
              <a:pPr>
                <a:defRPr/>
              </a:pPr>
              <a:t>‹#›</a:t>
            </a:fld>
            <a:endParaRPr lang="en-GB" altLang="zh-CN"/>
          </a:p>
        </p:txBody>
      </p:sp>
    </p:spTree>
    <p:extLst>
      <p:ext uri="{BB962C8B-B14F-4D97-AF65-F5344CB8AC3E}">
        <p14:creationId xmlns:p14="http://schemas.microsoft.com/office/powerpoint/2010/main" val="3847906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60338" y="1752600"/>
            <a:ext cx="4335462" cy="4335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752600"/>
            <a:ext cx="4335463" cy="4335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6"/>
          <p:cNvSpPr>
            <a:spLocks noGrp="1" noChangeArrowheads="1"/>
          </p:cNvSpPr>
          <p:nvPr>
            <p:ph type="sldNum" sz="quarter" idx="10"/>
          </p:nvPr>
        </p:nvSpPr>
        <p:spPr>
          <a:ln/>
        </p:spPr>
        <p:txBody>
          <a:bodyPr/>
          <a:lstStyle>
            <a:lvl1pPr>
              <a:defRPr/>
            </a:lvl1pPr>
          </a:lstStyle>
          <a:p>
            <a:pPr>
              <a:defRPr/>
            </a:pPr>
            <a:r>
              <a:rPr lang="en-GB" altLang="zh-CN"/>
              <a:t>Slide </a:t>
            </a:r>
            <a:fld id="{3C65E183-8411-4BFC-8345-63E13E3B56EE}" type="slidenum">
              <a:rPr lang="en-GB" altLang="zh-CN"/>
              <a:pPr>
                <a:defRPr/>
              </a:pPr>
              <a:t>‹#›</a:t>
            </a:fld>
            <a:endParaRPr lang="en-GB" altLang="zh-CN"/>
          </a:p>
        </p:txBody>
      </p:sp>
    </p:spTree>
    <p:extLst>
      <p:ext uri="{BB962C8B-B14F-4D97-AF65-F5344CB8AC3E}">
        <p14:creationId xmlns:p14="http://schemas.microsoft.com/office/powerpoint/2010/main" val="18449774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6"/>
          <p:cNvSpPr>
            <a:spLocks noGrp="1" noChangeArrowheads="1"/>
          </p:cNvSpPr>
          <p:nvPr>
            <p:ph type="sldNum" sz="quarter" idx="10"/>
          </p:nvPr>
        </p:nvSpPr>
        <p:spPr>
          <a:ln/>
        </p:spPr>
        <p:txBody>
          <a:bodyPr/>
          <a:lstStyle>
            <a:lvl1pPr>
              <a:defRPr/>
            </a:lvl1pPr>
          </a:lstStyle>
          <a:p>
            <a:pPr>
              <a:defRPr/>
            </a:pPr>
            <a:r>
              <a:rPr lang="en-GB" altLang="zh-CN"/>
              <a:t>Slide </a:t>
            </a:r>
            <a:fld id="{3104EA2F-FB40-411E-B251-5395111BAA57}" type="slidenum">
              <a:rPr lang="en-GB" altLang="zh-CN"/>
              <a:pPr>
                <a:defRPr/>
              </a:pPr>
              <a:t>‹#›</a:t>
            </a:fld>
            <a:endParaRPr lang="en-GB" altLang="zh-CN"/>
          </a:p>
        </p:txBody>
      </p:sp>
    </p:spTree>
    <p:extLst>
      <p:ext uri="{BB962C8B-B14F-4D97-AF65-F5344CB8AC3E}">
        <p14:creationId xmlns:p14="http://schemas.microsoft.com/office/powerpoint/2010/main" val="1877499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6"/>
          <p:cNvSpPr>
            <a:spLocks noGrp="1" noChangeArrowheads="1"/>
          </p:cNvSpPr>
          <p:nvPr>
            <p:ph type="sldNum" sz="quarter" idx="10"/>
          </p:nvPr>
        </p:nvSpPr>
        <p:spPr>
          <a:ln/>
        </p:spPr>
        <p:txBody>
          <a:bodyPr/>
          <a:lstStyle>
            <a:lvl1pPr>
              <a:defRPr/>
            </a:lvl1pPr>
          </a:lstStyle>
          <a:p>
            <a:pPr>
              <a:defRPr/>
            </a:pPr>
            <a:r>
              <a:rPr lang="en-GB" altLang="zh-CN"/>
              <a:t>Slide </a:t>
            </a:r>
            <a:fld id="{A3FD4C1E-80B8-48AB-AD30-438F32CF9841}" type="slidenum">
              <a:rPr lang="en-GB" altLang="zh-CN"/>
              <a:pPr>
                <a:defRPr/>
              </a:pPr>
              <a:t>‹#›</a:t>
            </a:fld>
            <a:endParaRPr lang="en-GB" altLang="zh-CN"/>
          </a:p>
        </p:txBody>
      </p:sp>
    </p:spTree>
    <p:extLst>
      <p:ext uri="{BB962C8B-B14F-4D97-AF65-F5344CB8AC3E}">
        <p14:creationId xmlns:p14="http://schemas.microsoft.com/office/powerpoint/2010/main" val="2375895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6"/>
          <p:cNvSpPr>
            <a:spLocks noGrp="1" noChangeArrowheads="1"/>
          </p:cNvSpPr>
          <p:nvPr>
            <p:ph type="sldNum" sz="quarter" idx="10"/>
          </p:nvPr>
        </p:nvSpPr>
        <p:spPr>
          <a:ln/>
        </p:spPr>
        <p:txBody>
          <a:bodyPr/>
          <a:lstStyle>
            <a:lvl1pPr>
              <a:defRPr/>
            </a:lvl1pPr>
          </a:lstStyle>
          <a:p>
            <a:pPr>
              <a:defRPr/>
            </a:pPr>
            <a:r>
              <a:rPr lang="en-GB" altLang="zh-CN"/>
              <a:t>Slide </a:t>
            </a:r>
            <a:fld id="{5E56282A-E86A-48D6-9988-BE3189237EF3}" type="slidenum">
              <a:rPr lang="en-GB" altLang="zh-CN"/>
              <a:pPr>
                <a:defRPr/>
              </a:pPr>
              <a:t>‹#›</a:t>
            </a:fld>
            <a:endParaRPr lang="en-GB" altLang="zh-CN"/>
          </a:p>
        </p:txBody>
      </p:sp>
    </p:spTree>
    <p:extLst>
      <p:ext uri="{BB962C8B-B14F-4D97-AF65-F5344CB8AC3E}">
        <p14:creationId xmlns:p14="http://schemas.microsoft.com/office/powerpoint/2010/main" val="3835086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6"/>
          <p:cNvSpPr>
            <a:spLocks noGrp="1" noChangeArrowheads="1"/>
          </p:cNvSpPr>
          <p:nvPr>
            <p:ph type="sldNum" sz="quarter" idx="10"/>
          </p:nvPr>
        </p:nvSpPr>
        <p:spPr>
          <a:ln/>
        </p:spPr>
        <p:txBody>
          <a:bodyPr/>
          <a:lstStyle>
            <a:lvl1pPr>
              <a:defRPr/>
            </a:lvl1pPr>
          </a:lstStyle>
          <a:p>
            <a:pPr>
              <a:defRPr/>
            </a:pPr>
            <a:r>
              <a:rPr lang="en-GB" altLang="zh-CN"/>
              <a:t>Slide </a:t>
            </a:r>
            <a:fld id="{05632B90-7753-45ED-B754-88D1888958BD}" type="slidenum">
              <a:rPr lang="en-GB" altLang="zh-CN"/>
              <a:pPr>
                <a:defRPr/>
              </a:pPr>
              <a:t>‹#›</a:t>
            </a:fld>
            <a:endParaRPr lang="en-GB" altLang="zh-CN"/>
          </a:p>
        </p:txBody>
      </p:sp>
    </p:spTree>
    <p:extLst>
      <p:ext uri="{BB962C8B-B14F-4D97-AF65-F5344CB8AC3E}">
        <p14:creationId xmlns:p14="http://schemas.microsoft.com/office/powerpoint/2010/main" val="30347829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6"/>
          <p:cNvSpPr>
            <a:spLocks noGrp="1" noChangeArrowheads="1"/>
          </p:cNvSpPr>
          <p:nvPr>
            <p:ph type="sldNum" sz="quarter" idx="10"/>
          </p:nvPr>
        </p:nvSpPr>
        <p:spPr>
          <a:ln/>
        </p:spPr>
        <p:txBody>
          <a:bodyPr/>
          <a:lstStyle>
            <a:lvl1pPr>
              <a:defRPr/>
            </a:lvl1pPr>
          </a:lstStyle>
          <a:p>
            <a:pPr>
              <a:defRPr/>
            </a:pPr>
            <a:r>
              <a:rPr lang="en-GB" altLang="zh-CN"/>
              <a:t>Slide </a:t>
            </a:r>
            <a:fld id="{7E85DB2A-3E79-4BE5-822E-7920FD02BDC9}" type="slidenum">
              <a:rPr lang="en-GB" altLang="zh-CN"/>
              <a:pPr>
                <a:defRPr/>
              </a:pPr>
              <a:t>‹#›</a:t>
            </a:fld>
            <a:endParaRPr lang="en-GB" altLang="zh-CN"/>
          </a:p>
        </p:txBody>
      </p:sp>
    </p:spTree>
    <p:extLst>
      <p:ext uri="{BB962C8B-B14F-4D97-AF65-F5344CB8AC3E}">
        <p14:creationId xmlns:p14="http://schemas.microsoft.com/office/powerpoint/2010/main" val="40051382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black">
          <a:xfrm>
            <a:off x="160338" y="608013"/>
            <a:ext cx="8805862" cy="75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zh-CN" smtClean="0"/>
              <a:t>Click to edit Master title style</a:t>
            </a:r>
          </a:p>
        </p:txBody>
      </p:sp>
      <p:sp>
        <p:nvSpPr>
          <p:cNvPr id="1027" name="Rectangle 5"/>
          <p:cNvSpPr>
            <a:spLocks noGrp="1" noChangeArrowheads="1"/>
          </p:cNvSpPr>
          <p:nvPr>
            <p:ph type="body" idx="1"/>
          </p:nvPr>
        </p:nvSpPr>
        <p:spPr bwMode="auto">
          <a:xfrm>
            <a:off x="160338" y="1752600"/>
            <a:ext cx="8823325" cy="43354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zh-CN" smtClean="0"/>
              <a:t>Click to edit Master text styles, Click to edit Master text styles,Click to edit Master text styles.</a:t>
            </a:r>
          </a:p>
          <a:p>
            <a:pPr lvl="1"/>
            <a:r>
              <a:rPr lang="en-GB" altLang="zh-CN" smtClean="0"/>
              <a:t>Second level, Click to edit Master text stylesClick </a:t>
            </a:r>
            <a:br>
              <a:rPr lang="en-GB" altLang="zh-CN" smtClean="0"/>
            </a:br>
            <a:r>
              <a:rPr lang="en-GB" altLang="zh-CN" smtClean="0"/>
              <a:t>to edit Master text styles.</a:t>
            </a:r>
          </a:p>
          <a:p>
            <a:pPr lvl="2"/>
            <a:r>
              <a:rPr lang="en-GB" altLang="zh-CN" smtClean="0"/>
              <a:t>Third level, Click to edit Master text stylesClick </a:t>
            </a:r>
            <a:br>
              <a:rPr lang="en-GB" altLang="zh-CN" smtClean="0"/>
            </a:br>
            <a:r>
              <a:rPr lang="en-GB" altLang="zh-CN" smtClean="0"/>
              <a:t>to edit Master text styles.</a:t>
            </a:r>
          </a:p>
          <a:p>
            <a:pPr lvl="3"/>
            <a:r>
              <a:rPr lang="en-GB" altLang="zh-CN" smtClean="0"/>
              <a:t>Fourth level, Click to edit Master text stylesClick </a:t>
            </a:r>
            <a:br>
              <a:rPr lang="en-GB" altLang="zh-CN" smtClean="0"/>
            </a:br>
            <a:r>
              <a:rPr lang="en-GB" altLang="zh-CN" smtClean="0"/>
              <a:t>to edit Master text styles.</a:t>
            </a:r>
          </a:p>
          <a:p>
            <a:pPr lvl="4"/>
            <a:r>
              <a:rPr lang="en-GB" altLang="zh-CN" smtClean="0"/>
              <a:t>Fifth level, Click to edit Master text stylesClick </a:t>
            </a:r>
            <a:br>
              <a:rPr lang="en-GB" altLang="zh-CN" smtClean="0"/>
            </a:br>
            <a:r>
              <a:rPr lang="en-GB" altLang="zh-CN" smtClean="0"/>
              <a:t>to edit Master text styles</a:t>
            </a:r>
          </a:p>
        </p:txBody>
      </p:sp>
      <p:sp>
        <p:nvSpPr>
          <p:cNvPr id="654392" name="Rectangle 56"/>
          <p:cNvSpPr>
            <a:spLocks noGrp="1" noChangeArrowheads="1"/>
          </p:cNvSpPr>
          <p:nvPr>
            <p:ph type="sldNum" sz="quarter" idx="4"/>
          </p:nvPr>
        </p:nvSpPr>
        <p:spPr bwMode="auto">
          <a:xfrm>
            <a:off x="6645275" y="6550025"/>
            <a:ext cx="2338388"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buSzTx/>
              <a:defRPr sz="1100" b="0" smtClean="0">
                <a:solidFill>
                  <a:schemeClr val="bg2"/>
                </a:solidFill>
                <a:latin typeface="Arial" charset="0"/>
                <a:ea typeface="宋体" pitchFamily="2" charset="-122"/>
                <a:cs typeface="Arial" charset="0"/>
              </a:defRPr>
            </a:lvl1pPr>
          </a:lstStyle>
          <a:p>
            <a:pPr>
              <a:defRPr/>
            </a:pPr>
            <a:r>
              <a:rPr lang="en-GB" altLang="zh-CN"/>
              <a:t>Slide </a:t>
            </a:r>
            <a:fld id="{4C730752-648D-48B3-A259-55007FD2EC67}" type="slidenum">
              <a:rPr lang="en-GB" altLang="zh-CN"/>
              <a:pPr>
                <a:defRPr/>
              </a:pPr>
              <a:t>‹#›</a:t>
            </a:fld>
            <a:endParaRPr lang="en-GB" altLang="zh-CN"/>
          </a:p>
        </p:txBody>
      </p:sp>
    </p:spTree>
  </p:cSld>
  <p:clrMap bg1="lt1" tx1="dk1" bg2="lt2" tx2="dk2" accent1="accent1" accent2="accent2" accent3="accent3" accent4="accent4" accent5="accent5" accent6="accent6" hlink="hlink" folHlink="folHlink"/>
  <p:sldLayoutIdLst>
    <p:sldLayoutId id="2147483683"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Lst>
  <p:hf hdr="0" ftr="0" dt="0"/>
  <p:txStyles>
    <p:titleStyle>
      <a:lvl1pPr algn="l" rtl="0" eaLnBrk="0" fontAlgn="base" hangingPunct="0">
        <a:spcBef>
          <a:spcPct val="0"/>
        </a:spcBef>
        <a:spcAft>
          <a:spcPct val="0"/>
        </a:spcAft>
        <a:defRPr sz="2400">
          <a:solidFill>
            <a:schemeClr val="folHlink"/>
          </a:solidFill>
          <a:latin typeface="+mj-lt"/>
          <a:ea typeface="+mj-ea"/>
          <a:cs typeface="+mj-cs"/>
        </a:defRPr>
      </a:lvl1pPr>
      <a:lvl2pPr algn="l" rtl="0" eaLnBrk="0" fontAlgn="base" hangingPunct="0">
        <a:spcBef>
          <a:spcPct val="0"/>
        </a:spcBef>
        <a:spcAft>
          <a:spcPct val="0"/>
        </a:spcAft>
        <a:defRPr sz="2400">
          <a:solidFill>
            <a:schemeClr val="folHlink"/>
          </a:solidFill>
          <a:latin typeface="Arial" charset="0"/>
          <a:cs typeface="Arial" charset="0"/>
        </a:defRPr>
      </a:lvl2pPr>
      <a:lvl3pPr algn="l" rtl="0" eaLnBrk="0" fontAlgn="base" hangingPunct="0">
        <a:spcBef>
          <a:spcPct val="0"/>
        </a:spcBef>
        <a:spcAft>
          <a:spcPct val="0"/>
        </a:spcAft>
        <a:defRPr sz="2400">
          <a:solidFill>
            <a:schemeClr val="folHlink"/>
          </a:solidFill>
          <a:latin typeface="Arial" charset="0"/>
          <a:cs typeface="Arial" charset="0"/>
        </a:defRPr>
      </a:lvl3pPr>
      <a:lvl4pPr algn="l" rtl="0" eaLnBrk="0" fontAlgn="base" hangingPunct="0">
        <a:spcBef>
          <a:spcPct val="0"/>
        </a:spcBef>
        <a:spcAft>
          <a:spcPct val="0"/>
        </a:spcAft>
        <a:defRPr sz="2400">
          <a:solidFill>
            <a:schemeClr val="folHlink"/>
          </a:solidFill>
          <a:latin typeface="Arial" charset="0"/>
          <a:cs typeface="Arial" charset="0"/>
        </a:defRPr>
      </a:lvl4pPr>
      <a:lvl5pPr algn="l" rtl="0" eaLnBrk="0" fontAlgn="base" hangingPunct="0">
        <a:spcBef>
          <a:spcPct val="0"/>
        </a:spcBef>
        <a:spcAft>
          <a:spcPct val="0"/>
        </a:spcAft>
        <a:defRPr sz="2400">
          <a:solidFill>
            <a:schemeClr val="folHlink"/>
          </a:solidFill>
          <a:latin typeface="Arial" charset="0"/>
          <a:cs typeface="Arial" charset="0"/>
        </a:defRPr>
      </a:lvl5pPr>
      <a:lvl6pPr marL="457200" algn="l" rtl="0" fontAlgn="base">
        <a:spcBef>
          <a:spcPct val="0"/>
        </a:spcBef>
        <a:spcAft>
          <a:spcPct val="0"/>
        </a:spcAft>
        <a:defRPr sz="2400">
          <a:solidFill>
            <a:schemeClr val="folHlink"/>
          </a:solidFill>
          <a:latin typeface="Arial" charset="0"/>
          <a:cs typeface="Arial" charset="0"/>
        </a:defRPr>
      </a:lvl6pPr>
      <a:lvl7pPr marL="914400" algn="l" rtl="0" fontAlgn="base">
        <a:spcBef>
          <a:spcPct val="0"/>
        </a:spcBef>
        <a:spcAft>
          <a:spcPct val="0"/>
        </a:spcAft>
        <a:defRPr sz="2400">
          <a:solidFill>
            <a:schemeClr val="folHlink"/>
          </a:solidFill>
          <a:latin typeface="Arial" charset="0"/>
          <a:cs typeface="Arial" charset="0"/>
        </a:defRPr>
      </a:lvl7pPr>
      <a:lvl8pPr marL="1371600" algn="l" rtl="0" fontAlgn="base">
        <a:spcBef>
          <a:spcPct val="0"/>
        </a:spcBef>
        <a:spcAft>
          <a:spcPct val="0"/>
        </a:spcAft>
        <a:defRPr sz="2400">
          <a:solidFill>
            <a:schemeClr val="folHlink"/>
          </a:solidFill>
          <a:latin typeface="Arial" charset="0"/>
          <a:cs typeface="Arial" charset="0"/>
        </a:defRPr>
      </a:lvl8pPr>
      <a:lvl9pPr marL="1828800" algn="l" rtl="0" fontAlgn="base">
        <a:spcBef>
          <a:spcPct val="0"/>
        </a:spcBef>
        <a:spcAft>
          <a:spcPct val="0"/>
        </a:spcAft>
        <a:defRPr sz="2400">
          <a:solidFill>
            <a:schemeClr val="folHlink"/>
          </a:solidFill>
          <a:latin typeface="Arial" charset="0"/>
          <a:cs typeface="Arial" charset="0"/>
        </a:defRPr>
      </a:lvl9pPr>
    </p:titleStyle>
    <p:bodyStyle>
      <a:lvl1pPr algn="l" defTabSz="695325" rtl="0" eaLnBrk="0" fontAlgn="base" hangingPunct="0">
        <a:spcBef>
          <a:spcPct val="20000"/>
        </a:spcBef>
        <a:spcAft>
          <a:spcPct val="20000"/>
        </a:spcAft>
        <a:buSzPct val="90000"/>
        <a:buFont typeface="Arial" pitchFamily="34" charset="0"/>
        <a:defRPr sz="2000">
          <a:solidFill>
            <a:schemeClr val="bg2"/>
          </a:solidFill>
          <a:latin typeface="+mn-lt"/>
          <a:ea typeface="+mn-ea"/>
          <a:cs typeface="+mn-cs"/>
        </a:defRPr>
      </a:lvl1pPr>
      <a:lvl2pPr marL="358775" indent="-357188" algn="l" defTabSz="695325" rtl="0" eaLnBrk="0" fontAlgn="base" hangingPunct="0">
        <a:spcBef>
          <a:spcPct val="0"/>
        </a:spcBef>
        <a:spcAft>
          <a:spcPct val="20000"/>
        </a:spcAft>
        <a:buChar char="•"/>
        <a:defRPr sz="2000">
          <a:solidFill>
            <a:schemeClr val="bg2"/>
          </a:solidFill>
          <a:latin typeface="+mn-lt"/>
          <a:cs typeface="+mn-cs"/>
        </a:defRPr>
      </a:lvl2pPr>
      <a:lvl3pPr marL="723900" indent="-363538" algn="l" defTabSz="695325" rtl="0" eaLnBrk="0" fontAlgn="base" hangingPunct="0">
        <a:spcBef>
          <a:spcPct val="0"/>
        </a:spcBef>
        <a:spcAft>
          <a:spcPct val="20000"/>
        </a:spcAft>
        <a:buFont typeface="Arial" pitchFamily="34" charset="0"/>
        <a:buChar char="-"/>
        <a:defRPr sz="2000">
          <a:solidFill>
            <a:schemeClr val="bg2"/>
          </a:solidFill>
          <a:latin typeface="+mn-lt"/>
          <a:cs typeface="+mn-cs"/>
        </a:defRPr>
      </a:lvl3pPr>
      <a:lvl4pPr marL="1076325" indent="-350838" algn="l" defTabSz="695325" rtl="0" eaLnBrk="0" fontAlgn="base" hangingPunct="0">
        <a:spcBef>
          <a:spcPct val="0"/>
        </a:spcBef>
        <a:spcAft>
          <a:spcPct val="20000"/>
        </a:spcAft>
        <a:buChar char="•"/>
        <a:defRPr sz="2000">
          <a:solidFill>
            <a:schemeClr val="bg2"/>
          </a:solidFill>
          <a:latin typeface="+mn-lt"/>
          <a:cs typeface="+mn-cs"/>
        </a:defRPr>
      </a:lvl4pPr>
      <a:lvl5pPr marL="1438275" indent="-360363" algn="l" defTabSz="695325" rtl="0" eaLnBrk="0" fontAlgn="base" hangingPunct="0">
        <a:spcBef>
          <a:spcPct val="0"/>
        </a:spcBef>
        <a:spcAft>
          <a:spcPct val="20000"/>
        </a:spcAft>
        <a:buFont typeface="Arial" pitchFamily="34" charset="0"/>
        <a:buChar char="-"/>
        <a:defRPr sz="2000">
          <a:solidFill>
            <a:schemeClr val="bg2"/>
          </a:solidFill>
          <a:latin typeface="+mn-lt"/>
          <a:cs typeface="+mn-cs"/>
        </a:defRPr>
      </a:lvl5pPr>
      <a:lvl6pPr marL="1895475" indent="-360363" algn="l" defTabSz="695325" rtl="0" fontAlgn="base">
        <a:spcBef>
          <a:spcPct val="0"/>
        </a:spcBef>
        <a:spcAft>
          <a:spcPct val="20000"/>
        </a:spcAft>
        <a:buFont typeface="Arial" charset="0"/>
        <a:buChar char="-"/>
        <a:defRPr sz="2000">
          <a:solidFill>
            <a:schemeClr val="bg2"/>
          </a:solidFill>
          <a:latin typeface="+mn-lt"/>
          <a:cs typeface="+mn-cs"/>
        </a:defRPr>
      </a:lvl6pPr>
      <a:lvl7pPr marL="2352675" indent="-360363" algn="l" defTabSz="695325" rtl="0" fontAlgn="base">
        <a:spcBef>
          <a:spcPct val="0"/>
        </a:spcBef>
        <a:spcAft>
          <a:spcPct val="20000"/>
        </a:spcAft>
        <a:buFont typeface="Arial" charset="0"/>
        <a:buChar char="-"/>
        <a:defRPr sz="2000">
          <a:solidFill>
            <a:schemeClr val="bg2"/>
          </a:solidFill>
          <a:latin typeface="+mn-lt"/>
          <a:cs typeface="+mn-cs"/>
        </a:defRPr>
      </a:lvl7pPr>
      <a:lvl8pPr marL="2809875" indent="-360363" algn="l" defTabSz="695325" rtl="0" fontAlgn="base">
        <a:spcBef>
          <a:spcPct val="0"/>
        </a:spcBef>
        <a:spcAft>
          <a:spcPct val="20000"/>
        </a:spcAft>
        <a:buFont typeface="Arial" charset="0"/>
        <a:buChar char="-"/>
        <a:defRPr sz="2000">
          <a:solidFill>
            <a:schemeClr val="bg2"/>
          </a:solidFill>
          <a:latin typeface="+mn-lt"/>
          <a:cs typeface="+mn-cs"/>
        </a:defRPr>
      </a:lvl8pPr>
      <a:lvl9pPr marL="3267075" indent="-360363" algn="l" defTabSz="695325" rtl="0" fontAlgn="base">
        <a:spcBef>
          <a:spcPct val="0"/>
        </a:spcBef>
        <a:spcAft>
          <a:spcPct val="20000"/>
        </a:spcAft>
        <a:buFont typeface="Arial" charset="0"/>
        <a:buChar char="-"/>
        <a:defRPr sz="2000">
          <a:solidFill>
            <a:schemeClr val="bg2"/>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6258" name="Group 2"/>
          <p:cNvGrpSpPr>
            <a:grpSpLocks/>
          </p:cNvGrpSpPr>
          <p:nvPr/>
        </p:nvGrpSpPr>
        <p:grpSpPr bwMode="auto">
          <a:xfrm>
            <a:off x="566738" y="0"/>
            <a:ext cx="7891462" cy="6821488"/>
            <a:chOff x="349" y="23"/>
            <a:chExt cx="4971" cy="4297"/>
          </a:xfrm>
        </p:grpSpPr>
        <p:sp>
          <p:nvSpPr>
            <p:cNvPr id="96259" name="Rectangle 3"/>
            <p:cNvSpPr>
              <a:spLocks noChangeArrowheads="1"/>
            </p:cNvSpPr>
            <p:nvPr/>
          </p:nvSpPr>
          <p:spPr bwMode="auto">
            <a:xfrm>
              <a:off x="384" y="23"/>
              <a:ext cx="21" cy="10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60"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61"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62"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63"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64"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65"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66"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67"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68"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69"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70" name="Rectangle 14"/>
            <p:cNvSpPr>
              <a:spLocks noChangeArrowheads="1"/>
            </p:cNvSpPr>
            <p:nvPr/>
          </p:nvSpPr>
          <p:spPr bwMode="auto">
            <a:xfrm>
              <a:off x="384" y="4269"/>
              <a:ext cx="21" cy="5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71" name="Rectangle 15"/>
            <p:cNvSpPr>
              <a:spLocks noChangeArrowheads="1"/>
            </p:cNvSpPr>
            <p:nvPr/>
          </p:nvSpPr>
          <p:spPr bwMode="auto">
            <a:xfrm>
              <a:off x="829" y="23"/>
              <a:ext cx="21" cy="10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72"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73"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74"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75"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76"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77"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78"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79"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80"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81"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82" name="Rectangle 26"/>
            <p:cNvSpPr>
              <a:spLocks noChangeArrowheads="1"/>
            </p:cNvSpPr>
            <p:nvPr/>
          </p:nvSpPr>
          <p:spPr bwMode="auto">
            <a:xfrm>
              <a:off x="829" y="4269"/>
              <a:ext cx="21" cy="5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83" name="Rectangle 27"/>
            <p:cNvSpPr>
              <a:spLocks noChangeArrowheads="1"/>
            </p:cNvSpPr>
            <p:nvPr/>
          </p:nvSpPr>
          <p:spPr bwMode="auto">
            <a:xfrm>
              <a:off x="1279" y="23"/>
              <a:ext cx="21" cy="10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84"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85"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86"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87"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88"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89"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90"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91"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92"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93"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94" name="Rectangle 38"/>
            <p:cNvSpPr>
              <a:spLocks noChangeArrowheads="1"/>
            </p:cNvSpPr>
            <p:nvPr/>
          </p:nvSpPr>
          <p:spPr bwMode="auto">
            <a:xfrm>
              <a:off x="1279" y="4269"/>
              <a:ext cx="21" cy="5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95" name="Rectangle 39"/>
            <p:cNvSpPr>
              <a:spLocks noChangeArrowheads="1"/>
            </p:cNvSpPr>
            <p:nvPr/>
          </p:nvSpPr>
          <p:spPr bwMode="auto">
            <a:xfrm>
              <a:off x="1724" y="23"/>
              <a:ext cx="21" cy="10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96"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97"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98"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299"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00"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01"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02"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03"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04"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05"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06" name="Rectangle 50"/>
            <p:cNvSpPr>
              <a:spLocks noChangeArrowheads="1"/>
            </p:cNvSpPr>
            <p:nvPr/>
          </p:nvSpPr>
          <p:spPr bwMode="auto">
            <a:xfrm>
              <a:off x="1724" y="4269"/>
              <a:ext cx="21" cy="5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07" name="Rectangle 51"/>
            <p:cNvSpPr>
              <a:spLocks noChangeArrowheads="1"/>
            </p:cNvSpPr>
            <p:nvPr/>
          </p:nvSpPr>
          <p:spPr bwMode="auto">
            <a:xfrm>
              <a:off x="2169" y="23"/>
              <a:ext cx="21" cy="10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08"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09"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10"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11"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12"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13"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14"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15"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16"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17"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18" name="Rectangle 62"/>
            <p:cNvSpPr>
              <a:spLocks noChangeArrowheads="1"/>
            </p:cNvSpPr>
            <p:nvPr/>
          </p:nvSpPr>
          <p:spPr bwMode="auto">
            <a:xfrm>
              <a:off x="2169" y="4269"/>
              <a:ext cx="21" cy="5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19" name="Rectangle 63"/>
            <p:cNvSpPr>
              <a:spLocks noChangeArrowheads="1"/>
            </p:cNvSpPr>
            <p:nvPr/>
          </p:nvSpPr>
          <p:spPr bwMode="auto">
            <a:xfrm>
              <a:off x="2620" y="23"/>
              <a:ext cx="20" cy="10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20"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21"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22"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23"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24"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25"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26"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27"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28"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29"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30" name="Rectangle 74"/>
            <p:cNvSpPr>
              <a:spLocks noChangeArrowheads="1"/>
            </p:cNvSpPr>
            <p:nvPr/>
          </p:nvSpPr>
          <p:spPr bwMode="auto">
            <a:xfrm>
              <a:off x="2620" y="4269"/>
              <a:ext cx="20" cy="5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31" name="Rectangle 75"/>
            <p:cNvSpPr>
              <a:spLocks noChangeArrowheads="1"/>
            </p:cNvSpPr>
            <p:nvPr/>
          </p:nvSpPr>
          <p:spPr bwMode="auto">
            <a:xfrm>
              <a:off x="3065" y="23"/>
              <a:ext cx="20" cy="10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32"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33"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34"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35"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36"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37"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38"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39"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40"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41"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42" name="Rectangle 86"/>
            <p:cNvSpPr>
              <a:spLocks noChangeArrowheads="1"/>
            </p:cNvSpPr>
            <p:nvPr/>
          </p:nvSpPr>
          <p:spPr bwMode="auto">
            <a:xfrm>
              <a:off x="3065" y="4269"/>
              <a:ext cx="20" cy="5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43" name="Rectangle 87"/>
            <p:cNvSpPr>
              <a:spLocks noChangeArrowheads="1"/>
            </p:cNvSpPr>
            <p:nvPr/>
          </p:nvSpPr>
          <p:spPr bwMode="auto">
            <a:xfrm>
              <a:off x="3510" y="23"/>
              <a:ext cx="20" cy="10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44"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45"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46"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47"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48"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49"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50"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51"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52"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53"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54" name="Rectangle 98"/>
            <p:cNvSpPr>
              <a:spLocks noChangeArrowheads="1"/>
            </p:cNvSpPr>
            <p:nvPr/>
          </p:nvSpPr>
          <p:spPr bwMode="auto">
            <a:xfrm>
              <a:off x="3510" y="4269"/>
              <a:ext cx="20" cy="5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55" name="Rectangle 99"/>
            <p:cNvSpPr>
              <a:spLocks noChangeArrowheads="1"/>
            </p:cNvSpPr>
            <p:nvPr/>
          </p:nvSpPr>
          <p:spPr bwMode="auto">
            <a:xfrm>
              <a:off x="3960" y="23"/>
              <a:ext cx="20" cy="10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56"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57"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58"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59"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60"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61"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62"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63"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64"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65"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66" name="Rectangle 110"/>
            <p:cNvSpPr>
              <a:spLocks noChangeArrowheads="1"/>
            </p:cNvSpPr>
            <p:nvPr/>
          </p:nvSpPr>
          <p:spPr bwMode="auto">
            <a:xfrm>
              <a:off x="3960" y="4269"/>
              <a:ext cx="20" cy="5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67" name="Rectangle 111"/>
            <p:cNvSpPr>
              <a:spLocks noChangeArrowheads="1"/>
            </p:cNvSpPr>
            <p:nvPr/>
          </p:nvSpPr>
          <p:spPr bwMode="auto">
            <a:xfrm>
              <a:off x="4405" y="23"/>
              <a:ext cx="20" cy="10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68"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69"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70"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71"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72"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73"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74"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75"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76"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77"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78" name="Rectangle 122"/>
            <p:cNvSpPr>
              <a:spLocks noChangeArrowheads="1"/>
            </p:cNvSpPr>
            <p:nvPr/>
          </p:nvSpPr>
          <p:spPr bwMode="auto">
            <a:xfrm>
              <a:off x="4405" y="4269"/>
              <a:ext cx="20" cy="5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79" name="Rectangle 123"/>
            <p:cNvSpPr>
              <a:spLocks noChangeArrowheads="1"/>
            </p:cNvSpPr>
            <p:nvPr/>
          </p:nvSpPr>
          <p:spPr bwMode="auto">
            <a:xfrm>
              <a:off x="4850" y="23"/>
              <a:ext cx="20" cy="10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80"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81"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82"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83"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84"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85"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86"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87"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88"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89"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90" name="Rectangle 134"/>
            <p:cNvSpPr>
              <a:spLocks noChangeArrowheads="1"/>
            </p:cNvSpPr>
            <p:nvPr/>
          </p:nvSpPr>
          <p:spPr bwMode="auto">
            <a:xfrm>
              <a:off x="4850" y="4269"/>
              <a:ext cx="20" cy="5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91" name="Rectangle 135"/>
            <p:cNvSpPr>
              <a:spLocks noChangeArrowheads="1"/>
            </p:cNvSpPr>
            <p:nvPr/>
          </p:nvSpPr>
          <p:spPr bwMode="auto">
            <a:xfrm>
              <a:off x="5300" y="23"/>
              <a:ext cx="20" cy="10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92"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93"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94"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95"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96"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97"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98"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399"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400"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401"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402" name="Rectangle 146"/>
            <p:cNvSpPr>
              <a:spLocks noChangeArrowheads="1"/>
            </p:cNvSpPr>
            <p:nvPr/>
          </p:nvSpPr>
          <p:spPr bwMode="auto">
            <a:xfrm>
              <a:off x="5300" y="4269"/>
              <a:ext cx="20" cy="51"/>
            </a:xfrm>
            <a:prstGeom prst="rect">
              <a:avLst/>
            </a:prstGeom>
            <a:solidFill>
              <a:schemeClr val="bg2">
                <a:alpha val="60001"/>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pPr algn="l">
                <a:buSzTx/>
              </a:pPr>
              <a:endParaRPr lang="zh-CN" altLang="en-US" sz="1800" b="0" smtClean="0">
                <a:solidFill>
                  <a:srgbClr val="000000"/>
                </a:solidFill>
                <a:latin typeface="Arial" charset="0"/>
                <a:cs typeface="+mn-cs"/>
              </a:endParaRPr>
            </a:p>
          </p:txBody>
        </p:sp>
        <p:sp>
          <p:nvSpPr>
            <p:cNvPr id="96403" name="Freeform 147"/>
            <p:cNvSpPr>
              <a:spLocks/>
            </p:cNvSpPr>
            <p:nvPr/>
          </p:nvSpPr>
          <p:spPr bwMode="auto">
            <a:xfrm>
              <a:off x="349" y="3304"/>
              <a:ext cx="20" cy="10"/>
            </a:xfrm>
            <a:custGeom>
              <a:avLst/>
              <a:gdLst>
                <a:gd name="T0" fmla="*/ 0 w 4"/>
                <a:gd name="T1" fmla="*/ 1 h 2"/>
                <a:gd name="T2" fmla="*/ 0 w 4"/>
                <a:gd name="T3" fmla="*/ 1 h 2"/>
              </a:gdLst>
              <a:ahLst/>
              <a:cxnLst>
                <a:cxn ang="0">
                  <a:pos x="T0" y="T1"/>
                </a:cxn>
                <a:cxn ang="0">
                  <a:pos x="T2" y="T3"/>
                </a:cxn>
              </a:cxnLst>
              <a:rect l="0" t="0" r="r" b="b"/>
              <a:pathLst>
                <a:path w="4" h="2">
                  <a:moveTo>
                    <a:pt x="0" y="1"/>
                  </a:moveTo>
                  <a:cubicBezTo>
                    <a:pt x="1" y="2"/>
                    <a:pt x="4" y="0"/>
                    <a:pt x="0" y="1"/>
                  </a:cubicBezTo>
                  <a:close/>
                </a:path>
              </a:pathLst>
            </a:custGeom>
            <a:solidFill>
              <a:schemeClr val="bg2">
                <a:alpha val="60001"/>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l">
                <a:buSzTx/>
              </a:pPr>
              <a:endParaRPr lang="zh-CN" altLang="en-US" sz="1800" b="0" smtClean="0">
                <a:solidFill>
                  <a:srgbClr val="000000"/>
                </a:solidFill>
                <a:latin typeface="Arial" charset="0"/>
                <a:cs typeface="+mn-cs"/>
              </a:endParaRPr>
            </a:p>
          </p:txBody>
        </p:sp>
      </p:grpSp>
      <p:sp>
        <p:nvSpPr>
          <p:cNvPr id="96504" name="Rectangle 248"/>
          <p:cNvSpPr>
            <a:spLocks noGrp="1" noRot="1" noChangeArrowheads="1"/>
          </p:cNvSpPr>
          <p:nvPr>
            <p:ph type="title"/>
          </p:nvPr>
        </p:nvSpPr>
        <p:spPr bwMode="auto">
          <a:xfrm>
            <a:off x="298450" y="228600"/>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96505" name="Rectangle 249"/>
          <p:cNvSpPr>
            <a:spLocks noGrp="1" noRot="1" noChangeArrowheads="1"/>
          </p:cNvSpPr>
          <p:nvPr>
            <p:ph type="body" idx="1"/>
          </p:nvPr>
        </p:nvSpPr>
        <p:spPr bwMode="auto">
          <a:xfrm>
            <a:off x="458624" y="1611494"/>
            <a:ext cx="8153400" cy="449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6506" name="Rectangle 250"/>
          <p:cNvSpPr>
            <a:spLocks noGrp="1" noChangeArrowheads="1"/>
          </p:cNvSpPr>
          <p:nvPr>
            <p:ph type="dt" sz="half" idx="2"/>
          </p:nvPr>
        </p:nvSpPr>
        <p:spPr bwMode="auto">
          <a:xfrm>
            <a:off x="29845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lgn="l">
              <a:buSzTx/>
            </a:pPr>
            <a:endParaRPr lang="en-US" altLang="zh-CN" b="0" dirty="0" smtClean="0">
              <a:solidFill>
                <a:srgbClr val="000000"/>
              </a:solidFill>
              <a:latin typeface="Arial" charset="0"/>
              <a:cs typeface="+mn-cs"/>
            </a:endParaRPr>
          </a:p>
        </p:txBody>
      </p:sp>
      <p:sp>
        <p:nvSpPr>
          <p:cNvPr id="96507" name="Rectangle 251"/>
          <p:cNvSpPr>
            <a:spLocks noGrp="1" noChangeArrowheads="1"/>
          </p:cNvSpPr>
          <p:nvPr>
            <p:ph type="ftr" sz="quarter" idx="3"/>
          </p:nvPr>
        </p:nvSpPr>
        <p:spPr bwMode="auto">
          <a:xfrm>
            <a:off x="3121025"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buSzTx/>
            </a:pPr>
            <a:endParaRPr lang="en-US" altLang="zh-CN" b="0" smtClean="0">
              <a:solidFill>
                <a:srgbClr val="000000"/>
              </a:solidFill>
              <a:latin typeface="Arial" charset="0"/>
              <a:cs typeface="+mn-cs"/>
            </a:endParaRPr>
          </a:p>
        </p:txBody>
      </p:sp>
      <p:sp>
        <p:nvSpPr>
          <p:cNvPr id="96508" name="Rectangle 252"/>
          <p:cNvSpPr>
            <a:spLocks noGrp="1" noChangeArrowheads="1"/>
          </p:cNvSpPr>
          <p:nvPr>
            <p:ph type="sldNum" sz="quarter" idx="4"/>
          </p:nvPr>
        </p:nvSpPr>
        <p:spPr bwMode="auto">
          <a:xfrm>
            <a:off x="6550025"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buSzTx/>
            </a:pPr>
            <a:fld id="{00039DE1-414E-4911-8AB5-8B9EDF86936F}" type="slidenum">
              <a:rPr lang="en-US" altLang="zh-CN" b="0" smtClean="0">
                <a:solidFill>
                  <a:srgbClr val="000000"/>
                </a:solidFill>
                <a:latin typeface="Arial" charset="0"/>
                <a:cs typeface="+mn-cs"/>
              </a:rPr>
              <a:pPr>
                <a:buSzTx/>
              </a:pPr>
              <a:t>‹#›</a:t>
            </a:fld>
            <a:endParaRPr lang="en-US" altLang="zh-CN" b="0" smtClean="0">
              <a:solidFill>
                <a:srgbClr val="000000"/>
              </a:solidFill>
              <a:latin typeface="Arial" charset="0"/>
              <a:cs typeface="+mn-cs"/>
            </a:endParaRPr>
          </a:p>
        </p:txBody>
      </p:sp>
    </p:spTree>
    <p:extLst>
      <p:ext uri="{BB962C8B-B14F-4D97-AF65-F5344CB8AC3E}">
        <p14:creationId xmlns:p14="http://schemas.microsoft.com/office/powerpoint/2010/main" val="63182190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charset="-122"/>
        </a:defRPr>
      </a:lvl2pPr>
      <a:lvl3pPr algn="ctr" rtl="0" fontAlgn="base">
        <a:spcBef>
          <a:spcPct val="0"/>
        </a:spcBef>
        <a:spcAft>
          <a:spcPct val="0"/>
        </a:spcAft>
        <a:defRPr sz="4400">
          <a:solidFill>
            <a:schemeClr val="tx2"/>
          </a:solidFill>
          <a:latin typeface="Arial" charset="0"/>
          <a:ea typeface="宋体" charset="-122"/>
        </a:defRPr>
      </a:lvl3pPr>
      <a:lvl4pPr algn="ctr" rtl="0" fontAlgn="base">
        <a:spcBef>
          <a:spcPct val="0"/>
        </a:spcBef>
        <a:spcAft>
          <a:spcPct val="0"/>
        </a:spcAft>
        <a:defRPr sz="4400">
          <a:solidFill>
            <a:schemeClr val="tx2"/>
          </a:solidFill>
          <a:latin typeface="Arial" charset="0"/>
          <a:ea typeface="宋体" charset="-122"/>
        </a:defRPr>
      </a:lvl4pPr>
      <a:lvl5pPr algn="ctr" rtl="0" fontAlgn="base">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fontAlgn="base">
        <a:spcBef>
          <a:spcPct val="20000"/>
        </a:spcBef>
        <a:spcAft>
          <a:spcPct val="0"/>
        </a:spcAft>
        <a:buClr>
          <a:schemeClr val="hlink"/>
        </a:buClr>
        <a:buFont typeface="Wingdings" pitchFamily="2" charset="2"/>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tx2"/>
        </a:buClr>
        <a:buSzPct val="85000"/>
        <a:buFont typeface="Wingdings" pitchFamily="2" charset="2"/>
        <a:buChar char="Ø"/>
        <a:defRPr sz="2800">
          <a:solidFill>
            <a:schemeClr val="tx1"/>
          </a:solidFill>
          <a:latin typeface="+mn-lt"/>
          <a:ea typeface="+mn-ea"/>
        </a:defRPr>
      </a:lvl2pPr>
      <a:lvl3pPr marL="1143000" indent="-228600" algn="l" rtl="0" fontAlgn="base">
        <a:spcBef>
          <a:spcPct val="20000"/>
        </a:spcBef>
        <a:spcAft>
          <a:spcPct val="0"/>
        </a:spcAft>
        <a:buClr>
          <a:schemeClr val="hlink"/>
        </a:buClr>
        <a:buSzPct val="95000"/>
        <a:buFont typeface="Wingdings 2" pitchFamily="18" charset="2"/>
        <a:buChar char="¡"/>
        <a:defRPr sz="2400">
          <a:solidFill>
            <a:schemeClr val="tx1"/>
          </a:solidFill>
          <a:latin typeface="+mn-lt"/>
          <a:ea typeface="+mn-ea"/>
        </a:defRPr>
      </a:lvl3pPr>
      <a:lvl4pPr marL="1600200" indent="-228600" algn="l" rtl="0" fontAlgn="base">
        <a:spcBef>
          <a:spcPct val="20000"/>
        </a:spcBef>
        <a:spcAft>
          <a:spcPct val="0"/>
        </a:spcAft>
        <a:buClr>
          <a:schemeClr val="tx2"/>
        </a:buClr>
        <a:buSzPct val="90000"/>
        <a:buFont typeface="Wingdings" pitchFamily="2" charset="2"/>
        <a:buChar char="Ø"/>
        <a:defRPr sz="2000">
          <a:solidFill>
            <a:schemeClr val="tx1"/>
          </a:solidFill>
          <a:latin typeface="+mn-lt"/>
          <a:ea typeface="+mn-ea"/>
        </a:defRPr>
      </a:lvl4pPr>
      <a:lvl5pPr marL="20574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xml"/><Relationship Id="rId1" Type="http://schemas.openxmlformats.org/officeDocument/2006/relationships/themeOverride" Target="../theme/themeOverride5.xml"/><Relationship Id="rId4" Type="http://schemas.openxmlformats.org/officeDocument/2006/relationships/image" Target="../media/image36.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xml"/><Relationship Id="rId1" Type="http://schemas.openxmlformats.org/officeDocument/2006/relationships/themeOverride" Target="../theme/themeOverride9.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xml"/><Relationship Id="rId1" Type="http://schemas.openxmlformats.org/officeDocument/2006/relationships/themeOverride" Target="../theme/themeOverride1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9.w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6.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8.wmf"/><Relationship Id="rId4" Type="http://schemas.openxmlformats.org/officeDocument/2006/relationships/image" Target="../media/image5.wmf"/><Relationship Id="rId9" Type="http://schemas.openxmlformats.org/officeDocument/2006/relationships/oleObject" Target="../embeddings/oleObject4.bin"/></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image" Target="../media/image10.wmf"/><Relationship Id="rId7" Type="http://schemas.openxmlformats.org/officeDocument/2006/relationships/image" Target="../media/image14.wmf"/><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13.wmf"/><Relationship Id="rId11" Type="http://schemas.openxmlformats.org/officeDocument/2006/relationships/image" Target="../media/image18.wmf"/><Relationship Id="rId5" Type="http://schemas.openxmlformats.org/officeDocument/2006/relationships/image" Target="../media/image12.wmf"/><Relationship Id="rId10" Type="http://schemas.openxmlformats.org/officeDocument/2006/relationships/image" Target="../media/image17.wmf"/><Relationship Id="rId4" Type="http://schemas.openxmlformats.org/officeDocument/2006/relationships/image" Target="../media/image11.wmf"/><Relationship Id="rId9" Type="http://schemas.openxmlformats.org/officeDocument/2006/relationships/image" Target="../media/image16.wmf"/></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6.xml"/><Relationship Id="rId4" Type="http://schemas.openxmlformats.org/officeDocument/2006/relationships/image" Target="../media/image21.emf"/></Relationships>
</file>

<file path=ppt/slides/_rels/slide39.xml.rels><?xml version="1.0" encoding="UTF-8" standalone="yes"?>
<Relationships xmlns="http://schemas.openxmlformats.org/package/2006/relationships"><Relationship Id="rId8" Type="http://schemas.openxmlformats.org/officeDocument/2006/relationships/hyperlink" Target="http://us.ard.yahoo.com/SIG=125u3j214/M=281991.4478293.5847939.4360369/D=fin/S=83072445:FB2/EXP=1097393043/A=2128291/R=0/SIG=13utmqsn7/*http:/ad.doubleclick.net/clk;7992143;9077674;a?http://www.fidelity.com/atsbanner?banner=%25epid!&amp;ad=%eaid!&amp;cr=%25erid!&amp;MSC=Q018" TargetMode="External"/><Relationship Id="rId3" Type="http://schemas.openxmlformats.org/officeDocument/2006/relationships/hyperlink" Target="http://welcome.hp.com/country/us/eng/welcome.html" TargetMode="External"/><Relationship Id="rId7" Type="http://schemas.openxmlformats.org/officeDocument/2006/relationships/image" Target="../media/image25.jpe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hyperlink" Target="http://www.jpmorgan.com/pages/jpmorgan" TargetMode="External"/><Relationship Id="rId4" Type="http://schemas.openxmlformats.org/officeDocument/2006/relationships/image" Target="../media/image23.png"/><Relationship Id="rId9" Type="http://schemas.openxmlformats.org/officeDocument/2006/relationships/image" Target="../media/image2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xml"/><Relationship Id="rId1" Type="http://schemas.openxmlformats.org/officeDocument/2006/relationships/vmlDrawing" Target="../drawings/vmlDrawing2.vml"/><Relationship Id="rId5" Type="http://schemas.openxmlformats.org/officeDocument/2006/relationships/image" Target="../media/image27.emf"/><Relationship Id="rId4" Type="http://schemas.openxmlformats.org/officeDocument/2006/relationships/oleObject" Target="../embeddings/oleObject6.bin"/></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29.emf"/><Relationship Id="rId5" Type="http://schemas.openxmlformats.org/officeDocument/2006/relationships/oleObject" Target="../embeddings/oleObject8.bin"/><Relationship Id="rId4" Type="http://schemas.openxmlformats.org/officeDocument/2006/relationships/image" Target="../media/image28.emf"/></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30.emf"/><Relationship Id="rId4" Type="http://schemas.openxmlformats.org/officeDocument/2006/relationships/oleObject" Target="../embeddings/oleObject9.bin"/></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themeOverride" Target="../theme/themeOverride3.xml"/><Relationship Id="rId4" Type="http://schemas.openxmlformats.org/officeDocument/2006/relationships/image" Target="../media/image31.pn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35.emf"/><Relationship Id="rId4" Type="http://schemas.openxmlformats.org/officeDocument/2006/relationships/oleObject" Target="file:///F:\king\&#21150;&#20844;&#23460;&#30005;&#33041;\&#20840;&#38754;&#39044;&#31639;&#31649;&#29702;\Book1!Sheet1!R7C2:R74C22"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ChangeArrowheads="1"/>
          </p:cNvSpPr>
          <p:nvPr/>
        </p:nvSpPr>
        <p:spPr bwMode="ltGray">
          <a:xfrm>
            <a:off x="4495800" y="2438400"/>
            <a:ext cx="4648200" cy="3352800"/>
          </a:xfrm>
          <a:prstGeom prst="rect">
            <a:avLst/>
          </a:prstGeom>
          <a:noFill/>
          <a:ln>
            <a:noFill/>
          </a:ln>
          <a:effectLst/>
          <a:extLst>
            <a:ext uri="{909E8E84-426E-40DD-AFC4-6F175D3DCCD1}">
              <a14:hiddenFill xmlns:a14="http://schemas.microsoft.com/office/drawing/2010/main">
                <a:solidFill>
                  <a:srgbClr val="336699"/>
                </a:solidFill>
              </a14:hiddenFill>
            </a:ext>
            <a:ext uri="{91240B29-F687-4F45-9708-019B960494DF}">
              <a14:hiddenLine xmlns:a14="http://schemas.microsoft.com/office/drawing/2010/main" w="1905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3075" name="Rectangle 2"/>
          <p:cNvSpPr>
            <a:spLocks noChangeArrowheads="1"/>
          </p:cNvSpPr>
          <p:nvPr/>
        </p:nvSpPr>
        <p:spPr bwMode="auto">
          <a:xfrm>
            <a:off x="0" y="1127125"/>
            <a:ext cx="9144000" cy="1463675"/>
          </a:xfrm>
          <a:prstGeom prst="rect">
            <a:avLst/>
          </a:prstGeom>
          <a:solidFill>
            <a:srgbClr val="2468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3076" name="Rectangle 4"/>
          <p:cNvSpPr>
            <a:spLocks noChangeArrowheads="1"/>
          </p:cNvSpPr>
          <p:nvPr/>
        </p:nvSpPr>
        <p:spPr bwMode="blackWhite">
          <a:xfrm>
            <a:off x="609600" y="3733800"/>
            <a:ext cx="3581400" cy="22860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0000" tIns="72000" rIns="27000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3077" name="Rectangle 5"/>
          <p:cNvSpPr>
            <a:spLocks noChangeArrowheads="1"/>
          </p:cNvSpPr>
          <p:nvPr/>
        </p:nvSpPr>
        <p:spPr bwMode="auto">
          <a:xfrm>
            <a:off x="7059613" y="3403600"/>
            <a:ext cx="1143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endParaRPr lang="zh-CN" altLang="en-US" sz="2800" b="0">
              <a:latin typeface="Arial Unicode MS" pitchFamily="34" charset="-122"/>
              <a:ea typeface="Arial Unicode MS" pitchFamily="34" charset="-122"/>
              <a:cs typeface="Arial Unicode MS" pitchFamily="34" charset="-122"/>
            </a:endParaRPr>
          </a:p>
        </p:txBody>
      </p:sp>
      <p:pic>
        <p:nvPicPr>
          <p:cNvPr id="3079" name="Picture 8"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9080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Text Box 11"/>
          <p:cNvSpPr txBox="1">
            <a:spLocks noChangeArrowheads="1"/>
          </p:cNvSpPr>
          <p:nvPr/>
        </p:nvSpPr>
        <p:spPr bwMode="auto">
          <a:xfrm>
            <a:off x="190500" y="1219200"/>
            <a:ext cx="8877300" cy="609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r>
              <a:rPr lang="zh-CN" altLang="en-US" sz="4000" dirty="0" smtClean="0">
                <a:solidFill>
                  <a:srgbClr val="03080D"/>
                </a:solidFill>
                <a:ea typeface="宋体" pitchFamily="2" charset="-122"/>
              </a:rPr>
              <a:t>全面预算管理：工具和</a:t>
            </a:r>
            <a:r>
              <a:rPr lang="zh-CN" altLang="en-US" sz="4000" dirty="0" smtClean="0">
                <a:solidFill>
                  <a:srgbClr val="03080D"/>
                </a:solidFill>
                <a:ea typeface="宋体" pitchFamily="2" charset="-122"/>
              </a:rPr>
              <a:t>方法（下）</a:t>
            </a:r>
            <a:endParaRPr lang="zh-CN" altLang="en-GB" sz="4000" dirty="0">
              <a:solidFill>
                <a:srgbClr val="03080D"/>
              </a:solidFill>
              <a:ea typeface="宋体" pitchFamily="2" charset="-122"/>
            </a:endParaRPr>
          </a:p>
        </p:txBody>
      </p:sp>
    </p:spTree>
  </p:cSld>
  <p:clrMapOvr>
    <a:masterClrMapping/>
  </p:clrMapOvr>
  <p:transition advTm="735"/>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429C8F08-020A-4909-8499-72B0754330FF}" type="slidenum">
              <a:rPr lang="en-GB" altLang="zh-CN" sz="1100" b="0">
                <a:solidFill>
                  <a:schemeClr val="bg2"/>
                </a:solidFill>
              </a:rPr>
              <a:pPr eaLnBrk="1" hangingPunct="1"/>
              <a:t>10</a:t>
            </a:fld>
            <a:endParaRPr lang="en-GB" altLang="zh-CN" sz="1100" b="0">
              <a:solidFill>
                <a:schemeClr val="bg2"/>
              </a:solidFill>
            </a:endParaRPr>
          </a:p>
        </p:txBody>
      </p:sp>
      <p:sp>
        <p:nvSpPr>
          <p:cNvPr id="12291" name="Rectangle 3"/>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2.1</a:t>
            </a:r>
            <a:r>
              <a:rPr lang="zh-CN" altLang="en-GB" sz="2400">
                <a:solidFill>
                  <a:schemeClr val="folHlink"/>
                </a:solidFill>
                <a:ea typeface="宋体" pitchFamily="2" charset="-122"/>
              </a:rPr>
              <a:t>预算管理的概念、本质、构成及演进（续）</a:t>
            </a:r>
          </a:p>
        </p:txBody>
      </p:sp>
      <p:sp>
        <p:nvSpPr>
          <p:cNvPr id="12292" name="Rectangle 4"/>
          <p:cNvSpPr>
            <a:spLocks noChangeArrowheads="1"/>
          </p:cNvSpPr>
          <p:nvPr/>
        </p:nvSpPr>
        <p:spPr bwMode="auto">
          <a:xfrm>
            <a:off x="279400" y="769938"/>
            <a:ext cx="1462088"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AU" sz="2000" i="1" u="sng">
                <a:solidFill>
                  <a:schemeClr val="tx1"/>
                </a:solidFill>
                <a:ea typeface="宋体" pitchFamily="2" charset="-122"/>
              </a:rPr>
              <a:t>预算的构成</a:t>
            </a:r>
            <a:endParaRPr lang="en-GB" altLang="zh-CN" sz="2000" i="1" u="sng">
              <a:solidFill>
                <a:schemeClr val="tx1"/>
              </a:solidFill>
              <a:ea typeface="宋体" pitchFamily="2" charset="-122"/>
            </a:endParaRPr>
          </a:p>
        </p:txBody>
      </p:sp>
      <p:sp>
        <p:nvSpPr>
          <p:cNvPr id="12293" name="Line 5"/>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2294" name="Rectangle 8"/>
          <p:cNvSpPr>
            <a:spLocks noChangeArrowheads="1"/>
          </p:cNvSpPr>
          <p:nvPr/>
        </p:nvSpPr>
        <p:spPr bwMode="auto">
          <a:xfrm>
            <a:off x="631825" y="1211263"/>
            <a:ext cx="8258175"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44500" indent="-4445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20725" indent="1588" algn="l" eaLnBrk="0" hangingPunct="0">
              <a:spcAft>
                <a:spcPct val="20000"/>
              </a:spcAft>
              <a:buChar char="•"/>
              <a:defRPr sz="2000">
                <a:solidFill>
                  <a:schemeClr val="bg2"/>
                </a:solidFill>
                <a:latin typeface="Arial" pitchFamily="34" charset="0"/>
                <a:cs typeface="Arial" pitchFamily="34" charset="0"/>
              </a:defRPr>
            </a:lvl2pPr>
            <a:lvl3pPr marL="1168400" indent="-2667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2849563" indent="-381000" algn="l" eaLnBrk="0" hangingPunct="0">
              <a:spcAft>
                <a:spcPct val="20000"/>
              </a:spcAft>
              <a:buChar char="•"/>
              <a:defRPr sz="2000">
                <a:solidFill>
                  <a:schemeClr val="bg2"/>
                </a:solidFill>
                <a:latin typeface="Arial" pitchFamily="34" charset="0"/>
                <a:cs typeface="Arial" pitchFamily="34" charset="0"/>
              </a:defRPr>
            </a:lvl4pPr>
            <a:lvl5pPr marL="3409950" indent="-3810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867150"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4324350"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4781550"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5238750"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lnSpc>
                <a:spcPct val="130000"/>
              </a:lnSpc>
            </a:pPr>
            <a:r>
              <a:rPr lang="en-US" altLang="zh-CN" sz="1600">
                <a:solidFill>
                  <a:schemeClr val="tx1"/>
                </a:solidFill>
                <a:ea typeface="宋体" pitchFamily="2" charset="-122"/>
              </a:rPr>
              <a:t>3. </a:t>
            </a:r>
            <a:r>
              <a:rPr lang="zh-CN" altLang="en-US" sz="1600">
                <a:solidFill>
                  <a:schemeClr val="tx1"/>
                </a:solidFill>
                <a:ea typeface="宋体" pitchFamily="2" charset="-122"/>
              </a:rPr>
              <a:t>资本预算 </a:t>
            </a:r>
          </a:p>
          <a:p>
            <a:pPr eaLnBrk="1" hangingPunct="1">
              <a:lnSpc>
                <a:spcPct val="130000"/>
              </a:lnSpc>
              <a:buFont typeface="Arial" pitchFamily="34" charset="0"/>
              <a:buAutoNum type="arabicParenR"/>
            </a:pPr>
            <a:r>
              <a:rPr lang="zh-CN" altLang="en-US" sz="1600" b="0">
                <a:solidFill>
                  <a:schemeClr val="tx1"/>
                </a:solidFill>
                <a:ea typeface="宋体" pitchFamily="2" charset="-122"/>
              </a:rPr>
              <a:t>主要是对长</a:t>
            </a:r>
            <a:r>
              <a:rPr lang="zh-CN" altLang="en-GB" sz="1600" b="0">
                <a:solidFill>
                  <a:schemeClr val="tx1"/>
                </a:solidFill>
                <a:ea typeface="宋体" pitchFamily="2" charset="-122"/>
              </a:rPr>
              <a:t>期使用的资产的采购支出计划和其所需资金的供应来源进行的预算。</a:t>
            </a:r>
          </a:p>
          <a:p>
            <a:pPr eaLnBrk="1" hangingPunct="1">
              <a:lnSpc>
                <a:spcPct val="130000"/>
              </a:lnSpc>
              <a:buFont typeface="Arial" pitchFamily="34" charset="0"/>
              <a:buAutoNum type="arabicParenR"/>
            </a:pPr>
            <a:r>
              <a:rPr lang="zh-CN" altLang="en-GB" sz="1600" b="0">
                <a:solidFill>
                  <a:schemeClr val="tx1"/>
                </a:solidFill>
                <a:ea typeface="宋体" pitchFamily="2" charset="-122"/>
              </a:rPr>
              <a:t>主要影响：</a:t>
            </a:r>
          </a:p>
          <a:p>
            <a:pPr lvl="1" eaLnBrk="1" hangingPunct="1">
              <a:lnSpc>
                <a:spcPct val="130000"/>
              </a:lnSpc>
              <a:buSzTx/>
              <a:buFontTx/>
              <a:buNone/>
            </a:pPr>
            <a:r>
              <a:rPr lang="zh-CN" altLang="en-GB" sz="1600" b="0">
                <a:solidFill>
                  <a:schemeClr val="tx1"/>
                </a:solidFill>
                <a:ea typeface="宋体" pitchFamily="2" charset="-122"/>
              </a:rPr>
              <a:t>资本预算在企业的财务决策中非常重要</a:t>
            </a:r>
            <a:r>
              <a:rPr lang="en-GB" altLang="zh-CN" sz="1600" b="0">
                <a:solidFill>
                  <a:schemeClr val="tx1"/>
                </a:solidFill>
                <a:ea typeface="宋体" pitchFamily="2" charset="-122"/>
              </a:rPr>
              <a:t>,</a:t>
            </a:r>
            <a:r>
              <a:rPr lang="zh-CN" altLang="en-GB" sz="1600" b="0">
                <a:solidFill>
                  <a:schemeClr val="tx1"/>
                </a:solidFill>
                <a:ea typeface="宋体" pitchFamily="2" charset="-122"/>
              </a:rPr>
              <a:t>资产需求预测的错误常会导致严重的后果。如果企业在资产方面投资过多</a:t>
            </a:r>
            <a:r>
              <a:rPr lang="en-GB" altLang="zh-CN" sz="1600" b="0">
                <a:solidFill>
                  <a:schemeClr val="tx1"/>
                </a:solidFill>
                <a:ea typeface="宋体" pitchFamily="2" charset="-122"/>
              </a:rPr>
              <a:t>,</a:t>
            </a:r>
            <a:r>
              <a:rPr lang="zh-CN" altLang="en-GB" sz="1600" b="0">
                <a:solidFill>
                  <a:schemeClr val="tx1"/>
                </a:solidFill>
                <a:ea typeface="宋体" pitchFamily="2" charset="-122"/>
              </a:rPr>
              <a:t>将带来不必要的支出</a:t>
            </a:r>
            <a:r>
              <a:rPr lang="en-GB" altLang="zh-CN" sz="1600" b="0">
                <a:solidFill>
                  <a:schemeClr val="tx1"/>
                </a:solidFill>
                <a:ea typeface="宋体" pitchFamily="2" charset="-122"/>
              </a:rPr>
              <a:t>;</a:t>
            </a:r>
            <a:r>
              <a:rPr lang="zh-CN" altLang="en-GB" sz="1600" b="0">
                <a:solidFill>
                  <a:schemeClr val="tx1"/>
                </a:solidFill>
                <a:ea typeface="宋体" pitchFamily="2" charset="-122"/>
              </a:rPr>
              <a:t>如果投资过少</a:t>
            </a:r>
            <a:r>
              <a:rPr lang="en-GB" altLang="zh-CN" sz="1600" b="0">
                <a:solidFill>
                  <a:schemeClr val="tx1"/>
                </a:solidFill>
                <a:ea typeface="宋体" pitchFamily="2" charset="-122"/>
              </a:rPr>
              <a:t>,</a:t>
            </a:r>
            <a:r>
              <a:rPr lang="zh-CN" altLang="en-GB" sz="1600" b="0">
                <a:solidFill>
                  <a:schemeClr val="tx1"/>
                </a:solidFill>
                <a:ea typeface="宋体" pitchFamily="2" charset="-122"/>
              </a:rPr>
              <a:t>则会使公司的设备不够现代化而失去竞争能力。</a:t>
            </a:r>
          </a:p>
          <a:p>
            <a:pPr eaLnBrk="1" hangingPunct="1">
              <a:lnSpc>
                <a:spcPct val="130000"/>
              </a:lnSpc>
              <a:buFont typeface="Arial" pitchFamily="34" charset="0"/>
              <a:buAutoNum type="arabicParenR"/>
            </a:pPr>
            <a:r>
              <a:rPr lang="zh-CN" altLang="en-US" sz="1600" b="0">
                <a:solidFill>
                  <a:schemeClr val="tx1"/>
                </a:solidFill>
                <a:ea typeface="宋体" pitchFamily="2" charset="-122"/>
              </a:rPr>
              <a:t>包括内容：</a:t>
            </a:r>
          </a:p>
          <a:p>
            <a:pPr lvl="2" eaLnBrk="1" hangingPunct="1">
              <a:lnSpc>
                <a:spcPct val="130000"/>
              </a:lnSpc>
              <a:buFont typeface="Wingdings" pitchFamily="2" charset="2"/>
              <a:buChar char="Ø"/>
            </a:pPr>
            <a:r>
              <a:rPr lang="zh-CN" altLang="en-US" sz="1600" b="0">
                <a:solidFill>
                  <a:schemeClr val="tx1"/>
                </a:solidFill>
                <a:ea typeface="宋体" pitchFamily="2" charset="-122"/>
              </a:rPr>
              <a:t>一般性资本支出</a:t>
            </a:r>
          </a:p>
          <a:p>
            <a:pPr lvl="2" eaLnBrk="1" hangingPunct="1">
              <a:lnSpc>
                <a:spcPct val="130000"/>
              </a:lnSpc>
              <a:buFont typeface="Wingdings" pitchFamily="2" charset="2"/>
              <a:buChar char="Ø"/>
            </a:pPr>
            <a:r>
              <a:rPr lang="zh-CN" altLang="en-US" sz="1600" b="0">
                <a:solidFill>
                  <a:schemeClr val="tx1"/>
                </a:solidFill>
                <a:ea typeface="宋体" pitchFamily="2" charset="-122"/>
              </a:rPr>
              <a:t>专项资本支出</a:t>
            </a:r>
          </a:p>
        </p:txBody>
      </p:sp>
    </p:spTree>
  </p:cSld>
  <p:clrMapOvr>
    <a:masterClrMapping/>
  </p:clrMapOvr>
  <p:transition advTm="31453"/>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subTitle" idx="1"/>
          </p:nvPr>
        </p:nvSpPr>
        <p:spPr>
          <a:xfrm>
            <a:off x="317500" y="1708150"/>
            <a:ext cx="8572500" cy="4338638"/>
          </a:xfrm>
        </p:spPr>
        <p:txBody>
          <a:bodyPr/>
          <a:lstStyle/>
          <a:p>
            <a:pPr eaLnBrk="1" hangingPunct="1">
              <a:buSzTx/>
              <a:buFontTx/>
              <a:buNone/>
            </a:pPr>
            <a:r>
              <a:rPr kumimoji="1" lang="zh-CN" altLang="en-US" sz="1600" smtClean="0">
                <a:solidFill>
                  <a:schemeClr val="tx1"/>
                </a:solidFill>
                <a:ea typeface="宋体" pitchFamily="2" charset="-122"/>
              </a:rPr>
              <a:t>编制资产负债预算表以</a:t>
            </a:r>
            <a:r>
              <a:rPr kumimoji="1" lang="zh-CN" altLang="en-US" sz="1600" b="1" smtClean="0">
                <a:solidFill>
                  <a:schemeClr val="tx1"/>
                </a:solidFill>
                <a:ea typeface="宋体" pitchFamily="2" charset="-122"/>
              </a:rPr>
              <a:t>资产负债表期初数</a:t>
            </a:r>
            <a:r>
              <a:rPr kumimoji="1" lang="zh-CN" altLang="en-US" sz="1600" smtClean="0">
                <a:solidFill>
                  <a:schemeClr val="tx1"/>
                </a:solidFill>
                <a:ea typeface="宋体" pitchFamily="2" charset="-122"/>
              </a:rPr>
              <a:t>为基点 ，充分考虑利润预算表、现金流量预算表的相关数据对资产、负债、所有者权益期初数的影响 ，采用平衡法加以增减后计得。其公式可表示如下：</a:t>
            </a:r>
            <a:endParaRPr kumimoji="1" lang="en-US" altLang="zh-CN" sz="1600" smtClean="0">
              <a:solidFill>
                <a:schemeClr val="tx1"/>
              </a:solidFill>
              <a:ea typeface="宋体" pitchFamily="2" charset="-122"/>
            </a:endParaRPr>
          </a:p>
          <a:p>
            <a:pPr eaLnBrk="1" hangingPunct="1">
              <a:buSzTx/>
              <a:buFontTx/>
              <a:buNone/>
            </a:pPr>
            <a:r>
              <a:rPr kumimoji="1" lang="en-US" altLang="zh-CN" sz="1600" smtClean="0">
                <a:solidFill>
                  <a:schemeClr val="tx1"/>
                </a:solidFill>
                <a:ea typeface="宋体" pitchFamily="2" charset="-122"/>
              </a:rPr>
              <a:t/>
            </a:r>
            <a:br>
              <a:rPr kumimoji="1" lang="en-US" altLang="zh-CN" sz="1600" smtClean="0">
                <a:solidFill>
                  <a:schemeClr val="tx1"/>
                </a:solidFill>
                <a:ea typeface="宋体" pitchFamily="2" charset="-122"/>
              </a:rPr>
            </a:br>
            <a:r>
              <a:rPr kumimoji="1" lang="zh-CN" altLang="en-US" sz="1600" b="1" smtClean="0">
                <a:solidFill>
                  <a:schemeClr val="tx1"/>
                </a:solidFill>
                <a:ea typeface="宋体" pitchFamily="2" charset="-122"/>
              </a:rPr>
              <a:t>资产及负债的期末数＝期初余额 </a:t>
            </a:r>
            <a:r>
              <a:rPr kumimoji="1" lang="en-US" altLang="zh-CN" sz="1600" b="1" smtClean="0">
                <a:solidFill>
                  <a:schemeClr val="tx1"/>
                </a:solidFill>
                <a:ea typeface="宋体" pitchFamily="2" charset="-122"/>
              </a:rPr>
              <a:t>+  </a:t>
            </a:r>
            <a:r>
              <a:rPr kumimoji="1" lang="zh-CN" altLang="en-US" sz="1600" b="1" smtClean="0">
                <a:solidFill>
                  <a:schemeClr val="tx1"/>
                </a:solidFill>
                <a:ea typeface="宋体" pitchFamily="2" charset="-122"/>
              </a:rPr>
              <a:t>预算期增加数 </a:t>
            </a:r>
            <a:r>
              <a:rPr kumimoji="1" lang="en-US" altLang="zh-CN" sz="1600" b="1" smtClean="0">
                <a:solidFill>
                  <a:schemeClr val="tx1"/>
                </a:solidFill>
                <a:ea typeface="宋体" pitchFamily="2" charset="-122"/>
              </a:rPr>
              <a:t>-  </a:t>
            </a:r>
            <a:r>
              <a:rPr kumimoji="1" lang="zh-CN" altLang="en-US" sz="1600" b="1" smtClean="0">
                <a:solidFill>
                  <a:schemeClr val="tx1"/>
                </a:solidFill>
                <a:ea typeface="宋体" pitchFamily="2" charset="-122"/>
              </a:rPr>
              <a:t>预算期减少数</a:t>
            </a:r>
            <a:br>
              <a:rPr kumimoji="1" lang="zh-CN" altLang="en-US" sz="1600" b="1" smtClean="0">
                <a:solidFill>
                  <a:schemeClr val="tx1"/>
                </a:solidFill>
                <a:ea typeface="宋体" pitchFamily="2" charset="-122"/>
              </a:rPr>
            </a:br>
            <a:r>
              <a:rPr kumimoji="1" lang="zh-CN" altLang="en-US" sz="1600" b="1" smtClean="0">
                <a:solidFill>
                  <a:schemeClr val="tx1"/>
                </a:solidFill>
                <a:ea typeface="宋体" pitchFamily="2" charset="-122"/>
              </a:rPr>
              <a:t>所有者权益期末数＝期初余额 </a:t>
            </a:r>
            <a:r>
              <a:rPr kumimoji="1" lang="en-US" altLang="zh-CN" sz="1600" b="1" smtClean="0">
                <a:solidFill>
                  <a:schemeClr val="tx1"/>
                </a:solidFill>
                <a:ea typeface="宋体" pitchFamily="2" charset="-122"/>
              </a:rPr>
              <a:t>+  </a:t>
            </a:r>
            <a:r>
              <a:rPr kumimoji="1" lang="zh-CN" altLang="en-US" sz="1600" b="1" smtClean="0">
                <a:solidFill>
                  <a:schemeClr val="tx1"/>
                </a:solidFill>
                <a:ea typeface="宋体" pitchFamily="2" charset="-122"/>
              </a:rPr>
              <a:t>预算期增资数（包括预算期实现的净利润）</a:t>
            </a:r>
            <a:r>
              <a:rPr kumimoji="1" lang="en-US" altLang="zh-CN" sz="1600" b="1" smtClean="0">
                <a:solidFill>
                  <a:schemeClr val="tx1"/>
                </a:solidFill>
                <a:ea typeface="宋体" pitchFamily="2" charset="-122"/>
              </a:rPr>
              <a:t>-  </a:t>
            </a:r>
            <a:r>
              <a:rPr kumimoji="1" lang="zh-CN" altLang="en-US" sz="1600" b="1" smtClean="0">
                <a:solidFill>
                  <a:schemeClr val="tx1"/>
                </a:solidFill>
                <a:ea typeface="宋体" pitchFamily="2" charset="-122"/>
              </a:rPr>
              <a:t>预算期分红数</a:t>
            </a:r>
            <a:br>
              <a:rPr kumimoji="1" lang="zh-CN" altLang="en-US" sz="1600" b="1" smtClean="0">
                <a:solidFill>
                  <a:schemeClr val="tx1"/>
                </a:solidFill>
                <a:ea typeface="宋体" pitchFamily="2" charset="-122"/>
              </a:rPr>
            </a:br>
            <a:r>
              <a:rPr kumimoji="1" lang="zh-CN" altLang="en-US" sz="1600" smtClean="0">
                <a:solidFill>
                  <a:schemeClr val="tx1"/>
                </a:solidFill>
                <a:ea typeface="宋体" pitchFamily="2" charset="-122"/>
              </a:rPr>
              <a:t>    </a:t>
            </a:r>
          </a:p>
          <a:p>
            <a:pPr>
              <a:buSzTx/>
              <a:buFontTx/>
              <a:buNone/>
            </a:pPr>
            <a:endParaRPr kumimoji="1" lang="zh-CN" altLang="en-US" sz="1600" smtClean="0">
              <a:solidFill>
                <a:schemeClr val="tx1"/>
              </a:solidFill>
              <a:latin typeface="Times New Roman" pitchFamily="18" charset="0"/>
              <a:ea typeface="宋体" pitchFamily="2" charset="-122"/>
            </a:endParaRPr>
          </a:p>
        </p:txBody>
      </p:sp>
      <p:sp>
        <p:nvSpPr>
          <p:cNvPr id="113667" name="Rectangle 3"/>
          <p:cNvSpPr>
            <a:spLocks noGrp="1" noChangeArrowheads="1"/>
          </p:cNvSpPr>
          <p:nvPr>
            <p:ph type="ctrTitle"/>
          </p:nvPr>
        </p:nvSpPr>
        <p:spPr>
          <a:xfrm>
            <a:off x="163513" y="823913"/>
            <a:ext cx="8802687" cy="820737"/>
          </a:xfrm>
        </p:spPr>
        <p:txBody>
          <a:bodyPr/>
          <a:lstStyle/>
          <a:p>
            <a:pPr eaLnBrk="1" hangingPunct="1"/>
            <a:r>
              <a:rPr lang="zh-CN" altLang="en-GB" sz="2000" b="1" smtClean="0">
                <a:ea typeface="宋体" pitchFamily="2" charset="-122"/>
              </a:rPr>
              <a:t>资产负债预算表反映企业在预算期末的资产、负债和所有者权益的全貌及财务状况</a:t>
            </a:r>
          </a:p>
        </p:txBody>
      </p:sp>
      <p:sp>
        <p:nvSpPr>
          <p:cNvPr id="113668" name="Rectangle 4"/>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5.4 </a:t>
            </a:r>
            <a:r>
              <a:rPr lang="zh-CN" altLang="en-GB" sz="2400">
                <a:solidFill>
                  <a:schemeClr val="folHlink"/>
                </a:solidFill>
                <a:ea typeface="宋体" pitchFamily="2" charset="-122"/>
              </a:rPr>
              <a:t>财务预算的编制（续） </a:t>
            </a:r>
            <a:r>
              <a:rPr lang="en-GB" altLang="zh-CN" sz="2400">
                <a:solidFill>
                  <a:schemeClr val="folHlink"/>
                </a:solidFill>
                <a:ea typeface="宋体" pitchFamily="2" charset="-122"/>
              </a:rPr>
              <a:t>– </a:t>
            </a:r>
            <a:r>
              <a:rPr lang="zh-CN" altLang="en-GB" sz="2400">
                <a:solidFill>
                  <a:schemeClr val="folHlink"/>
                </a:solidFill>
                <a:ea typeface="宋体" pitchFamily="2" charset="-122"/>
              </a:rPr>
              <a:t>资产负债预算表</a:t>
            </a:r>
          </a:p>
        </p:txBody>
      </p:sp>
      <p:sp>
        <p:nvSpPr>
          <p:cNvPr id="113669" name="Line 5"/>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13670" name="Rectangle 6"/>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FBEBE70D-0B86-4DE9-9022-1563284F4CBF}" type="slidenum">
              <a:rPr lang="en-GB" altLang="zh-CN" sz="1100" b="0">
                <a:solidFill>
                  <a:schemeClr val="bg2"/>
                </a:solidFill>
                <a:ea typeface="宋体" pitchFamily="2" charset="-122"/>
              </a:rPr>
              <a:pPr algn="r" eaLnBrk="1" hangingPunct="1">
                <a:buSzTx/>
              </a:pPr>
              <a:t>100</a:t>
            </a:fld>
            <a:endParaRPr lang="en-GB" altLang="zh-CN" sz="1100" b="0">
              <a:solidFill>
                <a:schemeClr val="bg2"/>
              </a:solidFill>
              <a:ea typeface="宋体"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ctrTitle"/>
          </p:nvPr>
        </p:nvSpPr>
        <p:spPr>
          <a:xfrm>
            <a:off x="163513" y="747713"/>
            <a:ext cx="8802687" cy="820737"/>
          </a:xfrm>
        </p:spPr>
        <p:txBody>
          <a:bodyPr/>
          <a:lstStyle/>
          <a:p>
            <a:pPr eaLnBrk="1" hangingPunct="1"/>
            <a:r>
              <a:rPr lang="zh-CN" altLang="en-GB" sz="2000" b="1" smtClean="0">
                <a:ea typeface="宋体" pitchFamily="2" charset="-122"/>
              </a:rPr>
              <a:t>资产负债表举例</a:t>
            </a:r>
          </a:p>
        </p:txBody>
      </p:sp>
      <p:sp>
        <p:nvSpPr>
          <p:cNvPr id="114691" name="Rectangle 3"/>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5.4 </a:t>
            </a:r>
            <a:r>
              <a:rPr lang="zh-CN" altLang="en-GB" sz="2400">
                <a:solidFill>
                  <a:schemeClr val="folHlink"/>
                </a:solidFill>
                <a:ea typeface="宋体" pitchFamily="2" charset="-122"/>
              </a:rPr>
              <a:t>财务预算的编制（续） </a:t>
            </a:r>
            <a:r>
              <a:rPr lang="en-GB" altLang="zh-CN" sz="2400">
                <a:solidFill>
                  <a:schemeClr val="folHlink"/>
                </a:solidFill>
                <a:ea typeface="宋体" pitchFamily="2" charset="-122"/>
              </a:rPr>
              <a:t>– </a:t>
            </a:r>
            <a:r>
              <a:rPr lang="zh-CN" altLang="en-GB" sz="2400">
                <a:solidFill>
                  <a:schemeClr val="folHlink"/>
                </a:solidFill>
                <a:ea typeface="宋体" pitchFamily="2" charset="-122"/>
              </a:rPr>
              <a:t>资产负债预算表</a:t>
            </a:r>
          </a:p>
        </p:txBody>
      </p:sp>
      <p:sp>
        <p:nvSpPr>
          <p:cNvPr id="114692" name="Line 4"/>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pic>
        <p:nvPicPr>
          <p:cNvPr id="11469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blackWhite">
          <a:xfrm>
            <a:off x="608013" y="1060450"/>
            <a:ext cx="7634287" cy="56435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4694" name="Rectangle 6"/>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4B0D782E-3D27-4F3F-89AB-A4172F805014}" type="slidenum">
              <a:rPr lang="en-GB" altLang="zh-CN" sz="1100" b="0">
                <a:solidFill>
                  <a:schemeClr val="bg2"/>
                </a:solidFill>
                <a:ea typeface="宋体" pitchFamily="2" charset="-122"/>
              </a:rPr>
              <a:pPr algn="r" eaLnBrk="1" hangingPunct="1">
                <a:buSzTx/>
              </a:pPr>
              <a:t>101</a:t>
            </a:fld>
            <a:endParaRPr lang="en-GB" altLang="zh-CN" sz="1100" b="0">
              <a:solidFill>
                <a:schemeClr val="bg2"/>
              </a:solidFill>
              <a:ea typeface="宋体"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ctrTitle"/>
          </p:nvPr>
        </p:nvSpPr>
        <p:spPr>
          <a:xfrm>
            <a:off x="163513" y="823913"/>
            <a:ext cx="8802687" cy="820737"/>
          </a:xfrm>
        </p:spPr>
        <p:txBody>
          <a:bodyPr/>
          <a:lstStyle/>
          <a:p>
            <a:pPr eaLnBrk="1" hangingPunct="1"/>
            <a:r>
              <a:rPr lang="zh-CN" altLang="en-GB" sz="2000" b="1" smtClean="0">
                <a:ea typeface="宋体" pitchFamily="2" charset="-122"/>
              </a:rPr>
              <a:t>资产负债预算表</a:t>
            </a:r>
            <a:r>
              <a:rPr lang="en-GB" altLang="zh-CN" sz="2000" b="1" smtClean="0">
                <a:ea typeface="宋体" pitchFamily="2" charset="-122"/>
              </a:rPr>
              <a:t>——</a:t>
            </a:r>
            <a:r>
              <a:rPr lang="zh-CN" altLang="en-GB" sz="2000" b="1" smtClean="0">
                <a:ea typeface="宋体" pitchFamily="2" charset="-122"/>
              </a:rPr>
              <a:t>资产</a:t>
            </a:r>
          </a:p>
        </p:txBody>
      </p:sp>
      <p:sp>
        <p:nvSpPr>
          <p:cNvPr id="115715" name="Rectangle 3"/>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5.4 </a:t>
            </a:r>
            <a:r>
              <a:rPr lang="zh-CN" altLang="en-GB" sz="2400">
                <a:solidFill>
                  <a:schemeClr val="folHlink"/>
                </a:solidFill>
                <a:ea typeface="宋体" pitchFamily="2" charset="-122"/>
              </a:rPr>
              <a:t>财务预算的编制（续） </a:t>
            </a:r>
            <a:r>
              <a:rPr lang="en-GB" altLang="zh-CN" sz="2400">
                <a:solidFill>
                  <a:schemeClr val="folHlink"/>
                </a:solidFill>
                <a:ea typeface="宋体" pitchFamily="2" charset="-122"/>
              </a:rPr>
              <a:t>– </a:t>
            </a:r>
            <a:r>
              <a:rPr lang="zh-CN" altLang="en-GB" sz="2400">
                <a:solidFill>
                  <a:schemeClr val="folHlink"/>
                </a:solidFill>
                <a:ea typeface="宋体" pitchFamily="2" charset="-122"/>
              </a:rPr>
              <a:t>资产负债预算表</a:t>
            </a:r>
          </a:p>
        </p:txBody>
      </p:sp>
      <p:sp>
        <p:nvSpPr>
          <p:cNvPr id="115716" name="Line 4"/>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15717" name="Text Box 5"/>
          <p:cNvSpPr txBox="1">
            <a:spLocks noChangeArrowheads="1"/>
          </p:cNvSpPr>
          <p:nvPr/>
        </p:nvSpPr>
        <p:spPr bwMode="blackWhite">
          <a:xfrm>
            <a:off x="239713" y="1222375"/>
            <a:ext cx="7747000" cy="18335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marL="177800" indent="-1778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50000"/>
              </a:spcBef>
              <a:spcAft>
                <a:spcPct val="0"/>
              </a:spcAft>
              <a:buFontTx/>
              <a:buNone/>
            </a:pPr>
            <a:r>
              <a:rPr lang="en-GB" altLang="zh-CN" sz="1600">
                <a:solidFill>
                  <a:schemeClr val="folHlink"/>
                </a:solidFill>
                <a:ea typeface="宋体" pitchFamily="2" charset="-122"/>
              </a:rPr>
              <a:t>a. </a:t>
            </a:r>
            <a:r>
              <a:rPr lang="zh-CN" altLang="en-GB" sz="1600">
                <a:solidFill>
                  <a:schemeClr val="folHlink"/>
                </a:solidFill>
                <a:ea typeface="宋体" pitchFamily="2" charset="-122"/>
              </a:rPr>
              <a:t>现金和短期投资</a:t>
            </a:r>
            <a:endParaRPr lang="en-US" altLang="zh-CN" sz="1600" b="0">
              <a:solidFill>
                <a:schemeClr val="folHlink"/>
              </a:solidFill>
              <a:ea typeface="宋体" pitchFamily="2" charset="-122"/>
            </a:endParaRPr>
          </a:p>
          <a:p>
            <a:pPr eaLnBrk="1" hangingPunct="1">
              <a:spcBef>
                <a:spcPct val="50000"/>
              </a:spcBef>
              <a:spcAft>
                <a:spcPct val="0"/>
              </a:spcAft>
              <a:buFontTx/>
              <a:buChar char="•"/>
            </a:pPr>
            <a:r>
              <a:rPr lang="zh-CN" altLang="en-US" sz="1600" b="0">
                <a:solidFill>
                  <a:schemeClr val="folHlink"/>
                </a:solidFill>
                <a:ea typeface="宋体" pitchFamily="2" charset="-122"/>
              </a:rPr>
              <a:t>开始编制资产负债表预算时，如果现金预算数据未知，可将之作为平衡资产负债预算表的“活塞”数字，作为预算最后一项编制。</a:t>
            </a:r>
          </a:p>
          <a:p>
            <a:pPr lvl="1" eaLnBrk="1" hangingPunct="1">
              <a:spcBef>
                <a:spcPct val="50000"/>
              </a:spcBef>
              <a:spcAft>
                <a:spcPct val="0"/>
              </a:spcAft>
              <a:buFontTx/>
              <a:buNone/>
            </a:pPr>
            <a:r>
              <a:rPr lang="zh-CN" altLang="en-US" sz="1600" b="0">
                <a:solidFill>
                  <a:schemeClr val="folHlink"/>
                </a:solidFill>
                <a:ea typeface="宋体" pitchFamily="2" charset="-122"/>
              </a:rPr>
              <a:t>具体方法：测算出其他资产负债表项目后，通过短期投资或银行贷款的相互作用调节现金以达到平衡。</a:t>
            </a:r>
          </a:p>
          <a:p>
            <a:pPr eaLnBrk="1" hangingPunct="1">
              <a:spcBef>
                <a:spcPct val="50000"/>
              </a:spcBef>
              <a:spcAft>
                <a:spcPct val="0"/>
              </a:spcAft>
              <a:buFontTx/>
              <a:buChar char="•"/>
            </a:pPr>
            <a:r>
              <a:rPr lang="zh-CN" altLang="en-US" sz="1600" b="0">
                <a:solidFill>
                  <a:schemeClr val="folHlink"/>
                </a:solidFill>
                <a:ea typeface="宋体" pitchFamily="2" charset="-122"/>
              </a:rPr>
              <a:t>如果现金预算已知， 可推算出资产负债预算表中现金期末余额。</a:t>
            </a:r>
            <a:endParaRPr lang="en-GB" altLang="zh-CN" sz="1600" b="0">
              <a:solidFill>
                <a:schemeClr val="folHlink"/>
              </a:solidFill>
              <a:ea typeface="宋体" pitchFamily="2" charset="-122"/>
            </a:endParaRPr>
          </a:p>
        </p:txBody>
      </p:sp>
      <p:grpSp>
        <p:nvGrpSpPr>
          <p:cNvPr id="115718" name="Group 6"/>
          <p:cNvGrpSpPr>
            <a:grpSpLocks/>
          </p:cNvGrpSpPr>
          <p:nvPr/>
        </p:nvGrpSpPr>
        <p:grpSpPr bwMode="auto">
          <a:xfrm>
            <a:off x="241300" y="3289300"/>
            <a:ext cx="8166100" cy="3055938"/>
            <a:chOff x="152" y="2128"/>
            <a:chExt cx="5144" cy="1925"/>
          </a:xfrm>
        </p:grpSpPr>
        <p:sp>
          <p:nvSpPr>
            <p:cNvPr id="115720" name="Text Box 7"/>
            <p:cNvSpPr txBox="1">
              <a:spLocks noChangeArrowheads="1"/>
            </p:cNvSpPr>
            <p:nvPr/>
          </p:nvSpPr>
          <p:spPr bwMode="blackWhite">
            <a:xfrm>
              <a:off x="152" y="2128"/>
              <a:ext cx="5144" cy="19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chemeClr val="folHlink"/>
                  </a:solidFill>
                  <a:ea typeface="宋体" pitchFamily="2" charset="-122"/>
                </a:rPr>
                <a:t>b. </a:t>
              </a:r>
              <a:r>
                <a:rPr lang="zh-CN" altLang="en-US" sz="1600">
                  <a:solidFill>
                    <a:schemeClr val="folHlink"/>
                  </a:solidFill>
                  <a:ea typeface="宋体" pitchFamily="2" charset="-122"/>
                </a:rPr>
                <a:t>应收账款（</a:t>
              </a:r>
              <a:r>
                <a:rPr lang="en-US" altLang="zh-CN" sz="1600">
                  <a:solidFill>
                    <a:schemeClr val="folHlink"/>
                  </a:solidFill>
                  <a:ea typeface="宋体" pitchFamily="2" charset="-122"/>
                </a:rPr>
                <a:t>A/R)——</a:t>
              </a:r>
              <a:r>
                <a:rPr lang="zh-CN" altLang="en-US" sz="1600" b="0">
                  <a:solidFill>
                    <a:schemeClr val="folHlink"/>
                  </a:solidFill>
                  <a:ea typeface="宋体" pitchFamily="2" charset="-122"/>
                </a:rPr>
                <a:t>应收账款余额与公司的销售收入密切相关，后者的变化总会引起前者的波动。计算该项目可以采用两种方法：</a:t>
              </a:r>
            </a:p>
            <a:p>
              <a:pPr algn="l" eaLnBrk="1" hangingPunct="1">
                <a:spcBef>
                  <a:spcPct val="50000"/>
                </a:spcBef>
              </a:pPr>
              <a:r>
                <a:rPr lang="zh-CN" altLang="en-US" sz="1600" i="1">
                  <a:solidFill>
                    <a:schemeClr val="folHlink"/>
                  </a:solidFill>
                  <a:ea typeface="宋体" pitchFamily="2" charset="-122"/>
                </a:rPr>
                <a:t>方法一：</a:t>
              </a:r>
              <a:endParaRPr lang="en-US" altLang="zh-CN" sz="1600" i="1">
                <a:solidFill>
                  <a:schemeClr val="folHlink"/>
                </a:solidFill>
                <a:ea typeface="宋体" pitchFamily="2" charset="-122"/>
              </a:endParaRPr>
            </a:p>
            <a:p>
              <a:pPr algn="l" eaLnBrk="1" hangingPunct="1">
                <a:spcBef>
                  <a:spcPct val="50000"/>
                </a:spcBef>
                <a:buFont typeface="Wingdings" pitchFamily="2" charset="2"/>
                <a:buChar char="Ø"/>
              </a:pPr>
              <a:r>
                <a:rPr lang="zh-CN" altLang="en-US" sz="1600" b="0">
                  <a:solidFill>
                    <a:schemeClr val="folHlink"/>
                  </a:solidFill>
                  <a:ea typeface="宋体" pitchFamily="2" charset="-122"/>
                </a:rPr>
                <a:t>以最近的资产负债表为起点来计算平均收账期：</a:t>
              </a:r>
              <a:r>
                <a:rPr lang="zh-CN" altLang="en-US" sz="1600">
                  <a:solidFill>
                    <a:schemeClr val="folHlink"/>
                  </a:solidFill>
                  <a:ea typeface="宋体" pitchFamily="2" charset="-122"/>
                </a:rPr>
                <a:t>平均收账期</a:t>
              </a:r>
              <a:r>
                <a:rPr lang="en-US" altLang="zh-CN" sz="1600">
                  <a:solidFill>
                    <a:schemeClr val="folHlink"/>
                  </a:solidFill>
                  <a:ea typeface="宋体" pitchFamily="2" charset="-122"/>
                </a:rPr>
                <a:t>=365  x   </a:t>
              </a:r>
              <a:r>
                <a:rPr lang="en-US" altLang="zh-CN" sz="1600" b="0">
                  <a:solidFill>
                    <a:schemeClr val="folHlink"/>
                  </a:solidFill>
                  <a:ea typeface="宋体" pitchFamily="2" charset="-122"/>
                </a:rPr>
                <a:t> </a:t>
              </a:r>
              <a:endParaRPr lang="zh-CN" altLang="en-US" sz="1600" b="0">
                <a:solidFill>
                  <a:schemeClr val="folHlink"/>
                </a:solidFill>
                <a:ea typeface="宋体" pitchFamily="2" charset="-122"/>
              </a:endParaRPr>
            </a:p>
            <a:p>
              <a:pPr algn="l" eaLnBrk="1" hangingPunct="1">
                <a:spcBef>
                  <a:spcPct val="50000"/>
                </a:spcBef>
                <a:buFont typeface="Wingdings" pitchFamily="2" charset="2"/>
                <a:buChar char="Ø"/>
              </a:pPr>
              <a:r>
                <a:rPr lang="zh-CN" altLang="en-US" sz="1600" b="0">
                  <a:solidFill>
                    <a:schemeClr val="folHlink"/>
                  </a:solidFill>
                  <a:ea typeface="宋体" pitchFamily="2" charset="-122"/>
                </a:rPr>
                <a:t>本方法适用于每月或季度预测的销售额确定</a:t>
              </a:r>
              <a:r>
                <a:rPr lang="en-US" altLang="zh-CN" sz="1600" b="0">
                  <a:solidFill>
                    <a:schemeClr val="folHlink"/>
                  </a:solidFill>
                  <a:ea typeface="宋体" pitchFamily="2" charset="-122"/>
                </a:rPr>
                <a:t>A/R</a:t>
              </a:r>
              <a:r>
                <a:rPr lang="zh-CN" altLang="en-US" sz="1600" b="0">
                  <a:solidFill>
                    <a:schemeClr val="folHlink"/>
                  </a:solidFill>
                  <a:ea typeface="宋体" pitchFamily="2" charset="-122"/>
                </a:rPr>
                <a:t>余额</a:t>
              </a:r>
            </a:p>
            <a:p>
              <a:pPr algn="l" eaLnBrk="1" hangingPunct="1">
                <a:spcBef>
                  <a:spcPct val="50000"/>
                </a:spcBef>
                <a:buFont typeface="Wingdings" pitchFamily="2" charset="2"/>
                <a:buChar char="Ø"/>
              </a:pPr>
              <a:r>
                <a:rPr lang="zh-CN" altLang="en-US" sz="1600" b="0">
                  <a:solidFill>
                    <a:schemeClr val="folHlink"/>
                  </a:solidFill>
                  <a:ea typeface="宋体" pitchFamily="2" charset="-122"/>
                </a:rPr>
                <a:t>假设：平均收账期为</a:t>
              </a:r>
              <a:r>
                <a:rPr lang="en-US" altLang="zh-CN" sz="1600" b="0">
                  <a:solidFill>
                    <a:schemeClr val="folHlink"/>
                  </a:solidFill>
                  <a:ea typeface="宋体" pitchFamily="2" charset="-122"/>
                </a:rPr>
                <a:t>55</a:t>
              </a:r>
              <a:r>
                <a:rPr lang="zh-CN" altLang="en-US" sz="1600" b="0">
                  <a:solidFill>
                    <a:schemeClr val="folHlink"/>
                  </a:solidFill>
                  <a:ea typeface="宋体" pitchFamily="2" charset="-122"/>
                </a:rPr>
                <a:t>天，则当月</a:t>
              </a:r>
              <a:r>
                <a:rPr lang="en-US" altLang="zh-CN" sz="1600" b="0">
                  <a:solidFill>
                    <a:schemeClr val="folHlink"/>
                  </a:solidFill>
                  <a:ea typeface="宋体" pitchFamily="2" charset="-122"/>
                </a:rPr>
                <a:t>A/R</a:t>
              </a:r>
              <a:r>
                <a:rPr lang="zh-CN" altLang="en-US" sz="1600" b="0">
                  <a:solidFill>
                    <a:schemeClr val="folHlink"/>
                  </a:solidFill>
                  <a:ea typeface="宋体" pitchFamily="2" charset="-122"/>
                </a:rPr>
                <a:t>预测额</a:t>
              </a:r>
              <a:r>
                <a:rPr lang="en-US" altLang="zh-CN" sz="1600" b="0">
                  <a:solidFill>
                    <a:schemeClr val="folHlink"/>
                  </a:solidFill>
                  <a:ea typeface="宋体" pitchFamily="2" charset="-122"/>
                </a:rPr>
                <a:t>=</a:t>
              </a:r>
              <a:r>
                <a:rPr lang="zh-CN" altLang="en-US" sz="1600" b="0">
                  <a:solidFill>
                    <a:schemeClr val="folHlink"/>
                  </a:solidFill>
                  <a:ea typeface="宋体" pitchFamily="2" charset="-122"/>
                </a:rPr>
                <a:t>当月销售收入</a:t>
              </a:r>
              <a:r>
                <a:rPr lang="en-US" altLang="zh-CN" sz="1600" b="0">
                  <a:solidFill>
                    <a:schemeClr val="folHlink"/>
                  </a:solidFill>
                  <a:ea typeface="宋体" pitchFamily="2" charset="-122"/>
                </a:rPr>
                <a:t>+</a:t>
              </a:r>
              <a:r>
                <a:rPr lang="zh-CN" altLang="en-US" sz="1600" b="0">
                  <a:solidFill>
                    <a:schemeClr val="folHlink"/>
                  </a:solidFill>
                  <a:ea typeface="宋体" pitchFamily="2" charset="-122"/>
                </a:rPr>
                <a:t>上月销售收入</a:t>
              </a:r>
              <a:r>
                <a:rPr lang="en-US" altLang="zh-CN" sz="1600" b="0">
                  <a:solidFill>
                    <a:schemeClr val="folHlink"/>
                  </a:solidFill>
                  <a:ea typeface="宋体" pitchFamily="2" charset="-122"/>
                </a:rPr>
                <a:t>x25/30</a:t>
              </a:r>
            </a:p>
            <a:p>
              <a:pPr algn="l" eaLnBrk="1" hangingPunct="1">
                <a:spcBef>
                  <a:spcPct val="50000"/>
                </a:spcBef>
                <a:buFont typeface="Wingdings" pitchFamily="2" charset="2"/>
                <a:buChar char="Ø"/>
              </a:pPr>
              <a:r>
                <a:rPr lang="zh-CN" altLang="en-US" sz="1600" b="0">
                  <a:solidFill>
                    <a:schemeClr val="folHlink"/>
                  </a:solidFill>
                  <a:ea typeface="宋体" pitchFamily="2" charset="-122"/>
                </a:rPr>
                <a:t>通过</a:t>
              </a:r>
              <a:r>
                <a:rPr lang="en-US" altLang="zh-CN" sz="1600" u="sng">
                  <a:solidFill>
                    <a:schemeClr val="folHlink"/>
                  </a:solidFill>
                  <a:ea typeface="宋体" pitchFamily="2" charset="-122"/>
                </a:rPr>
                <a:t>A/R</a:t>
              </a:r>
              <a:r>
                <a:rPr lang="zh-CN" altLang="en-US" sz="1600" u="sng">
                  <a:solidFill>
                    <a:schemeClr val="folHlink"/>
                  </a:solidFill>
                  <a:ea typeface="宋体" pitchFamily="2" charset="-122"/>
                </a:rPr>
                <a:t>预测额</a:t>
              </a:r>
              <a:r>
                <a:rPr lang="zh-CN" altLang="en-US" sz="1600" b="0">
                  <a:solidFill>
                    <a:schemeClr val="folHlink"/>
                  </a:solidFill>
                  <a:ea typeface="宋体" pitchFamily="2" charset="-122"/>
                </a:rPr>
                <a:t>和</a:t>
              </a:r>
              <a:r>
                <a:rPr lang="en-US" altLang="zh-CN" sz="1600" u="sng">
                  <a:solidFill>
                    <a:schemeClr val="folHlink"/>
                  </a:solidFill>
                  <a:ea typeface="宋体" pitchFamily="2" charset="-122"/>
                </a:rPr>
                <a:t>A/R</a:t>
              </a:r>
              <a:r>
                <a:rPr lang="zh-CN" altLang="en-US" sz="1600" u="sng">
                  <a:solidFill>
                    <a:schemeClr val="folHlink"/>
                  </a:solidFill>
                  <a:ea typeface="宋体" pitchFamily="2" charset="-122"/>
                </a:rPr>
                <a:t>浮动</a:t>
              </a:r>
              <a:r>
                <a:rPr lang="zh-CN" altLang="en-US" sz="1600" b="0">
                  <a:solidFill>
                    <a:schemeClr val="folHlink"/>
                  </a:solidFill>
                  <a:ea typeface="宋体" pitchFamily="2" charset="-122"/>
                </a:rPr>
                <a:t>（即当月与上月预测额差异）计算</a:t>
              </a:r>
              <a:r>
                <a:rPr lang="zh-CN" altLang="en-US" sz="1600" u="sng">
                  <a:solidFill>
                    <a:schemeClr val="folHlink"/>
                  </a:solidFill>
                  <a:ea typeface="宋体" pitchFamily="2" charset="-122"/>
                </a:rPr>
                <a:t>可收回的</a:t>
              </a:r>
              <a:r>
                <a:rPr lang="en-US" altLang="zh-CN" sz="1600" u="sng">
                  <a:solidFill>
                    <a:schemeClr val="folHlink"/>
                  </a:solidFill>
                  <a:ea typeface="宋体" pitchFamily="2" charset="-122"/>
                </a:rPr>
                <a:t>A/R</a:t>
              </a:r>
              <a:r>
                <a:rPr lang="zh-CN" altLang="en-US" sz="1600" b="0">
                  <a:solidFill>
                    <a:schemeClr val="folHlink"/>
                  </a:solidFill>
                  <a:ea typeface="宋体" pitchFamily="2" charset="-122"/>
                </a:rPr>
                <a:t>：</a:t>
              </a:r>
            </a:p>
            <a:p>
              <a:pPr algn="l" eaLnBrk="1" hangingPunct="1">
                <a:spcBef>
                  <a:spcPct val="50000"/>
                </a:spcBef>
                <a:buFont typeface="Wingdings" pitchFamily="2" charset="2"/>
                <a:buChar char="Ø"/>
              </a:pPr>
              <a:r>
                <a:rPr lang="zh-CN" altLang="en-US" sz="1600">
                  <a:solidFill>
                    <a:schemeClr val="folHlink"/>
                  </a:solidFill>
                  <a:ea typeface="宋体" pitchFamily="2" charset="-122"/>
                </a:rPr>
                <a:t>当月可收回</a:t>
              </a:r>
              <a:r>
                <a:rPr lang="en-US" altLang="zh-CN" sz="1600">
                  <a:solidFill>
                    <a:schemeClr val="folHlink"/>
                  </a:solidFill>
                  <a:ea typeface="宋体" pitchFamily="2" charset="-122"/>
                </a:rPr>
                <a:t>A/R=</a:t>
              </a:r>
              <a:r>
                <a:rPr lang="zh-CN" altLang="en-US" sz="1600">
                  <a:solidFill>
                    <a:schemeClr val="folHlink"/>
                  </a:solidFill>
                  <a:ea typeface="宋体" pitchFamily="2" charset="-122"/>
                </a:rPr>
                <a:t>当月</a:t>
              </a:r>
              <a:r>
                <a:rPr lang="en-US" altLang="zh-CN" sz="1600">
                  <a:solidFill>
                    <a:schemeClr val="folHlink"/>
                  </a:solidFill>
                  <a:ea typeface="宋体" pitchFamily="2" charset="-122"/>
                </a:rPr>
                <a:t>A/R</a:t>
              </a:r>
              <a:r>
                <a:rPr lang="zh-CN" altLang="en-US" sz="1600">
                  <a:solidFill>
                    <a:schemeClr val="folHlink"/>
                  </a:solidFill>
                  <a:ea typeface="宋体" pitchFamily="2" charset="-122"/>
                </a:rPr>
                <a:t>预测额</a:t>
              </a:r>
              <a:r>
                <a:rPr lang="en-US" altLang="zh-CN" sz="1600">
                  <a:solidFill>
                    <a:schemeClr val="folHlink"/>
                  </a:solidFill>
                  <a:ea typeface="宋体" pitchFamily="2" charset="-122"/>
                </a:rPr>
                <a:t>+A/R</a:t>
              </a:r>
              <a:r>
                <a:rPr lang="zh-CN" altLang="en-US" sz="1600">
                  <a:solidFill>
                    <a:schemeClr val="folHlink"/>
                  </a:solidFill>
                  <a:ea typeface="宋体" pitchFamily="2" charset="-122"/>
                </a:rPr>
                <a:t>浮动</a:t>
              </a:r>
            </a:p>
            <a:p>
              <a:pPr algn="l" eaLnBrk="1" hangingPunct="1">
                <a:spcBef>
                  <a:spcPct val="50000"/>
                </a:spcBef>
              </a:pPr>
              <a:endParaRPr lang="zh-CN" altLang="en-GB" sz="1600">
                <a:solidFill>
                  <a:schemeClr val="folHlink"/>
                </a:solidFill>
                <a:ea typeface="宋体" pitchFamily="2" charset="-122"/>
              </a:endParaRPr>
            </a:p>
          </p:txBody>
        </p:sp>
        <p:sp>
          <p:nvSpPr>
            <p:cNvPr id="115721" name="Text Box 8"/>
            <p:cNvSpPr txBox="1">
              <a:spLocks noChangeArrowheads="1"/>
            </p:cNvSpPr>
            <p:nvPr/>
          </p:nvSpPr>
          <p:spPr bwMode="blackWhite">
            <a:xfrm>
              <a:off x="4160" y="2679"/>
              <a:ext cx="1051"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chemeClr val="folHlink"/>
                  </a:solidFill>
                  <a:ea typeface="宋体" pitchFamily="2" charset="-122"/>
                </a:rPr>
                <a:t>A/R</a:t>
              </a:r>
              <a:r>
                <a:rPr lang="zh-CN" altLang="en-US" sz="1600">
                  <a:solidFill>
                    <a:schemeClr val="folHlink"/>
                  </a:solidFill>
                  <a:ea typeface="宋体" pitchFamily="2" charset="-122"/>
                </a:rPr>
                <a:t>期末余额</a:t>
              </a:r>
              <a:endParaRPr lang="en-GB" altLang="zh-CN" sz="1600">
                <a:solidFill>
                  <a:schemeClr val="folHlink"/>
                </a:solidFill>
                <a:ea typeface="宋体" pitchFamily="2" charset="-122"/>
              </a:endParaRPr>
            </a:p>
          </p:txBody>
        </p:sp>
        <p:sp>
          <p:nvSpPr>
            <p:cNvPr id="115722" name="Text Box 9"/>
            <p:cNvSpPr txBox="1">
              <a:spLocks noChangeArrowheads="1"/>
            </p:cNvSpPr>
            <p:nvPr/>
          </p:nvSpPr>
          <p:spPr bwMode="blackWhite">
            <a:xfrm>
              <a:off x="4141" y="2861"/>
              <a:ext cx="899"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1600">
                  <a:solidFill>
                    <a:schemeClr val="folHlink"/>
                  </a:solidFill>
                  <a:ea typeface="宋体" pitchFamily="2" charset="-122"/>
                </a:rPr>
                <a:t>年度销售收入</a:t>
              </a:r>
              <a:endParaRPr lang="zh-CN" altLang="en-GB" sz="1600">
                <a:solidFill>
                  <a:schemeClr val="folHlink"/>
                </a:solidFill>
                <a:ea typeface="宋体" pitchFamily="2" charset="-122"/>
              </a:endParaRPr>
            </a:p>
          </p:txBody>
        </p:sp>
        <p:sp>
          <p:nvSpPr>
            <p:cNvPr id="115723" name="Line 10"/>
            <p:cNvSpPr>
              <a:spLocks noChangeShapeType="1"/>
            </p:cNvSpPr>
            <p:nvPr/>
          </p:nvSpPr>
          <p:spPr bwMode="blackWhite">
            <a:xfrm>
              <a:off x="4016" y="2833"/>
              <a:ext cx="1195" cy="1"/>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pSp>
      <p:sp>
        <p:nvSpPr>
          <p:cNvPr id="115719" name="Rectangle 11"/>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136D90FA-043D-4CF5-9A59-DD47C3F931FF}" type="slidenum">
              <a:rPr lang="en-GB" altLang="zh-CN" sz="1100" b="0">
                <a:solidFill>
                  <a:schemeClr val="bg2"/>
                </a:solidFill>
                <a:ea typeface="宋体" pitchFamily="2" charset="-122"/>
              </a:rPr>
              <a:pPr algn="r" eaLnBrk="1" hangingPunct="1">
                <a:buSzTx/>
              </a:pPr>
              <a:t>102</a:t>
            </a:fld>
            <a:endParaRPr lang="en-GB" altLang="zh-CN" sz="1100" b="0">
              <a:solidFill>
                <a:schemeClr val="bg2"/>
              </a:solidFill>
              <a:ea typeface="宋体"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ext Box 2"/>
          <p:cNvSpPr txBox="1">
            <a:spLocks noChangeArrowheads="1"/>
          </p:cNvSpPr>
          <p:nvPr/>
        </p:nvSpPr>
        <p:spPr bwMode="blackWhite">
          <a:xfrm>
            <a:off x="163513" y="1231900"/>
            <a:ext cx="8648700" cy="11001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chemeClr val="folHlink"/>
                </a:solidFill>
                <a:ea typeface="宋体" pitchFamily="2" charset="-122"/>
              </a:rPr>
              <a:t>b. </a:t>
            </a:r>
            <a:r>
              <a:rPr lang="zh-CN" altLang="en-US" sz="1600">
                <a:solidFill>
                  <a:schemeClr val="folHlink"/>
                </a:solidFill>
                <a:ea typeface="宋体" pitchFamily="2" charset="-122"/>
              </a:rPr>
              <a:t>应收账款</a:t>
            </a:r>
            <a:endParaRPr lang="zh-CN" altLang="en-US" sz="1600" i="1">
              <a:solidFill>
                <a:schemeClr val="folHlink"/>
              </a:solidFill>
              <a:ea typeface="宋体" pitchFamily="2" charset="-122"/>
            </a:endParaRPr>
          </a:p>
          <a:p>
            <a:pPr algn="l" eaLnBrk="1" hangingPunct="1">
              <a:spcBef>
                <a:spcPct val="50000"/>
              </a:spcBef>
            </a:pPr>
            <a:r>
              <a:rPr lang="zh-CN" altLang="en-US" sz="1600" i="1">
                <a:solidFill>
                  <a:schemeClr val="folHlink"/>
                </a:solidFill>
                <a:ea typeface="宋体" pitchFamily="2" charset="-122"/>
              </a:rPr>
              <a:t>方法二</a:t>
            </a:r>
            <a:r>
              <a:rPr lang="en-US" altLang="zh-CN" sz="1600" b="0" i="1">
                <a:solidFill>
                  <a:schemeClr val="folHlink"/>
                </a:solidFill>
                <a:ea typeface="宋体" pitchFamily="2" charset="-122"/>
              </a:rPr>
              <a:t>——</a:t>
            </a:r>
            <a:r>
              <a:rPr lang="zh-CN" altLang="en-US" sz="1600" b="0">
                <a:solidFill>
                  <a:schemeClr val="folHlink"/>
                </a:solidFill>
                <a:ea typeface="宋体" pitchFamily="2" charset="-122"/>
              </a:rPr>
              <a:t>这种方法更准确的反映了款项实际回收的情况，但对估计和数据收集的要求较高，通过记录当月销售收入在随后各月收入收回的百分比，并在此基础上预测未收回余额，如下表所示：</a:t>
            </a:r>
            <a:endParaRPr lang="zh-CN" altLang="en-GB" sz="1600" b="0">
              <a:solidFill>
                <a:schemeClr val="folHlink"/>
              </a:solidFill>
              <a:ea typeface="宋体" pitchFamily="2" charset="-122"/>
            </a:endParaRPr>
          </a:p>
        </p:txBody>
      </p:sp>
      <p:sp>
        <p:nvSpPr>
          <p:cNvPr id="116739" name="Rectangle 3"/>
          <p:cNvSpPr>
            <a:spLocks noGrp="1" noChangeArrowheads="1"/>
          </p:cNvSpPr>
          <p:nvPr>
            <p:ph type="ctrTitle"/>
          </p:nvPr>
        </p:nvSpPr>
        <p:spPr>
          <a:xfrm>
            <a:off x="163513" y="823913"/>
            <a:ext cx="8802687" cy="820737"/>
          </a:xfrm>
        </p:spPr>
        <p:txBody>
          <a:bodyPr/>
          <a:lstStyle/>
          <a:p>
            <a:pPr eaLnBrk="1" hangingPunct="1"/>
            <a:r>
              <a:rPr lang="zh-CN" altLang="en-GB" sz="2000" b="1" smtClean="0">
                <a:ea typeface="宋体" pitchFamily="2" charset="-122"/>
              </a:rPr>
              <a:t>资产负债预算表</a:t>
            </a:r>
            <a:r>
              <a:rPr lang="en-GB" altLang="zh-CN" sz="2000" b="1" smtClean="0">
                <a:ea typeface="宋体" pitchFamily="2" charset="-122"/>
              </a:rPr>
              <a:t>——</a:t>
            </a:r>
            <a:r>
              <a:rPr lang="zh-CN" altLang="en-GB" sz="2000" b="1" smtClean="0">
                <a:ea typeface="宋体" pitchFamily="2" charset="-122"/>
              </a:rPr>
              <a:t>资产</a:t>
            </a:r>
          </a:p>
        </p:txBody>
      </p:sp>
      <p:sp>
        <p:nvSpPr>
          <p:cNvPr id="116740" name="Rectangle 4"/>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5.4 </a:t>
            </a:r>
            <a:r>
              <a:rPr lang="zh-CN" altLang="en-GB" sz="2400">
                <a:solidFill>
                  <a:schemeClr val="folHlink"/>
                </a:solidFill>
                <a:ea typeface="宋体" pitchFamily="2" charset="-122"/>
              </a:rPr>
              <a:t>财务预算的编制（续） </a:t>
            </a:r>
            <a:r>
              <a:rPr lang="en-GB" altLang="zh-CN" sz="2400">
                <a:solidFill>
                  <a:schemeClr val="folHlink"/>
                </a:solidFill>
                <a:ea typeface="宋体" pitchFamily="2" charset="-122"/>
              </a:rPr>
              <a:t>– </a:t>
            </a:r>
            <a:r>
              <a:rPr lang="zh-CN" altLang="en-GB" sz="2400">
                <a:solidFill>
                  <a:schemeClr val="folHlink"/>
                </a:solidFill>
                <a:ea typeface="宋体" pitchFamily="2" charset="-122"/>
              </a:rPr>
              <a:t>资产负债预算表</a:t>
            </a:r>
          </a:p>
        </p:txBody>
      </p:sp>
      <p:sp>
        <p:nvSpPr>
          <p:cNvPr id="116741" name="Line 5"/>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aphicFrame>
        <p:nvGraphicFramePr>
          <p:cNvPr id="1597446" name="Group 6"/>
          <p:cNvGraphicFramePr>
            <a:graphicFrameLocks noGrp="1"/>
          </p:cNvGraphicFramePr>
          <p:nvPr/>
        </p:nvGraphicFramePr>
        <p:xfrm>
          <a:off x="419100" y="2387600"/>
          <a:ext cx="8115300" cy="2070102"/>
        </p:xfrm>
        <a:graphic>
          <a:graphicData uri="http://schemas.openxmlformats.org/drawingml/2006/table">
            <a:tbl>
              <a:tblPr/>
              <a:tblGrid>
                <a:gridCol w="1193800"/>
                <a:gridCol w="1549400"/>
                <a:gridCol w="2501900"/>
                <a:gridCol w="2870200"/>
              </a:tblGrid>
              <a:tr h="355600">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应收账款</a:t>
                      </a: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331788">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月份</a:t>
                      </a: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销售收入</a:t>
                      </a:r>
                      <a:r>
                        <a:rPr kumimoji="0" lang="en-US" altLang="zh-CN" sz="1600" b="0" i="0" u="none" strike="noStrike" cap="none" normalizeH="0" baseline="0" smtClean="0">
                          <a:ln>
                            <a:noFill/>
                          </a:ln>
                          <a:solidFill>
                            <a:schemeClr val="bg2"/>
                          </a:solidFill>
                          <a:effectLst/>
                          <a:latin typeface="Arial" charset="0"/>
                          <a:ea typeface="宋体" pitchFamily="2" charset="-122"/>
                          <a:cs typeface="Arial" charset="0"/>
                        </a:rPr>
                        <a:t>(</a:t>
                      </a: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万元）</a:t>
                      </a: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400" b="0" i="0" u="none" strike="noStrike" cap="none" normalizeH="0" baseline="0" smtClean="0">
                          <a:ln>
                            <a:noFill/>
                          </a:ln>
                          <a:solidFill>
                            <a:schemeClr val="bg2"/>
                          </a:solidFill>
                          <a:effectLst/>
                          <a:latin typeface="Arial" charset="0"/>
                          <a:ea typeface="宋体" pitchFamily="2" charset="-122"/>
                          <a:cs typeface="Arial" charset="0"/>
                        </a:rPr>
                        <a:t>当月已收回款占销售收入（</a:t>
                      </a:r>
                      <a:r>
                        <a:rPr kumimoji="0" lang="en-US" altLang="zh-CN" sz="1400" b="0" i="0" u="none" strike="noStrike" cap="none" normalizeH="0" baseline="0" smtClean="0">
                          <a:ln>
                            <a:noFill/>
                          </a:ln>
                          <a:solidFill>
                            <a:schemeClr val="bg2"/>
                          </a:solidFill>
                          <a:effectLst/>
                          <a:latin typeface="Arial" charset="0"/>
                          <a:ea typeface="宋体" pitchFamily="2" charset="-122"/>
                          <a:cs typeface="Arial" charset="0"/>
                        </a:rPr>
                        <a:t>%</a:t>
                      </a:r>
                      <a:r>
                        <a:rPr kumimoji="0" lang="zh-CN" altLang="en-US" sz="1400" b="0" i="0" u="none" strike="noStrike" cap="none" normalizeH="0" baseline="0" smtClean="0">
                          <a:ln>
                            <a:noFill/>
                          </a:ln>
                          <a:solidFill>
                            <a:schemeClr val="bg2"/>
                          </a:solidFill>
                          <a:effectLst/>
                          <a:latin typeface="Arial" charset="0"/>
                          <a:ea typeface="宋体" pitchFamily="2" charset="-122"/>
                          <a:cs typeface="Arial" charset="0"/>
                        </a:rPr>
                        <a:t>）</a:t>
                      </a:r>
                      <a:endParaRPr kumimoji="0" lang="zh-CN" altLang="en-GB" sz="14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400" b="0" i="0" u="none" strike="noStrike" cap="none" normalizeH="0" baseline="0" smtClean="0">
                          <a:ln>
                            <a:noFill/>
                          </a:ln>
                          <a:solidFill>
                            <a:schemeClr val="bg2"/>
                          </a:solidFill>
                          <a:effectLst/>
                          <a:latin typeface="Arial" charset="0"/>
                          <a:ea typeface="宋体" pitchFamily="2" charset="-122"/>
                          <a:cs typeface="Arial" charset="0"/>
                        </a:rPr>
                        <a:t>月末尚未收回部分占销售收入（</a:t>
                      </a:r>
                      <a:r>
                        <a:rPr kumimoji="0" lang="en-US" altLang="zh-CN" sz="1400" b="0" i="0" u="none" strike="noStrike" cap="none" normalizeH="0" baseline="0" smtClean="0">
                          <a:ln>
                            <a:noFill/>
                          </a:ln>
                          <a:solidFill>
                            <a:schemeClr val="bg2"/>
                          </a:solidFill>
                          <a:effectLst/>
                          <a:latin typeface="Arial" charset="0"/>
                          <a:ea typeface="宋体" pitchFamily="2" charset="-122"/>
                          <a:cs typeface="Arial" charset="0"/>
                        </a:rPr>
                        <a:t>%</a:t>
                      </a:r>
                      <a:r>
                        <a:rPr kumimoji="0" lang="zh-CN" altLang="en-US" sz="1400" b="0" i="0" u="none" strike="noStrike" cap="none" normalizeH="0" baseline="0" smtClean="0">
                          <a:ln>
                            <a:noFill/>
                          </a:ln>
                          <a:solidFill>
                            <a:schemeClr val="bg2"/>
                          </a:solidFill>
                          <a:effectLst/>
                          <a:latin typeface="Arial" charset="0"/>
                          <a:ea typeface="宋体" pitchFamily="2" charset="-122"/>
                          <a:cs typeface="Arial" charset="0"/>
                        </a:rPr>
                        <a:t>）</a:t>
                      </a:r>
                      <a:endParaRPr kumimoji="0" lang="zh-CN" altLang="en-GB" sz="14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当前月份</a:t>
                      </a: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0" i="0" u="none" strike="noStrike" cap="none" normalizeH="0" baseline="0" smtClean="0">
                          <a:ln>
                            <a:noFill/>
                          </a:ln>
                          <a:solidFill>
                            <a:schemeClr val="bg2"/>
                          </a:solidFill>
                          <a:effectLst/>
                          <a:latin typeface="Arial" charset="0"/>
                          <a:ea typeface="宋体" pitchFamily="2" charset="-122"/>
                          <a:cs typeface="Arial" charset="0"/>
                        </a:rPr>
                        <a:t>523</a:t>
                      </a:r>
                      <a:endParaRPr kumimoji="0" lang="en-GB" altLang="zh-CN"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0" i="0" u="none" strike="noStrike" cap="none" normalizeH="0" baseline="0" smtClean="0">
                          <a:ln>
                            <a:noFill/>
                          </a:ln>
                          <a:solidFill>
                            <a:schemeClr val="bg2"/>
                          </a:solidFill>
                          <a:effectLst/>
                          <a:latin typeface="Arial" charset="0"/>
                          <a:ea typeface="宋体" pitchFamily="2" charset="-122"/>
                          <a:cs typeface="Arial" charset="0"/>
                        </a:rPr>
                        <a:t>5</a:t>
                      </a:r>
                      <a:endParaRPr kumimoji="0" lang="en-GB" altLang="zh-CN"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0" i="0" u="none" strike="noStrike" cap="none" normalizeH="0" baseline="0" smtClean="0">
                          <a:ln>
                            <a:noFill/>
                          </a:ln>
                          <a:solidFill>
                            <a:schemeClr val="bg2"/>
                          </a:solidFill>
                          <a:effectLst/>
                          <a:latin typeface="Arial" charset="0"/>
                          <a:ea typeface="宋体" pitchFamily="2" charset="-122"/>
                          <a:cs typeface="Arial" charset="0"/>
                        </a:rPr>
                        <a:t>95</a:t>
                      </a:r>
                      <a:endParaRPr kumimoji="0" lang="en-GB" altLang="zh-CN"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8300">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其后</a:t>
                      </a:r>
                      <a:r>
                        <a:rPr kumimoji="0" lang="en-US" altLang="zh-CN" sz="1600" b="0" i="0" u="none" strike="noStrike" cap="none" normalizeH="0" baseline="0" smtClean="0">
                          <a:ln>
                            <a:noFill/>
                          </a:ln>
                          <a:solidFill>
                            <a:schemeClr val="bg2"/>
                          </a:solidFill>
                          <a:effectLst/>
                          <a:latin typeface="Arial" charset="0"/>
                          <a:ea typeface="宋体" pitchFamily="2" charset="-122"/>
                          <a:cs typeface="Arial" charset="0"/>
                        </a:rPr>
                        <a:t>1</a:t>
                      </a: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个月</a:t>
                      </a: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0" i="0" u="none" strike="noStrike" cap="none" normalizeH="0" baseline="0" smtClean="0">
                          <a:ln>
                            <a:noFill/>
                          </a:ln>
                          <a:solidFill>
                            <a:schemeClr val="bg2"/>
                          </a:solidFill>
                          <a:effectLst/>
                          <a:latin typeface="Arial" charset="0"/>
                          <a:ea typeface="宋体" pitchFamily="2" charset="-122"/>
                          <a:cs typeface="Arial" charset="0"/>
                        </a:rPr>
                        <a:t>479</a:t>
                      </a:r>
                      <a:endParaRPr kumimoji="0" lang="en-GB" altLang="zh-CN"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0" i="0" u="none" strike="noStrike" cap="none" normalizeH="0" baseline="0" smtClean="0">
                          <a:ln>
                            <a:noFill/>
                          </a:ln>
                          <a:solidFill>
                            <a:schemeClr val="bg2"/>
                          </a:solidFill>
                          <a:effectLst/>
                          <a:latin typeface="Arial" charset="0"/>
                          <a:ea typeface="宋体" pitchFamily="2" charset="-122"/>
                          <a:cs typeface="Arial" charset="0"/>
                        </a:rPr>
                        <a:t>45</a:t>
                      </a:r>
                      <a:endParaRPr kumimoji="0" lang="en-GB" altLang="zh-CN"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0" i="0" u="none" strike="noStrike" cap="none" normalizeH="0" baseline="0" smtClean="0">
                          <a:ln>
                            <a:noFill/>
                          </a:ln>
                          <a:solidFill>
                            <a:schemeClr val="bg2"/>
                          </a:solidFill>
                          <a:effectLst/>
                          <a:latin typeface="Arial" charset="0"/>
                          <a:ea typeface="宋体" pitchFamily="2" charset="-122"/>
                          <a:cs typeface="Arial" charset="0"/>
                        </a:rPr>
                        <a:t>50</a:t>
                      </a:r>
                      <a:endParaRPr kumimoji="0" lang="en-GB" altLang="zh-CN"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3063">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其后</a:t>
                      </a:r>
                      <a:r>
                        <a:rPr kumimoji="0" lang="en-US" altLang="zh-CN" sz="1600" b="0" i="0" u="none" strike="noStrike" cap="none" normalizeH="0" baseline="0" smtClean="0">
                          <a:ln>
                            <a:noFill/>
                          </a:ln>
                          <a:solidFill>
                            <a:schemeClr val="bg2"/>
                          </a:solidFill>
                          <a:effectLst/>
                          <a:latin typeface="Arial" charset="0"/>
                          <a:ea typeface="宋体" pitchFamily="2" charset="-122"/>
                          <a:cs typeface="Arial" charset="0"/>
                        </a:rPr>
                        <a:t>2</a:t>
                      </a: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个月</a:t>
                      </a: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0" i="0" u="none" strike="noStrike" cap="none" normalizeH="0" baseline="0" smtClean="0">
                          <a:ln>
                            <a:noFill/>
                          </a:ln>
                          <a:solidFill>
                            <a:schemeClr val="bg2"/>
                          </a:solidFill>
                          <a:effectLst/>
                          <a:latin typeface="Arial" charset="0"/>
                          <a:ea typeface="宋体" pitchFamily="2" charset="-122"/>
                          <a:cs typeface="Arial" charset="0"/>
                        </a:rPr>
                        <a:t>437</a:t>
                      </a:r>
                      <a:endParaRPr kumimoji="0" lang="en-GB" altLang="zh-CN"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0" i="0" u="none" strike="noStrike" cap="none" normalizeH="0" baseline="0" smtClean="0">
                          <a:ln>
                            <a:noFill/>
                          </a:ln>
                          <a:solidFill>
                            <a:schemeClr val="bg2"/>
                          </a:solidFill>
                          <a:effectLst/>
                          <a:latin typeface="Arial" charset="0"/>
                          <a:ea typeface="宋体" pitchFamily="2" charset="-122"/>
                          <a:cs typeface="Arial" charset="0"/>
                        </a:rPr>
                        <a:t>25</a:t>
                      </a:r>
                      <a:endParaRPr kumimoji="0" lang="en-GB" altLang="zh-CN"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0" i="0" u="none" strike="noStrike" cap="none" normalizeH="0" baseline="0" smtClean="0">
                          <a:ln>
                            <a:noFill/>
                          </a:ln>
                          <a:solidFill>
                            <a:schemeClr val="bg2"/>
                          </a:solidFill>
                          <a:effectLst/>
                          <a:latin typeface="Arial" charset="0"/>
                          <a:ea typeface="宋体" pitchFamily="2" charset="-122"/>
                          <a:cs typeface="Arial" charset="0"/>
                        </a:rPr>
                        <a:t>25</a:t>
                      </a:r>
                      <a:endParaRPr kumimoji="0" lang="en-GB" altLang="zh-CN"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9563">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其后</a:t>
                      </a:r>
                      <a:r>
                        <a:rPr kumimoji="0" lang="en-US" altLang="zh-CN" sz="1600" b="0" i="0" u="none" strike="noStrike" cap="none" normalizeH="0" baseline="0" smtClean="0">
                          <a:ln>
                            <a:noFill/>
                          </a:ln>
                          <a:solidFill>
                            <a:schemeClr val="bg2"/>
                          </a:solidFill>
                          <a:effectLst/>
                          <a:latin typeface="Arial" charset="0"/>
                          <a:ea typeface="宋体" pitchFamily="2" charset="-122"/>
                          <a:cs typeface="Arial" charset="0"/>
                        </a:rPr>
                        <a:t>3</a:t>
                      </a: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个月</a:t>
                      </a: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0" i="0" u="none" strike="noStrike" cap="none" normalizeH="0" baseline="0" smtClean="0">
                          <a:ln>
                            <a:noFill/>
                          </a:ln>
                          <a:solidFill>
                            <a:schemeClr val="bg2"/>
                          </a:solidFill>
                          <a:effectLst/>
                          <a:latin typeface="Arial" charset="0"/>
                          <a:ea typeface="宋体" pitchFamily="2" charset="-122"/>
                          <a:cs typeface="Arial" charset="0"/>
                        </a:rPr>
                        <a:t>411</a:t>
                      </a:r>
                      <a:endParaRPr kumimoji="0" lang="en-GB" altLang="zh-CN"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0" i="0" u="none" strike="noStrike" cap="none" normalizeH="0" baseline="0" smtClean="0">
                          <a:ln>
                            <a:noFill/>
                          </a:ln>
                          <a:solidFill>
                            <a:schemeClr val="bg2"/>
                          </a:solidFill>
                          <a:effectLst/>
                          <a:latin typeface="Arial" charset="0"/>
                          <a:ea typeface="宋体" pitchFamily="2" charset="-122"/>
                          <a:cs typeface="Arial" charset="0"/>
                        </a:rPr>
                        <a:t>25</a:t>
                      </a:r>
                      <a:endParaRPr kumimoji="0" lang="en-GB" altLang="zh-CN"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0" i="0" u="none" strike="noStrike" cap="none" normalizeH="0" baseline="0" smtClean="0">
                          <a:ln>
                            <a:noFill/>
                          </a:ln>
                          <a:solidFill>
                            <a:schemeClr val="bg2"/>
                          </a:solidFill>
                          <a:effectLst/>
                          <a:latin typeface="Arial" charset="0"/>
                          <a:ea typeface="宋体" pitchFamily="2" charset="-122"/>
                          <a:cs typeface="Arial" charset="0"/>
                        </a:rPr>
                        <a:t>0</a:t>
                      </a:r>
                      <a:endParaRPr kumimoji="0" lang="en-GB" altLang="zh-CN"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6778" name="Text Box 42"/>
          <p:cNvSpPr txBox="1">
            <a:spLocks noChangeArrowheads="1"/>
          </p:cNvSpPr>
          <p:nvPr/>
        </p:nvSpPr>
        <p:spPr bwMode="blackWhite">
          <a:xfrm>
            <a:off x="241300" y="4649788"/>
            <a:ext cx="8648700" cy="1423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marL="266700" indent="-1778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lnSpc>
                <a:spcPct val="80000"/>
              </a:lnSpc>
              <a:spcBef>
                <a:spcPct val="50000"/>
              </a:spcBef>
              <a:spcAft>
                <a:spcPct val="0"/>
              </a:spcAft>
              <a:buFontTx/>
              <a:buNone/>
            </a:pPr>
            <a:r>
              <a:rPr lang="zh-CN" altLang="en-US" sz="1600" b="0">
                <a:solidFill>
                  <a:schemeClr val="folHlink"/>
                </a:solidFill>
                <a:ea typeface="宋体" pitchFamily="2" charset="-122"/>
              </a:rPr>
              <a:t>截止本月月末的应收账款余额</a:t>
            </a:r>
            <a:r>
              <a:rPr lang="en-US" altLang="zh-CN" sz="1600" b="0">
                <a:solidFill>
                  <a:schemeClr val="folHlink"/>
                </a:solidFill>
                <a:ea typeface="宋体" pitchFamily="2" charset="-122"/>
              </a:rPr>
              <a:t>=523 x 95% + 479 x 50% + 437 x 25% = 846</a:t>
            </a:r>
            <a:r>
              <a:rPr lang="zh-CN" altLang="en-US" sz="1600" b="0">
                <a:solidFill>
                  <a:schemeClr val="folHlink"/>
                </a:solidFill>
                <a:ea typeface="宋体" pitchFamily="2" charset="-122"/>
              </a:rPr>
              <a:t>万元</a:t>
            </a:r>
          </a:p>
          <a:p>
            <a:pPr eaLnBrk="1" hangingPunct="1">
              <a:lnSpc>
                <a:spcPct val="80000"/>
              </a:lnSpc>
              <a:spcBef>
                <a:spcPct val="50000"/>
              </a:spcBef>
              <a:spcAft>
                <a:spcPct val="0"/>
              </a:spcAft>
              <a:buFontTx/>
              <a:buNone/>
            </a:pPr>
            <a:r>
              <a:rPr lang="zh-CN" altLang="en-US" sz="1600">
                <a:solidFill>
                  <a:schemeClr val="folHlink"/>
                </a:solidFill>
                <a:ea typeface="宋体" pitchFamily="2" charset="-122"/>
              </a:rPr>
              <a:t>关于应收账款预测的其他考虑因素</a:t>
            </a:r>
            <a:endParaRPr lang="zh-CN" altLang="en-US" sz="1500" b="0">
              <a:solidFill>
                <a:schemeClr val="folHlink"/>
              </a:solidFill>
              <a:ea typeface="宋体" pitchFamily="2" charset="-122"/>
            </a:endParaRPr>
          </a:p>
          <a:p>
            <a:pPr eaLnBrk="1" hangingPunct="1">
              <a:lnSpc>
                <a:spcPct val="80000"/>
              </a:lnSpc>
              <a:spcBef>
                <a:spcPct val="50000"/>
              </a:spcBef>
              <a:spcAft>
                <a:spcPct val="0"/>
              </a:spcAft>
              <a:buFontTx/>
              <a:buChar char="-"/>
            </a:pPr>
            <a:r>
              <a:rPr lang="zh-CN" altLang="en-US" sz="1600" b="0">
                <a:solidFill>
                  <a:schemeClr val="folHlink"/>
                </a:solidFill>
                <a:ea typeface="宋体" pitchFamily="2" charset="-122"/>
              </a:rPr>
              <a:t>与客户签订的合同条款，包括立即付款现金折扣和推迟付款利息、罚金情况</a:t>
            </a:r>
            <a:endParaRPr lang="zh-CN" altLang="en-US" sz="1500" b="0">
              <a:solidFill>
                <a:schemeClr val="folHlink"/>
              </a:solidFill>
              <a:ea typeface="宋体" pitchFamily="2" charset="-122"/>
            </a:endParaRPr>
          </a:p>
          <a:p>
            <a:pPr eaLnBrk="1" hangingPunct="1">
              <a:lnSpc>
                <a:spcPct val="80000"/>
              </a:lnSpc>
              <a:spcBef>
                <a:spcPct val="50000"/>
              </a:spcBef>
              <a:spcAft>
                <a:spcPct val="0"/>
              </a:spcAft>
              <a:buFontTx/>
              <a:buChar char="-"/>
            </a:pPr>
            <a:r>
              <a:rPr lang="zh-CN" altLang="en-US" sz="1500" b="0">
                <a:solidFill>
                  <a:schemeClr val="folHlink"/>
                </a:solidFill>
                <a:ea typeface="宋体" pitchFamily="2" charset="-122"/>
              </a:rPr>
              <a:t>客户还款记录</a:t>
            </a:r>
          </a:p>
          <a:p>
            <a:pPr eaLnBrk="1" hangingPunct="1">
              <a:lnSpc>
                <a:spcPct val="80000"/>
              </a:lnSpc>
              <a:spcBef>
                <a:spcPct val="50000"/>
              </a:spcBef>
              <a:spcAft>
                <a:spcPct val="0"/>
              </a:spcAft>
              <a:buFontTx/>
              <a:buChar char="-"/>
            </a:pPr>
            <a:r>
              <a:rPr lang="zh-CN" altLang="en-US" sz="1500" b="0">
                <a:solidFill>
                  <a:schemeClr val="folHlink"/>
                </a:solidFill>
                <a:ea typeface="宋体" pitchFamily="2" charset="-122"/>
              </a:rPr>
              <a:t>行业付款总体情况</a:t>
            </a:r>
            <a:endParaRPr lang="zh-CN" altLang="en-GB" sz="1500" b="0">
              <a:solidFill>
                <a:schemeClr val="folHlink"/>
              </a:solidFill>
              <a:ea typeface="宋体" pitchFamily="2" charset="-122"/>
            </a:endParaRPr>
          </a:p>
        </p:txBody>
      </p:sp>
      <p:sp>
        <p:nvSpPr>
          <p:cNvPr id="116779" name="Text Box 43"/>
          <p:cNvSpPr txBox="1">
            <a:spLocks noChangeArrowheads="1"/>
          </p:cNvSpPr>
          <p:nvPr/>
        </p:nvSpPr>
        <p:spPr bwMode="blackWhite">
          <a:xfrm>
            <a:off x="241300" y="6210300"/>
            <a:ext cx="81661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chemeClr val="folHlink"/>
                </a:solidFill>
                <a:ea typeface="宋体" pitchFamily="2" charset="-122"/>
              </a:rPr>
              <a:t>c</a:t>
            </a:r>
            <a:r>
              <a:rPr lang="en-US" altLang="zh-CN" sz="1600" i="1">
                <a:solidFill>
                  <a:schemeClr val="folHlink"/>
                </a:solidFill>
                <a:ea typeface="宋体" pitchFamily="2" charset="-122"/>
              </a:rPr>
              <a:t>. </a:t>
            </a:r>
            <a:r>
              <a:rPr lang="zh-CN" altLang="en-US" sz="1600">
                <a:solidFill>
                  <a:schemeClr val="folHlink"/>
                </a:solidFill>
                <a:ea typeface="宋体" pitchFamily="2" charset="-122"/>
              </a:rPr>
              <a:t>预付账款：包括预付租金、利息、保险等，在预算中作为恒量或随销售收入增长而增长</a:t>
            </a:r>
            <a:endParaRPr lang="zh-CN" altLang="en-GB" sz="1600" b="0">
              <a:solidFill>
                <a:schemeClr val="folHlink"/>
              </a:solidFill>
              <a:ea typeface="宋体" pitchFamily="2" charset="-122"/>
            </a:endParaRPr>
          </a:p>
        </p:txBody>
      </p:sp>
      <p:sp>
        <p:nvSpPr>
          <p:cNvPr id="116780" name="Rectangle 44"/>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E0321CB4-7A99-4679-9F5A-B8171C8F1801}" type="slidenum">
              <a:rPr lang="en-GB" altLang="zh-CN" sz="1100" b="0">
                <a:solidFill>
                  <a:schemeClr val="bg2"/>
                </a:solidFill>
                <a:ea typeface="宋体" pitchFamily="2" charset="-122"/>
              </a:rPr>
              <a:pPr algn="r" eaLnBrk="1" hangingPunct="1">
                <a:buSzTx/>
              </a:pPr>
              <a:t>103</a:t>
            </a:fld>
            <a:endParaRPr lang="en-GB" altLang="zh-CN" sz="1100" b="0">
              <a:solidFill>
                <a:schemeClr val="bg2"/>
              </a:solidFill>
              <a:ea typeface="宋体"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ext Box 2"/>
          <p:cNvSpPr txBox="1">
            <a:spLocks noChangeArrowheads="1"/>
          </p:cNvSpPr>
          <p:nvPr/>
        </p:nvSpPr>
        <p:spPr bwMode="blackWhite">
          <a:xfrm>
            <a:off x="163513" y="1206500"/>
            <a:ext cx="8648700" cy="32972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23900" indent="-266700"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50000"/>
              </a:spcBef>
              <a:spcAft>
                <a:spcPct val="0"/>
              </a:spcAft>
              <a:buFontTx/>
              <a:buNone/>
            </a:pPr>
            <a:r>
              <a:rPr lang="en-US" altLang="zh-CN" sz="1600">
                <a:solidFill>
                  <a:schemeClr val="folHlink"/>
                </a:solidFill>
                <a:ea typeface="宋体" pitchFamily="2" charset="-122"/>
              </a:rPr>
              <a:t>d</a:t>
            </a:r>
            <a:r>
              <a:rPr lang="en-US" altLang="zh-CN" sz="1600" i="1">
                <a:solidFill>
                  <a:schemeClr val="folHlink"/>
                </a:solidFill>
                <a:ea typeface="宋体" pitchFamily="2" charset="-122"/>
              </a:rPr>
              <a:t>. </a:t>
            </a:r>
            <a:r>
              <a:rPr lang="zh-CN" altLang="en-US" sz="1600">
                <a:solidFill>
                  <a:schemeClr val="folHlink"/>
                </a:solidFill>
                <a:ea typeface="宋体" pitchFamily="2" charset="-122"/>
              </a:rPr>
              <a:t>存货</a:t>
            </a:r>
          </a:p>
          <a:p>
            <a:pPr eaLnBrk="1" hangingPunct="1">
              <a:spcBef>
                <a:spcPct val="50000"/>
              </a:spcBef>
              <a:spcAft>
                <a:spcPct val="0"/>
              </a:spcAft>
              <a:buFontTx/>
              <a:buNone/>
            </a:pPr>
            <a:r>
              <a:rPr lang="zh-CN" altLang="en-US" sz="1600">
                <a:solidFill>
                  <a:schemeClr val="folHlink"/>
                </a:solidFill>
                <a:ea typeface="宋体" pitchFamily="2" charset="-122"/>
              </a:rPr>
              <a:t>由于行业的特殊性，航运公司的存货与生产型企业有很大的不同，存货主要为燃油。</a:t>
            </a:r>
          </a:p>
          <a:p>
            <a:pPr eaLnBrk="1" hangingPunct="1">
              <a:spcBef>
                <a:spcPct val="50000"/>
              </a:spcBef>
              <a:spcAft>
                <a:spcPct val="0"/>
              </a:spcAft>
              <a:buFontTx/>
              <a:buNone/>
            </a:pPr>
            <a:r>
              <a:rPr lang="zh-CN" altLang="en-US" sz="1600" b="0">
                <a:solidFill>
                  <a:schemeClr val="folHlink"/>
                </a:solidFill>
                <a:ea typeface="宋体" pitchFamily="2" charset="-122"/>
              </a:rPr>
              <a:t>主要作用：存货预算可以确保船舶航行的安全性，及加油时点的合理性。</a:t>
            </a:r>
          </a:p>
          <a:p>
            <a:pPr eaLnBrk="1" hangingPunct="1">
              <a:spcBef>
                <a:spcPct val="50000"/>
              </a:spcBef>
              <a:spcAft>
                <a:spcPct val="0"/>
              </a:spcAft>
              <a:buFontTx/>
              <a:buNone/>
            </a:pPr>
            <a:r>
              <a:rPr lang="zh-CN" altLang="en-US" sz="1600" b="0">
                <a:solidFill>
                  <a:schemeClr val="folHlink"/>
                </a:solidFill>
                <a:ea typeface="宋体" pitchFamily="2" charset="-122"/>
              </a:rPr>
              <a:t>主要通过预测的船舶航行计划进行测算，即考虑每条船根据预计船期表航行所加的油量，扣减根据单船每公里历史耗油量乘以全年航行里程预计的全年耗</a:t>
            </a:r>
            <a:r>
              <a:rPr lang="zh-CN" altLang="en-US" sz="1400" b="0">
                <a:solidFill>
                  <a:schemeClr val="folHlink"/>
                </a:solidFill>
                <a:ea typeface="宋体" pitchFamily="2" charset="-122"/>
              </a:rPr>
              <a:t>油量</a:t>
            </a:r>
            <a:r>
              <a:rPr lang="zh-CN" altLang="en-US" sz="1600" b="0">
                <a:solidFill>
                  <a:schemeClr val="folHlink"/>
                </a:solidFill>
                <a:ea typeface="宋体" pitchFamily="2" charset="-122"/>
              </a:rPr>
              <a:t>而得到。</a:t>
            </a:r>
          </a:p>
          <a:p>
            <a:pPr eaLnBrk="1" hangingPunct="1">
              <a:spcBef>
                <a:spcPct val="50000"/>
              </a:spcBef>
              <a:spcAft>
                <a:spcPct val="0"/>
              </a:spcAft>
              <a:buFontTx/>
              <a:buNone/>
            </a:pPr>
            <a:r>
              <a:rPr lang="zh-CN" altLang="en-US" sz="1600" b="0">
                <a:solidFill>
                  <a:schemeClr val="folHlink"/>
                </a:solidFill>
                <a:ea typeface="宋体" pitchFamily="2" charset="-122"/>
              </a:rPr>
              <a:t>影响存货水平的主要因素如下：</a:t>
            </a:r>
          </a:p>
          <a:p>
            <a:pPr lvl="1" eaLnBrk="1" hangingPunct="1">
              <a:lnSpc>
                <a:spcPct val="60000"/>
              </a:lnSpc>
              <a:spcBef>
                <a:spcPct val="50000"/>
              </a:spcBef>
              <a:spcAft>
                <a:spcPct val="0"/>
              </a:spcAft>
              <a:buFontTx/>
              <a:buChar char="-"/>
            </a:pPr>
            <a:r>
              <a:rPr lang="zh-CN" altLang="en-US" sz="1600" b="0">
                <a:solidFill>
                  <a:schemeClr val="folHlink"/>
                </a:solidFill>
                <a:ea typeface="宋体" pitchFamily="2" charset="-122"/>
              </a:rPr>
              <a:t>船舶的可加油量</a:t>
            </a:r>
          </a:p>
          <a:p>
            <a:pPr lvl="1" eaLnBrk="1" hangingPunct="1">
              <a:lnSpc>
                <a:spcPct val="60000"/>
              </a:lnSpc>
              <a:spcBef>
                <a:spcPct val="50000"/>
              </a:spcBef>
              <a:spcAft>
                <a:spcPct val="0"/>
              </a:spcAft>
              <a:buFontTx/>
              <a:buChar char="-"/>
            </a:pPr>
            <a:r>
              <a:rPr lang="zh-CN" altLang="en-US" sz="1600" b="0">
                <a:solidFill>
                  <a:schemeClr val="folHlink"/>
                </a:solidFill>
                <a:ea typeface="宋体" pitchFamily="2" charset="-122"/>
              </a:rPr>
              <a:t>船舶的数量</a:t>
            </a:r>
          </a:p>
          <a:p>
            <a:pPr lvl="1" eaLnBrk="1" hangingPunct="1">
              <a:lnSpc>
                <a:spcPct val="60000"/>
              </a:lnSpc>
              <a:spcBef>
                <a:spcPct val="50000"/>
              </a:spcBef>
              <a:spcAft>
                <a:spcPct val="0"/>
              </a:spcAft>
              <a:buFontTx/>
              <a:buChar char="-"/>
            </a:pPr>
            <a:r>
              <a:rPr lang="zh-CN" altLang="en-US" sz="1600" b="0">
                <a:solidFill>
                  <a:schemeClr val="folHlink"/>
                </a:solidFill>
                <a:ea typeface="宋体" pitchFamily="2" charset="-122"/>
              </a:rPr>
              <a:t>航行的天数</a:t>
            </a:r>
          </a:p>
          <a:p>
            <a:pPr lvl="1" eaLnBrk="1" hangingPunct="1">
              <a:lnSpc>
                <a:spcPct val="60000"/>
              </a:lnSpc>
              <a:spcBef>
                <a:spcPct val="50000"/>
              </a:spcBef>
              <a:spcAft>
                <a:spcPct val="0"/>
              </a:spcAft>
              <a:buFontTx/>
              <a:buChar char="-"/>
            </a:pPr>
            <a:r>
              <a:rPr lang="zh-CN" altLang="en-US" sz="1600" b="0">
                <a:solidFill>
                  <a:schemeClr val="folHlink"/>
                </a:solidFill>
                <a:ea typeface="宋体" pitchFamily="2" charset="-122"/>
              </a:rPr>
              <a:t>历史耗油量</a:t>
            </a:r>
          </a:p>
          <a:p>
            <a:pPr lvl="1" eaLnBrk="1" hangingPunct="1">
              <a:lnSpc>
                <a:spcPct val="60000"/>
              </a:lnSpc>
              <a:spcBef>
                <a:spcPct val="50000"/>
              </a:spcBef>
              <a:spcAft>
                <a:spcPct val="0"/>
              </a:spcAft>
              <a:buFontTx/>
              <a:buChar char="-"/>
            </a:pPr>
            <a:r>
              <a:rPr lang="zh-CN" altLang="en-US" sz="1600" b="0">
                <a:solidFill>
                  <a:schemeClr val="folHlink"/>
                </a:solidFill>
                <a:ea typeface="宋体" pitchFamily="2" charset="-122"/>
              </a:rPr>
              <a:t>自然环境</a:t>
            </a:r>
          </a:p>
        </p:txBody>
      </p:sp>
      <p:sp>
        <p:nvSpPr>
          <p:cNvPr id="117763" name="Rectangle 3"/>
          <p:cNvSpPr>
            <a:spLocks noGrp="1" noChangeArrowheads="1"/>
          </p:cNvSpPr>
          <p:nvPr>
            <p:ph type="ctrTitle"/>
          </p:nvPr>
        </p:nvSpPr>
        <p:spPr>
          <a:xfrm>
            <a:off x="163513" y="823913"/>
            <a:ext cx="8802687" cy="820737"/>
          </a:xfrm>
        </p:spPr>
        <p:txBody>
          <a:bodyPr/>
          <a:lstStyle/>
          <a:p>
            <a:pPr eaLnBrk="1" hangingPunct="1"/>
            <a:r>
              <a:rPr lang="zh-CN" altLang="en-GB" sz="2000" b="1" smtClean="0">
                <a:ea typeface="宋体" pitchFamily="2" charset="-122"/>
              </a:rPr>
              <a:t>资产负债预算表</a:t>
            </a:r>
            <a:r>
              <a:rPr lang="en-GB" altLang="zh-CN" sz="2000" b="1" smtClean="0">
                <a:ea typeface="宋体" pitchFamily="2" charset="-122"/>
              </a:rPr>
              <a:t>——</a:t>
            </a:r>
            <a:r>
              <a:rPr lang="zh-CN" altLang="en-GB" sz="2000" b="1" smtClean="0">
                <a:ea typeface="宋体" pitchFamily="2" charset="-122"/>
              </a:rPr>
              <a:t>资产</a:t>
            </a:r>
          </a:p>
        </p:txBody>
      </p:sp>
      <p:sp>
        <p:nvSpPr>
          <p:cNvPr id="117764" name="Rectangle 4"/>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5.4 </a:t>
            </a:r>
            <a:r>
              <a:rPr lang="zh-CN" altLang="en-GB" sz="2400">
                <a:solidFill>
                  <a:schemeClr val="folHlink"/>
                </a:solidFill>
                <a:ea typeface="宋体" pitchFamily="2" charset="-122"/>
              </a:rPr>
              <a:t>财务预算的编制（续） </a:t>
            </a:r>
            <a:r>
              <a:rPr lang="en-GB" altLang="zh-CN" sz="2400">
                <a:solidFill>
                  <a:schemeClr val="folHlink"/>
                </a:solidFill>
                <a:ea typeface="宋体" pitchFamily="2" charset="-122"/>
              </a:rPr>
              <a:t>– </a:t>
            </a:r>
            <a:r>
              <a:rPr lang="zh-CN" altLang="en-GB" sz="2400">
                <a:solidFill>
                  <a:schemeClr val="folHlink"/>
                </a:solidFill>
                <a:ea typeface="宋体" pitchFamily="2" charset="-122"/>
              </a:rPr>
              <a:t>资产负债预算表</a:t>
            </a:r>
          </a:p>
        </p:txBody>
      </p:sp>
      <p:sp>
        <p:nvSpPr>
          <p:cNvPr id="117765" name="Line 5"/>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17766" name="Rectangle 6"/>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01891F63-E79A-40D9-9860-DDE377117AD1}" type="slidenum">
              <a:rPr lang="en-GB" altLang="zh-CN" sz="1100" b="0">
                <a:solidFill>
                  <a:schemeClr val="bg2"/>
                </a:solidFill>
                <a:ea typeface="宋体" pitchFamily="2" charset="-122"/>
              </a:rPr>
              <a:pPr algn="r" eaLnBrk="1" hangingPunct="1">
                <a:buSzTx/>
              </a:pPr>
              <a:t>104</a:t>
            </a:fld>
            <a:endParaRPr lang="en-GB" altLang="zh-CN" sz="1100" b="0">
              <a:solidFill>
                <a:schemeClr val="bg2"/>
              </a:solidFill>
              <a:ea typeface="宋体"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ext Box 2"/>
          <p:cNvSpPr txBox="1">
            <a:spLocks noChangeArrowheads="1"/>
          </p:cNvSpPr>
          <p:nvPr/>
        </p:nvSpPr>
        <p:spPr bwMode="blackWhite">
          <a:xfrm>
            <a:off x="163513" y="1206500"/>
            <a:ext cx="8648700" cy="44037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marL="342900" indent="-342900" algn="l" eaLnBrk="0" hangingPunct="0">
              <a:spcBef>
                <a:spcPct val="20000"/>
              </a:spcBef>
              <a:spcAft>
                <a:spcPct val="20000"/>
              </a:spcAft>
              <a:buFont typeface="Arial" pitchFamily="34" charset="0"/>
              <a:tabLst>
                <a:tab pos="88900" algn="l"/>
                <a:tab pos="901700" algn="l"/>
                <a:tab pos="2692400" algn="l"/>
              </a:tabLst>
              <a:defRPr sz="2000">
                <a:solidFill>
                  <a:schemeClr val="bg2"/>
                </a:solidFill>
                <a:latin typeface="Arial" pitchFamily="34" charset="0"/>
                <a:cs typeface="Arial" pitchFamily="34" charset="0"/>
              </a:defRPr>
            </a:lvl1pPr>
            <a:lvl2pPr marL="723900" indent="-201613" algn="l" eaLnBrk="0" hangingPunct="0">
              <a:spcAft>
                <a:spcPct val="20000"/>
              </a:spcAft>
              <a:buChar char="•"/>
              <a:tabLst>
                <a:tab pos="88900" algn="l"/>
                <a:tab pos="901700" algn="l"/>
                <a:tab pos="2692400" algn="l"/>
              </a:tabLst>
              <a:defRPr sz="2000">
                <a:solidFill>
                  <a:schemeClr val="bg2"/>
                </a:solidFill>
                <a:latin typeface="Arial" pitchFamily="34" charset="0"/>
                <a:cs typeface="Arial" pitchFamily="34" charset="0"/>
              </a:defRPr>
            </a:lvl2pPr>
            <a:lvl3pPr marL="1168400" indent="-265113" algn="l" eaLnBrk="0" hangingPunct="0">
              <a:spcAft>
                <a:spcPct val="20000"/>
              </a:spcAft>
              <a:buFont typeface="Arial" pitchFamily="34" charset="0"/>
              <a:buChar char="-"/>
              <a:tabLst>
                <a:tab pos="88900" algn="l"/>
                <a:tab pos="901700" algn="l"/>
                <a:tab pos="2692400" algn="l"/>
              </a:tabLst>
              <a:defRPr sz="2000">
                <a:solidFill>
                  <a:schemeClr val="bg2"/>
                </a:solidFill>
                <a:latin typeface="Arial" pitchFamily="34" charset="0"/>
                <a:cs typeface="Arial" pitchFamily="34" charset="0"/>
              </a:defRPr>
            </a:lvl3pPr>
            <a:lvl4pPr marL="1714500" indent="-342900" algn="l" eaLnBrk="0" hangingPunct="0">
              <a:spcAft>
                <a:spcPct val="20000"/>
              </a:spcAft>
              <a:buChar char="•"/>
              <a:tabLst>
                <a:tab pos="88900" algn="l"/>
                <a:tab pos="901700" algn="l"/>
                <a:tab pos="2692400" algn="l"/>
              </a:tabLst>
              <a:defRPr sz="2000">
                <a:solidFill>
                  <a:schemeClr val="bg2"/>
                </a:solidFill>
                <a:latin typeface="Arial" pitchFamily="34" charset="0"/>
                <a:cs typeface="Arial" pitchFamily="34" charset="0"/>
              </a:defRPr>
            </a:lvl4pPr>
            <a:lvl5pPr marL="2212975" indent="-342900" algn="l" eaLnBrk="0" hangingPunct="0">
              <a:spcAft>
                <a:spcPct val="20000"/>
              </a:spcAft>
              <a:buFont typeface="Arial" pitchFamily="34" charset="0"/>
              <a:buChar char="-"/>
              <a:tabLst>
                <a:tab pos="88900" algn="l"/>
                <a:tab pos="901700" algn="l"/>
                <a:tab pos="2692400" algn="l"/>
              </a:tabLst>
              <a:defRPr sz="2000">
                <a:solidFill>
                  <a:schemeClr val="bg2"/>
                </a:solidFill>
                <a:latin typeface="Arial" pitchFamily="34" charset="0"/>
                <a:cs typeface="Arial" pitchFamily="34" charset="0"/>
              </a:defRPr>
            </a:lvl5pPr>
            <a:lvl6pPr marL="2670175" indent="-342900" eaLnBrk="0" fontAlgn="base" hangingPunct="0">
              <a:spcBef>
                <a:spcPct val="0"/>
              </a:spcBef>
              <a:spcAft>
                <a:spcPct val="20000"/>
              </a:spcAft>
              <a:buFont typeface="Arial" pitchFamily="34" charset="0"/>
              <a:buChar char="-"/>
              <a:tabLst>
                <a:tab pos="88900" algn="l"/>
                <a:tab pos="901700" algn="l"/>
                <a:tab pos="2692400" algn="l"/>
              </a:tabLst>
              <a:defRPr sz="2000">
                <a:solidFill>
                  <a:schemeClr val="bg2"/>
                </a:solidFill>
                <a:latin typeface="Arial" pitchFamily="34" charset="0"/>
                <a:cs typeface="Arial" pitchFamily="34" charset="0"/>
              </a:defRPr>
            </a:lvl6pPr>
            <a:lvl7pPr marL="3127375" indent="-342900" eaLnBrk="0" fontAlgn="base" hangingPunct="0">
              <a:spcBef>
                <a:spcPct val="0"/>
              </a:spcBef>
              <a:spcAft>
                <a:spcPct val="20000"/>
              </a:spcAft>
              <a:buFont typeface="Arial" pitchFamily="34" charset="0"/>
              <a:buChar char="-"/>
              <a:tabLst>
                <a:tab pos="88900" algn="l"/>
                <a:tab pos="901700" algn="l"/>
                <a:tab pos="2692400" algn="l"/>
              </a:tabLst>
              <a:defRPr sz="2000">
                <a:solidFill>
                  <a:schemeClr val="bg2"/>
                </a:solidFill>
                <a:latin typeface="Arial" pitchFamily="34" charset="0"/>
                <a:cs typeface="Arial" pitchFamily="34" charset="0"/>
              </a:defRPr>
            </a:lvl7pPr>
            <a:lvl8pPr marL="3584575" indent="-342900" eaLnBrk="0" fontAlgn="base" hangingPunct="0">
              <a:spcBef>
                <a:spcPct val="0"/>
              </a:spcBef>
              <a:spcAft>
                <a:spcPct val="20000"/>
              </a:spcAft>
              <a:buFont typeface="Arial" pitchFamily="34" charset="0"/>
              <a:buChar char="-"/>
              <a:tabLst>
                <a:tab pos="88900" algn="l"/>
                <a:tab pos="901700" algn="l"/>
                <a:tab pos="2692400" algn="l"/>
              </a:tabLst>
              <a:defRPr sz="2000">
                <a:solidFill>
                  <a:schemeClr val="bg2"/>
                </a:solidFill>
                <a:latin typeface="Arial" pitchFamily="34" charset="0"/>
                <a:cs typeface="Arial" pitchFamily="34" charset="0"/>
              </a:defRPr>
            </a:lvl8pPr>
            <a:lvl9pPr marL="4041775" indent="-342900" eaLnBrk="0" fontAlgn="base" hangingPunct="0">
              <a:spcBef>
                <a:spcPct val="0"/>
              </a:spcBef>
              <a:spcAft>
                <a:spcPct val="20000"/>
              </a:spcAft>
              <a:buFont typeface="Arial" pitchFamily="34" charset="0"/>
              <a:buChar char="-"/>
              <a:tabLst>
                <a:tab pos="88900" algn="l"/>
                <a:tab pos="901700" algn="l"/>
                <a:tab pos="2692400" algn="l"/>
              </a:tabLst>
              <a:defRPr sz="2000">
                <a:solidFill>
                  <a:schemeClr val="bg2"/>
                </a:solidFill>
                <a:latin typeface="Arial" pitchFamily="34" charset="0"/>
                <a:cs typeface="Arial" pitchFamily="34" charset="0"/>
              </a:defRPr>
            </a:lvl9pPr>
          </a:lstStyle>
          <a:p>
            <a:pPr eaLnBrk="1" hangingPunct="1">
              <a:spcBef>
                <a:spcPct val="50000"/>
              </a:spcBef>
              <a:spcAft>
                <a:spcPct val="0"/>
              </a:spcAft>
              <a:buFontTx/>
              <a:buNone/>
            </a:pPr>
            <a:r>
              <a:rPr lang="en-US" altLang="zh-CN" sz="1600">
                <a:solidFill>
                  <a:schemeClr val="folHlink"/>
                </a:solidFill>
                <a:ea typeface="宋体" pitchFamily="2" charset="-122"/>
              </a:rPr>
              <a:t>e. </a:t>
            </a:r>
            <a:r>
              <a:rPr lang="zh-CN" altLang="en-US" sz="1600">
                <a:solidFill>
                  <a:schemeClr val="folHlink"/>
                </a:solidFill>
                <a:ea typeface="宋体" pitchFamily="2" charset="-122"/>
              </a:rPr>
              <a:t>固定资产</a:t>
            </a:r>
          </a:p>
          <a:p>
            <a:pPr eaLnBrk="1" hangingPunct="1">
              <a:spcBef>
                <a:spcPct val="50000"/>
              </a:spcBef>
              <a:spcAft>
                <a:spcPct val="0"/>
              </a:spcAft>
              <a:buFontTx/>
              <a:buNone/>
            </a:pPr>
            <a:r>
              <a:rPr lang="zh-CN" altLang="en-US" sz="1600">
                <a:solidFill>
                  <a:schemeClr val="folHlink"/>
                </a:solidFill>
                <a:ea typeface="宋体" pitchFamily="2" charset="-122"/>
              </a:rPr>
              <a:t>固定资产净值增长往往等于或超过销售增长，包括了可预见增长和不可预见的支出。</a:t>
            </a:r>
          </a:p>
          <a:p>
            <a:pPr eaLnBrk="1" hangingPunct="1">
              <a:spcBef>
                <a:spcPct val="50000"/>
              </a:spcBef>
              <a:spcAft>
                <a:spcPct val="0"/>
              </a:spcAft>
              <a:buFontTx/>
              <a:buNone/>
            </a:pPr>
            <a:endParaRPr lang="zh-CN" altLang="en-US" sz="1600">
              <a:solidFill>
                <a:schemeClr val="folHlink"/>
              </a:solidFill>
              <a:ea typeface="宋体" pitchFamily="2" charset="-122"/>
            </a:endParaRPr>
          </a:p>
          <a:p>
            <a:pPr eaLnBrk="1" hangingPunct="1">
              <a:spcBef>
                <a:spcPct val="0"/>
              </a:spcBef>
              <a:spcAft>
                <a:spcPct val="0"/>
              </a:spcAft>
              <a:buFontTx/>
              <a:buNone/>
            </a:pPr>
            <a:r>
              <a:rPr lang="zh-CN" altLang="en-US" sz="1600">
                <a:solidFill>
                  <a:schemeClr val="folHlink"/>
                </a:solidFill>
                <a:ea typeface="宋体" pitchFamily="2" charset="-122"/>
              </a:rPr>
              <a:t>测算方法</a:t>
            </a:r>
            <a:r>
              <a:rPr lang="en-US" altLang="zh-CN" sz="1600" b="0">
                <a:solidFill>
                  <a:schemeClr val="folHlink"/>
                </a:solidFill>
                <a:ea typeface="宋体" pitchFamily="2" charset="-122"/>
              </a:rPr>
              <a:t>——</a:t>
            </a:r>
            <a:r>
              <a:rPr lang="zh-CN" altLang="en-GB" sz="1600">
                <a:solidFill>
                  <a:schemeClr val="folHlink"/>
                </a:solidFill>
                <a:ea typeface="宋体" pitchFamily="2" charset="-122"/>
              </a:rPr>
              <a:t>船舶及船舶相关资产</a:t>
            </a:r>
          </a:p>
          <a:p>
            <a:pPr eaLnBrk="1" hangingPunct="1">
              <a:spcAft>
                <a:spcPct val="0"/>
              </a:spcAft>
              <a:buFontTx/>
              <a:buAutoNum type="arabicPeriod"/>
            </a:pPr>
            <a:r>
              <a:rPr lang="zh-CN" altLang="en-GB" sz="1600" b="0">
                <a:solidFill>
                  <a:schemeClr val="folHlink"/>
                </a:solidFill>
                <a:ea typeface="宋体" pitchFamily="2" charset="-122"/>
              </a:rPr>
              <a:t>拟定投资方案，通过对企业未来几年的营运要求以及集团内的整体考虑。由于行业的特殊性公司的投资方案需要分为：</a:t>
            </a:r>
            <a:endParaRPr lang="zh-CN" altLang="en-US" sz="1600" b="0">
              <a:solidFill>
                <a:schemeClr val="folHlink"/>
              </a:solidFill>
              <a:ea typeface="宋体" pitchFamily="2" charset="-122"/>
            </a:endParaRPr>
          </a:p>
          <a:p>
            <a:pPr lvl="1" eaLnBrk="1" hangingPunct="1">
              <a:spcBef>
                <a:spcPct val="20000"/>
              </a:spcBef>
              <a:spcAft>
                <a:spcPct val="0"/>
              </a:spcAft>
            </a:pPr>
            <a:r>
              <a:rPr lang="zh-CN" altLang="en-US" sz="1600" b="0">
                <a:solidFill>
                  <a:schemeClr val="folHlink"/>
                </a:solidFill>
                <a:ea typeface="宋体" pitchFamily="2" charset="-122"/>
              </a:rPr>
              <a:t>固定资产   直接买入船舶</a:t>
            </a:r>
          </a:p>
          <a:p>
            <a:pPr lvl="1" eaLnBrk="1" hangingPunct="1">
              <a:spcBef>
                <a:spcPct val="20000"/>
              </a:spcBef>
              <a:spcAft>
                <a:spcPct val="0"/>
              </a:spcAft>
            </a:pPr>
            <a:r>
              <a:rPr lang="zh-CN" altLang="en-US" sz="1600" b="0">
                <a:solidFill>
                  <a:schemeClr val="folHlink"/>
                </a:solidFill>
                <a:ea typeface="宋体" pitchFamily="2" charset="-122"/>
              </a:rPr>
              <a:t>在建工程</a:t>
            </a:r>
          </a:p>
          <a:p>
            <a:pPr lvl="2" eaLnBrk="1" hangingPunct="1">
              <a:spcBef>
                <a:spcPct val="20000"/>
              </a:spcBef>
              <a:spcAft>
                <a:spcPct val="0"/>
              </a:spcAft>
              <a:buFont typeface="Wingdings" pitchFamily="2" charset="2"/>
              <a:buChar char="Ø"/>
            </a:pPr>
            <a:r>
              <a:rPr lang="zh-CN" altLang="en-GB" sz="1600" b="0">
                <a:solidFill>
                  <a:schemeClr val="folHlink"/>
                </a:solidFill>
                <a:ea typeface="宋体" pitchFamily="2" charset="-122"/>
              </a:rPr>
              <a:t>在建船舶的投资 </a:t>
            </a:r>
            <a:r>
              <a:rPr lang="en-GB" altLang="zh-CN" sz="1600" b="0">
                <a:solidFill>
                  <a:schemeClr val="folHlink"/>
                </a:solidFill>
                <a:ea typeface="宋体" pitchFamily="2" charset="-122"/>
              </a:rPr>
              <a:t>--- </a:t>
            </a:r>
            <a:r>
              <a:rPr lang="zh-CN" altLang="en-GB" sz="1600" b="0">
                <a:solidFill>
                  <a:schemeClr val="folHlink"/>
                </a:solidFill>
                <a:ea typeface="宋体" pitchFamily="2" charset="-122"/>
              </a:rPr>
              <a:t>合约已经签订（或将签订）在未来几年需持续支付的投资</a:t>
            </a:r>
          </a:p>
          <a:p>
            <a:pPr lvl="2" eaLnBrk="1" hangingPunct="1">
              <a:spcBef>
                <a:spcPct val="20000"/>
              </a:spcBef>
              <a:spcAft>
                <a:spcPct val="0"/>
              </a:spcAft>
              <a:buFont typeface="Wingdings" pitchFamily="2" charset="2"/>
              <a:buChar char="Ø"/>
            </a:pPr>
            <a:r>
              <a:rPr lang="zh-CN" altLang="en-US" sz="1600" b="0">
                <a:solidFill>
                  <a:schemeClr val="folHlink"/>
                </a:solidFill>
                <a:ea typeface="宋体" pitchFamily="2" charset="-122"/>
              </a:rPr>
              <a:t>船舶坞修的投资 </a:t>
            </a:r>
            <a:r>
              <a:rPr lang="en-US" altLang="zh-CN" sz="1600" b="0">
                <a:solidFill>
                  <a:schemeClr val="folHlink"/>
                </a:solidFill>
                <a:ea typeface="宋体" pitchFamily="2" charset="-122"/>
              </a:rPr>
              <a:t>--- </a:t>
            </a:r>
            <a:r>
              <a:rPr lang="zh-CN" altLang="en-US" sz="1600" b="0">
                <a:solidFill>
                  <a:schemeClr val="folHlink"/>
                </a:solidFill>
                <a:ea typeface="宋体" pitchFamily="2" charset="-122"/>
              </a:rPr>
              <a:t>根据船级社的规定在年初已经制定完成的坞修计划的投资</a:t>
            </a:r>
          </a:p>
          <a:p>
            <a:pPr lvl="2" eaLnBrk="1" hangingPunct="1">
              <a:spcBef>
                <a:spcPct val="20000"/>
              </a:spcBef>
              <a:spcAft>
                <a:spcPct val="0"/>
              </a:spcAft>
              <a:buFont typeface="Wingdings" pitchFamily="2" charset="2"/>
              <a:buChar char="Ø"/>
            </a:pPr>
            <a:r>
              <a:rPr lang="zh-CN" altLang="en-US" sz="1600" b="0">
                <a:solidFill>
                  <a:schemeClr val="folHlink"/>
                </a:solidFill>
                <a:ea typeface="宋体" pitchFamily="2" charset="-122"/>
              </a:rPr>
              <a:t>技术改造投资    </a:t>
            </a:r>
            <a:r>
              <a:rPr lang="en-US" altLang="zh-CN" sz="1600" b="0">
                <a:solidFill>
                  <a:schemeClr val="folHlink"/>
                </a:solidFill>
                <a:ea typeface="宋体" pitchFamily="2" charset="-122"/>
              </a:rPr>
              <a:t>---  </a:t>
            </a:r>
            <a:r>
              <a:rPr lang="zh-CN" altLang="en-US" sz="1600" b="0">
                <a:solidFill>
                  <a:schemeClr val="folHlink"/>
                </a:solidFill>
                <a:ea typeface="宋体" pitchFamily="2" charset="-122"/>
              </a:rPr>
              <a:t>根据历史数据预测</a:t>
            </a:r>
          </a:p>
          <a:p>
            <a:pPr eaLnBrk="1" hangingPunct="1">
              <a:spcAft>
                <a:spcPct val="0"/>
              </a:spcAft>
              <a:buFontTx/>
              <a:buAutoNum type="arabicPeriod"/>
            </a:pPr>
            <a:r>
              <a:rPr lang="zh-CN" altLang="en-GB" sz="1600" b="0">
                <a:solidFill>
                  <a:schemeClr val="folHlink"/>
                </a:solidFill>
                <a:ea typeface="宋体" pitchFamily="2" charset="-122"/>
              </a:rPr>
              <a:t>根据已确定的营业收入预算，综合评估现有资产以提出投资概算，筹划资金来源</a:t>
            </a:r>
          </a:p>
          <a:p>
            <a:pPr lvl="2" eaLnBrk="1" hangingPunct="1">
              <a:spcBef>
                <a:spcPct val="20000"/>
              </a:spcBef>
              <a:spcAft>
                <a:spcPct val="0"/>
              </a:spcAft>
              <a:buFont typeface="Wingdings" pitchFamily="2" charset="2"/>
              <a:buChar char="Ø"/>
            </a:pPr>
            <a:r>
              <a:rPr lang="zh-CN" altLang="en-GB" sz="1600" b="0">
                <a:solidFill>
                  <a:schemeClr val="folHlink"/>
                </a:solidFill>
                <a:ea typeface="宋体" pitchFamily="2" charset="-122"/>
              </a:rPr>
              <a:t>由上级公司提供投资</a:t>
            </a:r>
          </a:p>
          <a:p>
            <a:pPr lvl="2" eaLnBrk="1" hangingPunct="1">
              <a:spcBef>
                <a:spcPct val="20000"/>
              </a:spcBef>
              <a:spcAft>
                <a:spcPct val="0"/>
              </a:spcAft>
              <a:buFont typeface="Wingdings" pitchFamily="2" charset="2"/>
              <a:buChar char="Ø"/>
            </a:pPr>
            <a:r>
              <a:rPr lang="zh-CN" altLang="en-GB" sz="1600" b="0">
                <a:solidFill>
                  <a:schemeClr val="folHlink"/>
                </a:solidFill>
                <a:ea typeface="宋体" pitchFamily="2" charset="-122"/>
              </a:rPr>
              <a:t>由企业自筹</a:t>
            </a:r>
          </a:p>
          <a:p>
            <a:pPr lvl="2" eaLnBrk="1" hangingPunct="1">
              <a:spcBef>
                <a:spcPct val="20000"/>
              </a:spcBef>
              <a:spcAft>
                <a:spcPct val="0"/>
              </a:spcAft>
              <a:buFont typeface="Wingdings" pitchFamily="2" charset="2"/>
              <a:buChar char="Ø"/>
            </a:pPr>
            <a:r>
              <a:rPr lang="zh-CN" altLang="en-GB" sz="1600" b="0">
                <a:solidFill>
                  <a:schemeClr val="folHlink"/>
                </a:solidFill>
                <a:ea typeface="宋体" pitchFamily="2" charset="-122"/>
              </a:rPr>
              <a:t>银行或其他第三方贷款</a:t>
            </a:r>
            <a:endParaRPr lang="zh-CN" altLang="en-GB" sz="1500" b="0">
              <a:solidFill>
                <a:schemeClr val="folHlink"/>
              </a:solidFill>
              <a:ea typeface="宋体" pitchFamily="2" charset="-122"/>
            </a:endParaRPr>
          </a:p>
        </p:txBody>
      </p:sp>
      <p:sp>
        <p:nvSpPr>
          <p:cNvPr id="118787" name="Rectangle 3"/>
          <p:cNvSpPr>
            <a:spLocks noGrp="1" noChangeArrowheads="1"/>
          </p:cNvSpPr>
          <p:nvPr>
            <p:ph type="ctrTitle"/>
          </p:nvPr>
        </p:nvSpPr>
        <p:spPr>
          <a:xfrm>
            <a:off x="163513" y="823913"/>
            <a:ext cx="8802687" cy="820737"/>
          </a:xfrm>
        </p:spPr>
        <p:txBody>
          <a:bodyPr/>
          <a:lstStyle/>
          <a:p>
            <a:pPr eaLnBrk="1" hangingPunct="1"/>
            <a:r>
              <a:rPr lang="zh-CN" altLang="en-GB" sz="2000" b="1" smtClean="0">
                <a:ea typeface="宋体" pitchFamily="2" charset="-122"/>
              </a:rPr>
              <a:t>资产负债预算表</a:t>
            </a:r>
            <a:r>
              <a:rPr lang="en-GB" altLang="zh-CN" sz="2000" b="1" smtClean="0">
                <a:ea typeface="宋体" pitchFamily="2" charset="-122"/>
              </a:rPr>
              <a:t>——</a:t>
            </a:r>
            <a:r>
              <a:rPr lang="zh-CN" altLang="en-GB" sz="2000" b="1" smtClean="0">
                <a:ea typeface="宋体" pitchFamily="2" charset="-122"/>
              </a:rPr>
              <a:t>资产</a:t>
            </a:r>
          </a:p>
        </p:txBody>
      </p:sp>
      <p:sp>
        <p:nvSpPr>
          <p:cNvPr id="118788" name="Rectangle 4"/>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5.4 </a:t>
            </a:r>
            <a:r>
              <a:rPr lang="zh-CN" altLang="en-GB" sz="2400">
                <a:solidFill>
                  <a:schemeClr val="folHlink"/>
                </a:solidFill>
                <a:ea typeface="宋体" pitchFamily="2" charset="-122"/>
              </a:rPr>
              <a:t>财务预算的编制（续） </a:t>
            </a:r>
            <a:r>
              <a:rPr lang="en-GB" altLang="zh-CN" sz="2400">
                <a:solidFill>
                  <a:schemeClr val="folHlink"/>
                </a:solidFill>
                <a:ea typeface="宋体" pitchFamily="2" charset="-122"/>
              </a:rPr>
              <a:t>– </a:t>
            </a:r>
            <a:r>
              <a:rPr lang="zh-CN" altLang="en-GB" sz="2400">
                <a:solidFill>
                  <a:schemeClr val="folHlink"/>
                </a:solidFill>
                <a:ea typeface="宋体" pitchFamily="2" charset="-122"/>
              </a:rPr>
              <a:t>资产负债预算表</a:t>
            </a:r>
          </a:p>
        </p:txBody>
      </p:sp>
      <p:sp>
        <p:nvSpPr>
          <p:cNvPr id="118789" name="Line 5"/>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18790" name="Rectangle 6"/>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A63F573E-B0A8-43C4-9B21-44BA8D9763EB}" type="slidenum">
              <a:rPr lang="en-GB" altLang="zh-CN" sz="1100" b="0">
                <a:solidFill>
                  <a:schemeClr val="bg2"/>
                </a:solidFill>
                <a:ea typeface="宋体" pitchFamily="2" charset="-122"/>
              </a:rPr>
              <a:pPr algn="r" eaLnBrk="1" hangingPunct="1">
                <a:buSzTx/>
              </a:pPr>
              <a:t>105</a:t>
            </a:fld>
            <a:endParaRPr lang="en-GB" altLang="zh-CN" sz="1100" b="0">
              <a:solidFill>
                <a:schemeClr val="bg2"/>
              </a:solidFill>
              <a:ea typeface="宋体"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 Box 2"/>
          <p:cNvSpPr txBox="1">
            <a:spLocks noChangeArrowheads="1"/>
          </p:cNvSpPr>
          <p:nvPr/>
        </p:nvSpPr>
        <p:spPr bwMode="blackWhite">
          <a:xfrm>
            <a:off x="163513" y="1206500"/>
            <a:ext cx="8367712" cy="3911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algn="l" eaLnBrk="0" hangingPunct="0">
              <a:spcBef>
                <a:spcPct val="20000"/>
              </a:spcBef>
              <a:spcAft>
                <a:spcPct val="20000"/>
              </a:spcAft>
              <a:buFont typeface="Arial" pitchFamily="34" charset="0"/>
              <a:tabLst>
                <a:tab pos="914400" algn="l"/>
                <a:tab pos="2692400" algn="l"/>
              </a:tabLst>
              <a:defRPr sz="2000">
                <a:solidFill>
                  <a:schemeClr val="bg2"/>
                </a:solidFill>
                <a:latin typeface="Arial" pitchFamily="34" charset="0"/>
                <a:cs typeface="Arial" pitchFamily="34" charset="0"/>
              </a:defRPr>
            </a:lvl1pPr>
            <a:lvl2pPr marL="114300" algn="l" eaLnBrk="0" hangingPunct="0">
              <a:spcAft>
                <a:spcPct val="20000"/>
              </a:spcAft>
              <a:buChar char="•"/>
              <a:tabLst>
                <a:tab pos="914400" algn="l"/>
                <a:tab pos="2692400" algn="l"/>
              </a:tabLst>
              <a:defRPr sz="2000">
                <a:solidFill>
                  <a:schemeClr val="bg2"/>
                </a:solidFill>
                <a:latin typeface="Arial" pitchFamily="34" charset="0"/>
                <a:cs typeface="Arial" pitchFamily="34" charset="0"/>
              </a:defRPr>
            </a:lvl2pPr>
            <a:lvl3pPr marL="520700" indent="-292100" algn="l" eaLnBrk="0" hangingPunct="0">
              <a:spcAft>
                <a:spcPct val="20000"/>
              </a:spcAft>
              <a:buFont typeface="Arial" pitchFamily="34" charset="0"/>
              <a:buChar char="-"/>
              <a:tabLst>
                <a:tab pos="914400" algn="l"/>
                <a:tab pos="2692400" algn="l"/>
              </a:tabLst>
              <a:defRPr sz="2000">
                <a:solidFill>
                  <a:schemeClr val="bg2"/>
                </a:solidFill>
                <a:latin typeface="Arial" pitchFamily="34" charset="0"/>
                <a:cs typeface="Arial" pitchFamily="34" charset="0"/>
              </a:defRPr>
            </a:lvl3pPr>
            <a:lvl4pPr marL="1076325" indent="-350838" algn="l" eaLnBrk="0" hangingPunct="0">
              <a:spcAft>
                <a:spcPct val="20000"/>
              </a:spcAft>
              <a:buChar char="•"/>
              <a:tabLst>
                <a:tab pos="914400" algn="l"/>
                <a:tab pos="2692400" algn="l"/>
              </a:tabLst>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tabLst>
                <a:tab pos="914400" algn="l"/>
                <a:tab pos="2692400" algn="l"/>
              </a:tabLst>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tabLst>
                <a:tab pos="914400" algn="l"/>
                <a:tab pos="2692400" algn="l"/>
              </a:tabLst>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tabLst>
                <a:tab pos="914400" algn="l"/>
                <a:tab pos="2692400" algn="l"/>
              </a:tabLst>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tabLst>
                <a:tab pos="914400" algn="l"/>
                <a:tab pos="2692400" algn="l"/>
              </a:tabLst>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tabLst>
                <a:tab pos="914400" algn="l"/>
                <a:tab pos="2692400" algn="l"/>
              </a:tabLst>
              <a:defRPr sz="2000">
                <a:solidFill>
                  <a:schemeClr val="bg2"/>
                </a:solidFill>
                <a:latin typeface="Arial" pitchFamily="34" charset="0"/>
                <a:cs typeface="Arial" pitchFamily="34" charset="0"/>
              </a:defRPr>
            </a:lvl9pPr>
          </a:lstStyle>
          <a:p>
            <a:pPr eaLnBrk="1" hangingPunct="1">
              <a:spcBef>
                <a:spcPct val="50000"/>
              </a:spcBef>
              <a:spcAft>
                <a:spcPct val="0"/>
              </a:spcAft>
              <a:buFontTx/>
              <a:buNone/>
            </a:pPr>
            <a:r>
              <a:rPr lang="en-US" altLang="zh-CN" sz="1600">
                <a:solidFill>
                  <a:schemeClr val="folHlink"/>
                </a:solidFill>
                <a:ea typeface="宋体" pitchFamily="2" charset="-122"/>
              </a:rPr>
              <a:t>e. </a:t>
            </a:r>
            <a:r>
              <a:rPr lang="zh-CN" altLang="en-US" sz="1600">
                <a:solidFill>
                  <a:schemeClr val="folHlink"/>
                </a:solidFill>
                <a:ea typeface="宋体" pitchFamily="2" charset="-122"/>
              </a:rPr>
              <a:t>固定资产 （续）</a:t>
            </a:r>
          </a:p>
          <a:p>
            <a:pPr eaLnBrk="1" hangingPunct="1">
              <a:spcBef>
                <a:spcPct val="0"/>
              </a:spcBef>
              <a:spcAft>
                <a:spcPct val="0"/>
              </a:spcAft>
              <a:buFontTx/>
              <a:buNone/>
            </a:pPr>
            <a:endParaRPr lang="zh-CN" altLang="en-US" sz="1600">
              <a:solidFill>
                <a:schemeClr val="folHlink"/>
              </a:solidFill>
              <a:ea typeface="宋体" pitchFamily="2" charset="-122"/>
            </a:endParaRPr>
          </a:p>
          <a:p>
            <a:pPr eaLnBrk="1" hangingPunct="1">
              <a:spcBef>
                <a:spcPct val="0"/>
              </a:spcBef>
              <a:spcAft>
                <a:spcPct val="0"/>
              </a:spcAft>
              <a:buFontTx/>
              <a:buNone/>
            </a:pPr>
            <a:r>
              <a:rPr lang="zh-CN" altLang="en-US" sz="1600">
                <a:solidFill>
                  <a:schemeClr val="folHlink"/>
                </a:solidFill>
                <a:ea typeface="宋体" pitchFamily="2" charset="-122"/>
              </a:rPr>
              <a:t>测算方法</a:t>
            </a:r>
            <a:r>
              <a:rPr lang="zh-CN" altLang="en-US" sz="1600" b="0">
                <a:solidFill>
                  <a:schemeClr val="folHlink"/>
                </a:solidFill>
                <a:ea typeface="宋体" pitchFamily="2" charset="-122"/>
              </a:rPr>
              <a:t>：</a:t>
            </a:r>
            <a:r>
              <a:rPr lang="zh-CN" altLang="en-GB" sz="1600" b="0">
                <a:solidFill>
                  <a:schemeClr val="folHlink"/>
                </a:solidFill>
                <a:ea typeface="宋体" pitchFamily="2" charset="-122"/>
              </a:rPr>
              <a:t>　</a:t>
            </a:r>
          </a:p>
          <a:p>
            <a:pPr lvl="1" eaLnBrk="1" hangingPunct="1">
              <a:spcAft>
                <a:spcPct val="0"/>
              </a:spcAft>
              <a:buFontTx/>
              <a:buNone/>
            </a:pPr>
            <a:r>
              <a:rPr lang="en-US" altLang="zh-CN" sz="1600" b="0">
                <a:solidFill>
                  <a:schemeClr val="folHlink"/>
                </a:solidFill>
                <a:ea typeface="宋体" pitchFamily="2" charset="-122"/>
              </a:rPr>
              <a:t>      </a:t>
            </a:r>
          </a:p>
          <a:p>
            <a:pPr lvl="1" eaLnBrk="1" hangingPunct="1">
              <a:spcAft>
                <a:spcPct val="0"/>
              </a:spcAft>
              <a:buFontTx/>
              <a:buNone/>
            </a:pPr>
            <a:r>
              <a:rPr lang="zh-CN" altLang="en-US" sz="1600">
                <a:solidFill>
                  <a:schemeClr val="folHlink"/>
                </a:solidFill>
                <a:ea typeface="宋体" pitchFamily="2" charset="-122"/>
              </a:rPr>
              <a:t>其他资产</a:t>
            </a:r>
            <a:endParaRPr lang="zh-CN" altLang="en-GB" sz="1600" b="0">
              <a:solidFill>
                <a:schemeClr val="tx1"/>
              </a:solidFill>
              <a:ea typeface="宋体" pitchFamily="2" charset="-122"/>
            </a:endParaRPr>
          </a:p>
          <a:p>
            <a:pPr lvl="2" eaLnBrk="1" hangingPunct="1">
              <a:spcAft>
                <a:spcPct val="0"/>
              </a:spcAft>
              <a:buFontTx/>
              <a:buChar char="•"/>
            </a:pPr>
            <a:r>
              <a:rPr lang="zh-CN" altLang="en-US" sz="1600" b="0">
                <a:solidFill>
                  <a:schemeClr val="folHlink"/>
                </a:solidFill>
                <a:ea typeface="宋体" pitchFamily="2" charset="-122"/>
              </a:rPr>
              <a:t>设备采购投资   </a:t>
            </a:r>
            <a:r>
              <a:rPr lang="en-US" altLang="zh-CN" sz="1600" b="0">
                <a:solidFill>
                  <a:schemeClr val="folHlink"/>
                </a:solidFill>
                <a:ea typeface="宋体" pitchFamily="2" charset="-122"/>
              </a:rPr>
              <a:t>---  </a:t>
            </a:r>
            <a:r>
              <a:rPr lang="zh-CN" altLang="en-US" sz="1600" b="0">
                <a:solidFill>
                  <a:schemeClr val="folHlink"/>
                </a:solidFill>
                <a:ea typeface="宋体" pitchFamily="2" charset="-122"/>
              </a:rPr>
              <a:t>根据历史数据和业务发展情况而定的投资计划</a:t>
            </a:r>
            <a:endParaRPr lang="en-US" altLang="zh-CN" sz="1600" b="0">
              <a:solidFill>
                <a:schemeClr val="folHlink"/>
              </a:solidFill>
              <a:ea typeface="宋体" pitchFamily="2" charset="-122"/>
            </a:endParaRPr>
          </a:p>
          <a:p>
            <a:pPr lvl="2" eaLnBrk="1" hangingPunct="1">
              <a:spcAft>
                <a:spcPct val="0"/>
              </a:spcAft>
              <a:buFontTx/>
              <a:buChar char="•"/>
            </a:pPr>
            <a:r>
              <a:rPr lang="zh-CN" altLang="en-US" sz="1600" b="0">
                <a:solidFill>
                  <a:schemeClr val="folHlink"/>
                </a:solidFill>
                <a:ea typeface="宋体" pitchFamily="2" charset="-122"/>
              </a:rPr>
              <a:t>房屋建筑物       </a:t>
            </a:r>
            <a:r>
              <a:rPr lang="en-US" altLang="zh-CN" sz="1600" b="0">
                <a:solidFill>
                  <a:schemeClr val="folHlink"/>
                </a:solidFill>
                <a:ea typeface="宋体" pitchFamily="2" charset="-122"/>
              </a:rPr>
              <a:t>---  </a:t>
            </a:r>
            <a:r>
              <a:rPr lang="zh-CN" altLang="en-US" sz="1600" b="0">
                <a:solidFill>
                  <a:schemeClr val="folHlink"/>
                </a:solidFill>
                <a:ea typeface="宋体" pitchFamily="2" charset="-122"/>
              </a:rPr>
              <a:t>根据业务发展情况而定的投资计划</a:t>
            </a:r>
            <a:endParaRPr lang="en-US" altLang="zh-CN" sz="1600" b="0">
              <a:solidFill>
                <a:schemeClr val="folHlink"/>
              </a:solidFill>
              <a:ea typeface="宋体" pitchFamily="2" charset="-122"/>
            </a:endParaRPr>
          </a:p>
          <a:p>
            <a:pPr lvl="2" eaLnBrk="1" hangingPunct="1">
              <a:spcAft>
                <a:spcPct val="0"/>
              </a:spcAft>
              <a:buFontTx/>
              <a:buChar char="•"/>
            </a:pPr>
            <a:endParaRPr lang="zh-CN" altLang="en-GB" sz="1600" b="0">
              <a:solidFill>
                <a:schemeClr val="folHlink"/>
              </a:solidFill>
              <a:ea typeface="宋体" pitchFamily="2" charset="-122"/>
            </a:endParaRPr>
          </a:p>
          <a:p>
            <a:pPr lvl="2" eaLnBrk="1" hangingPunct="1">
              <a:spcAft>
                <a:spcPct val="0"/>
              </a:spcAft>
              <a:buFontTx/>
              <a:buNone/>
            </a:pPr>
            <a:r>
              <a:rPr lang="zh-CN" altLang="en-GB" sz="1600">
                <a:solidFill>
                  <a:schemeClr val="folHlink"/>
                </a:solidFill>
                <a:ea typeface="宋体" pitchFamily="2" charset="-122"/>
              </a:rPr>
              <a:t>固定资产的处置</a:t>
            </a:r>
            <a:endParaRPr lang="zh-CN" altLang="en-US" sz="1600">
              <a:solidFill>
                <a:schemeClr val="folHlink"/>
              </a:solidFill>
              <a:ea typeface="宋体" pitchFamily="2" charset="-122"/>
            </a:endParaRPr>
          </a:p>
          <a:p>
            <a:pPr lvl="2" eaLnBrk="1" hangingPunct="1">
              <a:spcAft>
                <a:spcPct val="0"/>
              </a:spcAft>
              <a:buFontTx/>
              <a:buChar char="•"/>
            </a:pPr>
            <a:r>
              <a:rPr lang="zh-CN" altLang="en-GB" sz="1600" b="0">
                <a:solidFill>
                  <a:schemeClr val="folHlink"/>
                </a:solidFill>
                <a:ea typeface="宋体" pitchFamily="2" charset="-122"/>
              </a:rPr>
              <a:t>固定资产的处置也需要在固定资产预算中加以考虑。</a:t>
            </a:r>
          </a:p>
          <a:p>
            <a:pPr lvl="1" eaLnBrk="1" hangingPunct="1">
              <a:spcAft>
                <a:spcPct val="0"/>
              </a:spcAft>
              <a:buFontTx/>
              <a:buNone/>
            </a:pPr>
            <a:endParaRPr lang="zh-CN" altLang="en-US" sz="1600" b="0">
              <a:solidFill>
                <a:schemeClr val="folHlink"/>
              </a:solidFill>
              <a:ea typeface="宋体" pitchFamily="2" charset="-122"/>
            </a:endParaRPr>
          </a:p>
          <a:p>
            <a:pPr lvl="2" eaLnBrk="1" hangingPunct="1">
              <a:spcAft>
                <a:spcPct val="0"/>
              </a:spcAft>
              <a:buFontTx/>
              <a:buNone/>
            </a:pPr>
            <a:r>
              <a:rPr lang="zh-CN" altLang="en-GB" sz="1600">
                <a:solidFill>
                  <a:schemeClr val="folHlink"/>
                </a:solidFill>
                <a:ea typeface="宋体" pitchFamily="2" charset="-122"/>
              </a:rPr>
              <a:t>固定资产的折旧</a:t>
            </a:r>
          </a:p>
          <a:p>
            <a:pPr lvl="2" eaLnBrk="1" hangingPunct="1">
              <a:spcAft>
                <a:spcPct val="0"/>
              </a:spcAft>
              <a:buFontTx/>
              <a:buChar char="•"/>
            </a:pPr>
            <a:r>
              <a:rPr lang="zh-CN" altLang="en-US" sz="1600" b="0">
                <a:solidFill>
                  <a:schemeClr val="folHlink"/>
                </a:solidFill>
                <a:ea typeface="宋体" pitchFamily="2" charset="-122"/>
              </a:rPr>
              <a:t>当期</a:t>
            </a:r>
            <a:r>
              <a:rPr lang="en-US" altLang="zh-CN" sz="1600" b="0">
                <a:solidFill>
                  <a:schemeClr val="folHlink"/>
                </a:solidFill>
                <a:ea typeface="宋体" pitchFamily="2" charset="-122"/>
              </a:rPr>
              <a:t> </a:t>
            </a:r>
            <a:r>
              <a:rPr lang="zh-CN" altLang="en-US" sz="1600" b="0">
                <a:solidFill>
                  <a:schemeClr val="folHlink"/>
                </a:solidFill>
                <a:ea typeface="宋体" pitchFamily="2" charset="-122"/>
              </a:rPr>
              <a:t>折旧金额与损益表预算金额一致</a:t>
            </a:r>
            <a:endParaRPr lang="en-US" altLang="zh-CN" sz="1600" b="0">
              <a:solidFill>
                <a:schemeClr val="folHlink"/>
              </a:solidFill>
              <a:ea typeface="宋体" pitchFamily="2" charset="-122"/>
            </a:endParaRPr>
          </a:p>
          <a:p>
            <a:pPr lvl="1" eaLnBrk="1" hangingPunct="1">
              <a:spcAft>
                <a:spcPct val="0"/>
              </a:spcAft>
              <a:buFontTx/>
              <a:buNone/>
            </a:pPr>
            <a:endParaRPr lang="zh-CN" altLang="en-GB" sz="1600">
              <a:solidFill>
                <a:schemeClr val="folHlink"/>
              </a:solidFill>
              <a:ea typeface="宋体" pitchFamily="2" charset="-122"/>
            </a:endParaRPr>
          </a:p>
          <a:p>
            <a:pPr eaLnBrk="1" hangingPunct="1">
              <a:spcBef>
                <a:spcPct val="0"/>
              </a:spcBef>
              <a:spcAft>
                <a:spcPct val="0"/>
              </a:spcAft>
              <a:buFontTx/>
              <a:buNone/>
            </a:pPr>
            <a:r>
              <a:rPr lang="zh-CN" altLang="en-GB" sz="1600">
                <a:solidFill>
                  <a:schemeClr val="folHlink"/>
                </a:solidFill>
                <a:ea typeface="宋体" pitchFamily="2" charset="-122"/>
              </a:rPr>
              <a:t>其他考虑因素</a:t>
            </a:r>
            <a:r>
              <a:rPr lang="zh-CN" altLang="en-GB" sz="1600" b="0">
                <a:solidFill>
                  <a:schemeClr val="folHlink"/>
                </a:solidFill>
                <a:ea typeface="宋体" pitchFamily="2" charset="-122"/>
              </a:rPr>
              <a:t>：对于上述项目的预算编制，除了包括已经签订合约的既定支出，同时还需要考虑公司在过去几年其自身的历史数据，最终确定固定资产预算。</a:t>
            </a:r>
            <a:endParaRPr lang="zh-CN" altLang="en-US" sz="1600" b="0">
              <a:solidFill>
                <a:schemeClr val="folHlink"/>
              </a:solidFill>
              <a:ea typeface="宋体" pitchFamily="2" charset="-122"/>
            </a:endParaRPr>
          </a:p>
        </p:txBody>
      </p:sp>
      <p:sp>
        <p:nvSpPr>
          <p:cNvPr id="119811" name="Rectangle 3"/>
          <p:cNvSpPr>
            <a:spLocks noGrp="1" noChangeArrowheads="1"/>
          </p:cNvSpPr>
          <p:nvPr>
            <p:ph type="ctrTitle"/>
          </p:nvPr>
        </p:nvSpPr>
        <p:spPr>
          <a:xfrm>
            <a:off x="163513" y="823913"/>
            <a:ext cx="8802687" cy="820737"/>
          </a:xfrm>
        </p:spPr>
        <p:txBody>
          <a:bodyPr/>
          <a:lstStyle/>
          <a:p>
            <a:pPr eaLnBrk="1" hangingPunct="1"/>
            <a:r>
              <a:rPr lang="zh-CN" altLang="en-GB" sz="2000" b="1" smtClean="0">
                <a:ea typeface="宋体" pitchFamily="2" charset="-122"/>
              </a:rPr>
              <a:t>资产负债预算表</a:t>
            </a:r>
            <a:r>
              <a:rPr lang="en-GB" altLang="zh-CN" sz="2000" b="1" smtClean="0">
                <a:ea typeface="宋体" pitchFamily="2" charset="-122"/>
              </a:rPr>
              <a:t>——</a:t>
            </a:r>
            <a:r>
              <a:rPr lang="zh-CN" altLang="en-GB" sz="2000" b="1" smtClean="0">
                <a:ea typeface="宋体" pitchFamily="2" charset="-122"/>
              </a:rPr>
              <a:t>资产</a:t>
            </a:r>
          </a:p>
        </p:txBody>
      </p:sp>
      <p:sp>
        <p:nvSpPr>
          <p:cNvPr id="119812" name="Rectangle 4"/>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5.4 </a:t>
            </a:r>
            <a:r>
              <a:rPr lang="zh-CN" altLang="en-GB" sz="2400">
                <a:solidFill>
                  <a:schemeClr val="folHlink"/>
                </a:solidFill>
                <a:ea typeface="宋体" pitchFamily="2" charset="-122"/>
              </a:rPr>
              <a:t>财务预算的编制（续） </a:t>
            </a:r>
            <a:r>
              <a:rPr lang="en-GB" altLang="zh-CN" sz="2400">
                <a:solidFill>
                  <a:schemeClr val="folHlink"/>
                </a:solidFill>
                <a:ea typeface="宋体" pitchFamily="2" charset="-122"/>
              </a:rPr>
              <a:t>– </a:t>
            </a:r>
            <a:r>
              <a:rPr lang="zh-CN" altLang="en-GB" sz="2400">
                <a:solidFill>
                  <a:schemeClr val="folHlink"/>
                </a:solidFill>
                <a:ea typeface="宋体" pitchFamily="2" charset="-122"/>
              </a:rPr>
              <a:t>资产负债预算表</a:t>
            </a:r>
          </a:p>
        </p:txBody>
      </p:sp>
      <p:sp>
        <p:nvSpPr>
          <p:cNvPr id="119813" name="Line 5"/>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19814" name="Rectangle 6"/>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4459030D-023B-42E4-A709-A8B9E1A6B574}" type="slidenum">
              <a:rPr lang="en-GB" altLang="zh-CN" sz="1100" b="0">
                <a:solidFill>
                  <a:schemeClr val="bg2"/>
                </a:solidFill>
                <a:ea typeface="宋体" pitchFamily="2" charset="-122"/>
              </a:rPr>
              <a:pPr algn="r" eaLnBrk="1" hangingPunct="1">
                <a:buSzTx/>
              </a:pPr>
              <a:t>106</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ext Box 2"/>
          <p:cNvSpPr txBox="1">
            <a:spLocks noChangeArrowheads="1"/>
          </p:cNvSpPr>
          <p:nvPr/>
        </p:nvSpPr>
        <p:spPr bwMode="blackWhite">
          <a:xfrm>
            <a:off x="214313" y="1206500"/>
            <a:ext cx="7723187" cy="4400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49400" indent="-1092200" algn="l" eaLnBrk="0" hangingPunct="0">
              <a:spcAft>
                <a:spcPct val="20000"/>
              </a:spcAft>
              <a:buChar char="•"/>
              <a:defRPr sz="2000">
                <a:solidFill>
                  <a:schemeClr val="bg2"/>
                </a:solidFill>
                <a:latin typeface="Arial" pitchFamily="34" charset="0"/>
                <a:cs typeface="Arial" pitchFamily="34" charset="0"/>
              </a:defRPr>
            </a:lvl2pPr>
            <a:lvl3pPr marL="17145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828800" indent="-350838" algn="l" eaLnBrk="0" hangingPunct="0">
              <a:spcAft>
                <a:spcPct val="20000"/>
              </a:spcAft>
              <a:buChar char="•"/>
              <a:defRPr sz="2000">
                <a:solidFill>
                  <a:schemeClr val="bg2"/>
                </a:solidFill>
                <a:latin typeface="Arial" pitchFamily="34" charset="0"/>
                <a:cs typeface="Arial" pitchFamily="34" charset="0"/>
              </a:defRPr>
            </a:lvl4pPr>
            <a:lvl5pPr marL="1943100"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400300"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857500"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314700"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71900"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50000"/>
              </a:spcBef>
              <a:spcAft>
                <a:spcPct val="0"/>
              </a:spcAft>
              <a:buFontTx/>
              <a:buNone/>
            </a:pPr>
            <a:r>
              <a:rPr lang="en-US" altLang="zh-CN" sz="1600">
                <a:solidFill>
                  <a:schemeClr val="folHlink"/>
                </a:solidFill>
                <a:ea typeface="宋体" pitchFamily="2" charset="-122"/>
              </a:rPr>
              <a:t>f</a:t>
            </a:r>
            <a:r>
              <a:rPr lang="en-US" altLang="zh-CN" sz="1600" i="1">
                <a:solidFill>
                  <a:schemeClr val="folHlink"/>
                </a:solidFill>
                <a:ea typeface="宋体" pitchFamily="2" charset="-122"/>
              </a:rPr>
              <a:t>. </a:t>
            </a:r>
            <a:r>
              <a:rPr lang="zh-CN" altLang="en-US" sz="1600">
                <a:solidFill>
                  <a:schemeClr val="folHlink"/>
                </a:solidFill>
                <a:ea typeface="宋体" pitchFamily="2" charset="-122"/>
              </a:rPr>
              <a:t>应付账款（</a:t>
            </a:r>
            <a:r>
              <a:rPr lang="en-US" altLang="zh-CN" sz="1600">
                <a:solidFill>
                  <a:schemeClr val="folHlink"/>
                </a:solidFill>
                <a:ea typeface="宋体" pitchFamily="2" charset="-122"/>
              </a:rPr>
              <a:t>A/P)</a:t>
            </a:r>
          </a:p>
          <a:p>
            <a:pPr lvl="1" eaLnBrk="1" hangingPunct="1">
              <a:spcBef>
                <a:spcPct val="50000"/>
              </a:spcBef>
              <a:spcAft>
                <a:spcPct val="0"/>
              </a:spcAft>
              <a:buFontTx/>
              <a:buNone/>
            </a:pPr>
            <a:r>
              <a:rPr lang="zh-CN" altLang="en-US" sz="1600">
                <a:solidFill>
                  <a:schemeClr val="folHlink"/>
                </a:solidFill>
                <a:ea typeface="宋体" pitchFamily="2" charset="-122"/>
              </a:rPr>
              <a:t>计算方法：将应付账款按支付时间先后分类，以逐个估计付款期；</a:t>
            </a:r>
          </a:p>
          <a:p>
            <a:pPr lvl="1" eaLnBrk="1" hangingPunct="1">
              <a:spcBef>
                <a:spcPct val="50000"/>
              </a:spcBef>
              <a:spcAft>
                <a:spcPct val="0"/>
              </a:spcAft>
              <a:buFontTx/>
              <a:buNone/>
            </a:pPr>
            <a:r>
              <a:rPr lang="zh-CN" altLang="en-US" sz="1600" b="0">
                <a:solidFill>
                  <a:schemeClr val="folHlink"/>
                </a:solidFill>
                <a:ea typeface="宋体" pitchFamily="2" charset="-122"/>
              </a:rPr>
              <a:t>当月支付：如船舶租金，部分管理费用（如管理人员工资）</a:t>
            </a:r>
          </a:p>
          <a:p>
            <a:pPr lvl="1" eaLnBrk="1" hangingPunct="1">
              <a:spcBef>
                <a:spcPct val="50000"/>
              </a:spcBef>
              <a:spcAft>
                <a:spcPct val="0"/>
              </a:spcAft>
              <a:buFontTx/>
              <a:buNone/>
            </a:pPr>
            <a:r>
              <a:rPr lang="zh-CN" altLang="en-US" sz="1600" b="0">
                <a:solidFill>
                  <a:schemeClr val="folHlink"/>
                </a:solidFill>
                <a:ea typeface="宋体" pitchFamily="2" charset="-122"/>
              </a:rPr>
              <a:t>非当月支付：如使费成本，燃油成本等。可根据与供应商等签订合同条款或历史付款记录编   制预算</a:t>
            </a:r>
          </a:p>
          <a:p>
            <a:pPr lvl="1" eaLnBrk="1" hangingPunct="1">
              <a:spcBef>
                <a:spcPct val="50000"/>
              </a:spcBef>
              <a:spcAft>
                <a:spcPct val="0"/>
              </a:spcAft>
              <a:buFontTx/>
              <a:buNone/>
            </a:pPr>
            <a:endParaRPr lang="zh-CN" altLang="en-US" sz="1600" b="0">
              <a:solidFill>
                <a:schemeClr val="folHlink"/>
              </a:solidFill>
              <a:ea typeface="宋体" pitchFamily="2" charset="-122"/>
            </a:endParaRPr>
          </a:p>
          <a:p>
            <a:pPr eaLnBrk="1" hangingPunct="1">
              <a:spcBef>
                <a:spcPct val="50000"/>
              </a:spcBef>
              <a:spcAft>
                <a:spcPct val="0"/>
              </a:spcAft>
              <a:buFontTx/>
              <a:buNone/>
            </a:pPr>
            <a:r>
              <a:rPr lang="zh-CN" altLang="en-US" sz="1600" b="0">
                <a:solidFill>
                  <a:schemeClr val="folHlink"/>
                </a:solidFill>
                <a:ea typeface="宋体" pitchFamily="2" charset="-122"/>
              </a:rPr>
              <a:t>由于航运业务性质的特殊，主要业务成本都需要进行预估。此处的应付账款预测，也需包含预估部分。</a:t>
            </a:r>
          </a:p>
          <a:p>
            <a:pPr eaLnBrk="1" hangingPunct="1">
              <a:spcBef>
                <a:spcPct val="50000"/>
              </a:spcBef>
              <a:spcAft>
                <a:spcPct val="0"/>
              </a:spcAft>
              <a:buFontTx/>
              <a:buNone/>
            </a:pPr>
            <a:r>
              <a:rPr lang="en-US" altLang="zh-CN" sz="1600">
                <a:solidFill>
                  <a:schemeClr val="folHlink"/>
                </a:solidFill>
                <a:ea typeface="宋体" pitchFamily="2" charset="-122"/>
              </a:rPr>
              <a:t>g. </a:t>
            </a:r>
            <a:r>
              <a:rPr lang="zh-CN" altLang="en-US" sz="1600">
                <a:solidFill>
                  <a:schemeClr val="folHlink"/>
                </a:solidFill>
                <a:ea typeface="宋体" pitchFamily="2" charset="-122"/>
              </a:rPr>
              <a:t>预收账款</a:t>
            </a:r>
          </a:p>
          <a:p>
            <a:pPr lvl="1" eaLnBrk="1" hangingPunct="1">
              <a:spcBef>
                <a:spcPct val="50000"/>
              </a:spcBef>
              <a:spcAft>
                <a:spcPct val="0"/>
              </a:spcAft>
              <a:buFontTx/>
              <a:buNone/>
            </a:pPr>
            <a:r>
              <a:rPr lang="zh-CN" altLang="en-US" sz="1600">
                <a:solidFill>
                  <a:schemeClr val="folHlink"/>
                </a:solidFill>
                <a:ea typeface="宋体" pitchFamily="2" charset="-122"/>
              </a:rPr>
              <a:t>计算方法：按虑</a:t>
            </a:r>
            <a:r>
              <a:rPr lang="en-US" altLang="zh-CN" sz="1600">
                <a:solidFill>
                  <a:schemeClr val="folHlink"/>
                </a:solidFill>
                <a:ea typeface="宋体" pitchFamily="2" charset="-122"/>
              </a:rPr>
              <a:t>TC</a:t>
            </a:r>
            <a:r>
              <a:rPr lang="zh-CN" altLang="en-US" sz="1600">
                <a:solidFill>
                  <a:schemeClr val="folHlink"/>
                </a:solidFill>
                <a:ea typeface="宋体" pitchFamily="2" charset="-122"/>
              </a:rPr>
              <a:t>和</a:t>
            </a:r>
            <a:r>
              <a:rPr lang="en-US" altLang="zh-CN" sz="1600">
                <a:solidFill>
                  <a:schemeClr val="folHlink"/>
                </a:solidFill>
                <a:ea typeface="宋体" pitchFamily="2" charset="-122"/>
              </a:rPr>
              <a:t>VC</a:t>
            </a:r>
            <a:r>
              <a:rPr lang="zh-CN" altLang="en-US" sz="1600">
                <a:solidFill>
                  <a:schemeClr val="folHlink"/>
                </a:solidFill>
                <a:ea typeface="宋体" pitchFamily="2" charset="-122"/>
              </a:rPr>
              <a:t>的不同合约要求，预计承租人提前支付的船舶租金</a:t>
            </a:r>
          </a:p>
          <a:p>
            <a:pPr lvl="1" eaLnBrk="1" hangingPunct="1">
              <a:spcBef>
                <a:spcPct val="50000"/>
              </a:spcBef>
              <a:spcAft>
                <a:spcPct val="0"/>
              </a:spcAft>
              <a:buFontTx/>
              <a:buNone/>
            </a:pPr>
            <a:endParaRPr lang="zh-CN" altLang="en-US" sz="1600">
              <a:solidFill>
                <a:schemeClr val="folHlink"/>
              </a:solidFill>
              <a:ea typeface="宋体" pitchFamily="2" charset="-122"/>
            </a:endParaRPr>
          </a:p>
          <a:p>
            <a:pPr eaLnBrk="1" hangingPunct="1">
              <a:spcBef>
                <a:spcPct val="50000"/>
              </a:spcBef>
              <a:spcAft>
                <a:spcPct val="0"/>
              </a:spcAft>
              <a:buFontTx/>
              <a:buNone/>
            </a:pPr>
            <a:endParaRPr lang="en-US" altLang="zh-CN" sz="1600" b="0">
              <a:solidFill>
                <a:schemeClr val="folHlink"/>
              </a:solidFill>
              <a:ea typeface="宋体" pitchFamily="2" charset="-122"/>
            </a:endParaRPr>
          </a:p>
          <a:p>
            <a:pPr eaLnBrk="1" hangingPunct="1">
              <a:spcBef>
                <a:spcPct val="50000"/>
              </a:spcBef>
              <a:spcAft>
                <a:spcPct val="0"/>
              </a:spcAft>
              <a:buFontTx/>
              <a:buNone/>
            </a:pPr>
            <a:endParaRPr lang="en-US" altLang="zh-CN" sz="1600" b="0">
              <a:solidFill>
                <a:schemeClr val="folHlink"/>
              </a:solidFill>
              <a:ea typeface="宋体" pitchFamily="2" charset="-122"/>
            </a:endParaRPr>
          </a:p>
        </p:txBody>
      </p:sp>
      <p:sp>
        <p:nvSpPr>
          <p:cNvPr id="120835" name="Rectangle 3"/>
          <p:cNvSpPr>
            <a:spLocks noGrp="1" noChangeArrowheads="1"/>
          </p:cNvSpPr>
          <p:nvPr>
            <p:ph type="ctrTitle"/>
          </p:nvPr>
        </p:nvSpPr>
        <p:spPr>
          <a:xfrm>
            <a:off x="163513" y="823913"/>
            <a:ext cx="8802687" cy="820737"/>
          </a:xfrm>
        </p:spPr>
        <p:txBody>
          <a:bodyPr/>
          <a:lstStyle/>
          <a:p>
            <a:pPr eaLnBrk="1" hangingPunct="1"/>
            <a:r>
              <a:rPr lang="zh-CN" altLang="en-GB" sz="2000" b="1" smtClean="0">
                <a:ea typeface="宋体" pitchFamily="2" charset="-122"/>
              </a:rPr>
              <a:t>资产负债预算表</a:t>
            </a:r>
            <a:r>
              <a:rPr lang="en-GB" altLang="zh-CN" sz="2000" b="1" smtClean="0">
                <a:ea typeface="宋体" pitchFamily="2" charset="-122"/>
              </a:rPr>
              <a:t>——</a:t>
            </a:r>
            <a:r>
              <a:rPr lang="zh-CN" altLang="en-GB" sz="2000" b="1" smtClean="0">
                <a:ea typeface="宋体" pitchFamily="2" charset="-122"/>
              </a:rPr>
              <a:t>负债</a:t>
            </a:r>
          </a:p>
        </p:txBody>
      </p:sp>
      <p:sp>
        <p:nvSpPr>
          <p:cNvPr id="120836" name="Rectangle 4"/>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5.4 </a:t>
            </a:r>
            <a:r>
              <a:rPr lang="zh-CN" altLang="en-GB" sz="2400">
                <a:solidFill>
                  <a:schemeClr val="folHlink"/>
                </a:solidFill>
                <a:ea typeface="宋体" pitchFamily="2" charset="-122"/>
              </a:rPr>
              <a:t>财务预算的编制（续） </a:t>
            </a:r>
            <a:r>
              <a:rPr lang="en-GB" altLang="zh-CN" sz="2400">
                <a:solidFill>
                  <a:schemeClr val="folHlink"/>
                </a:solidFill>
                <a:ea typeface="宋体" pitchFamily="2" charset="-122"/>
              </a:rPr>
              <a:t>– </a:t>
            </a:r>
            <a:r>
              <a:rPr lang="zh-CN" altLang="en-GB" sz="2400">
                <a:solidFill>
                  <a:schemeClr val="folHlink"/>
                </a:solidFill>
                <a:ea typeface="宋体" pitchFamily="2" charset="-122"/>
              </a:rPr>
              <a:t>资产负债预算表</a:t>
            </a:r>
          </a:p>
        </p:txBody>
      </p:sp>
      <p:sp>
        <p:nvSpPr>
          <p:cNvPr id="120837" name="Line 5"/>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20838" name="Text Box 6"/>
          <p:cNvSpPr txBox="1">
            <a:spLocks noChangeArrowheads="1"/>
          </p:cNvSpPr>
          <p:nvPr/>
        </p:nvSpPr>
        <p:spPr bwMode="blackWhite">
          <a:xfrm>
            <a:off x="6954838" y="1444625"/>
            <a:ext cx="1668462"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chemeClr val="folHlink"/>
                </a:solidFill>
                <a:ea typeface="宋体" pitchFamily="2" charset="-122"/>
              </a:rPr>
              <a:t>A/P</a:t>
            </a:r>
            <a:r>
              <a:rPr lang="zh-CN" altLang="en-US" sz="1600">
                <a:solidFill>
                  <a:schemeClr val="folHlink"/>
                </a:solidFill>
                <a:ea typeface="宋体" pitchFamily="2" charset="-122"/>
              </a:rPr>
              <a:t>期末余额</a:t>
            </a:r>
            <a:endParaRPr lang="en-GB" altLang="zh-CN" sz="1600">
              <a:solidFill>
                <a:schemeClr val="folHlink"/>
              </a:solidFill>
              <a:ea typeface="宋体" pitchFamily="2" charset="-122"/>
            </a:endParaRPr>
          </a:p>
        </p:txBody>
      </p:sp>
      <p:sp>
        <p:nvSpPr>
          <p:cNvPr id="120839" name="Text Box 7"/>
          <p:cNvSpPr txBox="1">
            <a:spLocks noChangeArrowheads="1"/>
          </p:cNvSpPr>
          <p:nvPr/>
        </p:nvSpPr>
        <p:spPr bwMode="blackWhite">
          <a:xfrm>
            <a:off x="6759575" y="1733550"/>
            <a:ext cx="1970088"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1600">
                <a:solidFill>
                  <a:schemeClr val="folHlink"/>
                </a:solidFill>
                <a:ea typeface="宋体" pitchFamily="2" charset="-122"/>
              </a:rPr>
              <a:t>年度信贷费用总额</a:t>
            </a:r>
            <a:endParaRPr lang="zh-CN" altLang="en-GB" sz="1600">
              <a:solidFill>
                <a:schemeClr val="folHlink"/>
              </a:solidFill>
              <a:ea typeface="宋体" pitchFamily="2" charset="-122"/>
            </a:endParaRPr>
          </a:p>
        </p:txBody>
      </p:sp>
      <p:sp>
        <p:nvSpPr>
          <p:cNvPr id="120840" name="Line 8"/>
          <p:cNvSpPr>
            <a:spLocks noChangeShapeType="1"/>
          </p:cNvSpPr>
          <p:nvPr/>
        </p:nvSpPr>
        <p:spPr bwMode="blackWhite">
          <a:xfrm>
            <a:off x="6726238" y="1689100"/>
            <a:ext cx="1897062" cy="158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20841" name="Text Box 9"/>
          <p:cNvSpPr txBox="1">
            <a:spLocks noChangeArrowheads="1"/>
          </p:cNvSpPr>
          <p:nvPr/>
        </p:nvSpPr>
        <p:spPr bwMode="blackWhite">
          <a:xfrm>
            <a:off x="241300" y="4624388"/>
            <a:ext cx="8648700" cy="8556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23900" indent="-266700"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50000"/>
              </a:spcBef>
              <a:spcAft>
                <a:spcPct val="0"/>
              </a:spcAft>
              <a:buFontTx/>
              <a:buNone/>
            </a:pPr>
            <a:r>
              <a:rPr lang="en-US" altLang="zh-CN" sz="1600">
                <a:solidFill>
                  <a:schemeClr val="folHlink"/>
                </a:solidFill>
                <a:ea typeface="宋体" pitchFamily="2" charset="-122"/>
              </a:rPr>
              <a:t>h. </a:t>
            </a:r>
            <a:r>
              <a:rPr lang="zh-CN" altLang="en-US" sz="1600">
                <a:solidFill>
                  <a:schemeClr val="folHlink"/>
                </a:solidFill>
                <a:ea typeface="宋体" pitchFamily="2" charset="-122"/>
              </a:rPr>
              <a:t>借款 </a:t>
            </a:r>
          </a:p>
          <a:p>
            <a:pPr eaLnBrk="1" hangingPunct="1">
              <a:spcBef>
                <a:spcPct val="50000"/>
              </a:spcBef>
              <a:spcAft>
                <a:spcPct val="0"/>
              </a:spcAft>
              <a:buFontTx/>
              <a:buNone/>
            </a:pPr>
            <a:r>
              <a:rPr lang="zh-CN" altLang="en-US" sz="1600">
                <a:solidFill>
                  <a:schemeClr val="folHlink"/>
                </a:solidFill>
                <a:ea typeface="宋体" pitchFamily="2" charset="-122"/>
              </a:rPr>
              <a:t>         计算方法</a:t>
            </a:r>
            <a:r>
              <a:rPr lang="zh-CN" altLang="en-US" sz="1600" b="0">
                <a:solidFill>
                  <a:schemeClr val="folHlink"/>
                </a:solidFill>
                <a:ea typeface="宋体" pitchFamily="2" charset="-122"/>
              </a:rPr>
              <a:t>：以上一年度的借款余额为预算起点，在以每个银行提供的授信额度为基础的前提下，综合考虑年度中现金流预测，进行借款的预算编制。</a:t>
            </a:r>
            <a:endParaRPr lang="en-US" altLang="zh-CN" sz="1600" b="0">
              <a:solidFill>
                <a:schemeClr val="folHlink"/>
              </a:solidFill>
              <a:ea typeface="宋体" pitchFamily="2" charset="-122"/>
            </a:endParaRPr>
          </a:p>
        </p:txBody>
      </p:sp>
      <p:sp>
        <p:nvSpPr>
          <p:cNvPr id="120842" name="Rectangle 10"/>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74C1499C-0E83-422E-99A5-2E137FC5CDB1}" type="slidenum">
              <a:rPr lang="en-GB" altLang="zh-CN" sz="1100" b="0">
                <a:solidFill>
                  <a:schemeClr val="bg2"/>
                </a:solidFill>
                <a:ea typeface="宋体" pitchFamily="2" charset="-122"/>
              </a:rPr>
              <a:pPr algn="r" eaLnBrk="1" hangingPunct="1">
                <a:buSzTx/>
              </a:pPr>
              <a:t>107</a:t>
            </a:fld>
            <a:endParaRPr lang="en-GB" altLang="zh-CN" sz="1100" b="0">
              <a:solidFill>
                <a:schemeClr val="bg2"/>
              </a:solidFill>
              <a:ea typeface="宋体"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78DBCBE8-DEE3-46F2-9B40-2CEFE2FB359D}" type="slidenum">
              <a:rPr lang="en-GB" altLang="zh-CN" sz="1100" b="0">
                <a:solidFill>
                  <a:schemeClr val="bg2"/>
                </a:solidFill>
              </a:rPr>
              <a:pPr eaLnBrk="1" hangingPunct="1"/>
              <a:t>108</a:t>
            </a:fld>
            <a:endParaRPr lang="en-GB" altLang="zh-CN" sz="1100" b="0">
              <a:solidFill>
                <a:schemeClr val="bg2"/>
              </a:solidFill>
            </a:endParaRPr>
          </a:p>
        </p:txBody>
      </p:sp>
      <p:sp>
        <p:nvSpPr>
          <p:cNvPr id="121859" name="Text Box 2"/>
          <p:cNvSpPr>
            <a:spLocks noGrp="1" noChangeArrowheads="1"/>
          </p:cNvSpPr>
          <p:nvPr>
            <p:ph type="body" idx="1"/>
          </p:nvPr>
        </p:nvSpPr>
        <p:spPr bwMode="blackWhite">
          <a:xfrm>
            <a:off x="160338" y="1371600"/>
            <a:ext cx="8823325" cy="4335463"/>
          </a:xfrm>
          <a:noFill/>
          <a:extLst>
            <a:ext uri="{91240B29-F687-4F45-9708-019B960494DF}">
              <a14:hiddenLine xmlns:a14="http://schemas.microsoft.com/office/drawing/2010/main" w="9525">
                <a:solidFill>
                  <a:schemeClr val="folHlink"/>
                </a:solidFill>
                <a:miter lim="800000"/>
                <a:headEnd/>
                <a:tailEnd/>
              </a14:hiddenLine>
            </a:ext>
          </a:extLst>
        </p:spPr>
        <p:txBody>
          <a:bodyPr/>
          <a:lstStyle/>
          <a:p>
            <a:pPr eaLnBrk="1" hangingPunct="1">
              <a:lnSpc>
                <a:spcPct val="80000"/>
              </a:lnSpc>
              <a:spcBef>
                <a:spcPct val="50000"/>
              </a:spcBef>
              <a:spcAft>
                <a:spcPct val="0"/>
              </a:spcAft>
              <a:buFontTx/>
              <a:buNone/>
            </a:pPr>
            <a:r>
              <a:rPr lang="en-US" altLang="zh-CN" sz="1600" b="1" smtClean="0">
                <a:solidFill>
                  <a:schemeClr val="folHlink"/>
                </a:solidFill>
                <a:ea typeface="宋体" pitchFamily="2" charset="-122"/>
              </a:rPr>
              <a:t> i. </a:t>
            </a:r>
            <a:r>
              <a:rPr lang="zh-CN" altLang="en-US" sz="1600" b="1" smtClean="0">
                <a:solidFill>
                  <a:schemeClr val="folHlink"/>
                </a:solidFill>
                <a:ea typeface="宋体" pitchFamily="2" charset="-122"/>
              </a:rPr>
              <a:t>应缴所得税</a:t>
            </a:r>
            <a:endParaRPr lang="en-US" altLang="zh-CN" sz="1600" b="1" smtClean="0">
              <a:solidFill>
                <a:schemeClr val="folHlink"/>
              </a:solidFill>
              <a:ea typeface="宋体" pitchFamily="2" charset="-122"/>
            </a:endParaRPr>
          </a:p>
          <a:p>
            <a:pPr marL="723900" lvl="1" indent="-722313" eaLnBrk="1" hangingPunct="1">
              <a:lnSpc>
                <a:spcPct val="50000"/>
              </a:lnSpc>
              <a:spcBef>
                <a:spcPct val="50000"/>
              </a:spcBef>
              <a:spcAft>
                <a:spcPct val="0"/>
              </a:spcAft>
              <a:buSzPct val="90000"/>
              <a:buFontTx/>
              <a:buNone/>
            </a:pPr>
            <a:r>
              <a:rPr lang="zh-CN" altLang="en-US" sz="1600" smtClean="0">
                <a:solidFill>
                  <a:schemeClr val="folHlink"/>
                </a:solidFill>
                <a:ea typeface="宋体" pitchFamily="2" charset="-122"/>
              </a:rPr>
              <a:t>         计算方法：税前利润 </a:t>
            </a:r>
            <a:r>
              <a:rPr lang="en-US" altLang="zh-CN" sz="1600" smtClean="0">
                <a:solidFill>
                  <a:schemeClr val="folHlink"/>
                </a:solidFill>
                <a:ea typeface="宋体" pitchFamily="2" charset="-122"/>
              </a:rPr>
              <a:t>x </a:t>
            </a:r>
            <a:r>
              <a:rPr lang="zh-CN" altLang="en-US" sz="1600" smtClean="0">
                <a:solidFill>
                  <a:schemeClr val="folHlink"/>
                </a:solidFill>
                <a:ea typeface="宋体" pitchFamily="2" charset="-122"/>
              </a:rPr>
              <a:t>所得税率 </a:t>
            </a:r>
            <a:r>
              <a:rPr lang="en-US" altLang="zh-CN" sz="1600" smtClean="0">
                <a:solidFill>
                  <a:schemeClr val="folHlink"/>
                </a:solidFill>
                <a:ea typeface="宋体" pitchFamily="2" charset="-122"/>
              </a:rPr>
              <a:t>= </a:t>
            </a:r>
            <a:r>
              <a:rPr lang="zh-CN" altLang="en-US" sz="1600" smtClean="0">
                <a:solidFill>
                  <a:schemeClr val="folHlink"/>
                </a:solidFill>
                <a:ea typeface="宋体" pitchFamily="2" charset="-122"/>
              </a:rPr>
              <a:t>应缴所得税</a:t>
            </a:r>
            <a:r>
              <a:rPr lang="zh-CN" altLang="en-US" sz="1600" smtClean="0">
                <a:ea typeface="宋体" pitchFamily="2" charset="-122"/>
              </a:rPr>
              <a:t> </a:t>
            </a:r>
          </a:p>
          <a:p>
            <a:pPr marL="723900" lvl="1" indent="-722313" eaLnBrk="1" hangingPunct="1">
              <a:lnSpc>
                <a:spcPct val="50000"/>
              </a:lnSpc>
              <a:spcBef>
                <a:spcPct val="50000"/>
              </a:spcBef>
              <a:spcAft>
                <a:spcPct val="0"/>
              </a:spcAft>
              <a:buSzPct val="90000"/>
              <a:buFontTx/>
              <a:buNone/>
            </a:pPr>
            <a:endParaRPr lang="zh-CN" altLang="en-US" sz="1600" smtClean="0">
              <a:ea typeface="宋体" pitchFamily="2" charset="-122"/>
            </a:endParaRPr>
          </a:p>
          <a:p>
            <a:pPr eaLnBrk="1" hangingPunct="1">
              <a:lnSpc>
                <a:spcPct val="80000"/>
              </a:lnSpc>
              <a:spcBef>
                <a:spcPct val="50000"/>
              </a:spcBef>
              <a:spcAft>
                <a:spcPct val="0"/>
              </a:spcAft>
              <a:buFontTx/>
              <a:buNone/>
            </a:pPr>
            <a:r>
              <a:rPr lang="en-US" altLang="zh-CN" sz="1600" b="1" smtClean="0">
                <a:solidFill>
                  <a:schemeClr val="folHlink"/>
                </a:solidFill>
                <a:ea typeface="宋体" pitchFamily="2" charset="-122"/>
              </a:rPr>
              <a:t>  j.  </a:t>
            </a:r>
            <a:r>
              <a:rPr lang="zh-CN" altLang="en-US" sz="1600" b="1" smtClean="0">
                <a:solidFill>
                  <a:schemeClr val="folHlink"/>
                </a:solidFill>
                <a:ea typeface="宋体" pitchFamily="2" charset="-122"/>
              </a:rPr>
              <a:t>递延所得税</a:t>
            </a:r>
          </a:p>
          <a:p>
            <a:pPr marL="723900" lvl="1" indent="-722313" eaLnBrk="1" hangingPunct="1">
              <a:lnSpc>
                <a:spcPct val="50000"/>
              </a:lnSpc>
              <a:spcBef>
                <a:spcPct val="50000"/>
              </a:spcBef>
              <a:spcAft>
                <a:spcPct val="0"/>
              </a:spcAft>
              <a:buSzPct val="90000"/>
              <a:buFontTx/>
              <a:buNone/>
            </a:pPr>
            <a:r>
              <a:rPr lang="zh-CN" altLang="en-US" sz="1600" smtClean="0">
                <a:solidFill>
                  <a:schemeClr val="folHlink"/>
                </a:solidFill>
                <a:ea typeface="宋体" pitchFamily="2" charset="-122"/>
              </a:rPr>
              <a:t>         </a:t>
            </a:r>
            <a:endParaRPr lang="zh-CN" altLang="en-US" sz="1600" smtClean="0">
              <a:ea typeface="宋体" pitchFamily="2" charset="-122"/>
            </a:endParaRPr>
          </a:p>
        </p:txBody>
      </p:sp>
      <p:sp>
        <p:nvSpPr>
          <p:cNvPr id="121860" name="Text Box 3"/>
          <p:cNvSpPr txBox="1">
            <a:spLocks noChangeArrowheads="1"/>
          </p:cNvSpPr>
          <p:nvPr/>
        </p:nvSpPr>
        <p:spPr bwMode="blackWhite">
          <a:xfrm>
            <a:off x="190500" y="2682875"/>
            <a:ext cx="8648700" cy="23225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23900" indent="-266700"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50000"/>
              </a:spcBef>
              <a:spcAft>
                <a:spcPct val="0"/>
              </a:spcAft>
              <a:buFontTx/>
              <a:buNone/>
            </a:pPr>
            <a:r>
              <a:rPr lang="en-US" altLang="zh-CN" sz="1600">
                <a:solidFill>
                  <a:schemeClr val="folHlink"/>
                </a:solidFill>
                <a:ea typeface="宋体" pitchFamily="2" charset="-122"/>
              </a:rPr>
              <a:t>k. </a:t>
            </a:r>
            <a:r>
              <a:rPr lang="zh-CN" altLang="en-US" sz="1600">
                <a:solidFill>
                  <a:schemeClr val="folHlink"/>
                </a:solidFill>
                <a:ea typeface="宋体" pitchFamily="2" charset="-122"/>
              </a:rPr>
              <a:t>其他应计项目和其他负债：</a:t>
            </a:r>
          </a:p>
          <a:p>
            <a:pPr eaLnBrk="1" hangingPunct="1">
              <a:spcBef>
                <a:spcPct val="50000"/>
              </a:spcBef>
              <a:spcAft>
                <a:spcPct val="0"/>
              </a:spcAft>
              <a:buFontTx/>
              <a:buNone/>
            </a:pPr>
            <a:r>
              <a:rPr lang="zh-CN" altLang="en-US" sz="1600">
                <a:solidFill>
                  <a:schemeClr val="folHlink"/>
                </a:solidFill>
                <a:ea typeface="宋体" pitchFamily="2" charset="-122"/>
              </a:rPr>
              <a:t>其他应计项目</a:t>
            </a:r>
            <a:r>
              <a:rPr lang="zh-CN" altLang="en-US" sz="1600" b="0">
                <a:solidFill>
                  <a:schemeClr val="folHlink"/>
                </a:solidFill>
                <a:ea typeface="宋体" pitchFamily="2" charset="-122"/>
              </a:rPr>
              <a:t>：由于发生在一个时期的成本直到其后一个时期才予以支付而产生的，例如年中奖金。一般预测余额方法如下：</a:t>
            </a:r>
          </a:p>
          <a:p>
            <a:pPr lvl="1" eaLnBrk="1" hangingPunct="1">
              <a:lnSpc>
                <a:spcPct val="50000"/>
              </a:lnSpc>
              <a:spcBef>
                <a:spcPct val="50000"/>
              </a:spcBef>
              <a:spcAft>
                <a:spcPct val="0"/>
              </a:spcAft>
              <a:buFontTx/>
              <a:buChar char="-"/>
            </a:pPr>
            <a:r>
              <a:rPr lang="zh-CN" altLang="en-US" sz="1600" b="0">
                <a:solidFill>
                  <a:schemeClr val="folHlink"/>
                </a:solidFill>
                <a:ea typeface="宋体" pitchFamily="2" charset="-122"/>
              </a:rPr>
              <a:t>全年不变</a:t>
            </a:r>
            <a:r>
              <a:rPr lang="en-US" altLang="zh-CN" sz="1600" b="0">
                <a:solidFill>
                  <a:schemeClr val="folHlink"/>
                </a:solidFill>
                <a:ea typeface="宋体" pitchFamily="2" charset="-122"/>
              </a:rPr>
              <a:t>——</a:t>
            </a:r>
            <a:r>
              <a:rPr lang="zh-CN" altLang="en-US" sz="1600" b="0">
                <a:solidFill>
                  <a:schemeClr val="folHlink"/>
                </a:solidFill>
                <a:ea typeface="宋体" pitchFamily="2" charset="-122"/>
              </a:rPr>
              <a:t>参考历史数据</a:t>
            </a:r>
          </a:p>
          <a:p>
            <a:pPr lvl="1" eaLnBrk="1" hangingPunct="1">
              <a:lnSpc>
                <a:spcPct val="50000"/>
              </a:lnSpc>
              <a:spcBef>
                <a:spcPct val="50000"/>
              </a:spcBef>
              <a:spcAft>
                <a:spcPct val="0"/>
              </a:spcAft>
              <a:buFontTx/>
              <a:buChar char="-"/>
            </a:pPr>
            <a:r>
              <a:rPr lang="zh-CN" altLang="en-US" sz="1600" b="0">
                <a:solidFill>
                  <a:schemeClr val="folHlink"/>
                </a:solidFill>
                <a:ea typeface="宋体" pitchFamily="2" charset="-122"/>
              </a:rPr>
              <a:t>为销售收入或营业费用总额的一定比例</a:t>
            </a:r>
          </a:p>
          <a:p>
            <a:pPr lvl="1" eaLnBrk="1" hangingPunct="1">
              <a:lnSpc>
                <a:spcPct val="50000"/>
              </a:lnSpc>
              <a:spcBef>
                <a:spcPct val="50000"/>
              </a:spcBef>
              <a:spcAft>
                <a:spcPct val="0"/>
              </a:spcAft>
              <a:buFontTx/>
              <a:buChar char="-"/>
            </a:pPr>
            <a:r>
              <a:rPr lang="zh-CN" altLang="en-US" sz="1600" b="0">
                <a:solidFill>
                  <a:schemeClr val="folHlink"/>
                </a:solidFill>
                <a:ea typeface="宋体" pitchFamily="2" charset="-122"/>
              </a:rPr>
              <a:t>为员工人数或工资费用总额的一定比例</a:t>
            </a:r>
          </a:p>
          <a:p>
            <a:pPr eaLnBrk="1" hangingPunct="1">
              <a:spcBef>
                <a:spcPct val="50000"/>
              </a:spcBef>
              <a:spcAft>
                <a:spcPct val="0"/>
              </a:spcAft>
              <a:buFontTx/>
              <a:buNone/>
            </a:pPr>
            <a:endParaRPr lang="zh-CN" altLang="en-US" sz="1600">
              <a:solidFill>
                <a:schemeClr val="folHlink"/>
              </a:solidFill>
              <a:ea typeface="宋体" pitchFamily="2" charset="-122"/>
            </a:endParaRPr>
          </a:p>
          <a:p>
            <a:pPr eaLnBrk="1" hangingPunct="1">
              <a:spcBef>
                <a:spcPct val="50000"/>
              </a:spcBef>
              <a:spcAft>
                <a:spcPct val="0"/>
              </a:spcAft>
              <a:buFontTx/>
              <a:buNone/>
            </a:pPr>
            <a:r>
              <a:rPr lang="zh-CN" altLang="en-US" sz="1600">
                <a:solidFill>
                  <a:schemeClr val="folHlink"/>
                </a:solidFill>
                <a:ea typeface="宋体" pitchFamily="2" charset="-122"/>
              </a:rPr>
              <a:t>其他负债</a:t>
            </a:r>
            <a:r>
              <a:rPr lang="zh-CN" altLang="en-US" sz="1600" b="0">
                <a:solidFill>
                  <a:schemeClr val="folHlink"/>
                </a:solidFill>
                <a:ea typeface="宋体" pitchFamily="2" charset="-122"/>
              </a:rPr>
              <a:t>：如应付股利、递延收益等，在流动负债和长期负债之间分配，根据其性质编制预算。</a:t>
            </a:r>
          </a:p>
        </p:txBody>
      </p:sp>
      <p:sp>
        <p:nvSpPr>
          <p:cNvPr id="121861" name="Text Box 4"/>
          <p:cNvSpPr txBox="1">
            <a:spLocks noChangeArrowheads="1"/>
          </p:cNvSpPr>
          <p:nvPr/>
        </p:nvSpPr>
        <p:spPr bwMode="blackWhite">
          <a:xfrm>
            <a:off x="6719888" y="1028700"/>
            <a:ext cx="341312" cy="7239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50000"/>
              </a:spcBef>
            </a:pPr>
            <a:endParaRPr lang="zh-CN" altLang="en-US">
              <a:ea typeface="宋体" pitchFamily="2" charset="-122"/>
            </a:endParaRPr>
          </a:p>
        </p:txBody>
      </p:sp>
      <p:sp>
        <p:nvSpPr>
          <p:cNvPr id="121862" name="Rectangle 5"/>
          <p:cNvSpPr>
            <a:spLocks noChangeArrowheads="1"/>
          </p:cNvSpPr>
          <p:nvPr/>
        </p:nvSpPr>
        <p:spPr bwMode="auto">
          <a:xfrm>
            <a:off x="163513" y="8366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zh-CN" altLang="en-GB">
                <a:solidFill>
                  <a:schemeClr val="folHlink"/>
                </a:solidFill>
                <a:ea typeface="宋体" pitchFamily="2" charset="-122"/>
              </a:rPr>
              <a:t>资产负债预算表</a:t>
            </a:r>
            <a:r>
              <a:rPr lang="en-GB" altLang="zh-CN">
                <a:solidFill>
                  <a:schemeClr val="folHlink"/>
                </a:solidFill>
                <a:ea typeface="宋体" pitchFamily="2" charset="-122"/>
              </a:rPr>
              <a:t>——</a:t>
            </a:r>
            <a:r>
              <a:rPr lang="zh-CN" altLang="en-GB">
                <a:solidFill>
                  <a:schemeClr val="folHlink"/>
                </a:solidFill>
                <a:ea typeface="宋体" pitchFamily="2" charset="-122"/>
              </a:rPr>
              <a:t>负债</a:t>
            </a:r>
          </a:p>
        </p:txBody>
      </p:sp>
      <p:sp>
        <p:nvSpPr>
          <p:cNvPr id="121863" name="Rectangle 6"/>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5.4 </a:t>
            </a:r>
            <a:r>
              <a:rPr lang="zh-CN" altLang="en-GB" sz="2400">
                <a:solidFill>
                  <a:schemeClr val="folHlink"/>
                </a:solidFill>
                <a:ea typeface="宋体" pitchFamily="2" charset="-122"/>
              </a:rPr>
              <a:t>财务预算的编制（续） </a:t>
            </a:r>
            <a:r>
              <a:rPr lang="en-GB" altLang="zh-CN" sz="2400">
                <a:solidFill>
                  <a:schemeClr val="folHlink"/>
                </a:solidFill>
                <a:ea typeface="宋体" pitchFamily="2" charset="-122"/>
              </a:rPr>
              <a:t>– </a:t>
            </a:r>
            <a:r>
              <a:rPr lang="zh-CN" altLang="en-GB" sz="2400">
                <a:solidFill>
                  <a:schemeClr val="folHlink"/>
                </a:solidFill>
                <a:ea typeface="宋体" pitchFamily="2" charset="-122"/>
              </a:rPr>
              <a:t>资产负债预算表</a:t>
            </a:r>
          </a:p>
        </p:txBody>
      </p:sp>
      <p:sp>
        <p:nvSpPr>
          <p:cNvPr id="121864" name="Line 7"/>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Rectangle 2"/>
          <p:cNvSpPr>
            <a:spLocks noGrp="1" noRot="1" noChangeArrowheads="1"/>
          </p:cNvSpPr>
          <p:nvPr>
            <p:ph type="title"/>
          </p:nvPr>
        </p:nvSpPr>
        <p:spPr>
          <a:xfrm>
            <a:off x="462951" y="24531"/>
            <a:ext cx="8540750" cy="855363"/>
          </a:xfrm>
        </p:spPr>
        <p:txBody>
          <a:bodyPr/>
          <a:lstStyle/>
          <a:p>
            <a:pPr algn="ctr"/>
            <a:r>
              <a:rPr lang="en-US" altLang="zh-CN" sz="3200" dirty="0" smtClean="0"/>
              <a:t>8.</a:t>
            </a:r>
            <a:r>
              <a:rPr lang="zh-CN" altLang="en-US" sz="3200" dirty="0" smtClean="0"/>
              <a:t>面向中小企业的财务预算编制实例</a:t>
            </a:r>
            <a:endParaRPr lang="zh-CN" altLang="en-US" sz="3200" dirty="0"/>
          </a:p>
        </p:txBody>
      </p:sp>
      <p:sp>
        <p:nvSpPr>
          <p:cNvPr id="451587" name="Rectangle 3"/>
          <p:cNvSpPr>
            <a:spLocks noGrp="1" noRot="1" noChangeArrowheads="1"/>
          </p:cNvSpPr>
          <p:nvPr>
            <p:ph type="body" idx="1"/>
          </p:nvPr>
        </p:nvSpPr>
        <p:spPr>
          <a:xfrm>
            <a:off x="609600" y="692150"/>
            <a:ext cx="8153400" cy="6335713"/>
          </a:xfrm>
        </p:spPr>
        <p:txBody>
          <a:bodyPr/>
          <a:lstStyle/>
          <a:p>
            <a:pPr marL="812800" indent="-812800">
              <a:lnSpc>
                <a:spcPct val="90000"/>
              </a:lnSpc>
              <a:buFont typeface="Wingdings" pitchFamily="2" charset="2"/>
              <a:buNone/>
            </a:pPr>
            <a:r>
              <a:rPr lang="zh-CN" altLang="en-US" sz="2400" dirty="0"/>
              <a:t>一、业务</a:t>
            </a:r>
            <a:r>
              <a:rPr lang="zh-CN" altLang="en-US" sz="2400" dirty="0" smtClean="0"/>
              <a:t>预算</a:t>
            </a:r>
            <a:endParaRPr lang="en-US" altLang="zh-CN" sz="2400" dirty="0" smtClean="0"/>
          </a:p>
          <a:p>
            <a:pPr marL="812800" indent="-812800">
              <a:lnSpc>
                <a:spcPct val="90000"/>
              </a:lnSpc>
              <a:buFont typeface="Wingdings" pitchFamily="2" charset="2"/>
              <a:buNone/>
            </a:pPr>
            <a:r>
              <a:rPr lang="zh-CN" altLang="en-US" dirty="0" smtClean="0"/>
              <a:t>            业务</a:t>
            </a:r>
            <a:r>
              <a:rPr lang="zh-CN" altLang="en-US" dirty="0"/>
              <a:t>预算是反映企业在计划期间日常发生的各种具有</a:t>
            </a:r>
            <a:r>
              <a:rPr lang="zh-CN" altLang="en-US" dirty="0" smtClean="0"/>
              <a:t>实质性</a:t>
            </a:r>
            <a:r>
              <a:rPr lang="zh-CN" altLang="en-US" dirty="0"/>
              <a:t>的基本</a:t>
            </a:r>
            <a:r>
              <a:rPr lang="zh-CN" altLang="en-US" dirty="0" smtClean="0"/>
              <a:t>活动的预算</a:t>
            </a:r>
            <a:r>
              <a:rPr lang="zh-CN" altLang="en-US" dirty="0"/>
              <a:t>。</a:t>
            </a:r>
          </a:p>
          <a:p>
            <a:pPr marL="812800" indent="-812800">
              <a:lnSpc>
                <a:spcPct val="90000"/>
              </a:lnSpc>
              <a:buFont typeface="Wingdings" pitchFamily="2" charset="2"/>
              <a:buNone/>
            </a:pPr>
            <a:r>
              <a:rPr lang="zh-CN" altLang="en-US" dirty="0"/>
              <a:t>主要包括：       销售预算、                  生产预算、</a:t>
            </a:r>
          </a:p>
          <a:p>
            <a:pPr marL="812800" indent="-812800">
              <a:lnSpc>
                <a:spcPct val="90000"/>
              </a:lnSpc>
              <a:buFont typeface="Wingdings" pitchFamily="2" charset="2"/>
              <a:buNone/>
            </a:pPr>
            <a:r>
              <a:rPr lang="zh-CN" altLang="en-US" dirty="0"/>
              <a:t>                         直接材料采购预算、    直接人工预算、                           </a:t>
            </a:r>
          </a:p>
          <a:p>
            <a:pPr marL="812800" indent="-812800">
              <a:lnSpc>
                <a:spcPct val="90000"/>
              </a:lnSpc>
              <a:buFont typeface="Wingdings" pitchFamily="2" charset="2"/>
              <a:buNone/>
            </a:pPr>
            <a:r>
              <a:rPr lang="zh-CN" altLang="en-US" dirty="0"/>
              <a:t>                         制造费用预算、           单位生产成本预算、</a:t>
            </a:r>
          </a:p>
          <a:p>
            <a:pPr marL="812800" indent="-812800">
              <a:lnSpc>
                <a:spcPct val="90000"/>
              </a:lnSpc>
              <a:buFont typeface="Wingdings" pitchFamily="2" charset="2"/>
              <a:buNone/>
            </a:pPr>
            <a:r>
              <a:rPr lang="zh-CN" altLang="en-US" dirty="0"/>
              <a:t>                         推销及管理费用</a:t>
            </a:r>
            <a:r>
              <a:rPr lang="zh-CN" altLang="en-US" dirty="0" smtClean="0"/>
              <a:t>预算等</a:t>
            </a:r>
            <a:r>
              <a:rPr lang="zh-CN" altLang="en-US" dirty="0"/>
              <a:t>。</a:t>
            </a:r>
          </a:p>
          <a:p>
            <a:pPr marL="812800" indent="-812800">
              <a:lnSpc>
                <a:spcPct val="90000"/>
              </a:lnSpc>
              <a:buFont typeface="Wingdings" pitchFamily="2" charset="2"/>
              <a:buNone/>
            </a:pPr>
            <a:r>
              <a:rPr lang="zh-CN" altLang="en-US" dirty="0"/>
              <a:t>（一）销售预算</a:t>
            </a:r>
          </a:p>
          <a:p>
            <a:pPr marL="812800" indent="-812800">
              <a:lnSpc>
                <a:spcPct val="90000"/>
              </a:lnSpc>
              <a:buFont typeface="Wingdings" pitchFamily="2" charset="2"/>
              <a:buNone/>
            </a:pPr>
            <a:r>
              <a:rPr lang="zh-CN" altLang="en-US" dirty="0"/>
              <a:t>      </a:t>
            </a:r>
            <a:r>
              <a:rPr lang="zh-CN" altLang="en-US" dirty="0">
                <a:solidFill>
                  <a:srgbClr val="3333FF"/>
                </a:solidFill>
              </a:rPr>
              <a:t>编制依据：</a:t>
            </a:r>
          </a:p>
          <a:p>
            <a:pPr marL="812800" indent="-812800">
              <a:lnSpc>
                <a:spcPct val="90000"/>
              </a:lnSpc>
              <a:buFont typeface="Wingdings" pitchFamily="2" charset="2"/>
              <a:buNone/>
            </a:pPr>
            <a:r>
              <a:rPr lang="zh-CN" altLang="en-US" dirty="0"/>
              <a:t>                        科学的销售预测</a:t>
            </a:r>
          </a:p>
          <a:p>
            <a:pPr marL="812800" indent="-812800">
              <a:lnSpc>
                <a:spcPct val="90000"/>
              </a:lnSpc>
              <a:buFont typeface="Wingdings" pitchFamily="2" charset="2"/>
              <a:buNone/>
            </a:pPr>
            <a:r>
              <a:rPr lang="zh-CN" altLang="en-US" dirty="0"/>
              <a:t>                        产品的销售单价</a:t>
            </a:r>
          </a:p>
          <a:p>
            <a:pPr marL="812800" indent="-812800">
              <a:lnSpc>
                <a:spcPct val="90000"/>
              </a:lnSpc>
              <a:buFont typeface="Wingdings" pitchFamily="2" charset="2"/>
              <a:buNone/>
            </a:pPr>
            <a:r>
              <a:rPr lang="zh-CN" altLang="en-US" dirty="0"/>
              <a:t>                        产品销售的收款条件</a:t>
            </a:r>
          </a:p>
          <a:p>
            <a:pPr marL="812800" indent="-812800">
              <a:lnSpc>
                <a:spcPct val="90000"/>
              </a:lnSpc>
              <a:buFont typeface="Wingdings" pitchFamily="2" charset="2"/>
              <a:buNone/>
            </a:pPr>
            <a:r>
              <a:rPr lang="zh-CN" altLang="en-US" dirty="0"/>
              <a:t>     </a:t>
            </a:r>
            <a:r>
              <a:rPr lang="zh-CN" altLang="en-US" dirty="0" smtClean="0"/>
              <a:t> </a:t>
            </a:r>
            <a:r>
              <a:rPr lang="zh-CN" altLang="en-US" dirty="0" smtClean="0">
                <a:solidFill>
                  <a:srgbClr val="3333FF"/>
                </a:solidFill>
              </a:rPr>
              <a:t>编制</a:t>
            </a:r>
            <a:r>
              <a:rPr lang="zh-CN" altLang="en-US" dirty="0">
                <a:solidFill>
                  <a:srgbClr val="3333FF"/>
                </a:solidFill>
              </a:rPr>
              <a:t>方法：</a:t>
            </a:r>
            <a:r>
              <a:rPr lang="zh-CN" altLang="en-US" dirty="0"/>
              <a:t>分别按产品的名称、数量、单价、金额等资  </a:t>
            </a:r>
          </a:p>
          <a:p>
            <a:pPr marL="812800" indent="-812800">
              <a:lnSpc>
                <a:spcPct val="90000"/>
              </a:lnSpc>
              <a:buFont typeface="Wingdings" pitchFamily="2" charset="2"/>
              <a:buNone/>
            </a:pPr>
            <a:r>
              <a:rPr lang="zh-CN" altLang="en-US" dirty="0"/>
              <a:t>                       料编制，实际工作中还下附计划期间的“预计</a:t>
            </a:r>
          </a:p>
          <a:p>
            <a:pPr marL="812800" indent="-812800">
              <a:lnSpc>
                <a:spcPct val="90000"/>
              </a:lnSpc>
              <a:buFont typeface="Wingdings" pitchFamily="2" charset="2"/>
              <a:buNone/>
            </a:pPr>
            <a:r>
              <a:rPr lang="zh-CN" altLang="en-US" dirty="0"/>
              <a:t>                       现金收入计算表”</a:t>
            </a:r>
          </a:p>
        </p:txBody>
      </p:sp>
    </p:spTree>
    <p:extLst>
      <p:ext uri="{BB962C8B-B14F-4D97-AF65-F5344CB8AC3E}">
        <p14:creationId xmlns:p14="http://schemas.microsoft.com/office/powerpoint/2010/main" val="14549834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3AE8ED1C-6D22-4AD1-991B-1647CAC82ADD}" type="slidenum">
              <a:rPr lang="en-GB" altLang="zh-CN" sz="1100" b="0">
                <a:solidFill>
                  <a:schemeClr val="bg2"/>
                </a:solidFill>
              </a:rPr>
              <a:pPr eaLnBrk="1" hangingPunct="1"/>
              <a:t>11</a:t>
            </a:fld>
            <a:endParaRPr lang="en-GB" altLang="zh-CN" sz="1100" b="0">
              <a:solidFill>
                <a:schemeClr val="bg2"/>
              </a:solidFill>
            </a:endParaRPr>
          </a:p>
        </p:txBody>
      </p:sp>
      <p:sp>
        <p:nvSpPr>
          <p:cNvPr id="13315" name="Rectangle 2"/>
          <p:cNvSpPr>
            <a:spLocks noChangeArrowheads="1"/>
          </p:cNvSpPr>
          <p:nvPr/>
        </p:nvSpPr>
        <p:spPr bwMode="auto">
          <a:xfrm>
            <a:off x="422275" y="2222500"/>
            <a:ext cx="7596188" cy="302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914400" indent="-381000" algn="l" eaLnBrk="0" hangingPunct="0">
              <a:spcAft>
                <a:spcPct val="20000"/>
              </a:spcAft>
              <a:buChar char="•"/>
              <a:defRPr sz="2000">
                <a:solidFill>
                  <a:schemeClr val="bg2"/>
                </a:solidFill>
                <a:latin typeface="Arial" pitchFamily="34" charset="0"/>
                <a:cs typeface="Arial" pitchFamily="34" charset="0"/>
              </a:defRPr>
            </a:lvl2pPr>
            <a:lvl3pPr marL="1474788" indent="-3810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2035175" indent="-381000" algn="l" eaLnBrk="0" hangingPunct="0">
              <a:spcAft>
                <a:spcPct val="20000"/>
              </a:spcAft>
              <a:buChar char="•"/>
              <a:defRPr sz="2000">
                <a:solidFill>
                  <a:schemeClr val="bg2"/>
                </a:solidFill>
                <a:latin typeface="Arial" pitchFamily="34" charset="0"/>
                <a:cs typeface="Arial" pitchFamily="34" charset="0"/>
              </a:defRPr>
            </a:lvl4pPr>
            <a:lvl5pPr marL="2595563" indent="-3810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527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099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671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243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endParaRPr lang="zh-CN" altLang="en-GB" b="0">
              <a:ea typeface="宋体" pitchFamily="2" charset="-122"/>
            </a:endParaRPr>
          </a:p>
        </p:txBody>
      </p:sp>
      <p:sp>
        <p:nvSpPr>
          <p:cNvPr id="13316" name="Rectangle 3"/>
          <p:cNvSpPr>
            <a:spLocks noChangeArrowheads="1"/>
          </p:cNvSpPr>
          <p:nvPr/>
        </p:nvSpPr>
        <p:spPr bwMode="auto">
          <a:xfrm>
            <a:off x="515938" y="1236663"/>
            <a:ext cx="7975600" cy="4497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444500" indent="-357188"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623888"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nSpc>
                <a:spcPct val="120000"/>
              </a:lnSpc>
              <a:spcBef>
                <a:spcPct val="0"/>
              </a:spcBef>
              <a:spcAft>
                <a:spcPct val="0"/>
              </a:spcAft>
              <a:buClr>
                <a:schemeClr val="accent2"/>
              </a:buClr>
              <a:buSzTx/>
              <a:buFont typeface="Wingdings" pitchFamily="2" charset="2"/>
              <a:buChar char="v"/>
            </a:pPr>
            <a:r>
              <a:rPr lang="zh-CN" altLang="en-US" sz="1600" b="0">
                <a:solidFill>
                  <a:schemeClr val="tx1"/>
                </a:solidFill>
                <a:ea typeface="宋体" pitchFamily="2" charset="-122"/>
              </a:rPr>
              <a:t>企业预算是企业在预测和决策的基础上用数量、金额等形式对企业未来一定时期内经营和财务情况所作的详细规划与说明。</a:t>
            </a:r>
          </a:p>
          <a:p>
            <a:pPr>
              <a:lnSpc>
                <a:spcPct val="120000"/>
              </a:lnSpc>
              <a:spcBef>
                <a:spcPct val="0"/>
              </a:spcBef>
              <a:spcAft>
                <a:spcPct val="0"/>
              </a:spcAft>
              <a:buClr>
                <a:schemeClr val="accent2"/>
              </a:buClr>
              <a:buSzTx/>
              <a:buFont typeface="Wingdings" pitchFamily="2" charset="2"/>
              <a:buChar char="v"/>
            </a:pPr>
            <a:endParaRPr lang="zh-CN" altLang="en-US" sz="1600" b="0">
              <a:solidFill>
                <a:schemeClr val="tx1"/>
              </a:solidFill>
              <a:ea typeface="宋体" pitchFamily="2" charset="-122"/>
            </a:endParaRPr>
          </a:p>
          <a:p>
            <a:pPr>
              <a:lnSpc>
                <a:spcPct val="120000"/>
              </a:lnSpc>
              <a:spcBef>
                <a:spcPct val="0"/>
              </a:spcBef>
              <a:spcAft>
                <a:spcPct val="0"/>
              </a:spcAft>
              <a:buClr>
                <a:schemeClr val="accent2"/>
              </a:buClr>
              <a:buSzTx/>
              <a:buFont typeface="Wingdings" pitchFamily="2" charset="2"/>
              <a:buChar char="v"/>
            </a:pPr>
            <a:r>
              <a:rPr lang="zh-CN" altLang="en-US" sz="1600" b="0">
                <a:solidFill>
                  <a:schemeClr val="tx1"/>
                </a:solidFill>
                <a:ea typeface="宋体" pitchFamily="2" charset="-122"/>
              </a:rPr>
              <a:t>最初预算只用于企业层面并限定于为股东提供预期，之后预算成为一个管理工具，作为成本控制的方法常用于经理们协调他们能够承担的成本的成本分配</a:t>
            </a:r>
          </a:p>
          <a:p>
            <a:pPr>
              <a:lnSpc>
                <a:spcPct val="120000"/>
              </a:lnSpc>
              <a:spcBef>
                <a:spcPct val="0"/>
              </a:spcBef>
              <a:spcAft>
                <a:spcPct val="0"/>
              </a:spcAft>
              <a:buClr>
                <a:schemeClr val="accent2"/>
              </a:buClr>
              <a:buSzTx/>
              <a:buFont typeface="Wingdings" pitchFamily="2" charset="2"/>
              <a:buChar char="v"/>
            </a:pPr>
            <a:endParaRPr lang="zh-CN" altLang="en-US" sz="1600" b="0">
              <a:solidFill>
                <a:schemeClr val="tx1"/>
              </a:solidFill>
              <a:ea typeface="宋体" pitchFamily="2" charset="-122"/>
            </a:endParaRPr>
          </a:p>
          <a:p>
            <a:pPr>
              <a:lnSpc>
                <a:spcPct val="120000"/>
              </a:lnSpc>
              <a:spcBef>
                <a:spcPct val="0"/>
              </a:spcBef>
              <a:spcAft>
                <a:spcPct val="0"/>
              </a:spcAft>
              <a:buClr>
                <a:schemeClr val="accent2"/>
              </a:buClr>
              <a:buSzTx/>
              <a:buFont typeface="Wingdings" pitchFamily="2" charset="2"/>
              <a:buChar char="v"/>
            </a:pPr>
            <a:r>
              <a:rPr lang="zh-CN" altLang="en-US" sz="1600" b="0">
                <a:solidFill>
                  <a:schemeClr val="tx1"/>
                </a:solidFill>
                <a:ea typeface="宋体" pitchFamily="2" charset="-122"/>
              </a:rPr>
              <a:t>全面预算管理是企业内部管理控制的一种方法。这一方法自从上个世纪</a:t>
            </a:r>
            <a:r>
              <a:rPr lang="en-US" altLang="zh-CN" sz="1600" b="0">
                <a:solidFill>
                  <a:schemeClr val="tx1"/>
                </a:solidFill>
                <a:ea typeface="宋体" pitchFamily="2" charset="-122"/>
              </a:rPr>
              <a:t>20</a:t>
            </a:r>
            <a:r>
              <a:rPr lang="zh-CN" altLang="en-US" sz="1600" b="0">
                <a:solidFill>
                  <a:schemeClr val="tx1"/>
                </a:solidFill>
                <a:ea typeface="宋体" pitchFamily="2" charset="-122"/>
              </a:rPr>
              <a:t>年代在美国的通用电气、杜邦、通用汽车公司产生之后，很快就成了大型工商企业的标准作业程序。从最初的计划、协调，发展到现在的兼具控制、激励、评价等功能为一体的一种综合贯彻企业经营战略的管理机制，全面预算管理已处于企业内部控制的核心地位。</a:t>
            </a:r>
          </a:p>
          <a:p>
            <a:pPr>
              <a:lnSpc>
                <a:spcPct val="120000"/>
              </a:lnSpc>
              <a:spcBef>
                <a:spcPct val="0"/>
              </a:spcBef>
              <a:spcAft>
                <a:spcPct val="0"/>
              </a:spcAft>
              <a:buClr>
                <a:schemeClr val="accent2"/>
              </a:buClr>
              <a:buSzTx/>
              <a:buFont typeface="Wingdings" pitchFamily="2" charset="2"/>
              <a:buChar char="v"/>
            </a:pPr>
            <a:endParaRPr lang="zh-CN" altLang="en-US" sz="1600" b="0">
              <a:solidFill>
                <a:schemeClr val="tx1"/>
              </a:solidFill>
              <a:ea typeface="宋体" pitchFamily="2" charset="-122"/>
            </a:endParaRPr>
          </a:p>
          <a:p>
            <a:pPr>
              <a:lnSpc>
                <a:spcPct val="120000"/>
              </a:lnSpc>
              <a:spcBef>
                <a:spcPct val="0"/>
              </a:spcBef>
              <a:spcAft>
                <a:spcPct val="0"/>
              </a:spcAft>
              <a:buClr>
                <a:schemeClr val="accent2"/>
              </a:buClr>
              <a:buSzTx/>
              <a:buFont typeface="Wingdings" pitchFamily="2" charset="2"/>
              <a:buChar char="v"/>
            </a:pPr>
            <a:r>
              <a:rPr lang="zh-CN" altLang="en-US" sz="1600" b="0">
                <a:solidFill>
                  <a:schemeClr val="tx1"/>
                </a:solidFill>
                <a:ea typeface="宋体" pitchFamily="2" charset="-122"/>
              </a:rPr>
              <a:t>正如著名管理学家戴维</a:t>
            </a:r>
            <a:r>
              <a:rPr lang="en-US" altLang="zh-CN" sz="1600" b="0">
                <a:solidFill>
                  <a:schemeClr val="tx1"/>
                </a:solidFill>
                <a:ea typeface="宋体" pitchFamily="2" charset="-122"/>
              </a:rPr>
              <a:t>·</a:t>
            </a:r>
            <a:r>
              <a:rPr lang="zh-CN" altLang="en-US" sz="1600" b="0">
                <a:solidFill>
                  <a:schemeClr val="tx1"/>
                </a:solidFill>
                <a:ea typeface="宋体" pitchFamily="2" charset="-122"/>
              </a:rPr>
              <a:t>奥利所说的，全面预算管理是为数不多的几个能把组织的所有关键问题融合于一个体系之中的管理控制方法之一。</a:t>
            </a:r>
            <a:br>
              <a:rPr lang="zh-CN" altLang="en-US" sz="1600" b="0">
                <a:solidFill>
                  <a:schemeClr val="tx1"/>
                </a:solidFill>
                <a:ea typeface="宋体" pitchFamily="2" charset="-122"/>
              </a:rPr>
            </a:br>
            <a:endParaRPr lang="zh-CN" altLang="en-US" sz="1600" b="0">
              <a:solidFill>
                <a:schemeClr val="tx1"/>
              </a:solidFill>
              <a:ea typeface="宋体" pitchFamily="2" charset="-122"/>
            </a:endParaRPr>
          </a:p>
        </p:txBody>
      </p:sp>
      <p:sp>
        <p:nvSpPr>
          <p:cNvPr id="13317" name="Rectangle 4"/>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2.1 </a:t>
            </a:r>
            <a:r>
              <a:rPr lang="zh-CN" altLang="en-GB" sz="2400">
                <a:solidFill>
                  <a:schemeClr val="folHlink"/>
                </a:solidFill>
                <a:ea typeface="宋体" pitchFamily="2" charset="-122"/>
              </a:rPr>
              <a:t>预算管理的定义、本质、构成及演进（续）</a:t>
            </a:r>
          </a:p>
        </p:txBody>
      </p:sp>
      <p:sp>
        <p:nvSpPr>
          <p:cNvPr id="13318" name="Line 5"/>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3319" name="Rectangle 6"/>
          <p:cNvSpPr>
            <a:spLocks noChangeArrowheads="1"/>
          </p:cNvSpPr>
          <p:nvPr/>
        </p:nvSpPr>
        <p:spPr bwMode="auto">
          <a:xfrm>
            <a:off x="279400" y="769938"/>
            <a:ext cx="251460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AU" sz="2000" i="1" u="sng">
                <a:solidFill>
                  <a:schemeClr val="tx1"/>
                </a:solidFill>
                <a:ea typeface="宋体" pitchFamily="2" charset="-122"/>
              </a:rPr>
              <a:t>预算管理的演进</a:t>
            </a:r>
            <a:endParaRPr lang="zh-CN" altLang="en-GB" sz="2000" i="1" u="sng">
              <a:solidFill>
                <a:schemeClr val="tx1"/>
              </a:solidFill>
              <a:ea typeface="宋体" pitchFamily="2" charset="-122"/>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9" name="Rectangle 3"/>
          <p:cNvSpPr>
            <a:spLocks noGrp="1" noRot="1" noChangeArrowheads="1"/>
          </p:cNvSpPr>
          <p:nvPr>
            <p:ph type="body" idx="1"/>
          </p:nvPr>
        </p:nvSpPr>
        <p:spPr>
          <a:xfrm>
            <a:off x="218147" y="483410"/>
            <a:ext cx="8534400" cy="5257800"/>
          </a:xfrm>
        </p:spPr>
        <p:txBody>
          <a:bodyPr/>
          <a:lstStyle/>
          <a:p>
            <a:pPr>
              <a:buFont typeface="Wingdings" pitchFamily="2" charset="2"/>
              <a:buNone/>
            </a:pPr>
            <a:endParaRPr lang="en-US" altLang="zh-CN" dirty="0"/>
          </a:p>
          <a:p>
            <a:pPr>
              <a:buFont typeface="Wingdings" pitchFamily="2" charset="2"/>
              <a:buNone/>
            </a:pPr>
            <a:r>
              <a:rPr lang="en-US" altLang="zh-CN" dirty="0"/>
              <a:t>     </a:t>
            </a:r>
            <a:r>
              <a:rPr lang="zh-CN" altLang="en-US" dirty="0" smtClean="0"/>
              <a:t>海</a:t>
            </a:r>
            <a:r>
              <a:rPr lang="zh-CN" altLang="en-US" dirty="0"/>
              <a:t>宁公司在计划年度</a:t>
            </a:r>
            <a:r>
              <a:rPr lang="zh-CN" altLang="en-US" dirty="0" smtClean="0"/>
              <a:t>（</a:t>
            </a:r>
            <a:r>
              <a:rPr lang="en-US" altLang="zh-CN" dirty="0" smtClean="0"/>
              <a:t>20X9</a:t>
            </a:r>
            <a:r>
              <a:rPr lang="zh-CN" altLang="en-US" dirty="0"/>
              <a:t>年）</a:t>
            </a:r>
            <a:r>
              <a:rPr lang="zh-CN" altLang="en-US" dirty="0" smtClean="0"/>
              <a:t>只生产</a:t>
            </a:r>
            <a:r>
              <a:rPr lang="zh-CN" altLang="en-US" dirty="0"/>
              <a:t>和销售一种产品，销售单价为</a:t>
            </a:r>
            <a:r>
              <a:rPr lang="en-US" altLang="zh-CN" dirty="0"/>
              <a:t>75</a:t>
            </a:r>
            <a:r>
              <a:rPr lang="zh-CN" altLang="en-US" dirty="0"/>
              <a:t>元</a:t>
            </a:r>
            <a:r>
              <a:rPr lang="zh-CN" altLang="en-US" dirty="0" smtClean="0"/>
              <a:t>，每</a:t>
            </a:r>
            <a:r>
              <a:rPr lang="zh-CN" altLang="en-US" dirty="0"/>
              <a:t>季的商品销售在当季收到货款的</a:t>
            </a:r>
            <a:r>
              <a:rPr lang="zh-CN" altLang="en-US" dirty="0" smtClean="0"/>
              <a:t>占</a:t>
            </a:r>
            <a:r>
              <a:rPr lang="en-US" altLang="zh-CN" dirty="0" smtClean="0"/>
              <a:t>40</a:t>
            </a:r>
            <a:r>
              <a:rPr lang="en-US" altLang="zh-CN" dirty="0"/>
              <a:t>%</a:t>
            </a:r>
            <a:r>
              <a:rPr lang="zh-CN" altLang="en-US" dirty="0"/>
              <a:t>，其余部分在下季收讫。基期</a:t>
            </a:r>
          </a:p>
          <a:p>
            <a:pPr>
              <a:buFont typeface="Wingdings" pitchFamily="2" charset="2"/>
              <a:buNone/>
            </a:pPr>
            <a:r>
              <a:rPr lang="zh-CN" altLang="en-US" dirty="0"/>
              <a:t>   </a:t>
            </a:r>
            <a:r>
              <a:rPr lang="zh-CN" altLang="en-US" dirty="0" smtClean="0"/>
              <a:t>（</a:t>
            </a:r>
            <a:r>
              <a:rPr lang="en-US" altLang="zh-CN" dirty="0" smtClean="0"/>
              <a:t>20X8</a:t>
            </a:r>
            <a:r>
              <a:rPr lang="zh-CN" altLang="en-US" dirty="0"/>
              <a:t>年）末的应收帐款余额为</a:t>
            </a:r>
            <a:r>
              <a:rPr lang="en-US" altLang="zh-CN" dirty="0"/>
              <a:t>24,000</a:t>
            </a:r>
            <a:r>
              <a:rPr lang="zh-CN" altLang="en-US" dirty="0" smtClean="0"/>
              <a:t>元（</a:t>
            </a:r>
            <a:r>
              <a:rPr lang="zh-CN" altLang="en-US" dirty="0"/>
              <a:t>见后面图表</a:t>
            </a:r>
            <a:r>
              <a:rPr lang="en-US" altLang="zh-CN" dirty="0"/>
              <a:t>8-13</a:t>
            </a:r>
            <a:r>
              <a:rPr lang="zh-CN" altLang="en-US" dirty="0"/>
              <a:t>）。该公司计划</a:t>
            </a:r>
            <a:r>
              <a:rPr lang="zh-CN" altLang="en-US" dirty="0" smtClean="0"/>
              <a:t>年度  </a:t>
            </a:r>
            <a:r>
              <a:rPr lang="zh-CN" altLang="en-US" dirty="0"/>
              <a:t>的分季销售预算，如图表</a:t>
            </a:r>
            <a:r>
              <a:rPr lang="en-US" altLang="zh-CN" dirty="0"/>
              <a:t>8-1</a:t>
            </a:r>
            <a:r>
              <a:rPr lang="zh-CN" altLang="en-US" dirty="0"/>
              <a:t>所示</a:t>
            </a:r>
          </a:p>
        </p:txBody>
      </p:sp>
    </p:spTree>
    <p:extLst>
      <p:ext uri="{BB962C8B-B14F-4D97-AF65-F5344CB8AC3E}">
        <p14:creationId xmlns:p14="http://schemas.microsoft.com/office/powerpoint/2010/main" val="59021520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6" name="Rectangle 2"/>
          <p:cNvSpPr>
            <a:spLocks noGrp="1" noRot="1" noChangeArrowheads="1"/>
          </p:cNvSpPr>
          <p:nvPr>
            <p:ph type="title"/>
          </p:nvPr>
        </p:nvSpPr>
        <p:spPr>
          <a:xfrm>
            <a:off x="160338" y="306089"/>
            <a:ext cx="8805862" cy="1039632"/>
          </a:xfrm>
        </p:spPr>
        <p:txBody>
          <a:bodyPr/>
          <a:lstStyle/>
          <a:p>
            <a:pPr algn="l"/>
            <a:r>
              <a:rPr lang="zh-CN" altLang="en-US" sz="2400" dirty="0">
                <a:solidFill>
                  <a:schemeClr val="tx1"/>
                </a:solidFill>
              </a:rPr>
              <a:t>图表８－１</a:t>
            </a:r>
            <a:r>
              <a:rPr lang="zh-CN" altLang="en-US" sz="3200" dirty="0">
                <a:solidFill>
                  <a:schemeClr val="tx1"/>
                </a:solidFill>
              </a:rPr>
              <a:t>　     </a:t>
            </a:r>
            <a:r>
              <a:rPr lang="zh-CN" altLang="en-US" dirty="0">
                <a:solidFill>
                  <a:schemeClr val="tx1"/>
                </a:solidFill>
              </a:rPr>
              <a:t>海宁公司销售预算</a:t>
            </a:r>
            <a:r>
              <a:rPr lang="zh-CN" altLang="en-US" sz="3200" dirty="0">
                <a:solidFill>
                  <a:schemeClr val="tx1"/>
                </a:solidFill>
              </a:rPr>
              <a:t/>
            </a:r>
            <a:br>
              <a:rPr lang="zh-CN" altLang="en-US" sz="3200" dirty="0">
                <a:solidFill>
                  <a:schemeClr val="tx1"/>
                </a:solidFill>
              </a:rPr>
            </a:br>
            <a:r>
              <a:rPr lang="zh-CN" altLang="en-US" sz="3200" dirty="0">
                <a:solidFill>
                  <a:schemeClr val="tx1"/>
                </a:solidFill>
              </a:rPr>
              <a:t>              </a:t>
            </a:r>
            <a:r>
              <a:rPr lang="zh-CN" altLang="en-US" sz="3200" dirty="0" smtClean="0">
                <a:solidFill>
                  <a:schemeClr val="tx1"/>
                </a:solidFill>
              </a:rPr>
              <a:t>                     </a:t>
            </a:r>
            <a:r>
              <a:rPr lang="en-US" altLang="zh-CN" sz="2000" dirty="0" smtClean="0">
                <a:solidFill>
                  <a:schemeClr val="tx1"/>
                </a:solidFill>
              </a:rPr>
              <a:t>20</a:t>
            </a:r>
            <a:r>
              <a:rPr lang="en-US" altLang="zh-CN" sz="1600" dirty="0" smtClean="0">
                <a:solidFill>
                  <a:schemeClr val="tx1"/>
                </a:solidFill>
              </a:rPr>
              <a:t>X</a:t>
            </a:r>
            <a:r>
              <a:rPr lang="en-US" altLang="zh-CN" sz="2000" dirty="0" smtClean="0">
                <a:solidFill>
                  <a:schemeClr val="tx1"/>
                </a:solidFill>
              </a:rPr>
              <a:t>9</a:t>
            </a:r>
            <a:r>
              <a:rPr lang="zh-CN" altLang="en-US" sz="2000" dirty="0" smtClean="0">
                <a:solidFill>
                  <a:schemeClr val="tx1"/>
                </a:solidFill>
              </a:rPr>
              <a:t>年度                 </a:t>
            </a:r>
            <a:r>
              <a:rPr lang="zh-CN" altLang="en-US" sz="2000" dirty="0">
                <a:solidFill>
                  <a:schemeClr val="tx1"/>
                </a:solidFill>
              </a:rPr>
              <a:t>单位</a:t>
            </a:r>
            <a:r>
              <a:rPr lang="en-US" altLang="zh-CN" sz="2000" dirty="0">
                <a:solidFill>
                  <a:schemeClr val="tx1"/>
                </a:solidFill>
              </a:rPr>
              <a:t>:</a:t>
            </a:r>
            <a:r>
              <a:rPr lang="zh-CN" altLang="en-US" sz="2000" dirty="0">
                <a:solidFill>
                  <a:schemeClr val="tx1"/>
                </a:solidFill>
              </a:rPr>
              <a:t>元</a:t>
            </a:r>
          </a:p>
        </p:txBody>
      </p:sp>
      <p:graphicFrame>
        <p:nvGraphicFramePr>
          <p:cNvPr id="456919" name="Group 215"/>
          <p:cNvGraphicFramePr>
            <a:graphicFrameLocks noGrp="1"/>
          </p:cNvGraphicFramePr>
          <p:nvPr>
            <p:ph idx="1"/>
          </p:nvPr>
        </p:nvGraphicFramePr>
        <p:xfrm>
          <a:off x="395288" y="1412875"/>
          <a:ext cx="8297862" cy="4967923"/>
        </p:xfrm>
        <a:graphic>
          <a:graphicData uri="http://schemas.openxmlformats.org/drawingml/2006/table">
            <a:tbl>
              <a:tblPr/>
              <a:tblGrid>
                <a:gridCol w="504825"/>
                <a:gridCol w="2016125"/>
                <a:gridCol w="1119187"/>
                <a:gridCol w="1162050"/>
                <a:gridCol w="1166813"/>
                <a:gridCol w="1163637"/>
                <a:gridCol w="1165225"/>
              </a:tblGrid>
              <a:tr h="493713">
                <a:tc grid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dirty="0" smtClean="0">
                          <a:ln>
                            <a:noFill/>
                          </a:ln>
                          <a:solidFill>
                            <a:schemeClr val="tx1"/>
                          </a:solidFill>
                          <a:effectLst/>
                          <a:latin typeface="Arial" charset="0"/>
                          <a:ea typeface="宋体" charset="-122"/>
                        </a:rPr>
                        <a:t>摘      要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第一季度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第二季度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第三季度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第四季度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全年</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grid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预计销售量</a:t>
                      </a:r>
                      <a:r>
                        <a:rPr kumimoji="0" lang="en-US" altLang="zh-CN" sz="1800" b="0" i="0" u="none" strike="noStrike" cap="none" normalizeH="0" baseline="0" smtClean="0">
                          <a:ln>
                            <a:noFill/>
                          </a:ln>
                          <a:solidFill>
                            <a:schemeClr val="tx1"/>
                          </a:solidFill>
                          <a:effectLst/>
                          <a:latin typeface="Arial" charset="0"/>
                          <a:ea typeface="宋体" charset="-122"/>
                        </a:rPr>
                        <a:t>(</a:t>
                      </a:r>
                      <a:r>
                        <a:rPr kumimoji="0" lang="zh-CN" altLang="en-US" sz="1800" b="0" i="0" u="none" strike="noStrike" cap="none" normalizeH="0" baseline="0" smtClean="0">
                          <a:ln>
                            <a:noFill/>
                          </a:ln>
                          <a:solidFill>
                            <a:schemeClr val="tx1"/>
                          </a:solidFill>
                          <a:effectLst/>
                          <a:latin typeface="Arial" charset="0"/>
                          <a:ea typeface="宋体" charset="-122"/>
                        </a:rPr>
                        <a:t>件</a:t>
                      </a:r>
                      <a:r>
                        <a:rPr kumimoji="0" lang="en-US" altLang="zh-CN" sz="1800" b="0" i="0" u="none" strike="noStrike" cap="none" normalizeH="0" baseline="0" smtClean="0">
                          <a:ln>
                            <a:noFill/>
                          </a:ln>
                          <a:solidFill>
                            <a:schemeClr val="tx1"/>
                          </a:solidFill>
                          <a:effectLst/>
                          <a:latin typeface="Arial" charset="0"/>
                          <a:ea typeface="宋体" charset="-122"/>
                        </a:rPr>
                        <a:t>)</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销售单价</a:t>
                      </a:r>
                      <a:r>
                        <a:rPr kumimoji="0" lang="en-US" altLang="zh-CN" sz="1800" b="0" i="0" u="none" strike="noStrike" cap="none" normalizeH="0" baseline="0" smtClean="0">
                          <a:ln>
                            <a:noFill/>
                          </a:ln>
                          <a:solidFill>
                            <a:schemeClr val="tx1"/>
                          </a:solidFill>
                          <a:effectLst/>
                          <a:latin typeface="Arial" charset="0"/>
                          <a:ea typeface="宋体" charset="-122"/>
                        </a:rPr>
                        <a:t>(</a:t>
                      </a:r>
                      <a:r>
                        <a:rPr kumimoji="0" lang="zh-CN" altLang="en-US" sz="1800" b="0" i="0" u="none" strike="noStrike" cap="none" normalizeH="0" baseline="0" smtClean="0">
                          <a:ln>
                            <a:noFill/>
                          </a:ln>
                          <a:solidFill>
                            <a:schemeClr val="tx1"/>
                          </a:solidFill>
                          <a:effectLst/>
                          <a:latin typeface="Arial" charset="0"/>
                          <a:ea typeface="宋体" charset="-122"/>
                        </a:rPr>
                        <a:t>元</a:t>
                      </a:r>
                      <a:r>
                        <a:rPr kumimoji="0" lang="en-US" altLang="zh-CN" sz="1800" b="0" i="0" u="none" strike="noStrike" cap="none" normalizeH="0" baseline="0" smtClean="0">
                          <a:ln>
                            <a:noFill/>
                          </a:ln>
                          <a:solidFill>
                            <a:schemeClr val="tx1"/>
                          </a:solidFill>
                          <a:effectLst/>
                          <a:latin typeface="Arial" charset="0"/>
                          <a:ea typeface="宋体"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1,000 </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75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1,500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75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75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1,500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75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6,000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75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grid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预计销售额</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75,000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112,500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150,000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112,500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450,000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7988">
                <a:tc rowSpan="6">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预</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计</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现</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金</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收</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入</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计</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算</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表</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期初应收帐款</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24,000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24,000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6563">
                <a:tc v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第一季度销售收入</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45,000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75,000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v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第二季度销售收入</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45,000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67,500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112,500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9263">
                <a:tc v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第三季度销售收入</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60,000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90,000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150,000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325">
                <a:tc v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第四季度销售收入</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45,000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45,000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v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现金收入合计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dirty="0" smtClean="0">
                          <a:ln>
                            <a:noFill/>
                          </a:ln>
                          <a:solidFill>
                            <a:schemeClr val="tx1"/>
                          </a:solidFill>
                          <a:effectLst/>
                          <a:latin typeface="Arial" charset="0"/>
                          <a:ea typeface="宋体" charset="-122"/>
                        </a:rPr>
                        <a:t>  54, 000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dirty="0" smtClean="0">
                          <a:ln>
                            <a:noFill/>
                          </a:ln>
                          <a:solidFill>
                            <a:schemeClr val="tx1"/>
                          </a:solidFill>
                          <a:effectLst/>
                          <a:latin typeface="Arial" charset="0"/>
                          <a:ea typeface="宋体" charset="-122"/>
                        </a:rPr>
                        <a:t>    90,000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127,500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13,5000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406,500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15359797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3" name="Rectangle 3"/>
          <p:cNvSpPr>
            <a:spLocks noGrp="1" noRot="1" noChangeArrowheads="1"/>
          </p:cNvSpPr>
          <p:nvPr>
            <p:ph type="body" idx="1"/>
          </p:nvPr>
        </p:nvSpPr>
        <p:spPr>
          <a:xfrm>
            <a:off x="160338" y="569343"/>
            <a:ext cx="8823325" cy="5518720"/>
          </a:xfrm>
        </p:spPr>
        <p:txBody>
          <a:bodyPr/>
          <a:lstStyle/>
          <a:p>
            <a:pPr marL="609600" indent="-609600">
              <a:lnSpc>
                <a:spcPct val="90000"/>
              </a:lnSpc>
              <a:buFont typeface="Wingdings" pitchFamily="2" charset="2"/>
              <a:buNone/>
            </a:pPr>
            <a:r>
              <a:rPr lang="zh-CN" altLang="en-US" dirty="0"/>
              <a:t>（二）生产预算</a:t>
            </a:r>
          </a:p>
          <a:p>
            <a:pPr marL="609600" indent="-609600">
              <a:lnSpc>
                <a:spcPct val="90000"/>
              </a:lnSpc>
              <a:buFont typeface="Wingdings" pitchFamily="2" charset="2"/>
              <a:buNone/>
            </a:pPr>
            <a:r>
              <a:rPr lang="zh-CN" altLang="en-US" sz="2800" dirty="0"/>
              <a:t>      </a:t>
            </a:r>
            <a:r>
              <a:rPr lang="zh-CN" altLang="en-US" sz="2800" dirty="0">
                <a:solidFill>
                  <a:srgbClr val="3333FF"/>
                </a:solidFill>
              </a:rPr>
              <a:t>编制根据：</a:t>
            </a:r>
          </a:p>
          <a:p>
            <a:pPr marL="609600" indent="-609600">
              <a:lnSpc>
                <a:spcPct val="90000"/>
              </a:lnSpc>
              <a:buFont typeface="Wingdings" pitchFamily="2" charset="2"/>
              <a:buNone/>
            </a:pPr>
            <a:r>
              <a:rPr lang="zh-CN" altLang="en-US" sz="2800" dirty="0"/>
              <a:t>           销售预算的每季预计销售量</a:t>
            </a:r>
          </a:p>
          <a:p>
            <a:pPr marL="609600" indent="-609600">
              <a:lnSpc>
                <a:spcPct val="90000"/>
              </a:lnSpc>
              <a:buFont typeface="Wingdings" pitchFamily="2" charset="2"/>
              <a:buNone/>
            </a:pPr>
            <a:r>
              <a:rPr lang="zh-CN" altLang="en-US" sz="2800" dirty="0"/>
              <a:t>           计划期间每季的期初和期末存货量。</a:t>
            </a:r>
          </a:p>
          <a:p>
            <a:pPr marL="609600" indent="-609600">
              <a:lnSpc>
                <a:spcPct val="90000"/>
              </a:lnSpc>
              <a:buFont typeface="Wingdings" pitchFamily="2" charset="2"/>
              <a:buNone/>
            </a:pPr>
            <a:r>
              <a:rPr lang="zh-CN" altLang="en-US" sz="2800" dirty="0"/>
              <a:t>      </a:t>
            </a:r>
            <a:r>
              <a:rPr lang="zh-CN" altLang="en-US" sz="2800" dirty="0">
                <a:solidFill>
                  <a:srgbClr val="3333FF"/>
                </a:solidFill>
              </a:rPr>
              <a:t>编制方法：</a:t>
            </a:r>
          </a:p>
          <a:p>
            <a:pPr marL="609600" indent="-609600">
              <a:lnSpc>
                <a:spcPct val="90000"/>
              </a:lnSpc>
              <a:buFont typeface="Wingdings" pitchFamily="2" charset="2"/>
              <a:buNone/>
            </a:pPr>
            <a:r>
              <a:rPr lang="zh-CN" altLang="en-US" sz="2800" dirty="0"/>
              <a:t>          预计生产量</a:t>
            </a:r>
            <a:r>
              <a:rPr lang="en-US" altLang="zh-CN" sz="2800" dirty="0"/>
              <a:t>=</a:t>
            </a:r>
            <a:r>
              <a:rPr lang="zh-CN" altLang="en-US" sz="2800" dirty="0"/>
              <a:t>计划销售量</a:t>
            </a:r>
          </a:p>
          <a:p>
            <a:pPr marL="609600" indent="-609600">
              <a:lnSpc>
                <a:spcPct val="90000"/>
              </a:lnSpc>
              <a:buFont typeface="Wingdings" pitchFamily="2" charset="2"/>
              <a:buNone/>
            </a:pPr>
            <a:r>
              <a:rPr lang="zh-CN" altLang="en-US" sz="2800" dirty="0"/>
              <a:t>                                </a:t>
            </a:r>
            <a:r>
              <a:rPr lang="en-US" altLang="zh-CN" sz="2800" dirty="0"/>
              <a:t>+</a:t>
            </a:r>
            <a:r>
              <a:rPr lang="zh-CN" altLang="en-US" sz="2800" dirty="0"/>
              <a:t>计划期末预计存货量</a:t>
            </a:r>
          </a:p>
          <a:p>
            <a:pPr marL="609600" indent="-609600">
              <a:lnSpc>
                <a:spcPct val="90000"/>
              </a:lnSpc>
              <a:buFont typeface="Wingdings" pitchFamily="2" charset="2"/>
              <a:buNone/>
            </a:pPr>
            <a:r>
              <a:rPr lang="zh-CN" altLang="en-US" sz="2800" dirty="0"/>
              <a:t>                                            </a:t>
            </a:r>
            <a:r>
              <a:rPr lang="en-US" altLang="zh-CN" sz="2800" dirty="0"/>
              <a:t>-</a:t>
            </a:r>
            <a:r>
              <a:rPr lang="zh-CN" altLang="en-US" sz="2800" dirty="0"/>
              <a:t>计划期初存货量</a:t>
            </a:r>
          </a:p>
          <a:p>
            <a:pPr marL="609600" indent="-609600">
              <a:lnSpc>
                <a:spcPct val="90000"/>
              </a:lnSpc>
              <a:buFont typeface="Wingdings" pitchFamily="2" charset="2"/>
              <a:buNone/>
            </a:pPr>
            <a:r>
              <a:rPr lang="zh-CN" altLang="en-US" sz="2800" dirty="0"/>
              <a:t>      </a:t>
            </a:r>
            <a:r>
              <a:rPr lang="zh-CN" altLang="en-US" sz="2800" dirty="0">
                <a:solidFill>
                  <a:srgbClr val="A50021"/>
                </a:solidFill>
              </a:rPr>
              <a:t>无须编制附表。</a:t>
            </a:r>
          </a:p>
        </p:txBody>
      </p:sp>
    </p:spTree>
    <p:extLst>
      <p:ext uri="{BB962C8B-B14F-4D97-AF65-F5344CB8AC3E}">
        <p14:creationId xmlns:p14="http://schemas.microsoft.com/office/powerpoint/2010/main" val="322536753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9" name="Rectangle 3"/>
          <p:cNvSpPr>
            <a:spLocks noGrp="1" noRot="1" noChangeArrowheads="1"/>
          </p:cNvSpPr>
          <p:nvPr>
            <p:ph type="body" idx="1"/>
          </p:nvPr>
        </p:nvSpPr>
        <p:spPr>
          <a:xfrm>
            <a:off x="160338" y="923026"/>
            <a:ext cx="8823325" cy="5165037"/>
          </a:xfrm>
        </p:spPr>
        <p:txBody>
          <a:bodyPr/>
          <a:lstStyle/>
          <a:p>
            <a:pPr>
              <a:buFont typeface="Wingdings" pitchFamily="2" charset="2"/>
              <a:buNone/>
            </a:pPr>
            <a:r>
              <a:rPr lang="zh-CN" altLang="en-US" dirty="0" smtClean="0"/>
              <a:t>假定</a:t>
            </a:r>
            <a:r>
              <a:rPr lang="zh-CN" altLang="en-US" dirty="0"/>
              <a:t>海宁公司各季度的期末</a:t>
            </a:r>
            <a:r>
              <a:rPr lang="zh-CN" altLang="en-US" dirty="0" smtClean="0"/>
              <a:t>存货按下</a:t>
            </a:r>
            <a:r>
              <a:rPr lang="zh-CN" altLang="en-US" dirty="0"/>
              <a:t>一季度销售量的</a:t>
            </a:r>
            <a:r>
              <a:rPr lang="en-US" altLang="zh-CN" dirty="0"/>
              <a:t>10%</a:t>
            </a:r>
            <a:r>
              <a:rPr lang="zh-CN" altLang="en-US" dirty="0"/>
              <a:t>计算，各季期初</a:t>
            </a:r>
          </a:p>
          <a:p>
            <a:pPr>
              <a:buFont typeface="Wingdings" pitchFamily="2" charset="2"/>
              <a:buNone/>
            </a:pPr>
            <a:r>
              <a:rPr lang="zh-CN" altLang="en-US" dirty="0" smtClean="0"/>
              <a:t>存货</a:t>
            </a:r>
            <a:r>
              <a:rPr lang="zh-CN" altLang="en-US" dirty="0"/>
              <a:t>和上季期末存货相等。现根据销售</a:t>
            </a:r>
            <a:r>
              <a:rPr lang="zh-CN" altLang="en-US" dirty="0" smtClean="0"/>
              <a:t>预算</a:t>
            </a:r>
            <a:r>
              <a:rPr lang="zh-CN" altLang="en-US" dirty="0"/>
              <a:t>中的资料，结合期初和期末</a:t>
            </a:r>
            <a:r>
              <a:rPr lang="zh-CN" altLang="en-US" dirty="0" smtClean="0"/>
              <a:t>存货       水平，编制</a:t>
            </a:r>
            <a:r>
              <a:rPr lang="zh-CN" altLang="en-US" dirty="0"/>
              <a:t>计划年度的分季生产预算</a:t>
            </a:r>
            <a:r>
              <a:rPr lang="zh-CN" altLang="en-US" dirty="0" smtClean="0"/>
              <a:t>。如</a:t>
            </a:r>
            <a:r>
              <a:rPr lang="zh-CN" altLang="en-US" dirty="0"/>
              <a:t>图表</a:t>
            </a:r>
            <a:r>
              <a:rPr lang="en-US" altLang="zh-CN" dirty="0"/>
              <a:t>8-2</a:t>
            </a:r>
            <a:r>
              <a:rPr lang="zh-CN" altLang="en-US" dirty="0"/>
              <a:t>所示。</a:t>
            </a:r>
          </a:p>
        </p:txBody>
      </p:sp>
    </p:spTree>
    <p:extLst>
      <p:ext uri="{BB962C8B-B14F-4D97-AF65-F5344CB8AC3E}">
        <p14:creationId xmlns:p14="http://schemas.microsoft.com/office/powerpoint/2010/main" val="56810153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Grp="1" noRot="1" noChangeArrowheads="1"/>
          </p:cNvSpPr>
          <p:nvPr>
            <p:ph type="title"/>
          </p:nvPr>
        </p:nvSpPr>
        <p:spPr/>
        <p:txBody>
          <a:bodyPr/>
          <a:lstStyle/>
          <a:p>
            <a:pPr algn="l"/>
            <a:r>
              <a:rPr lang="zh-CN" altLang="en-US" sz="2400" dirty="0">
                <a:solidFill>
                  <a:schemeClr val="tx1"/>
                </a:solidFill>
              </a:rPr>
              <a:t>图表</a:t>
            </a:r>
            <a:r>
              <a:rPr lang="en-US" altLang="zh-CN" sz="2400" dirty="0">
                <a:solidFill>
                  <a:schemeClr val="tx1"/>
                </a:solidFill>
              </a:rPr>
              <a:t>8-2</a:t>
            </a:r>
            <a:r>
              <a:rPr lang="en-US" altLang="zh-CN" sz="3200" dirty="0">
                <a:solidFill>
                  <a:schemeClr val="tx1"/>
                </a:solidFill>
              </a:rPr>
              <a:t>              </a:t>
            </a:r>
            <a:r>
              <a:rPr lang="zh-CN" altLang="en-US" sz="3200" dirty="0">
                <a:solidFill>
                  <a:schemeClr val="tx1"/>
                </a:solidFill>
              </a:rPr>
              <a:t>海宁公司生产预算</a:t>
            </a:r>
            <a:br>
              <a:rPr lang="zh-CN" altLang="en-US" sz="3200" dirty="0">
                <a:solidFill>
                  <a:schemeClr val="tx1"/>
                </a:solidFill>
              </a:rPr>
            </a:br>
            <a:r>
              <a:rPr lang="zh-CN" altLang="en-US" sz="3200" dirty="0">
                <a:solidFill>
                  <a:schemeClr val="tx1"/>
                </a:solidFill>
              </a:rPr>
              <a:t>                             </a:t>
            </a:r>
            <a:r>
              <a:rPr lang="en-US" altLang="zh-CN" dirty="0" smtClean="0">
                <a:solidFill>
                  <a:schemeClr val="tx1"/>
                </a:solidFill>
              </a:rPr>
              <a:t>20</a:t>
            </a:r>
            <a:r>
              <a:rPr lang="en-US" altLang="zh-CN" sz="2400" dirty="0" smtClean="0">
                <a:solidFill>
                  <a:schemeClr val="tx1"/>
                </a:solidFill>
              </a:rPr>
              <a:t>X9</a:t>
            </a:r>
            <a:r>
              <a:rPr lang="zh-CN" altLang="en-US" sz="2400" dirty="0">
                <a:solidFill>
                  <a:schemeClr val="tx1"/>
                </a:solidFill>
              </a:rPr>
              <a:t>年度                                单位</a:t>
            </a:r>
            <a:r>
              <a:rPr lang="en-US" altLang="zh-CN" sz="2400" dirty="0">
                <a:solidFill>
                  <a:schemeClr val="tx1"/>
                </a:solidFill>
              </a:rPr>
              <a:t>:</a:t>
            </a:r>
            <a:r>
              <a:rPr lang="zh-CN" altLang="en-US" sz="2400" dirty="0">
                <a:solidFill>
                  <a:schemeClr val="tx1"/>
                </a:solidFill>
              </a:rPr>
              <a:t>件</a:t>
            </a:r>
          </a:p>
        </p:txBody>
      </p:sp>
      <p:graphicFrame>
        <p:nvGraphicFramePr>
          <p:cNvPr id="501821" name="Group 61"/>
          <p:cNvGraphicFramePr>
            <a:graphicFrameLocks noGrp="1"/>
          </p:cNvGraphicFramePr>
          <p:nvPr>
            <p:ph idx="1"/>
          </p:nvPr>
        </p:nvGraphicFramePr>
        <p:xfrm>
          <a:off x="395288" y="1628775"/>
          <a:ext cx="8512175" cy="4502786"/>
        </p:xfrm>
        <a:graphic>
          <a:graphicData uri="http://schemas.openxmlformats.org/drawingml/2006/table">
            <a:tbl>
              <a:tblPr/>
              <a:tblGrid>
                <a:gridCol w="2125662"/>
                <a:gridCol w="1244600"/>
                <a:gridCol w="1317625"/>
                <a:gridCol w="1319213"/>
                <a:gridCol w="1317625"/>
                <a:gridCol w="1187450"/>
              </a:tblGrid>
              <a:tr h="112553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0" i="0" u="none" strike="noStrike" cap="none" normalizeH="0" baseline="0" smtClean="0">
                          <a:ln>
                            <a:noFill/>
                          </a:ln>
                          <a:solidFill>
                            <a:schemeClr val="tx1"/>
                          </a:solidFill>
                          <a:effectLst/>
                          <a:latin typeface="Arial" charset="0"/>
                          <a:ea typeface="宋体" charset="-122"/>
                        </a:rPr>
                        <a:t>摘要</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第一季度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第二季度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第三季度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第四季度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全年</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23950">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预计销售需求量</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a:t>
                      </a:r>
                      <a:r>
                        <a:rPr kumimoji="0" lang="zh-CN" altLang="en-US" sz="2000" b="0" i="0" u="none" strike="noStrike" cap="none" normalizeH="0" baseline="0" smtClean="0">
                          <a:ln>
                            <a:noFill/>
                          </a:ln>
                          <a:solidFill>
                            <a:schemeClr val="tx1"/>
                          </a:solidFill>
                          <a:effectLst/>
                          <a:latin typeface="Arial" charset="0"/>
                          <a:ea typeface="宋体" charset="-122"/>
                        </a:rPr>
                        <a:t>预计期末存货量</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1,500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200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2,000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1,500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6,000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2553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预计需求量合计</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a:t>
                      </a:r>
                      <a:r>
                        <a:rPr kumimoji="0" lang="zh-CN" altLang="en-US" sz="2000" b="0" i="0" u="none" strike="noStrike" cap="none" normalizeH="0" baseline="0" smtClean="0">
                          <a:ln>
                            <a:noFill/>
                          </a:ln>
                          <a:solidFill>
                            <a:schemeClr val="tx1"/>
                          </a:solidFill>
                          <a:effectLst/>
                          <a:latin typeface="Arial" charset="0"/>
                          <a:ea typeface="宋体" charset="-122"/>
                        </a:rPr>
                        <a:t>计划期初存货量</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1,150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1,700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2,150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200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1,610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6,110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23950">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预计生产量</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1,050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1,550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1,950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1,460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6,010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01822" name="Text Box 62"/>
          <p:cNvSpPr txBox="1">
            <a:spLocks noChangeArrowheads="1"/>
          </p:cNvSpPr>
          <p:nvPr/>
        </p:nvSpPr>
        <p:spPr bwMode="auto">
          <a:xfrm>
            <a:off x="827088" y="6491288"/>
            <a:ext cx="12239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a:t>
            </a:r>
            <a:r>
              <a:rPr lang="zh-CN" altLang="en-US"/>
              <a:t>估计数</a:t>
            </a:r>
          </a:p>
        </p:txBody>
      </p:sp>
    </p:spTree>
    <p:extLst>
      <p:ext uri="{BB962C8B-B14F-4D97-AF65-F5344CB8AC3E}">
        <p14:creationId xmlns:p14="http://schemas.microsoft.com/office/powerpoint/2010/main" val="81629766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7" name="Rectangle 3"/>
          <p:cNvSpPr>
            <a:spLocks noGrp="1" noRot="1" noChangeArrowheads="1"/>
          </p:cNvSpPr>
          <p:nvPr>
            <p:ph type="body" idx="1"/>
          </p:nvPr>
        </p:nvSpPr>
        <p:spPr>
          <a:xfrm>
            <a:off x="448574" y="267419"/>
            <a:ext cx="8314426" cy="6098875"/>
          </a:xfrm>
        </p:spPr>
        <p:txBody>
          <a:bodyPr/>
          <a:lstStyle/>
          <a:p>
            <a:pPr>
              <a:lnSpc>
                <a:spcPct val="80000"/>
              </a:lnSpc>
              <a:buFont typeface="Wingdings" pitchFamily="2" charset="2"/>
              <a:buNone/>
            </a:pPr>
            <a:r>
              <a:rPr lang="zh-CN" altLang="en-US" sz="2800" dirty="0"/>
              <a:t>（三）直接材料采购预算</a:t>
            </a:r>
          </a:p>
          <a:p>
            <a:pPr>
              <a:lnSpc>
                <a:spcPct val="80000"/>
              </a:lnSpc>
              <a:buFont typeface="Wingdings" pitchFamily="2" charset="2"/>
              <a:buNone/>
            </a:pPr>
            <a:r>
              <a:rPr lang="zh-CN" altLang="en-US" sz="2800" dirty="0"/>
              <a:t>       </a:t>
            </a:r>
            <a:r>
              <a:rPr lang="zh-CN" altLang="en-US" sz="2800" dirty="0">
                <a:solidFill>
                  <a:srgbClr val="3333FF"/>
                </a:solidFill>
              </a:rPr>
              <a:t>编制依据：</a:t>
            </a:r>
          </a:p>
          <a:p>
            <a:pPr lvl="1">
              <a:lnSpc>
                <a:spcPct val="80000"/>
              </a:lnSpc>
            </a:pPr>
            <a:r>
              <a:rPr lang="zh-CN" altLang="en-US" sz="2400" dirty="0"/>
              <a:t>生产预算的每季预计生产量</a:t>
            </a:r>
          </a:p>
          <a:p>
            <a:pPr lvl="1">
              <a:lnSpc>
                <a:spcPct val="80000"/>
              </a:lnSpc>
            </a:pPr>
            <a:r>
              <a:rPr lang="zh-CN" altLang="en-US" sz="2400" dirty="0"/>
              <a:t>单位产品的材料消耗定额</a:t>
            </a:r>
          </a:p>
          <a:p>
            <a:pPr lvl="1">
              <a:lnSpc>
                <a:spcPct val="80000"/>
              </a:lnSpc>
            </a:pPr>
            <a:r>
              <a:rPr lang="zh-CN" altLang="en-US" sz="2400" dirty="0"/>
              <a:t>计划期间的期初和期末存料量</a:t>
            </a:r>
          </a:p>
          <a:p>
            <a:pPr lvl="1">
              <a:lnSpc>
                <a:spcPct val="80000"/>
              </a:lnSpc>
            </a:pPr>
            <a:r>
              <a:rPr lang="zh-CN" altLang="en-US" sz="2400" dirty="0"/>
              <a:t>材料的计划单价</a:t>
            </a:r>
          </a:p>
          <a:p>
            <a:pPr lvl="1">
              <a:lnSpc>
                <a:spcPct val="80000"/>
              </a:lnSpc>
            </a:pPr>
            <a:r>
              <a:rPr lang="zh-CN" altLang="en-US" sz="2400" dirty="0"/>
              <a:t>采购材料的付款条件</a:t>
            </a:r>
          </a:p>
          <a:p>
            <a:pPr>
              <a:lnSpc>
                <a:spcPct val="80000"/>
              </a:lnSpc>
              <a:buFont typeface="Wingdings" pitchFamily="2" charset="2"/>
              <a:buNone/>
            </a:pPr>
            <a:r>
              <a:rPr lang="zh-CN" altLang="en-US" sz="2800" dirty="0"/>
              <a:t>       </a:t>
            </a:r>
            <a:r>
              <a:rPr lang="zh-CN" altLang="en-US" sz="2800" dirty="0">
                <a:solidFill>
                  <a:srgbClr val="3333FF"/>
                </a:solidFill>
              </a:rPr>
              <a:t>编制方法：</a:t>
            </a:r>
          </a:p>
          <a:p>
            <a:pPr>
              <a:lnSpc>
                <a:spcPct val="80000"/>
              </a:lnSpc>
              <a:buFont typeface="Wingdings" pitchFamily="2" charset="2"/>
              <a:buNone/>
            </a:pPr>
            <a:r>
              <a:rPr lang="zh-CN" altLang="en-US" sz="2800" dirty="0"/>
              <a:t>      预计购料量</a:t>
            </a:r>
            <a:r>
              <a:rPr lang="en-US" altLang="zh-CN" sz="2800" dirty="0"/>
              <a:t>=</a:t>
            </a:r>
            <a:r>
              <a:rPr lang="zh-CN" altLang="en-US" sz="2800" dirty="0"/>
              <a:t>生产需要量</a:t>
            </a:r>
          </a:p>
          <a:p>
            <a:pPr>
              <a:lnSpc>
                <a:spcPct val="80000"/>
              </a:lnSpc>
              <a:buFont typeface="Wingdings" pitchFamily="2" charset="2"/>
              <a:buNone/>
            </a:pPr>
            <a:r>
              <a:rPr lang="zh-CN" altLang="en-US" sz="2800" dirty="0"/>
              <a:t>                              </a:t>
            </a:r>
            <a:r>
              <a:rPr lang="en-US" altLang="zh-CN" sz="2800" dirty="0"/>
              <a:t>+</a:t>
            </a:r>
            <a:r>
              <a:rPr lang="zh-CN" altLang="en-US" sz="2800" dirty="0"/>
              <a:t>计划期末预计存料量</a:t>
            </a:r>
          </a:p>
          <a:p>
            <a:pPr>
              <a:lnSpc>
                <a:spcPct val="80000"/>
              </a:lnSpc>
              <a:buFont typeface="Wingdings" pitchFamily="2" charset="2"/>
              <a:buNone/>
            </a:pPr>
            <a:r>
              <a:rPr lang="zh-CN" altLang="en-US" sz="2800" dirty="0"/>
              <a:t>                                                 </a:t>
            </a:r>
            <a:r>
              <a:rPr lang="en-US" altLang="zh-CN" sz="2800" dirty="0"/>
              <a:t>-</a:t>
            </a:r>
            <a:r>
              <a:rPr lang="zh-CN" altLang="en-US" sz="2800" dirty="0"/>
              <a:t>计划期初存料量</a:t>
            </a:r>
          </a:p>
          <a:p>
            <a:pPr>
              <a:lnSpc>
                <a:spcPct val="80000"/>
              </a:lnSpc>
              <a:buFont typeface="Wingdings" pitchFamily="2" charset="2"/>
              <a:buNone/>
            </a:pPr>
            <a:endParaRPr lang="zh-CN" altLang="en-US" sz="2800" dirty="0"/>
          </a:p>
          <a:p>
            <a:pPr>
              <a:lnSpc>
                <a:spcPct val="80000"/>
              </a:lnSpc>
              <a:buFont typeface="Wingdings" pitchFamily="2" charset="2"/>
              <a:buNone/>
            </a:pPr>
            <a:r>
              <a:rPr lang="zh-CN" altLang="en-US" sz="2800" dirty="0">
                <a:solidFill>
                  <a:srgbClr val="A50021"/>
                </a:solidFill>
              </a:rPr>
              <a:t>        在实际工作中，材料采购预算下面还附有</a:t>
            </a:r>
          </a:p>
          <a:p>
            <a:pPr>
              <a:lnSpc>
                <a:spcPct val="80000"/>
              </a:lnSpc>
              <a:buFont typeface="Wingdings" pitchFamily="2" charset="2"/>
              <a:buNone/>
            </a:pPr>
            <a:r>
              <a:rPr lang="zh-CN" altLang="en-US" sz="2800" dirty="0">
                <a:solidFill>
                  <a:srgbClr val="A50021"/>
                </a:solidFill>
              </a:rPr>
              <a:t>        计划期间的“预计现金支出计算表”。</a:t>
            </a:r>
          </a:p>
        </p:txBody>
      </p:sp>
    </p:spTree>
    <p:extLst>
      <p:ext uri="{BB962C8B-B14F-4D97-AF65-F5344CB8AC3E}">
        <p14:creationId xmlns:p14="http://schemas.microsoft.com/office/powerpoint/2010/main" val="270451120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3" name="Rectangle 3"/>
          <p:cNvSpPr>
            <a:spLocks noGrp="1" noRot="1" noChangeArrowheads="1"/>
          </p:cNvSpPr>
          <p:nvPr>
            <p:ph type="body" idx="1"/>
          </p:nvPr>
        </p:nvSpPr>
        <p:spPr>
          <a:xfrm>
            <a:off x="327804" y="612475"/>
            <a:ext cx="8636809" cy="5426016"/>
          </a:xfrm>
        </p:spPr>
        <p:txBody>
          <a:bodyPr/>
          <a:lstStyle/>
          <a:p>
            <a:pPr>
              <a:lnSpc>
                <a:spcPct val="80000"/>
              </a:lnSpc>
              <a:buFont typeface="Wingdings" pitchFamily="2" charset="2"/>
              <a:buNone/>
            </a:pPr>
            <a:r>
              <a:rPr lang="zh-CN" altLang="en-US" sz="2800" dirty="0" smtClean="0"/>
              <a:t>假定</a:t>
            </a:r>
            <a:r>
              <a:rPr lang="zh-CN" altLang="en-US" sz="2800" dirty="0"/>
              <a:t>海宁公司单位产品</a:t>
            </a:r>
            <a:r>
              <a:rPr lang="zh-CN" altLang="en-US" sz="2800" dirty="0" smtClean="0"/>
              <a:t>的材料消耗定额</a:t>
            </a:r>
            <a:r>
              <a:rPr lang="zh-CN" altLang="en-US" sz="2800" dirty="0"/>
              <a:t>为 </a:t>
            </a:r>
            <a:r>
              <a:rPr lang="en-US" altLang="zh-CN" sz="2800" dirty="0"/>
              <a:t>2 </a:t>
            </a:r>
            <a:r>
              <a:rPr lang="zh-CN" altLang="en-US" sz="2800" dirty="0"/>
              <a:t>千克，计划单价为 </a:t>
            </a:r>
            <a:r>
              <a:rPr lang="en-US" altLang="zh-CN" sz="2800" dirty="0"/>
              <a:t>5</a:t>
            </a:r>
            <a:r>
              <a:rPr lang="zh-CN" altLang="en-US" sz="2800" dirty="0"/>
              <a:t>元</a:t>
            </a:r>
            <a:r>
              <a:rPr lang="en-US" altLang="zh-CN" sz="2800" dirty="0"/>
              <a:t>/</a:t>
            </a:r>
            <a:r>
              <a:rPr lang="zh-CN" altLang="en-US" sz="2800" dirty="0"/>
              <a:t>千克</a:t>
            </a:r>
            <a:r>
              <a:rPr lang="zh-CN" altLang="en-US" sz="2800" dirty="0" smtClean="0"/>
              <a:t>。每季度</a:t>
            </a:r>
            <a:r>
              <a:rPr lang="zh-CN" altLang="en-US" sz="2800" dirty="0"/>
              <a:t>的购料款当季付 </a:t>
            </a:r>
            <a:r>
              <a:rPr lang="en-US" altLang="zh-CN" sz="2800" dirty="0"/>
              <a:t>50%</a:t>
            </a:r>
            <a:r>
              <a:rPr lang="zh-CN" altLang="en-US" sz="2800" dirty="0"/>
              <a:t>，其余在下季度付讫</a:t>
            </a:r>
            <a:r>
              <a:rPr lang="zh-CN" altLang="en-US" sz="2800" dirty="0" smtClean="0"/>
              <a:t>。各季度</a:t>
            </a:r>
            <a:r>
              <a:rPr lang="zh-CN" altLang="en-US" sz="2800" dirty="0"/>
              <a:t>的期末存料按下一季生产需要量的 </a:t>
            </a:r>
            <a:r>
              <a:rPr lang="en-US" altLang="zh-CN" sz="2800" dirty="0"/>
              <a:t>20%</a:t>
            </a:r>
            <a:r>
              <a:rPr lang="zh-CN" altLang="en-US" sz="2800" dirty="0" smtClean="0"/>
              <a:t>计算</a:t>
            </a:r>
            <a:r>
              <a:rPr lang="zh-CN" altLang="en-US" sz="2800" dirty="0"/>
              <a:t>，各季度期初存料与上季度期末存料相等。期</a:t>
            </a:r>
            <a:r>
              <a:rPr lang="zh-CN" altLang="en-US" sz="2800" dirty="0" smtClean="0"/>
              <a:t>初应付</a:t>
            </a:r>
            <a:r>
              <a:rPr lang="zh-CN" altLang="en-US" sz="2800" dirty="0"/>
              <a:t>购料款为 </a:t>
            </a:r>
            <a:r>
              <a:rPr lang="en-US" altLang="zh-CN" sz="2800" dirty="0"/>
              <a:t>6,000</a:t>
            </a:r>
            <a:r>
              <a:rPr lang="zh-CN" altLang="en-US" sz="2800" dirty="0"/>
              <a:t>元（见图表</a:t>
            </a:r>
            <a:r>
              <a:rPr lang="en-US" altLang="zh-CN" sz="2800" dirty="0"/>
              <a:t>8-13</a:t>
            </a:r>
            <a:r>
              <a:rPr lang="zh-CN" altLang="en-US" sz="2800" dirty="0"/>
              <a:t>）</a:t>
            </a:r>
            <a:r>
              <a:rPr lang="zh-CN" altLang="en-US" sz="2800" dirty="0" smtClean="0"/>
              <a:t>。</a:t>
            </a:r>
            <a:endParaRPr lang="zh-CN" altLang="en-US" sz="2800" dirty="0"/>
          </a:p>
          <a:p>
            <a:pPr>
              <a:lnSpc>
                <a:spcPct val="80000"/>
              </a:lnSpc>
              <a:buFont typeface="Wingdings" pitchFamily="2" charset="2"/>
              <a:buNone/>
            </a:pPr>
            <a:r>
              <a:rPr lang="zh-CN" altLang="en-US" sz="2800" dirty="0" smtClean="0"/>
              <a:t>现根据生产预算</a:t>
            </a:r>
            <a:r>
              <a:rPr lang="zh-CN" altLang="en-US" sz="2800" dirty="0"/>
              <a:t>中的预计生产量</a:t>
            </a:r>
            <a:r>
              <a:rPr lang="zh-CN" altLang="en-US" sz="2800" dirty="0" smtClean="0"/>
              <a:t>，结合期</a:t>
            </a:r>
            <a:r>
              <a:rPr lang="zh-CN" altLang="en-US" sz="2800" dirty="0"/>
              <a:t>初、期末存料水平</a:t>
            </a:r>
            <a:r>
              <a:rPr lang="zh-CN" altLang="en-US" sz="2800" dirty="0" smtClean="0"/>
              <a:t>，以及单位</a:t>
            </a:r>
            <a:r>
              <a:rPr lang="zh-CN" altLang="en-US" sz="2800" dirty="0"/>
              <a:t>产品的</a:t>
            </a:r>
            <a:r>
              <a:rPr lang="zh-CN" altLang="en-US" sz="2800" dirty="0" smtClean="0"/>
              <a:t>材料消耗定额和</a:t>
            </a:r>
            <a:r>
              <a:rPr lang="zh-CN" altLang="en-US" sz="2800" dirty="0"/>
              <a:t>材料计划单价等数据，</a:t>
            </a:r>
          </a:p>
          <a:p>
            <a:pPr>
              <a:lnSpc>
                <a:spcPct val="80000"/>
              </a:lnSpc>
              <a:buFont typeface="Wingdings" pitchFamily="2" charset="2"/>
              <a:buNone/>
            </a:pPr>
            <a:r>
              <a:rPr lang="zh-CN" altLang="en-US" sz="2800" dirty="0"/>
              <a:t>编制</a:t>
            </a:r>
            <a:r>
              <a:rPr lang="zh-CN" altLang="en-US" sz="2800" dirty="0">
                <a:solidFill>
                  <a:srgbClr val="3333FF"/>
                </a:solidFill>
              </a:rPr>
              <a:t>计划年度的分季直接材料采购预算</a:t>
            </a:r>
            <a:r>
              <a:rPr lang="zh-CN" altLang="en-US" sz="2800" dirty="0"/>
              <a:t>，如图表</a:t>
            </a:r>
            <a:r>
              <a:rPr lang="en-US" altLang="zh-CN" sz="2800" dirty="0"/>
              <a:t>8-3</a:t>
            </a:r>
          </a:p>
        </p:txBody>
      </p:sp>
    </p:spTree>
    <p:extLst>
      <p:ext uri="{BB962C8B-B14F-4D97-AF65-F5344CB8AC3E}">
        <p14:creationId xmlns:p14="http://schemas.microsoft.com/office/powerpoint/2010/main" val="231650212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10" name="Rectangle 2"/>
          <p:cNvSpPr>
            <a:spLocks noGrp="1" noRot="1" noChangeArrowheads="1"/>
          </p:cNvSpPr>
          <p:nvPr>
            <p:ph type="title"/>
          </p:nvPr>
        </p:nvSpPr>
        <p:spPr/>
        <p:txBody>
          <a:bodyPr/>
          <a:lstStyle/>
          <a:p>
            <a:pPr algn="l"/>
            <a:r>
              <a:rPr lang="zh-CN" altLang="en-US" sz="2000" dirty="0">
                <a:solidFill>
                  <a:schemeClr val="tx1"/>
                </a:solidFill>
              </a:rPr>
              <a:t>图表</a:t>
            </a:r>
            <a:r>
              <a:rPr lang="en-US" altLang="zh-CN" sz="2000" dirty="0">
                <a:solidFill>
                  <a:schemeClr val="tx1"/>
                </a:solidFill>
              </a:rPr>
              <a:t>8-3</a:t>
            </a:r>
            <a:r>
              <a:rPr lang="en-US" altLang="zh-CN" sz="3200" dirty="0">
                <a:solidFill>
                  <a:schemeClr val="tx1"/>
                </a:solidFill>
              </a:rPr>
              <a:t>                </a:t>
            </a:r>
            <a:r>
              <a:rPr lang="zh-CN" altLang="en-US" sz="3200" dirty="0">
                <a:solidFill>
                  <a:schemeClr val="tx1"/>
                </a:solidFill>
              </a:rPr>
              <a:t>海宁公司采购预算</a:t>
            </a:r>
            <a:br>
              <a:rPr lang="zh-CN" altLang="en-US" sz="3200" dirty="0">
                <a:solidFill>
                  <a:schemeClr val="tx1"/>
                </a:solidFill>
              </a:rPr>
            </a:br>
            <a:r>
              <a:rPr lang="zh-CN" altLang="en-US" sz="3200" dirty="0">
                <a:solidFill>
                  <a:schemeClr val="tx1"/>
                </a:solidFill>
              </a:rPr>
              <a:t>                             </a:t>
            </a:r>
            <a:r>
              <a:rPr lang="en-US" altLang="zh-CN" dirty="0" smtClean="0">
                <a:solidFill>
                  <a:schemeClr val="tx1"/>
                </a:solidFill>
              </a:rPr>
              <a:t>20</a:t>
            </a:r>
            <a:r>
              <a:rPr lang="en-US" altLang="zh-CN" sz="2400" dirty="0" smtClean="0">
                <a:solidFill>
                  <a:schemeClr val="tx1"/>
                </a:solidFill>
              </a:rPr>
              <a:t>X9</a:t>
            </a:r>
            <a:r>
              <a:rPr lang="zh-CN" altLang="en-US" sz="2400" dirty="0">
                <a:solidFill>
                  <a:schemeClr val="tx1"/>
                </a:solidFill>
              </a:rPr>
              <a:t>年度</a:t>
            </a:r>
          </a:p>
        </p:txBody>
      </p:sp>
      <p:graphicFrame>
        <p:nvGraphicFramePr>
          <p:cNvPr id="503915" name="Group 107"/>
          <p:cNvGraphicFramePr>
            <a:graphicFrameLocks noGrp="1"/>
          </p:cNvGraphicFramePr>
          <p:nvPr>
            <p:ph idx="1"/>
          </p:nvPr>
        </p:nvGraphicFramePr>
        <p:xfrm>
          <a:off x="250825" y="1557338"/>
          <a:ext cx="8513763" cy="4374897"/>
        </p:xfrm>
        <a:graphic>
          <a:graphicData uri="http://schemas.openxmlformats.org/drawingml/2006/table">
            <a:tbl>
              <a:tblPr/>
              <a:tblGrid>
                <a:gridCol w="2089150"/>
                <a:gridCol w="1152525"/>
                <a:gridCol w="1223963"/>
                <a:gridCol w="1439862"/>
                <a:gridCol w="1223963"/>
                <a:gridCol w="1384300"/>
              </a:tblGrid>
              <a:tr h="66198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摘     要</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第一季度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第二季度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第三季度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第四季度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全年</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088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预计生产量</a:t>
                      </a:r>
                      <a:r>
                        <a:rPr kumimoji="0" lang="en-US" altLang="zh-CN" sz="1800" b="0" i="0" u="none" strike="noStrike" cap="none" normalizeH="0" baseline="0" smtClean="0">
                          <a:ln>
                            <a:noFill/>
                          </a:ln>
                          <a:solidFill>
                            <a:schemeClr val="tx1"/>
                          </a:solidFill>
                          <a:effectLst/>
                          <a:latin typeface="Arial" charset="0"/>
                          <a:ea typeface="宋体" charset="-122"/>
                        </a:rPr>
                        <a:t>(</a:t>
                      </a:r>
                      <a:r>
                        <a:rPr kumimoji="0" lang="zh-CN" altLang="en-US" sz="1800" b="0" i="0" u="none" strike="noStrike" cap="none" normalizeH="0" baseline="0" smtClean="0">
                          <a:ln>
                            <a:noFill/>
                          </a:ln>
                          <a:solidFill>
                            <a:schemeClr val="tx1"/>
                          </a:solidFill>
                          <a:effectLst/>
                          <a:latin typeface="Arial" charset="0"/>
                          <a:ea typeface="宋体" charset="-122"/>
                        </a:rPr>
                        <a:t>件</a:t>
                      </a:r>
                      <a:r>
                        <a:rPr kumimoji="0" lang="en-US" altLang="zh-CN" sz="1800" b="0" i="0" u="none" strike="noStrike" cap="none" normalizeH="0" baseline="0" smtClean="0">
                          <a:ln>
                            <a:noFill/>
                          </a:ln>
                          <a:solidFill>
                            <a:schemeClr val="tx1"/>
                          </a:solidFill>
                          <a:effectLst/>
                          <a:latin typeface="Arial" charset="0"/>
                          <a:ea typeface="宋体" charset="-122"/>
                        </a:rPr>
                        <a:t>)</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单位产品材料消耗定额</a:t>
                      </a:r>
                      <a:r>
                        <a:rPr kumimoji="0" lang="en-US" altLang="zh-CN" sz="1800" b="0" i="0" u="none" strike="noStrike" cap="none" normalizeH="0" baseline="0" smtClean="0">
                          <a:ln>
                            <a:noFill/>
                          </a:ln>
                          <a:solidFill>
                            <a:schemeClr val="tx1"/>
                          </a:solidFill>
                          <a:effectLst/>
                          <a:latin typeface="Arial" charset="0"/>
                          <a:ea typeface="宋体" charset="-122"/>
                        </a:rPr>
                        <a:t>(</a:t>
                      </a:r>
                      <a:r>
                        <a:rPr kumimoji="0" lang="zh-CN" altLang="en-US" sz="1800" b="0" i="0" u="none" strike="noStrike" cap="none" normalizeH="0" baseline="0" smtClean="0">
                          <a:ln>
                            <a:noFill/>
                          </a:ln>
                          <a:solidFill>
                            <a:schemeClr val="tx1"/>
                          </a:solidFill>
                          <a:effectLst/>
                          <a:latin typeface="Arial" charset="0"/>
                          <a:ea typeface="宋体" charset="-122"/>
                        </a:rPr>
                        <a:t>千克</a:t>
                      </a:r>
                      <a:r>
                        <a:rPr kumimoji="0" lang="en-US" altLang="zh-CN" sz="1800" b="0" i="0" u="none" strike="noStrike" cap="none" normalizeH="0" baseline="0" smtClean="0">
                          <a:ln>
                            <a:noFill/>
                          </a:ln>
                          <a:solidFill>
                            <a:schemeClr val="tx1"/>
                          </a:solidFill>
                          <a:effectLst/>
                          <a:latin typeface="Arial" charset="0"/>
                          <a:ea typeface="宋体"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1,050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1,550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1,950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1,460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6,010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8813">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预计生产需求量</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a:t>
                      </a:r>
                      <a:r>
                        <a:rPr kumimoji="0" lang="zh-CN" altLang="en-US" sz="1800" b="0" i="0" u="none" strike="noStrike" cap="none" normalizeH="0" baseline="0" smtClean="0">
                          <a:ln>
                            <a:noFill/>
                          </a:ln>
                          <a:solidFill>
                            <a:schemeClr val="tx1"/>
                          </a:solidFill>
                          <a:effectLst/>
                          <a:latin typeface="Arial" charset="0"/>
                          <a:ea typeface="宋体" charset="-122"/>
                        </a:rPr>
                        <a:t>期末存料量</a:t>
                      </a:r>
                      <a:r>
                        <a:rPr kumimoji="0" lang="en-US" altLang="zh-CN" sz="1800" b="0" i="0" u="none" strike="noStrike" cap="none" normalizeH="0" baseline="0" smtClean="0">
                          <a:ln>
                            <a:noFill/>
                          </a:ln>
                          <a:solidFill>
                            <a:schemeClr val="tx1"/>
                          </a:solidFill>
                          <a:effectLst/>
                          <a:latin typeface="Arial" charset="0"/>
                          <a:ea typeface="宋体" charset="-122"/>
                        </a:rPr>
                        <a:t>(</a:t>
                      </a:r>
                      <a:r>
                        <a:rPr kumimoji="0" lang="zh-CN" altLang="en-US" sz="1800" b="0" i="0" u="none" strike="noStrike" cap="none" normalizeH="0" baseline="0" smtClean="0">
                          <a:ln>
                            <a:noFill/>
                          </a:ln>
                          <a:solidFill>
                            <a:schemeClr val="tx1"/>
                          </a:solidFill>
                          <a:effectLst/>
                          <a:latin typeface="Arial" charset="0"/>
                          <a:ea typeface="宋体" charset="-122"/>
                        </a:rPr>
                        <a:t>千克</a:t>
                      </a:r>
                      <a:r>
                        <a:rPr kumimoji="0" lang="en-US" altLang="zh-CN" sz="1800" b="0" i="0" u="none" strike="noStrike" cap="none" normalizeH="0" baseline="0" smtClean="0">
                          <a:ln>
                            <a:noFill/>
                          </a:ln>
                          <a:solidFill>
                            <a:schemeClr val="tx1"/>
                          </a:solidFill>
                          <a:effectLst/>
                          <a:latin typeface="Arial" charset="0"/>
                          <a:ea typeface="宋体"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2,100 </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620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3,100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780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3,900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584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2,920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460*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2,020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460*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6198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预计需求量</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a:t>
                      </a:r>
                      <a:r>
                        <a:rPr kumimoji="0" lang="zh-CN" altLang="en-US" sz="1800" b="0" i="0" u="none" strike="noStrike" cap="none" normalizeH="0" baseline="0" smtClean="0">
                          <a:ln>
                            <a:noFill/>
                          </a:ln>
                          <a:solidFill>
                            <a:schemeClr val="tx1"/>
                          </a:solidFill>
                          <a:effectLst/>
                          <a:latin typeface="Arial" charset="0"/>
                          <a:ea typeface="宋体" charset="-122"/>
                        </a:rPr>
                        <a:t>期初存料量</a:t>
                      </a:r>
                      <a:r>
                        <a:rPr kumimoji="0" lang="en-US" altLang="zh-CN" sz="1800" b="0" i="0" u="none" strike="noStrike" cap="none" normalizeH="0" baseline="0" smtClean="0">
                          <a:ln>
                            <a:noFill/>
                          </a:ln>
                          <a:solidFill>
                            <a:schemeClr val="tx1"/>
                          </a:solidFill>
                          <a:effectLst/>
                          <a:latin typeface="Arial" charset="0"/>
                          <a:ea typeface="宋体" charset="-122"/>
                        </a:rPr>
                        <a:t>(</a:t>
                      </a:r>
                      <a:r>
                        <a:rPr kumimoji="0" lang="zh-CN" altLang="en-US" sz="1800" b="0" i="0" u="none" strike="noStrike" cap="none" normalizeH="0" baseline="0" smtClean="0">
                          <a:ln>
                            <a:noFill/>
                          </a:ln>
                          <a:solidFill>
                            <a:schemeClr val="tx1"/>
                          </a:solidFill>
                          <a:effectLst/>
                          <a:latin typeface="Arial" charset="0"/>
                          <a:ea typeface="宋体" charset="-122"/>
                        </a:rPr>
                        <a:t>千克</a:t>
                      </a:r>
                      <a:r>
                        <a:rPr kumimoji="0" lang="en-US" altLang="zh-CN" sz="1800" b="0" i="0" u="none" strike="noStrike" cap="none" normalizeH="0" baseline="0" smtClean="0">
                          <a:ln>
                            <a:noFill/>
                          </a:ln>
                          <a:solidFill>
                            <a:schemeClr val="tx1"/>
                          </a:solidFill>
                          <a:effectLst/>
                          <a:latin typeface="Arial" charset="0"/>
                          <a:ea typeface="宋体"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2,720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3,880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620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4,484</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780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3,380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584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12,480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420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6198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预计购料量</a:t>
                      </a:r>
                      <a:r>
                        <a:rPr kumimoji="0" lang="en-US" altLang="zh-CN" sz="1800" b="0" i="0" u="none" strike="noStrike" cap="none" normalizeH="0" baseline="0" smtClean="0">
                          <a:ln>
                            <a:noFill/>
                          </a:ln>
                          <a:solidFill>
                            <a:schemeClr val="tx1"/>
                          </a:solidFill>
                          <a:effectLst/>
                          <a:latin typeface="Arial" charset="0"/>
                          <a:ea typeface="宋体" charset="-122"/>
                        </a:rPr>
                        <a:t>(</a:t>
                      </a:r>
                      <a:r>
                        <a:rPr kumimoji="0" lang="zh-CN" altLang="en-US" sz="1800" b="0" i="0" u="none" strike="noStrike" cap="none" normalizeH="0" baseline="0" smtClean="0">
                          <a:ln>
                            <a:noFill/>
                          </a:ln>
                          <a:solidFill>
                            <a:schemeClr val="tx1"/>
                          </a:solidFill>
                          <a:effectLst/>
                          <a:latin typeface="Arial" charset="0"/>
                          <a:ea typeface="宋体" charset="-122"/>
                        </a:rPr>
                        <a:t>千克</a:t>
                      </a:r>
                      <a:r>
                        <a:rPr kumimoji="0" lang="en-US" altLang="zh-CN" sz="1800" b="0" i="0" u="none" strike="noStrike" cap="none" normalizeH="0" baseline="0" smtClean="0">
                          <a:ln>
                            <a:noFill/>
                          </a:ln>
                          <a:solidFill>
                            <a:schemeClr val="tx1"/>
                          </a:solidFill>
                          <a:effectLst/>
                          <a:latin typeface="Arial" charset="0"/>
                          <a:ea typeface="宋体" charset="-122"/>
                        </a:rPr>
                        <a:t>)</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材料计划单价</a:t>
                      </a:r>
                      <a:r>
                        <a:rPr kumimoji="0" lang="en-US" altLang="zh-CN" sz="1800" b="0" i="0" u="none" strike="noStrike" cap="none" normalizeH="0" baseline="0" smtClean="0">
                          <a:ln>
                            <a:noFill/>
                          </a:ln>
                          <a:solidFill>
                            <a:schemeClr val="tx1"/>
                          </a:solidFill>
                          <a:effectLst/>
                          <a:latin typeface="Arial" charset="0"/>
                          <a:ea typeface="宋体" charset="-122"/>
                        </a:rPr>
                        <a:t>(</a:t>
                      </a:r>
                      <a:r>
                        <a:rPr kumimoji="0" lang="zh-CN" altLang="en-US" sz="1800" b="0" i="0" u="none" strike="noStrike" cap="none" normalizeH="0" baseline="0" smtClean="0">
                          <a:ln>
                            <a:noFill/>
                          </a:ln>
                          <a:solidFill>
                            <a:schemeClr val="tx1"/>
                          </a:solidFill>
                          <a:effectLst/>
                          <a:latin typeface="Arial" charset="0"/>
                          <a:ea typeface="宋体" charset="-122"/>
                        </a:rPr>
                        <a:t>元</a:t>
                      </a:r>
                      <a:r>
                        <a:rPr kumimoji="0" lang="en-US" altLang="zh-CN" sz="1800" b="0" i="0" u="none" strike="noStrike" cap="none" normalizeH="0" baseline="0" smtClean="0">
                          <a:ln>
                            <a:noFill/>
                          </a:ln>
                          <a:solidFill>
                            <a:schemeClr val="tx1"/>
                          </a:solidFill>
                          <a:effectLst/>
                          <a:latin typeface="Arial" charset="0"/>
                          <a:ea typeface="宋体"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2,300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3,260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3,704</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2,796</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12,060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8813">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预计购料金额</a:t>
                      </a:r>
                      <a:r>
                        <a:rPr kumimoji="0" lang="en-US" altLang="zh-CN" sz="1800" b="0" i="0" u="none" strike="noStrike" cap="none" normalizeH="0" baseline="0" smtClean="0">
                          <a:ln>
                            <a:noFill/>
                          </a:ln>
                          <a:solidFill>
                            <a:schemeClr val="tx1"/>
                          </a:solidFill>
                          <a:effectLst/>
                          <a:latin typeface="Arial" charset="0"/>
                          <a:ea typeface="宋体" charset="-122"/>
                        </a:rPr>
                        <a:t>(</a:t>
                      </a:r>
                      <a:r>
                        <a:rPr kumimoji="0" lang="zh-CN" altLang="en-US" sz="1800" b="0" i="0" u="none" strike="noStrike" cap="none" normalizeH="0" baseline="0" smtClean="0">
                          <a:ln>
                            <a:noFill/>
                          </a:ln>
                          <a:solidFill>
                            <a:schemeClr val="tx1"/>
                          </a:solidFill>
                          <a:effectLst/>
                          <a:latin typeface="Arial" charset="0"/>
                          <a:ea typeface="宋体" charset="-122"/>
                        </a:rPr>
                        <a:t>元</a:t>
                      </a:r>
                      <a:r>
                        <a:rPr kumimoji="0" lang="en-US" altLang="zh-CN" sz="1800" b="0" i="0" u="none" strike="noStrike" cap="none" normalizeH="0" baseline="0" smtClean="0">
                          <a:ln>
                            <a:noFill/>
                          </a:ln>
                          <a:solidFill>
                            <a:schemeClr val="tx1"/>
                          </a:solidFill>
                          <a:effectLst/>
                          <a:latin typeface="Arial" charset="0"/>
                          <a:ea typeface="宋体"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11,500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16,300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18,520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13,980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60,300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03903" name="Text Box 95"/>
          <p:cNvSpPr txBox="1">
            <a:spLocks noChangeArrowheads="1"/>
          </p:cNvSpPr>
          <p:nvPr/>
        </p:nvSpPr>
        <p:spPr bwMode="auto">
          <a:xfrm>
            <a:off x="827088" y="6308725"/>
            <a:ext cx="12239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a:t>
            </a:r>
            <a:r>
              <a:rPr lang="zh-CN" altLang="en-US"/>
              <a:t>估计数</a:t>
            </a:r>
          </a:p>
        </p:txBody>
      </p:sp>
    </p:spTree>
    <p:extLst>
      <p:ext uri="{BB962C8B-B14F-4D97-AF65-F5344CB8AC3E}">
        <p14:creationId xmlns:p14="http://schemas.microsoft.com/office/powerpoint/2010/main" val="377697965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8" name="Rectangle 2"/>
          <p:cNvSpPr>
            <a:spLocks noGrp="1" noRot="1" noChangeArrowheads="1"/>
          </p:cNvSpPr>
          <p:nvPr>
            <p:ph type="title"/>
          </p:nvPr>
        </p:nvSpPr>
        <p:spPr/>
        <p:txBody>
          <a:bodyPr/>
          <a:lstStyle/>
          <a:p>
            <a:pPr algn="l"/>
            <a:r>
              <a:rPr lang="zh-CN" altLang="en-US" sz="2400" dirty="0">
                <a:solidFill>
                  <a:schemeClr val="tx1"/>
                </a:solidFill>
              </a:rPr>
              <a:t>图表</a:t>
            </a:r>
            <a:r>
              <a:rPr lang="en-US" altLang="zh-CN" sz="2400" dirty="0">
                <a:solidFill>
                  <a:schemeClr val="tx1"/>
                </a:solidFill>
              </a:rPr>
              <a:t>8-3(</a:t>
            </a:r>
            <a:r>
              <a:rPr lang="zh-CN" altLang="en-US" sz="2400" dirty="0">
                <a:solidFill>
                  <a:schemeClr val="tx1"/>
                </a:solidFill>
              </a:rPr>
              <a:t>续）</a:t>
            </a:r>
            <a:r>
              <a:rPr lang="zh-CN" altLang="en-US" sz="3200" dirty="0">
                <a:solidFill>
                  <a:schemeClr val="tx1"/>
                </a:solidFill>
              </a:rPr>
              <a:t>          海宁公司采购预算</a:t>
            </a:r>
            <a:br>
              <a:rPr lang="zh-CN" altLang="en-US" sz="3200" dirty="0">
                <a:solidFill>
                  <a:schemeClr val="tx1"/>
                </a:solidFill>
              </a:rPr>
            </a:br>
            <a:r>
              <a:rPr lang="zh-CN" altLang="en-US" sz="3200" dirty="0">
                <a:solidFill>
                  <a:schemeClr val="tx1"/>
                </a:solidFill>
              </a:rPr>
              <a:t>                                 </a:t>
            </a:r>
            <a:r>
              <a:rPr lang="en-US" altLang="zh-CN" sz="2000" dirty="0" smtClean="0">
                <a:solidFill>
                  <a:schemeClr val="tx1"/>
                </a:solidFill>
              </a:rPr>
              <a:t>20X9</a:t>
            </a:r>
            <a:r>
              <a:rPr lang="zh-CN" altLang="en-US" sz="2000" dirty="0">
                <a:solidFill>
                  <a:schemeClr val="tx1"/>
                </a:solidFill>
              </a:rPr>
              <a:t>年度                                   单位</a:t>
            </a:r>
            <a:r>
              <a:rPr lang="en-US" altLang="zh-CN" sz="2000" dirty="0">
                <a:solidFill>
                  <a:schemeClr val="tx1"/>
                </a:solidFill>
              </a:rPr>
              <a:t>:</a:t>
            </a:r>
            <a:r>
              <a:rPr lang="zh-CN" altLang="en-US" sz="2000" dirty="0">
                <a:solidFill>
                  <a:schemeClr val="tx1"/>
                </a:solidFill>
              </a:rPr>
              <a:t>元</a:t>
            </a:r>
          </a:p>
        </p:txBody>
      </p:sp>
      <p:graphicFrame>
        <p:nvGraphicFramePr>
          <p:cNvPr id="505940" name="Group 84"/>
          <p:cNvGraphicFramePr>
            <a:graphicFrameLocks noGrp="1"/>
          </p:cNvGraphicFramePr>
          <p:nvPr>
            <p:ph idx="1"/>
          </p:nvPr>
        </p:nvGraphicFramePr>
        <p:xfrm>
          <a:off x="609600" y="1600200"/>
          <a:ext cx="8153400" cy="3273552"/>
        </p:xfrm>
        <a:graphic>
          <a:graphicData uri="http://schemas.openxmlformats.org/drawingml/2006/table">
            <a:tbl>
              <a:tblPr/>
              <a:tblGrid>
                <a:gridCol w="495300"/>
                <a:gridCol w="2098675"/>
                <a:gridCol w="982663"/>
                <a:gridCol w="1141412"/>
                <a:gridCol w="1147763"/>
                <a:gridCol w="1143000"/>
                <a:gridCol w="1144587"/>
              </a:tblGrid>
              <a:tr h="354013">
                <a:tc rowSpan="6">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预</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计</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现</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金</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支出</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计</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算</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表</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期初应付帐款</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6,000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6,000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v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第一季度销售购料</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5,750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5,750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11,500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v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第二季度销售购料</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8,150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8,150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16,300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v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第三季度销售购料</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9,260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9,260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18,520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v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第四季度销售购料</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6,990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6,990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2625">
                <a:tc v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现金支出合计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11,750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13,900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17,410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16,250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59,310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29692259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51" name="Rectangle 3"/>
          <p:cNvSpPr>
            <a:spLocks noGrp="1" noRot="1" noChangeArrowheads="1"/>
          </p:cNvSpPr>
          <p:nvPr>
            <p:ph type="body" idx="1"/>
          </p:nvPr>
        </p:nvSpPr>
        <p:spPr>
          <a:xfrm>
            <a:off x="609600" y="905774"/>
            <a:ext cx="8153400" cy="4934639"/>
          </a:xfrm>
        </p:spPr>
        <p:txBody>
          <a:bodyPr/>
          <a:lstStyle/>
          <a:p>
            <a:pPr marL="609600" indent="-609600">
              <a:lnSpc>
                <a:spcPct val="90000"/>
              </a:lnSpc>
              <a:buFont typeface="Wingdings" pitchFamily="2" charset="2"/>
              <a:buNone/>
            </a:pPr>
            <a:r>
              <a:rPr lang="zh-CN" altLang="en-US" dirty="0"/>
              <a:t>（四）直接人工预算</a:t>
            </a:r>
          </a:p>
          <a:p>
            <a:pPr marL="609600" indent="-609600">
              <a:lnSpc>
                <a:spcPct val="90000"/>
              </a:lnSpc>
              <a:buFont typeface="Wingdings" pitchFamily="2" charset="2"/>
              <a:buNone/>
            </a:pPr>
            <a:r>
              <a:rPr lang="zh-CN" altLang="en-US" sz="2800" dirty="0"/>
              <a:t>      </a:t>
            </a:r>
            <a:r>
              <a:rPr lang="zh-CN" altLang="en-US" sz="2800" dirty="0">
                <a:solidFill>
                  <a:srgbClr val="3333FF"/>
                </a:solidFill>
              </a:rPr>
              <a:t>编制根据是：</a:t>
            </a:r>
          </a:p>
          <a:p>
            <a:pPr marL="990600" lvl="1" indent="-533400">
              <a:lnSpc>
                <a:spcPct val="90000"/>
              </a:lnSpc>
            </a:pPr>
            <a:r>
              <a:rPr lang="zh-CN" altLang="en-US" dirty="0"/>
              <a:t>生产预算中的每季预计生产量</a:t>
            </a:r>
          </a:p>
          <a:p>
            <a:pPr marL="990600" lvl="1" indent="-533400">
              <a:lnSpc>
                <a:spcPct val="90000"/>
              </a:lnSpc>
            </a:pPr>
            <a:r>
              <a:rPr lang="zh-CN" altLang="en-US" dirty="0"/>
              <a:t>单位产品的工时定额</a:t>
            </a:r>
          </a:p>
          <a:p>
            <a:pPr marL="990600" lvl="1" indent="-533400">
              <a:lnSpc>
                <a:spcPct val="90000"/>
              </a:lnSpc>
            </a:pPr>
            <a:r>
              <a:rPr lang="zh-CN" altLang="en-US" dirty="0"/>
              <a:t>单位工时的工资率</a:t>
            </a:r>
          </a:p>
          <a:p>
            <a:pPr marL="609600" indent="-609600">
              <a:lnSpc>
                <a:spcPct val="90000"/>
              </a:lnSpc>
              <a:buFont typeface="Wingdings" pitchFamily="2" charset="2"/>
              <a:buNone/>
            </a:pPr>
            <a:r>
              <a:rPr lang="zh-CN" altLang="en-US" sz="2800" dirty="0"/>
              <a:t>     </a:t>
            </a:r>
            <a:r>
              <a:rPr lang="zh-CN" altLang="en-US" sz="2800" dirty="0">
                <a:solidFill>
                  <a:srgbClr val="3333FF"/>
                </a:solidFill>
              </a:rPr>
              <a:t>编制方法：</a:t>
            </a:r>
          </a:p>
          <a:p>
            <a:pPr marL="609600" indent="-609600">
              <a:lnSpc>
                <a:spcPct val="90000"/>
              </a:lnSpc>
              <a:buFont typeface="Wingdings" pitchFamily="2" charset="2"/>
              <a:buNone/>
            </a:pPr>
            <a:r>
              <a:rPr lang="zh-CN" altLang="en-US" sz="2800" dirty="0"/>
              <a:t>        预计直接人工成本总额</a:t>
            </a:r>
            <a:r>
              <a:rPr lang="en-US" altLang="zh-CN" sz="2800" dirty="0"/>
              <a:t>=</a:t>
            </a:r>
          </a:p>
          <a:p>
            <a:pPr marL="609600" indent="-609600">
              <a:lnSpc>
                <a:spcPct val="90000"/>
              </a:lnSpc>
              <a:buFont typeface="Wingdings" pitchFamily="2" charset="2"/>
              <a:buNone/>
            </a:pPr>
            <a:r>
              <a:rPr lang="en-US" altLang="zh-CN" sz="2800" dirty="0"/>
              <a:t>           </a:t>
            </a:r>
            <a:r>
              <a:rPr lang="zh-CN" altLang="en-US" sz="2800" dirty="0"/>
              <a:t>预计生产量 </a:t>
            </a:r>
            <a:r>
              <a:rPr lang="en-US" altLang="zh-CN" sz="2800" dirty="0"/>
              <a:t>X </a:t>
            </a:r>
          </a:p>
          <a:p>
            <a:pPr marL="609600" indent="-609600">
              <a:lnSpc>
                <a:spcPct val="90000"/>
              </a:lnSpc>
              <a:buFont typeface="Wingdings" pitchFamily="2" charset="2"/>
              <a:buNone/>
            </a:pPr>
            <a:r>
              <a:rPr lang="en-US" altLang="zh-CN" sz="2800" dirty="0">
                <a:cs typeface="Arial" charset="0"/>
              </a:rPr>
              <a:t>             ∑</a:t>
            </a:r>
            <a:r>
              <a:rPr lang="zh-CN" altLang="en-US" sz="2800" dirty="0"/>
              <a:t>（单位工时工资率</a:t>
            </a:r>
            <a:r>
              <a:rPr lang="en-US" altLang="zh-CN" sz="2800" dirty="0"/>
              <a:t>X</a:t>
            </a:r>
            <a:r>
              <a:rPr lang="zh-CN" altLang="en-US" sz="2800" dirty="0"/>
              <a:t>单位产品工时定额）</a:t>
            </a:r>
          </a:p>
        </p:txBody>
      </p:sp>
    </p:spTree>
    <p:extLst>
      <p:ext uri="{BB962C8B-B14F-4D97-AF65-F5344CB8AC3E}">
        <p14:creationId xmlns:p14="http://schemas.microsoft.com/office/powerpoint/2010/main" val="39959107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C93433E5-5CB5-4E3C-9B75-F0F323932F33}" type="slidenum">
              <a:rPr lang="en-GB" altLang="zh-CN" sz="1100" b="0">
                <a:solidFill>
                  <a:schemeClr val="bg2"/>
                </a:solidFill>
              </a:rPr>
              <a:pPr eaLnBrk="1" hangingPunct="1"/>
              <a:t>12</a:t>
            </a:fld>
            <a:endParaRPr lang="en-GB" altLang="zh-CN" sz="1100" b="0">
              <a:solidFill>
                <a:schemeClr val="bg2"/>
              </a:solidFill>
            </a:endParaRPr>
          </a:p>
        </p:txBody>
      </p:sp>
      <p:sp>
        <p:nvSpPr>
          <p:cNvPr id="14339" name="Rectangle 2"/>
          <p:cNvSpPr>
            <a:spLocks noChangeArrowheads="1"/>
          </p:cNvSpPr>
          <p:nvPr/>
        </p:nvSpPr>
        <p:spPr bwMode="auto">
          <a:xfrm>
            <a:off x="422275" y="2222500"/>
            <a:ext cx="7596188" cy="302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914400" indent="-381000" algn="l" eaLnBrk="0" hangingPunct="0">
              <a:spcAft>
                <a:spcPct val="20000"/>
              </a:spcAft>
              <a:buChar char="•"/>
              <a:defRPr sz="2000">
                <a:solidFill>
                  <a:schemeClr val="bg2"/>
                </a:solidFill>
                <a:latin typeface="Arial" pitchFamily="34" charset="0"/>
                <a:cs typeface="Arial" pitchFamily="34" charset="0"/>
              </a:defRPr>
            </a:lvl2pPr>
            <a:lvl3pPr marL="1474788" indent="-3810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2035175" indent="-381000" algn="l" eaLnBrk="0" hangingPunct="0">
              <a:spcAft>
                <a:spcPct val="20000"/>
              </a:spcAft>
              <a:buChar char="•"/>
              <a:defRPr sz="2000">
                <a:solidFill>
                  <a:schemeClr val="bg2"/>
                </a:solidFill>
                <a:latin typeface="Arial" pitchFamily="34" charset="0"/>
                <a:cs typeface="Arial" pitchFamily="34" charset="0"/>
              </a:defRPr>
            </a:lvl4pPr>
            <a:lvl5pPr marL="2595563" indent="-3810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527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099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671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243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endParaRPr lang="zh-CN" altLang="en-GB" b="0">
              <a:ea typeface="宋体" pitchFamily="2" charset="-122"/>
            </a:endParaRPr>
          </a:p>
        </p:txBody>
      </p:sp>
      <p:sp>
        <p:nvSpPr>
          <p:cNvPr id="14340" name="Rectangle 3"/>
          <p:cNvSpPr>
            <a:spLocks noChangeArrowheads="1"/>
          </p:cNvSpPr>
          <p:nvPr/>
        </p:nvSpPr>
        <p:spPr bwMode="auto">
          <a:xfrm>
            <a:off x="582613" y="1323975"/>
            <a:ext cx="7656512" cy="3759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449263" indent="-449263"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628650"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0"/>
              </a:spcAft>
              <a:buClr>
                <a:schemeClr val="accent2"/>
              </a:buClr>
              <a:buSzTx/>
              <a:buFont typeface="Wingdings" pitchFamily="2" charset="2"/>
              <a:buChar char="v"/>
            </a:pPr>
            <a:r>
              <a:rPr lang="zh-CN" altLang="en-US" sz="1600" b="0">
                <a:solidFill>
                  <a:schemeClr val="tx1"/>
                </a:solidFill>
                <a:ea typeface="宋体" pitchFamily="2" charset="-122"/>
              </a:rPr>
              <a:t>我国长期实行计划经济，企业计划可谓由来已久，但这种计划不是以市场为导向，没有建立在预测与决策的基础上，因而不属于全面预算管理的范畴。随着改革开放的逐渐深入和市场经济体制的逐步建立，全面预算管理由此不断引起重视。</a:t>
            </a:r>
          </a:p>
          <a:p>
            <a:pPr>
              <a:spcBef>
                <a:spcPct val="0"/>
              </a:spcBef>
              <a:spcAft>
                <a:spcPct val="0"/>
              </a:spcAft>
              <a:buClr>
                <a:schemeClr val="accent2"/>
              </a:buClr>
              <a:buSzTx/>
              <a:buFont typeface="Wingdings" pitchFamily="2" charset="2"/>
              <a:buChar char="v"/>
            </a:pPr>
            <a:endParaRPr lang="zh-CN" altLang="en-US" sz="1600" b="0">
              <a:solidFill>
                <a:schemeClr val="tx1"/>
              </a:solidFill>
              <a:ea typeface="宋体" pitchFamily="2" charset="-122"/>
            </a:endParaRPr>
          </a:p>
          <a:p>
            <a:pPr>
              <a:spcBef>
                <a:spcPct val="0"/>
              </a:spcBef>
              <a:spcAft>
                <a:spcPct val="0"/>
              </a:spcAft>
              <a:buClr>
                <a:schemeClr val="accent2"/>
              </a:buClr>
              <a:buSzTx/>
              <a:buFont typeface="Wingdings" pitchFamily="2" charset="2"/>
              <a:buChar char="v"/>
            </a:pPr>
            <a:r>
              <a:rPr lang="en-US" altLang="zh-CN" sz="1600" b="0">
                <a:solidFill>
                  <a:schemeClr val="tx1"/>
                </a:solidFill>
                <a:ea typeface="宋体" pitchFamily="2" charset="-122"/>
              </a:rPr>
              <a:t>2000</a:t>
            </a:r>
            <a:r>
              <a:rPr lang="zh-CN" altLang="en-US" sz="1600" b="0">
                <a:solidFill>
                  <a:schemeClr val="tx1"/>
                </a:solidFill>
                <a:ea typeface="宋体" pitchFamily="2" charset="-122"/>
              </a:rPr>
              <a:t>年</a:t>
            </a:r>
            <a:r>
              <a:rPr lang="en-US" altLang="zh-CN" sz="1600" b="0">
                <a:solidFill>
                  <a:schemeClr val="tx1"/>
                </a:solidFill>
                <a:ea typeface="宋体" pitchFamily="2" charset="-122"/>
              </a:rPr>
              <a:t>9</a:t>
            </a:r>
            <a:r>
              <a:rPr lang="zh-CN" altLang="en-US" sz="1600" b="0">
                <a:solidFill>
                  <a:schemeClr val="tx1"/>
                </a:solidFill>
                <a:ea typeface="宋体" pitchFamily="2" charset="-122"/>
              </a:rPr>
              <a:t>月国家经贸委发布的</a:t>
            </a:r>
            <a:r>
              <a:rPr lang="en-US" altLang="zh-CN" sz="1600" b="0">
                <a:solidFill>
                  <a:schemeClr val="tx1"/>
                </a:solidFill>
                <a:ea typeface="宋体" pitchFamily="2" charset="-122"/>
              </a:rPr>
              <a:t>《</a:t>
            </a:r>
            <a:r>
              <a:rPr lang="zh-CN" altLang="en-US" sz="1600" b="0">
                <a:solidFill>
                  <a:schemeClr val="tx1"/>
                </a:solidFill>
                <a:ea typeface="宋体" pitchFamily="2" charset="-122"/>
              </a:rPr>
              <a:t>国有大中型企业建立现代企业制度和加强管理的基本规范</a:t>
            </a:r>
            <a:r>
              <a:rPr lang="en-US" altLang="zh-CN" sz="1600" b="0">
                <a:solidFill>
                  <a:schemeClr val="tx1"/>
                </a:solidFill>
                <a:ea typeface="宋体" pitchFamily="2" charset="-122"/>
              </a:rPr>
              <a:t>(</a:t>
            </a:r>
            <a:r>
              <a:rPr lang="zh-CN" altLang="en-US" sz="1600" b="0">
                <a:solidFill>
                  <a:schemeClr val="tx1"/>
                </a:solidFill>
                <a:ea typeface="宋体" pitchFamily="2" charset="-122"/>
              </a:rPr>
              <a:t>试行</a:t>
            </a:r>
            <a:r>
              <a:rPr lang="en-US" altLang="zh-CN" sz="1600" b="0">
                <a:solidFill>
                  <a:schemeClr val="tx1"/>
                </a:solidFill>
                <a:ea typeface="宋体" pitchFamily="2" charset="-122"/>
              </a:rPr>
              <a:t>)》</a:t>
            </a:r>
            <a:r>
              <a:rPr lang="zh-CN" altLang="en-US" sz="1600" b="0">
                <a:solidFill>
                  <a:schemeClr val="tx1"/>
                </a:solidFill>
                <a:ea typeface="宋体" pitchFamily="2" charset="-122"/>
              </a:rPr>
              <a:t>明确提出企业应建立全面预算管理制度；</a:t>
            </a:r>
            <a:r>
              <a:rPr lang="en-US" altLang="zh-CN" sz="1600" b="0">
                <a:solidFill>
                  <a:schemeClr val="tx1"/>
                </a:solidFill>
                <a:ea typeface="宋体" pitchFamily="2" charset="-122"/>
              </a:rPr>
              <a:t>2001</a:t>
            </a:r>
            <a:r>
              <a:rPr lang="zh-CN" altLang="en-US" sz="1600" b="0">
                <a:solidFill>
                  <a:schemeClr val="tx1"/>
                </a:solidFill>
                <a:ea typeface="宋体" pitchFamily="2" charset="-122"/>
              </a:rPr>
              <a:t>年</a:t>
            </a:r>
            <a:r>
              <a:rPr lang="en-US" altLang="zh-CN" sz="1600" b="0">
                <a:solidFill>
                  <a:schemeClr val="tx1"/>
                </a:solidFill>
                <a:ea typeface="宋体" pitchFamily="2" charset="-122"/>
              </a:rPr>
              <a:t>4</a:t>
            </a:r>
            <a:r>
              <a:rPr lang="zh-CN" altLang="en-US" sz="1600" b="0">
                <a:solidFill>
                  <a:schemeClr val="tx1"/>
                </a:solidFill>
                <a:ea typeface="宋体" pitchFamily="2" charset="-122"/>
              </a:rPr>
              <a:t>月，财政部发布的</a:t>
            </a:r>
            <a:r>
              <a:rPr lang="en-US" altLang="zh-CN" sz="1600" b="0">
                <a:solidFill>
                  <a:schemeClr val="tx1"/>
                </a:solidFill>
                <a:ea typeface="宋体" pitchFamily="2" charset="-122"/>
              </a:rPr>
              <a:t>《</a:t>
            </a:r>
            <a:r>
              <a:rPr lang="zh-CN" altLang="en-US" sz="1600" b="0">
                <a:solidFill>
                  <a:schemeClr val="tx1"/>
                </a:solidFill>
                <a:ea typeface="宋体" pitchFamily="2" charset="-122"/>
              </a:rPr>
              <a:t>企业国有资本与财务管理暂行办法</a:t>
            </a:r>
            <a:r>
              <a:rPr lang="en-US" altLang="zh-CN" sz="1600" b="0">
                <a:solidFill>
                  <a:schemeClr val="tx1"/>
                </a:solidFill>
                <a:ea typeface="宋体" pitchFamily="2" charset="-122"/>
              </a:rPr>
              <a:t>》</a:t>
            </a:r>
            <a:r>
              <a:rPr lang="zh-CN" altLang="en-US" sz="1600" b="0">
                <a:solidFill>
                  <a:schemeClr val="tx1"/>
                </a:solidFill>
                <a:ea typeface="宋体" pitchFamily="2" charset="-122"/>
              </a:rPr>
              <a:t>要求企业应当实行财务预算管理制度；</a:t>
            </a:r>
            <a:r>
              <a:rPr lang="en-US" altLang="zh-CN" sz="1600" b="0">
                <a:solidFill>
                  <a:schemeClr val="tx1"/>
                </a:solidFill>
                <a:ea typeface="宋体" pitchFamily="2" charset="-122"/>
              </a:rPr>
              <a:t>2002</a:t>
            </a:r>
            <a:r>
              <a:rPr lang="zh-CN" altLang="en-US" sz="1600" b="0">
                <a:solidFill>
                  <a:schemeClr val="tx1"/>
                </a:solidFill>
                <a:ea typeface="宋体" pitchFamily="2" charset="-122"/>
              </a:rPr>
              <a:t>年</a:t>
            </a:r>
            <a:r>
              <a:rPr lang="en-US" altLang="zh-CN" sz="1600" b="0">
                <a:solidFill>
                  <a:schemeClr val="tx1"/>
                </a:solidFill>
                <a:ea typeface="宋体" pitchFamily="2" charset="-122"/>
              </a:rPr>
              <a:t>4</a:t>
            </a:r>
            <a:r>
              <a:rPr lang="zh-CN" altLang="en-US" sz="1600" b="0">
                <a:solidFill>
                  <a:schemeClr val="tx1"/>
                </a:solidFill>
                <a:ea typeface="宋体" pitchFamily="2" charset="-122"/>
              </a:rPr>
              <a:t>月，财政部发布的</a:t>
            </a:r>
            <a:r>
              <a:rPr lang="en-US" altLang="zh-CN" sz="1600" b="0">
                <a:solidFill>
                  <a:schemeClr val="tx1"/>
                </a:solidFill>
                <a:ea typeface="宋体" pitchFamily="2" charset="-122"/>
              </a:rPr>
              <a:t>《</a:t>
            </a:r>
            <a:r>
              <a:rPr lang="zh-CN" altLang="en-US" sz="1600" b="0">
                <a:solidFill>
                  <a:schemeClr val="tx1"/>
                </a:solidFill>
                <a:ea typeface="宋体" pitchFamily="2" charset="-122"/>
              </a:rPr>
              <a:t>关于企业实行财务预算管理的指导意见</a:t>
            </a:r>
            <a:r>
              <a:rPr lang="en-US" altLang="zh-CN" sz="1600" b="0">
                <a:solidFill>
                  <a:schemeClr val="tx1"/>
                </a:solidFill>
                <a:ea typeface="宋体" pitchFamily="2" charset="-122"/>
              </a:rPr>
              <a:t>》</a:t>
            </a:r>
            <a:r>
              <a:rPr lang="zh-CN" altLang="en-US" sz="1600" b="0">
                <a:solidFill>
                  <a:schemeClr val="tx1"/>
                </a:solidFill>
                <a:ea typeface="宋体" pitchFamily="2" charset="-122"/>
              </a:rPr>
              <a:t>，进一步提出了企业应实行包括财务预算在内的全面预算管理。</a:t>
            </a:r>
          </a:p>
          <a:p>
            <a:pPr>
              <a:spcBef>
                <a:spcPct val="0"/>
              </a:spcBef>
              <a:spcAft>
                <a:spcPct val="0"/>
              </a:spcAft>
              <a:buClr>
                <a:schemeClr val="accent2"/>
              </a:buClr>
              <a:buSzTx/>
              <a:buFont typeface="Wingdings" pitchFamily="2" charset="2"/>
              <a:buChar char="v"/>
            </a:pPr>
            <a:endParaRPr lang="zh-CN" altLang="en-US" sz="1600" b="0">
              <a:solidFill>
                <a:schemeClr val="tx1"/>
              </a:solidFill>
              <a:ea typeface="宋体" pitchFamily="2" charset="-122"/>
            </a:endParaRPr>
          </a:p>
          <a:p>
            <a:pPr>
              <a:spcBef>
                <a:spcPct val="0"/>
              </a:spcBef>
              <a:spcAft>
                <a:spcPct val="0"/>
              </a:spcAft>
              <a:buClr>
                <a:schemeClr val="accent2"/>
              </a:buClr>
              <a:buSzTx/>
              <a:buFont typeface="Wingdings" pitchFamily="2" charset="2"/>
              <a:buChar char="v"/>
            </a:pPr>
            <a:r>
              <a:rPr lang="zh-CN" altLang="en-US" sz="1600" b="0">
                <a:solidFill>
                  <a:schemeClr val="tx1"/>
                </a:solidFill>
                <a:ea typeface="宋体" pitchFamily="2" charset="-122"/>
              </a:rPr>
              <a:t>这些行政规章的颁布，标志着全面预算管理理念已在我国得到广泛认同，并进入到规范和实施阶段。</a:t>
            </a:r>
            <a:br>
              <a:rPr lang="zh-CN" altLang="en-US" sz="1600" b="0">
                <a:solidFill>
                  <a:schemeClr val="tx1"/>
                </a:solidFill>
                <a:ea typeface="宋体" pitchFamily="2" charset="-122"/>
              </a:rPr>
            </a:br>
            <a:endParaRPr lang="zh-CN" altLang="en-US" sz="1600" b="0">
              <a:solidFill>
                <a:schemeClr val="tx1"/>
              </a:solidFill>
              <a:ea typeface="宋体" pitchFamily="2" charset="-122"/>
            </a:endParaRPr>
          </a:p>
          <a:p>
            <a:pPr>
              <a:spcBef>
                <a:spcPct val="0"/>
              </a:spcBef>
              <a:spcAft>
                <a:spcPct val="0"/>
              </a:spcAft>
              <a:buSzTx/>
              <a:buFontTx/>
              <a:buNone/>
            </a:pPr>
            <a:endParaRPr kumimoji="1" lang="zh-CN" altLang="en-US" sz="1600" b="0">
              <a:solidFill>
                <a:srgbClr val="0033FF"/>
              </a:solidFill>
              <a:ea typeface="宋体" pitchFamily="2" charset="-122"/>
            </a:endParaRPr>
          </a:p>
        </p:txBody>
      </p:sp>
      <p:sp>
        <p:nvSpPr>
          <p:cNvPr id="14341" name="Rectangle 4"/>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2.1 </a:t>
            </a:r>
            <a:r>
              <a:rPr lang="zh-CN" altLang="en-GB" sz="2400">
                <a:solidFill>
                  <a:schemeClr val="folHlink"/>
                </a:solidFill>
                <a:ea typeface="宋体" pitchFamily="2" charset="-122"/>
              </a:rPr>
              <a:t>预算管理的定义、本质、构成及演进（续）</a:t>
            </a:r>
          </a:p>
        </p:txBody>
      </p:sp>
      <p:sp>
        <p:nvSpPr>
          <p:cNvPr id="14342" name="Line 5"/>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4343" name="Rectangle 6"/>
          <p:cNvSpPr>
            <a:spLocks noChangeArrowheads="1"/>
          </p:cNvSpPr>
          <p:nvPr/>
        </p:nvSpPr>
        <p:spPr bwMode="auto">
          <a:xfrm>
            <a:off x="279400" y="769938"/>
            <a:ext cx="251460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AU" sz="2000" i="1" u="sng">
                <a:solidFill>
                  <a:schemeClr val="tx1"/>
                </a:solidFill>
                <a:ea typeface="宋体" pitchFamily="2" charset="-122"/>
              </a:rPr>
              <a:t>预算管理的演进</a:t>
            </a:r>
            <a:endParaRPr lang="zh-CN" altLang="en-GB" sz="2000" i="1" u="sng">
              <a:solidFill>
                <a:schemeClr val="tx1"/>
              </a:solidFill>
              <a:ea typeface="宋体" pitchFamily="2" charset="-122"/>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7" name="Rectangle 3"/>
          <p:cNvSpPr>
            <a:spLocks noGrp="1" noRot="1" noChangeArrowheads="1"/>
          </p:cNvSpPr>
          <p:nvPr>
            <p:ph type="body" idx="1"/>
          </p:nvPr>
        </p:nvSpPr>
        <p:spPr>
          <a:xfrm>
            <a:off x="160338" y="414068"/>
            <a:ext cx="8804275" cy="5851795"/>
          </a:xfrm>
        </p:spPr>
        <p:txBody>
          <a:bodyPr/>
          <a:lstStyle/>
          <a:p>
            <a:pPr>
              <a:buFont typeface="Wingdings" pitchFamily="2" charset="2"/>
              <a:buNone/>
            </a:pPr>
            <a:r>
              <a:rPr lang="zh-CN" altLang="en-US" sz="2800" dirty="0" smtClean="0"/>
              <a:t>假定</a:t>
            </a:r>
            <a:r>
              <a:rPr lang="zh-CN" altLang="en-US" sz="2800" dirty="0"/>
              <a:t>海宁公司在计划期间</a:t>
            </a:r>
            <a:r>
              <a:rPr lang="zh-CN" altLang="en-US" sz="2800" dirty="0" smtClean="0"/>
              <a:t>内所</a:t>
            </a:r>
            <a:r>
              <a:rPr lang="zh-CN" altLang="en-US" sz="2800" dirty="0"/>
              <a:t>需直接人工只有一个工种</a:t>
            </a:r>
            <a:r>
              <a:rPr lang="zh-CN" altLang="en-US" sz="2800" dirty="0" smtClean="0"/>
              <a:t>，单位</a:t>
            </a:r>
            <a:r>
              <a:rPr lang="zh-CN" altLang="en-US" sz="2800" dirty="0"/>
              <a:t>产品的工时定额为</a:t>
            </a:r>
            <a:r>
              <a:rPr lang="en-US" altLang="zh-CN" sz="2800" dirty="0"/>
              <a:t>5</a:t>
            </a:r>
            <a:r>
              <a:rPr lang="zh-CN" altLang="en-US" sz="2800" dirty="0"/>
              <a:t>工时</a:t>
            </a:r>
            <a:r>
              <a:rPr lang="zh-CN" altLang="en-US" sz="2800" dirty="0" smtClean="0"/>
              <a:t>，单位</a:t>
            </a:r>
            <a:r>
              <a:rPr lang="zh-CN" altLang="en-US" sz="2800" dirty="0"/>
              <a:t>工时的工资率为</a:t>
            </a:r>
            <a:r>
              <a:rPr lang="en-US" altLang="zh-CN" sz="2800" dirty="0"/>
              <a:t>4</a:t>
            </a:r>
            <a:r>
              <a:rPr lang="zh-CN" altLang="en-US" sz="2800" dirty="0"/>
              <a:t>元</a:t>
            </a:r>
            <a:r>
              <a:rPr lang="zh-CN" altLang="en-US" sz="2800" dirty="0" smtClean="0"/>
              <a:t>，根据</a:t>
            </a:r>
            <a:r>
              <a:rPr lang="zh-CN" altLang="en-US" sz="2800" dirty="0"/>
              <a:t>计划期生产预算的预计产量</a:t>
            </a:r>
            <a:r>
              <a:rPr lang="zh-CN" altLang="en-US" sz="2800" dirty="0" smtClean="0"/>
              <a:t>，编制</a:t>
            </a:r>
            <a:r>
              <a:rPr lang="zh-CN" altLang="en-US" sz="2800" dirty="0"/>
              <a:t>直接人工预算，如表</a:t>
            </a:r>
            <a:r>
              <a:rPr lang="en-US" altLang="zh-CN" sz="2800" dirty="0"/>
              <a:t>8-4</a:t>
            </a:r>
          </a:p>
        </p:txBody>
      </p:sp>
    </p:spTree>
    <p:extLst>
      <p:ext uri="{BB962C8B-B14F-4D97-AF65-F5344CB8AC3E}">
        <p14:creationId xmlns:p14="http://schemas.microsoft.com/office/powerpoint/2010/main" val="318665653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6" name="Rectangle 2"/>
          <p:cNvSpPr>
            <a:spLocks noGrp="1" noRot="1" noChangeArrowheads="1"/>
          </p:cNvSpPr>
          <p:nvPr>
            <p:ph type="title"/>
          </p:nvPr>
        </p:nvSpPr>
        <p:spPr/>
        <p:txBody>
          <a:bodyPr/>
          <a:lstStyle/>
          <a:p>
            <a:pPr algn="l"/>
            <a:r>
              <a:rPr lang="zh-CN" altLang="en-US" sz="2000" dirty="0">
                <a:solidFill>
                  <a:schemeClr val="tx1"/>
                </a:solidFill>
              </a:rPr>
              <a:t>表</a:t>
            </a:r>
            <a:r>
              <a:rPr lang="en-US" altLang="zh-CN" sz="2000" dirty="0">
                <a:solidFill>
                  <a:schemeClr val="tx1"/>
                </a:solidFill>
              </a:rPr>
              <a:t>8-4</a:t>
            </a:r>
            <a:r>
              <a:rPr lang="en-US" altLang="zh-CN" sz="3200" dirty="0">
                <a:solidFill>
                  <a:schemeClr val="tx1"/>
                </a:solidFill>
              </a:rPr>
              <a:t>             </a:t>
            </a:r>
            <a:r>
              <a:rPr lang="zh-CN" altLang="en-US" sz="3200" dirty="0">
                <a:solidFill>
                  <a:schemeClr val="tx1"/>
                </a:solidFill>
              </a:rPr>
              <a:t>海宁公司直接人工预算</a:t>
            </a:r>
            <a:br>
              <a:rPr lang="zh-CN" altLang="en-US" sz="3200" dirty="0">
                <a:solidFill>
                  <a:schemeClr val="tx1"/>
                </a:solidFill>
              </a:rPr>
            </a:br>
            <a:r>
              <a:rPr lang="zh-CN" altLang="en-US" sz="3200" dirty="0">
                <a:solidFill>
                  <a:schemeClr val="tx1"/>
                </a:solidFill>
              </a:rPr>
              <a:t>                             </a:t>
            </a:r>
            <a:r>
              <a:rPr lang="en-US" altLang="zh-CN" dirty="0" smtClean="0">
                <a:solidFill>
                  <a:schemeClr val="tx1"/>
                </a:solidFill>
              </a:rPr>
              <a:t>20</a:t>
            </a:r>
            <a:r>
              <a:rPr lang="en-US" altLang="zh-CN" sz="2400" dirty="0" smtClean="0">
                <a:solidFill>
                  <a:schemeClr val="tx1"/>
                </a:solidFill>
              </a:rPr>
              <a:t>X9</a:t>
            </a:r>
            <a:r>
              <a:rPr lang="zh-CN" altLang="en-US" sz="2400" dirty="0">
                <a:solidFill>
                  <a:schemeClr val="tx1"/>
                </a:solidFill>
              </a:rPr>
              <a:t>年度</a:t>
            </a:r>
          </a:p>
        </p:txBody>
      </p:sp>
      <p:graphicFrame>
        <p:nvGraphicFramePr>
          <p:cNvPr id="507989" name="Group 85"/>
          <p:cNvGraphicFramePr>
            <a:graphicFrameLocks noGrp="1"/>
          </p:cNvGraphicFramePr>
          <p:nvPr>
            <p:ph idx="1"/>
          </p:nvPr>
        </p:nvGraphicFramePr>
        <p:xfrm>
          <a:off x="323850" y="1628775"/>
          <a:ext cx="8512175" cy="3308352"/>
        </p:xfrm>
        <a:graphic>
          <a:graphicData uri="http://schemas.openxmlformats.org/drawingml/2006/table">
            <a:tbl>
              <a:tblPr/>
              <a:tblGrid>
                <a:gridCol w="1800225"/>
                <a:gridCol w="1368425"/>
                <a:gridCol w="1295400"/>
                <a:gridCol w="1368425"/>
                <a:gridCol w="1368425"/>
                <a:gridCol w="1311275"/>
              </a:tblGrid>
              <a:tr h="82708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dirty="0" smtClean="0">
                          <a:ln>
                            <a:noFill/>
                          </a:ln>
                          <a:solidFill>
                            <a:schemeClr val="tx1"/>
                          </a:solidFill>
                          <a:effectLst/>
                          <a:latin typeface="Arial" charset="0"/>
                          <a:ea typeface="宋体" charset="-122"/>
                        </a:rPr>
                        <a:t>摘     要</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第一季度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第二季度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第三季度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第四季度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全年</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708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预计生产量</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单位产品工时</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1,050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1,550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1,950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1,460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6,010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708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直接人工小时</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单位工时工资率</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dirty="0" smtClean="0">
                          <a:ln>
                            <a:noFill/>
                          </a:ln>
                          <a:solidFill>
                            <a:schemeClr val="tx1"/>
                          </a:solidFill>
                          <a:effectLst/>
                          <a:latin typeface="Arial" charset="0"/>
                          <a:ea typeface="宋体" charset="-122"/>
                        </a:rPr>
                        <a:t>        5,250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dirty="0" smtClean="0">
                          <a:ln>
                            <a:noFill/>
                          </a:ln>
                          <a:solidFill>
                            <a:schemeClr val="tx1"/>
                          </a:solidFill>
                          <a:effectLst/>
                          <a:latin typeface="Arial" charset="0"/>
                          <a:ea typeface="宋体" charset="-122"/>
                        </a:rPr>
                        <a:t>               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7,750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9,750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7,300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30,050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708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预计直接人工成本总额</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21,000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31,000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39,000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29,200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120,200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57438955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3" name="Rectangle 3"/>
          <p:cNvSpPr>
            <a:spLocks noGrp="1" noRot="1" noChangeArrowheads="1"/>
          </p:cNvSpPr>
          <p:nvPr>
            <p:ph type="body" idx="1"/>
          </p:nvPr>
        </p:nvSpPr>
        <p:spPr>
          <a:xfrm>
            <a:off x="323850" y="414068"/>
            <a:ext cx="8858250" cy="7336107"/>
          </a:xfrm>
        </p:spPr>
        <p:txBody>
          <a:bodyPr/>
          <a:lstStyle/>
          <a:p>
            <a:pPr marL="609600" indent="-609600">
              <a:lnSpc>
                <a:spcPct val="90000"/>
              </a:lnSpc>
              <a:buFont typeface="Wingdings" pitchFamily="2" charset="2"/>
              <a:buNone/>
            </a:pPr>
            <a:r>
              <a:rPr lang="zh-CN" altLang="en-US" sz="2400" dirty="0"/>
              <a:t>（五）制造费用预算</a:t>
            </a:r>
          </a:p>
          <a:p>
            <a:pPr marL="609600" indent="-609600">
              <a:lnSpc>
                <a:spcPct val="90000"/>
              </a:lnSpc>
              <a:buFont typeface="Wingdings" pitchFamily="2" charset="2"/>
              <a:buNone/>
            </a:pPr>
            <a:r>
              <a:rPr lang="zh-CN" altLang="en-US" dirty="0"/>
              <a:t>      也称“工厂间接费用预算”包括生产成本中除直接材料和直接人工以外的一切费用明细项目，必需按成本习性分为变动费用和固定费用两类。</a:t>
            </a:r>
          </a:p>
          <a:p>
            <a:pPr marL="609600" indent="-609600">
              <a:lnSpc>
                <a:spcPct val="90000"/>
              </a:lnSpc>
              <a:buFont typeface="Wingdings" pitchFamily="2" charset="2"/>
              <a:buNone/>
            </a:pPr>
            <a:r>
              <a:rPr lang="zh-CN" altLang="en-US" dirty="0"/>
              <a:t>             编制根据：</a:t>
            </a:r>
          </a:p>
          <a:p>
            <a:pPr marL="609600" indent="-609600">
              <a:lnSpc>
                <a:spcPct val="90000"/>
              </a:lnSpc>
              <a:buFont typeface="Wingdings" pitchFamily="2" charset="2"/>
              <a:buNone/>
            </a:pPr>
            <a:r>
              <a:rPr lang="zh-CN" altLang="en-US" dirty="0"/>
              <a:t>                                 </a:t>
            </a:r>
            <a:r>
              <a:rPr lang="zh-CN" altLang="en-US" dirty="0">
                <a:latin typeface="宋体" charset="-122"/>
              </a:rPr>
              <a:t>⊙</a:t>
            </a:r>
            <a:r>
              <a:rPr lang="zh-CN" altLang="en-US" dirty="0"/>
              <a:t>计划期的一定业务量</a:t>
            </a:r>
          </a:p>
          <a:p>
            <a:pPr marL="609600" indent="-609600">
              <a:lnSpc>
                <a:spcPct val="90000"/>
              </a:lnSpc>
              <a:buFont typeface="Wingdings" pitchFamily="2" charset="2"/>
              <a:buNone/>
            </a:pPr>
            <a:r>
              <a:rPr lang="zh-CN" altLang="en-US" dirty="0"/>
              <a:t>                                 </a:t>
            </a:r>
            <a:r>
              <a:rPr lang="zh-CN" altLang="en-US" dirty="0">
                <a:latin typeface="宋体" charset="-122"/>
              </a:rPr>
              <a:t>⊙</a:t>
            </a:r>
            <a:r>
              <a:rPr lang="zh-CN" altLang="en-US" dirty="0"/>
              <a:t>上级管理部门下达的成本降低率</a:t>
            </a:r>
          </a:p>
          <a:p>
            <a:pPr marL="609600" indent="-609600">
              <a:lnSpc>
                <a:spcPct val="90000"/>
              </a:lnSpc>
              <a:buFont typeface="Wingdings" pitchFamily="2" charset="2"/>
              <a:buNone/>
            </a:pPr>
            <a:r>
              <a:rPr lang="zh-CN" altLang="en-US" dirty="0"/>
              <a:t>                                 </a:t>
            </a:r>
            <a:r>
              <a:rPr lang="zh-CN" altLang="en-US" dirty="0">
                <a:latin typeface="宋体" charset="-122"/>
              </a:rPr>
              <a:t>⊙</a:t>
            </a:r>
            <a:r>
              <a:rPr lang="zh-CN" altLang="en-US" dirty="0"/>
              <a:t>计划期各费用明细项目的具体情况</a:t>
            </a:r>
          </a:p>
          <a:p>
            <a:pPr marL="609600" indent="-609600">
              <a:lnSpc>
                <a:spcPct val="90000"/>
              </a:lnSpc>
              <a:buFont typeface="Wingdings" pitchFamily="2" charset="2"/>
              <a:buNone/>
            </a:pPr>
            <a:r>
              <a:rPr lang="zh-CN" altLang="en-US" dirty="0"/>
              <a:t>            编制方法：</a:t>
            </a:r>
          </a:p>
          <a:p>
            <a:pPr marL="609600" indent="-609600">
              <a:lnSpc>
                <a:spcPct val="90000"/>
              </a:lnSpc>
              <a:buFont typeface="Wingdings" pitchFamily="2" charset="2"/>
              <a:buNone/>
            </a:pPr>
            <a:r>
              <a:rPr lang="zh-CN" altLang="en-US" dirty="0"/>
              <a:t>                  对于变动费用项目， 一般情况下，以计划期的一定业务量为基础，规划其具体的预算数</a:t>
            </a:r>
          </a:p>
          <a:p>
            <a:pPr marL="609600" indent="-609600">
              <a:lnSpc>
                <a:spcPct val="90000"/>
              </a:lnSpc>
              <a:buFont typeface="Wingdings" pitchFamily="2" charset="2"/>
              <a:buNone/>
            </a:pPr>
            <a:r>
              <a:rPr lang="zh-CN" altLang="en-US" dirty="0"/>
              <a:t>                </a:t>
            </a:r>
            <a:r>
              <a:rPr lang="zh-CN" altLang="en-US" dirty="0">
                <a:sym typeface="Symbol" pitchFamily="18" charset="2"/>
              </a:rPr>
              <a:t></a:t>
            </a:r>
            <a:r>
              <a:rPr lang="zh-CN" altLang="en-US" dirty="0">
                <a:solidFill>
                  <a:srgbClr val="3333FF"/>
                </a:solidFill>
              </a:rPr>
              <a:t>对于固定费用项目，则根据基期的实际开支水平结 </a:t>
            </a:r>
          </a:p>
          <a:p>
            <a:pPr marL="609600" indent="-609600">
              <a:lnSpc>
                <a:spcPct val="90000"/>
              </a:lnSpc>
              <a:buFont typeface="Wingdings" pitchFamily="2" charset="2"/>
              <a:buNone/>
            </a:pPr>
            <a:r>
              <a:rPr lang="zh-CN" altLang="en-US" dirty="0">
                <a:solidFill>
                  <a:srgbClr val="3333FF"/>
                </a:solidFill>
              </a:rPr>
              <a:t>                  合上级下达的成本降低率，折算填入预算表</a:t>
            </a:r>
          </a:p>
          <a:p>
            <a:pPr marL="609600" indent="-609600">
              <a:lnSpc>
                <a:spcPct val="90000"/>
              </a:lnSpc>
              <a:buFont typeface="Wingdings" pitchFamily="2" charset="2"/>
              <a:buNone/>
            </a:pPr>
            <a:r>
              <a:rPr lang="zh-CN" altLang="en-US" dirty="0"/>
              <a:t>                </a:t>
            </a:r>
            <a:r>
              <a:rPr lang="zh-CN" altLang="en-US" dirty="0">
                <a:sym typeface="Symbol" pitchFamily="18" charset="2"/>
              </a:rPr>
              <a:t></a:t>
            </a:r>
            <a:r>
              <a:rPr lang="zh-CN" altLang="en-US" dirty="0">
                <a:solidFill>
                  <a:srgbClr val="3333FF"/>
                </a:solidFill>
              </a:rPr>
              <a:t>正表下附有“预计现金支出计算表”。</a:t>
            </a:r>
          </a:p>
          <a:p>
            <a:pPr marL="609600" indent="-609600">
              <a:lnSpc>
                <a:spcPct val="90000"/>
              </a:lnSpc>
              <a:buFont typeface="Wingdings" pitchFamily="2" charset="2"/>
              <a:buNone/>
            </a:pPr>
            <a:r>
              <a:rPr lang="zh-CN" altLang="en-US" dirty="0"/>
              <a:t>        </a:t>
            </a:r>
            <a:r>
              <a:rPr lang="zh-CN" altLang="en-US" dirty="0">
                <a:solidFill>
                  <a:srgbClr val="A50021"/>
                </a:solidFill>
              </a:rPr>
              <a:t>必须注意固定资产折旧费的性质虽属固定制造费用，</a:t>
            </a:r>
          </a:p>
          <a:p>
            <a:pPr marL="609600" indent="-609600">
              <a:lnSpc>
                <a:spcPct val="90000"/>
              </a:lnSpc>
              <a:buFont typeface="Wingdings" pitchFamily="2" charset="2"/>
              <a:buNone/>
            </a:pPr>
            <a:r>
              <a:rPr lang="zh-CN" altLang="en-US" dirty="0">
                <a:solidFill>
                  <a:srgbClr val="A50021"/>
                </a:solidFill>
              </a:rPr>
              <a:t>        但不属于现金支出项目，在编制附表要剔除。</a:t>
            </a:r>
          </a:p>
        </p:txBody>
      </p:sp>
    </p:spTree>
    <p:extLst>
      <p:ext uri="{BB962C8B-B14F-4D97-AF65-F5344CB8AC3E}">
        <p14:creationId xmlns:p14="http://schemas.microsoft.com/office/powerpoint/2010/main" val="230169155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9" name="Rectangle 3"/>
          <p:cNvSpPr>
            <a:spLocks noGrp="1" noRot="1" noChangeArrowheads="1"/>
          </p:cNvSpPr>
          <p:nvPr>
            <p:ph type="body" idx="1"/>
          </p:nvPr>
        </p:nvSpPr>
        <p:spPr>
          <a:xfrm>
            <a:off x="345386" y="742202"/>
            <a:ext cx="8153400" cy="5257800"/>
          </a:xfrm>
        </p:spPr>
        <p:txBody>
          <a:bodyPr/>
          <a:lstStyle/>
          <a:p>
            <a:pPr>
              <a:buFont typeface="Wingdings" pitchFamily="2" charset="2"/>
              <a:buNone/>
            </a:pPr>
            <a:r>
              <a:rPr lang="zh-CN" altLang="en-US" sz="2400" dirty="0" smtClean="0"/>
              <a:t>假定</a:t>
            </a:r>
            <a:r>
              <a:rPr lang="zh-CN" altLang="en-US" sz="2400" dirty="0"/>
              <a:t>海宁公司制造费用的变动部分，</a:t>
            </a:r>
            <a:r>
              <a:rPr lang="zh-CN" altLang="en-US" sz="2400" dirty="0" smtClean="0"/>
              <a:t>按计划</a:t>
            </a:r>
            <a:r>
              <a:rPr lang="zh-CN" altLang="en-US" sz="2400" dirty="0"/>
              <a:t>年度所需直接人工小时总数进行规划</a:t>
            </a:r>
            <a:r>
              <a:rPr lang="zh-CN" altLang="en-US" sz="2400" dirty="0" smtClean="0"/>
              <a:t>，固定</a:t>
            </a:r>
            <a:r>
              <a:rPr lang="zh-CN" altLang="en-US" sz="2400" dirty="0"/>
              <a:t>部分则根据基期的实际开支数，按</a:t>
            </a:r>
            <a:r>
              <a:rPr lang="zh-CN" altLang="en-US" sz="2400" dirty="0" smtClean="0"/>
              <a:t>上级</a:t>
            </a:r>
            <a:r>
              <a:rPr lang="zh-CN" altLang="en-US" sz="2400" dirty="0"/>
              <a:t>下达的成本降低率</a:t>
            </a:r>
            <a:r>
              <a:rPr lang="en-US" altLang="zh-CN" sz="2400" dirty="0"/>
              <a:t>3%</a:t>
            </a:r>
            <a:r>
              <a:rPr lang="zh-CN" altLang="en-US" sz="2400" dirty="0"/>
              <a:t>进行计算</a:t>
            </a:r>
            <a:r>
              <a:rPr lang="zh-CN" altLang="en-US" sz="2400" dirty="0" smtClean="0"/>
              <a:t>，编制</a:t>
            </a:r>
            <a:r>
              <a:rPr lang="zh-CN" altLang="en-US" sz="2400" dirty="0"/>
              <a:t>如下的四季支出相等的制造费用预算</a:t>
            </a:r>
            <a:r>
              <a:rPr lang="zh-CN" altLang="en-US" sz="2400" dirty="0" smtClean="0"/>
              <a:t>， </a:t>
            </a:r>
            <a:r>
              <a:rPr lang="zh-CN" altLang="en-US" sz="2400" dirty="0"/>
              <a:t>如表</a:t>
            </a:r>
            <a:r>
              <a:rPr lang="en-US" altLang="zh-CN" sz="2400" dirty="0"/>
              <a:t>8-5</a:t>
            </a:r>
          </a:p>
        </p:txBody>
      </p:sp>
    </p:spTree>
    <p:extLst>
      <p:ext uri="{BB962C8B-B14F-4D97-AF65-F5344CB8AC3E}">
        <p14:creationId xmlns:p14="http://schemas.microsoft.com/office/powerpoint/2010/main" val="13066629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2"/>
          <p:cNvSpPr>
            <a:spLocks noGrp="1" noRot="1" noChangeArrowheads="1"/>
          </p:cNvSpPr>
          <p:nvPr>
            <p:ph type="title"/>
          </p:nvPr>
        </p:nvSpPr>
        <p:spPr/>
        <p:txBody>
          <a:bodyPr/>
          <a:lstStyle/>
          <a:p>
            <a:pPr algn="l"/>
            <a:r>
              <a:rPr lang="zh-CN" altLang="en-US" sz="2000" dirty="0">
                <a:solidFill>
                  <a:schemeClr val="tx1"/>
                </a:solidFill>
              </a:rPr>
              <a:t>表</a:t>
            </a:r>
            <a:r>
              <a:rPr lang="en-US" altLang="zh-CN" sz="2000" dirty="0">
                <a:solidFill>
                  <a:schemeClr val="tx1"/>
                </a:solidFill>
              </a:rPr>
              <a:t>8-5</a:t>
            </a:r>
            <a:r>
              <a:rPr lang="en-US" altLang="zh-CN" sz="4000" dirty="0"/>
              <a:t>             </a:t>
            </a:r>
            <a:r>
              <a:rPr lang="zh-CN" altLang="en-US" sz="2800" dirty="0">
                <a:solidFill>
                  <a:schemeClr val="tx1"/>
                </a:solidFill>
              </a:rPr>
              <a:t>海宁公司制造费用预算</a:t>
            </a:r>
            <a:br>
              <a:rPr lang="zh-CN" altLang="en-US" sz="2800" dirty="0">
                <a:solidFill>
                  <a:schemeClr val="tx1"/>
                </a:solidFill>
              </a:rPr>
            </a:br>
            <a:r>
              <a:rPr lang="zh-CN" altLang="en-US" sz="2800" dirty="0">
                <a:solidFill>
                  <a:schemeClr val="tx1"/>
                </a:solidFill>
              </a:rPr>
              <a:t>                                   </a:t>
            </a:r>
            <a:r>
              <a:rPr lang="en-US" altLang="zh-CN" sz="2000" dirty="0" smtClean="0">
                <a:solidFill>
                  <a:schemeClr val="tx1"/>
                </a:solidFill>
              </a:rPr>
              <a:t>20X9</a:t>
            </a:r>
            <a:r>
              <a:rPr lang="zh-CN" altLang="en-US" sz="2000" dirty="0">
                <a:solidFill>
                  <a:schemeClr val="tx1"/>
                </a:solidFill>
              </a:rPr>
              <a:t>年度                                       单位</a:t>
            </a:r>
            <a:r>
              <a:rPr lang="en-US" altLang="zh-CN" sz="2000" dirty="0">
                <a:solidFill>
                  <a:schemeClr val="tx1"/>
                </a:solidFill>
              </a:rPr>
              <a:t>:</a:t>
            </a:r>
            <a:r>
              <a:rPr lang="zh-CN" altLang="en-US" sz="2000" dirty="0">
                <a:solidFill>
                  <a:schemeClr val="tx1"/>
                </a:solidFill>
              </a:rPr>
              <a:t>元</a:t>
            </a:r>
          </a:p>
        </p:txBody>
      </p:sp>
      <p:graphicFrame>
        <p:nvGraphicFramePr>
          <p:cNvPr id="510013" name="Group 61"/>
          <p:cNvGraphicFramePr>
            <a:graphicFrameLocks noGrp="1"/>
          </p:cNvGraphicFramePr>
          <p:nvPr>
            <p:ph idx="1"/>
          </p:nvPr>
        </p:nvGraphicFramePr>
        <p:xfrm>
          <a:off x="609600" y="1600200"/>
          <a:ext cx="8153400" cy="4952365"/>
        </p:xfrm>
        <a:graphic>
          <a:graphicData uri="http://schemas.openxmlformats.org/drawingml/2006/table">
            <a:tbl>
              <a:tblPr/>
              <a:tblGrid>
                <a:gridCol w="2038350"/>
                <a:gridCol w="2038350"/>
                <a:gridCol w="1398588"/>
                <a:gridCol w="2678112"/>
              </a:tblGrid>
              <a:tr h="388938">
                <a:tc grid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dirty="0" smtClean="0">
                          <a:ln>
                            <a:noFill/>
                          </a:ln>
                          <a:solidFill>
                            <a:schemeClr val="tx1"/>
                          </a:solidFill>
                          <a:effectLst/>
                          <a:latin typeface="Arial" charset="0"/>
                          <a:ea typeface="宋体" charset="-122"/>
                        </a:rPr>
                        <a:t>成本明细项目</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金额</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费用分配率计算</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0113">
                <a:tc row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变</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动</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费</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用</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间接人工</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间接材料</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维护费</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水电费</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润滑剂</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12,000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18,000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8,000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15,000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7,100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dirty="0" smtClean="0">
                          <a:ln>
                            <a:noFill/>
                          </a:ln>
                          <a:solidFill>
                            <a:schemeClr val="tx1"/>
                          </a:solidFill>
                          <a:effectLst/>
                          <a:latin typeface="Arial" charset="0"/>
                          <a:ea typeface="宋体" charset="-122"/>
                        </a:rPr>
                        <a:t>变动费用分配率</a:t>
                      </a:r>
                      <a:r>
                        <a:rPr kumimoji="0" lang="en-US" altLang="zh-CN" sz="2000" b="0" i="0" u="none" strike="noStrike" cap="none" normalizeH="0" baseline="0" dirty="0" smtClean="0">
                          <a:ln>
                            <a:noFill/>
                          </a:ln>
                          <a:solidFill>
                            <a:schemeClr val="tx1"/>
                          </a:solidFill>
                          <a:effectLst/>
                          <a:latin typeface="Arial" charset="0"/>
                          <a:ea typeface="宋体" charset="-122"/>
                        </a:rPr>
                        <a:t>=</a:t>
                      </a:r>
                      <a:r>
                        <a:rPr kumimoji="0" lang="zh-CN" altLang="en-US" sz="2000" b="0" i="0" u="none" strike="noStrike" cap="none" normalizeH="0" baseline="0" dirty="0" smtClean="0">
                          <a:ln>
                            <a:noFill/>
                          </a:ln>
                          <a:solidFill>
                            <a:schemeClr val="tx1"/>
                          </a:solidFill>
                          <a:effectLst/>
                          <a:latin typeface="Arial" charset="0"/>
                          <a:ea typeface="宋体" charset="-122"/>
                        </a:rPr>
                        <a:t>变动费用预算合计</a:t>
                      </a:r>
                      <a:r>
                        <a:rPr kumimoji="0" lang="en-US" altLang="zh-CN" sz="2000" b="0" i="0" u="none" strike="noStrike" cap="none" normalizeH="0" baseline="0" dirty="0" smtClean="0">
                          <a:ln>
                            <a:noFill/>
                          </a:ln>
                          <a:solidFill>
                            <a:schemeClr val="tx1"/>
                          </a:solidFill>
                          <a:effectLst/>
                          <a:latin typeface="Arial" charset="0"/>
                          <a:ea typeface="宋体" charset="-122"/>
                        </a:rPr>
                        <a:t>/</a:t>
                      </a:r>
                      <a:r>
                        <a:rPr kumimoji="0" lang="zh-CN" altLang="en-US" sz="2000" b="0" i="0" u="none" strike="noStrike" cap="none" normalizeH="0" baseline="0" dirty="0" smtClean="0">
                          <a:ln>
                            <a:noFill/>
                          </a:ln>
                          <a:solidFill>
                            <a:schemeClr val="tx1"/>
                          </a:solidFill>
                          <a:effectLst/>
                          <a:latin typeface="Arial" charset="0"/>
                          <a:ea typeface="宋体" charset="-122"/>
                        </a:rPr>
                        <a:t>预计产量工时总额</a:t>
                      </a:r>
                      <a:r>
                        <a:rPr kumimoji="0" lang="en-US" altLang="zh-CN" sz="2000" b="0" i="0" u="none" strike="noStrike" cap="none" normalizeH="0" baseline="0" dirty="0" smtClean="0">
                          <a:ln>
                            <a:noFill/>
                          </a:ln>
                          <a:solidFill>
                            <a:schemeClr val="tx1"/>
                          </a:solidFill>
                          <a:effectLst/>
                          <a:latin typeface="Arial" charset="0"/>
                          <a:ea typeface="宋体" charset="-122"/>
                        </a:rPr>
                        <a:t>=60,100/30,050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dirty="0" smtClean="0">
                          <a:ln>
                            <a:noFill/>
                          </a:ln>
                          <a:solidFill>
                            <a:schemeClr val="tx1"/>
                          </a:solidFill>
                          <a:effectLst/>
                          <a:latin typeface="Arial" charset="0"/>
                          <a:ea typeface="宋体" charset="-122"/>
                        </a:rPr>
                        <a:t>=2</a:t>
                      </a:r>
                      <a:r>
                        <a:rPr kumimoji="0" lang="zh-CN" altLang="en-US" sz="2000" b="0" i="0" u="none" strike="noStrike" cap="none" normalizeH="0" baseline="0" dirty="0" smtClean="0">
                          <a:ln>
                            <a:noFill/>
                          </a:ln>
                          <a:solidFill>
                            <a:schemeClr val="tx1"/>
                          </a:solidFill>
                          <a:effectLst/>
                          <a:latin typeface="Arial" charset="0"/>
                          <a:ea typeface="宋体" charset="-122"/>
                        </a:rPr>
                        <a:t>元</a:t>
                      </a:r>
                      <a:r>
                        <a:rPr kumimoji="0" lang="en-US" altLang="zh-CN" sz="2000" b="0" i="0" u="none" strike="noStrike" cap="none" normalizeH="0" baseline="0" dirty="0" smtClean="0">
                          <a:ln>
                            <a:noFill/>
                          </a:ln>
                          <a:solidFill>
                            <a:schemeClr val="tx1"/>
                          </a:solidFill>
                          <a:effectLst/>
                          <a:latin typeface="Arial" charset="0"/>
                          <a:ea typeface="宋体" charset="-122"/>
                        </a:rPr>
                        <a:t>/</a:t>
                      </a:r>
                      <a:r>
                        <a:rPr kumimoji="0" lang="zh-CN" altLang="en-US" sz="2000" b="0" i="0" u="none" strike="noStrike" cap="none" normalizeH="0" baseline="0" dirty="0" smtClean="0">
                          <a:ln>
                            <a:noFill/>
                          </a:ln>
                          <a:solidFill>
                            <a:schemeClr val="tx1"/>
                          </a:solidFill>
                          <a:effectLst/>
                          <a:latin typeface="Arial" charset="0"/>
                          <a:ea typeface="宋体" charset="-122"/>
                        </a:rPr>
                        <a:t>工时</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325">
                <a:tc v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合计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60,100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900113">
                <a:tc row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固</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定</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费</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用</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维护费</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折旧费</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管理费</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保险费</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财产税</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14,000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15,000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25,000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4,000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2,000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固定费用分配率</a:t>
                      </a:r>
                      <a:r>
                        <a:rPr kumimoji="0" lang="en-US" altLang="zh-CN" sz="2000" b="0" i="0" u="none" strike="noStrike" cap="none" normalizeH="0" baseline="0" smtClean="0">
                          <a:ln>
                            <a:noFill/>
                          </a:ln>
                          <a:solidFill>
                            <a:schemeClr val="tx1"/>
                          </a:solidFill>
                          <a:effectLst/>
                          <a:latin typeface="Arial" charset="0"/>
                          <a:ea typeface="宋体" charset="-122"/>
                        </a:rPr>
                        <a:t>=</a:t>
                      </a:r>
                      <a:r>
                        <a:rPr kumimoji="0" lang="zh-CN" altLang="en-US" sz="2000" b="0" i="0" u="none" strike="noStrike" cap="none" normalizeH="0" baseline="0" smtClean="0">
                          <a:ln>
                            <a:noFill/>
                          </a:ln>
                          <a:solidFill>
                            <a:schemeClr val="tx1"/>
                          </a:solidFill>
                          <a:effectLst/>
                          <a:latin typeface="Arial" charset="0"/>
                          <a:ea typeface="宋体" charset="-122"/>
                        </a:rPr>
                        <a:t>固定费用预算合计</a:t>
                      </a:r>
                      <a:r>
                        <a:rPr kumimoji="0" lang="en-US" altLang="zh-CN" sz="2000" b="0" i="0" u="none" strike="noStrike" cap="none" normalizeH="0" baseline="0" smtClean="0">
                          <a:ln>
                            <a:noFill/>
                          </a:ln>
                          <a:solidFill>
                            <a:schemeClr val="tx1"/>
                          </a:solidFill>
                          <a:effectLst/>
                          <a:latin typeface="Arial" charset="0"/>
                          <a:ea typeface="宋体" charset="-122"/>
                        </a:rPr>
                        <a:t>/</a:t>
                      </a:r>
                      <a:r>
                        <a:rPr kumimoji="0" lang="zh-CN" altLang="en-US" sz="2000" b="0" i="0" u="none" strike="noStrike" cap="none" normalizeH="0" baseline="0" smtClean="0">
                          <a:ln>
                            <a:noFill/>
                          </a:ln>
                          <a:solidFill>
                            <a:schemeClr val="tx1"/>
                          </a:solidFill>
                          <a:effectLst/>
                          <a:latin typeface="Arial" charset="0"/>
                          <a:ea typeface="宋体" charset="-122"/>
                        </a:rPr>
                        <a:t>预计产量工时总额</a:t>
                      </a:r>
                      <a:r>
                        <a:rPr kumimoji="0" lang="en-US" altLang="zh-CN" sz="2000" b="0" i="0" u="none" strike="noStrike" cap="none" normalizeH="0" baseline="0" smtClean="0">
                          <a:ln>
                            <a:noFill/>
                          </a:ln>
                          <a:solidFill>
                            <a:schemeClr val="tx1"/>
                          </a:solidFill>
                          <a:effectLst/>
                          <a:latin typeface="Arial" charset="0"/>
                          <a:ea typeface="宋体" charset="-122"/>
                        </a:rPr>
                        <a:t>=60,000/30,050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=1.99667</a:t>
                      </a:r>
                      <a:r>
                        <a:rPr kumimoji="0" lang="zh-CN" altLang="en-US" sz="2000" b="0" i="0" u="none" strike="noStrike" cap="none" normalizeH="0" baseline="0" smtClean="0">
                          <a:ln>
                            <a:noFill/>
                          </a:ln>
                          <a:solidFill>
                            <a:schemeClr val="tx1"/>
                          </a:solidFill>
                          <a:effectLst/>
                          <a:latin typeface="Arial" charset="0"/>
                          <a:ea typeface="宋体" charset="-122"/>
                        </a:rPr>
                        <a:t>元</a:t>
                      </a:r>
                      <a:r>
                        <a:rPr kumimoji="0" lang="en-US" altLang="zh-CN" sz="2000" b="0" i="0" u="none" strike="noStrike" cap="none" normalizeH="0" baseline="0" smtClean="0">
                          <a:ln>
                            <a:noFill/>
                          </a:ln>
                          <a:solidFill>
                            <a:schemeClr val="tx1"/>
                          </a:solidFill>
                          <a:effectLst/>
                          <a:latin typeface="Arial" charset="0"/>
                          <a:ea typeface="宋体" charset="-122"/>
                        </a:rPr>
                        <a:t>/</a:t>
                      </a:r>
                      <a:r>
                        <a:rPr kumimoji="0" lang="zh-CN" altLang="en-US" sz="2000" b="0" i="0" u="none" strike="noStrike" cap="none" normalizeH="0" baseline="0" smtClean="0">
                          <a:ln>
                            <a:noFill/>
                          </a:ln>
                          <a:solidFill>
                            <a:schemeClr val="tx1"/>
                          </a:solidFill>
                          <a:effectLst/>
                          <a:latin typeface="Arial" charset="0"/>
                          <a:ea typeface="宋体" charset="-122"/>
                        </a:rPr>
                        <a:t>工时</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387350">
                <a:tc v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dirty="0" smtClean="0">
                          <a:ln>
                            <a:noFill/>
                          </a:ln>
                          <a:solidFill>
                            <a:schemeClr val="tx1"/>
                          </a:solidFill>
                          <a:effectLst/>
                          <a:latin typeface="Arial" charset="0"/>
                          <a:ea typeface="宋体" charset="-122"/>
                        </a:rPr>
                        <a:t>合计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60,000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spTree>
    <p:extLst>
      <p:ext uri="{BB962C8B-B14F-4D97-AF65-F5344CB8AC3E}">
        <p14:creationId xmlns:p14="http://schemas.microsoft.com/office/powerpoint/2010/main" val="57049528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Rectangle 2"/>
          <p:cNvSpPr>
            <a:spLocks noGrp="1" noRot="1" noChangeArrowheads="1"/>
          </p:cNvSpPr>
          <p:nvPr>
            <p:ph type="title"/>
          </p:nvPr>
        </p:nvSpPr>
        <p:spPr>
          <a:xfrm>
            <a:off x="298450" y="917575"/>
            <a:ext cx="8540750" cy="1143000"/>
          </a:xfrm>
        </p:spPr>
        <p:txBody>
          <a:bodyPr/>
          <a:lstStyle/>
          <a:p>
            <a:pPr algn="l"/>
            <a:r>
              <a:rPr lang="zh-CN" altLang="en-US" sz="2400" dirty="0">
                <a:solidFill>
                  <a:schemeClr val="tx1"/>
                </a:solidFill>
              </a:rPr>
              <a:t>表</a:t>
            </a:r>
            <a:r>
              <a:rPr lang="en-US" altLang="zh-CN" sz="2400" dirty="0">
                <a:solidFill>
                  <a:schemeClr val="tx1"/>
                </a:solidFill>
              </a:rPr>
              <a:t>8-5</a:t>
            </a:r>
            <a:r>
              <a:rPr lang="zh-CN" altLang="en-US" sz="2400" dirty="0">
                <a:solidFill>
                  <a:schemeClr val="tx1"/>
                </a:solidFill>
              </a:rPr>
              <a:t>（续）</a:t>
            </a:r>
            <a:r>
              <a:rPr lang="zh-CN" altLang="en-US" sz="4000" dirty="0"/>
              <a:t>     </a:t>
            </a:r>
            <a:r>
              <a:rPr lang="zh-CN" altLang="en-US" sz="2800" dirty="0">
                <a:solidFill>
                  <a:schemeClr val="tx1"/>
                </a:solidFill>
              </a:rPr>
              <a:t>海宁公司制造费用预算</a:t>
            </a:r>
            <a:br>
              <a:rPr lang="zh-CN" altLang="en-US" sz="2800" dirty="0">
                <a:solidFill>
                  <a:schemeClr val="tx1"/>
                </a:solidFill>
              </a:rPr>
            </a:br>
            <a:r>
              <a:rPr lang="zh-CN" altLang="en-US" sz="2800" dirty="0">
                <a:solidFill>
                  <a:schemeClr val="tx1"/>
                </a:solidFill>
              </a:rPr>
              <a:t>                                    </a:t>
            </a:r>
            <a:r>
              <a:rPr lang="en-US" altLang="zh-CN" sz="2000" dirty="0" smtClean="0">
                <a:solidFill>
                  <a:schemeClr val="tx1"/>
                </a:solidFill>
              </a:rPr>
              <a:t>20X9</a:t>
            </a:r>
            <a:r>
              <a:rPr lang="zh-CN" altLang="en-US" sz="2000" dirty="0">
                <a:solidFill>
                  <a:schemeClr val="tx1"/>
                </a:solidFill>
              </a:rPr>
              <a:t>年度                                    单位</a:t>
            </a:r>
            <a:r>
              <a:rPr lang="en-US" altLang="zh-CN" sz="2000" dirty="0">
                <a:solidFill>
                  <a:schemeClr val="tx1"/>
                </a:solidFill>
              </a:rPr>
              <a:t>:</a:t>
            </a:r>
            <a:r>
              <a:rPr lang="zh-CN" altLang="en-US" sz="2000" dirty="0">
                <a:solidFill>
                  <a:schemeClr val="tx1"/>
                </a:solidFill>
              </a:rPr>
              <a:t>元</a:t>
            </a:r>
          </a:p>
        </p:txBody>
      </p:sp>
      <p:graphicFrame>
        <p:nvGraphicFramePr>
          <p:cNvPr id="511007" name="Group 31"/>
          <p:cNvGraphicFramePr>
            <a:graphicFrameLocks noGrp="1"/>
          </p:cNvGraphicFramePr>
          <p:nvPr>
            <p:ph idx="1"/>
          </p:nvPr>
        </p:nvGraphicFramePr>
        <p:xfrm>
          <a:off x="468313" y="2205038"/>
          <a:ext cx="8153400" cy="3744913"/>
        </p:xfrm>
        <a:graphic>
          <a:graphicData uri="http://schemas.openxmlformats.org/drawingml/2006/table">
            <a:tbl>
              <a:tblPr/>
              <a:tblGrid>
                <a:gridCol w="1511300"/>
                <a:gridCol w="6642100"/>
              </a:tblGrid>
              <a:tr h="3744913">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0" i="0" u="none" strike="noStrike" cap="none" normalizeH="0" baseline="0" dirty="0" smtClean="0">
                          <a:ln>
                            <a:noFill/>
                          </a:ln>
                          <a:solidFill>
                            <a:schemeClr val="tx1"/>
                          </a:solidFill>
                          <a:effectLst/>
                          <a:latin typeface="Arial" charset="0"/>
                          <a:ea typeface="宋体" charset="-122"/>
                        </a:rPr>
                        <a:t>预计</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0" i="0" u="none" strike="noStrike" cap="none" normalizeH="0" baseline="0" dirty="0" smtClean="0">
                          <a:ln>
                            <a:noFill/>
                          </a:ln>
                          <a:solidFill>
                            <a:schemeClr val="tx1"/>
                          </a:solidFill>
                          <a:effectLst/>
                          <a:latin typeface="Arial" charset="0"/>
                          <a:ea typeface="宋体" charset="-122"/>
                        </a:rPr>
                        <a:t>现金</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0" i="0" u="none" strike="noStrike" cap="none" normalizeH="0" baseline="0" dirty="0" smtClean="0">
                          <a:ln>
                            <a:noFill/>
                          </a:ln>
                          <a:solidFill>
                            <a:schemeClr val="tx1"/>
                          </a:solidFill>
                          <a:effectLst/>
                          <a:latin typeface="Arial" charset="0"/>
                          <a:ea typeface="宋体" charset="-122"/>
                        </a:rPr>
                        <a:t>支出</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0" i="0" u="none" strike="noStrike" cap="none" normalizeH="0" baseline="0" dirty="0" smtClean="0">
                          <a:ln>
                            <a:noFill/>
                          </a:ln>
                          <a:solidFill>
                            <a:schemeClr val="tx1"/>
                          </a:solidFill>
                          <a:effectLst/>
                          <a:latin typeface="Arial" charset="0"/>
                          <a:ea typeface="宋体" charset="-122"/>
                        </a:rPr>
                        <a:t>计算</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0" i="0" u="none" strike="noStrike" cap="none" normalizeH="0" baseline="0" dirty="0" smtClean="0">
                          <a:ln>
                            <a:noFill/>
                          </a:ln>
                          <a:solidFill>
                            <a:schemeClr val="tx1"/>
                          </a:solidFill>
                          <a:effectLst/>
                          <a:latin typeface="Arial" charset="0"/>
                          <a:ea typeface="宋体" charset="-122"/>
                        </a:rPr>
                        <a:t>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0" i="0" u="none" strike="noStrike" cap="none" normalizeH="0" baseline="0" dirty="0" smtClean="0">
                          <a:ln>
                            <a:noFill/>
                          </a:ln>
                          <a:solidFill>
                            <a:schemeClr val="tx1"/>
                          </a:solidFill>
                          <a:effectLst/>
                          <a:latin typeface="Arial" charset="0"/>
                          <a:ea typeface="宋体" charset="-122"/>
                        </a:rPr>
                        <a:t>变动费用支出总额                         </a:t>
                      </a:r>
                      <a:r>
                        <a:rPr kumimoji="0" lang="en-US" altLang="zh-CN" sz="2800" b="0" i="0" u="none" strike="noStrike" cap="none" normalizeH="0" baseline="0" dirty="0" smtClean="0">
                          <a:ln>
                            <a:noFill/>
                          </a:ln>
                          <a:solidFill>
                            <a:schemeClr val="tx1"/>
                          </a:solidFill>
                          <a:effectLst/>
                          <a:latin typeface="Arial" charset="0"/>
                          <a:ea typeface="宋体" charset="-122"/>
                        </a:rPr>
                        <a:t>60,100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0" i="0" u="none" strike="noStrike" cap="none" normalizeH="0" baseline="0" dirty="0" smtClean="0">
                          <a:ln>
                            <a:noFill/>
                          </a:ln>
                          <a:solidFill>
                            <a:schemeClr val="tx1"/>
                          </a:solidFill>
                          <a:effectLst/>
                          <a:latin typeface="Arial" charset="0"/>
                          <a:ea typeface="宋体" charset="-122"/>
                        </a:rPr>
                        <a:t>固定费用合计              </a:t>
                      </a:r>
                      <a:r>
                        <a:rPr kumimoji="0" lang="en-US" altLang="zh-CN" sz="2800" b="0" i="0" u="none" strike="noStrike" cap="none" normalizeH="0" baseline="0" dirty="0" smtClean="0">
                          <a:ln>
                            <a:noFill/>
                          </a:ln>
                          <a:solidFill>
                            <a:schemeClr val="tx1"/>
                          </a:solidFill>
                          <a:effectLst/>
                          <a:latin typeface="Arial" charset="0"/>
                          <a:ea typeface="宋体" charset="-122"/>
                        </a:rPr>
                        <a:t>60,000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0" i="0" u="none" strike="noStrike" cap="none" normalizeH="0" baseline="0" dirty="0" smtClean="0">
                          <a:ln>
                            <a:noFill/>
                          </a:ln>
                          <a:solidFill>
                            <a:schemeClr val="tx1"/>
                          </a:solidFill>
                          <a:effectLst/>
                          <a:latin typeface="Arial" charset="0"/>
                          <a:ea typeface="宋体" charset="-122"/>
                        </a:rPr>
                        <a:t>减</a:t>
                      </a:r>
                      <a:r>
                        <a:rPr kumimoji="0" lang="en-US" altLang="zh-CN" sz="2800" b="0" i="0" u="none" strike="noStrike" cap="none" normalizeH="0" baseline="0" dirty="0" smtClean="0">
                          <a:ln>
                            <a:noFill/>
                          </a:ln>
                          <a:solidFill>
                            <a:schemeClr val="tx1"/>
                          </a:solidFill>
                          <a:effectLst/>
                          <a:latin typeface="Arial" charset="0"/>
                          <a:ea typeface="宋体" charset="-122"/>
                        </a:rPr>
                        <a:t>:</a:t>
                      </a:r>
                      <a:r>
                        <a:rPr kumimoji="0" lang="zh-CN" altLang="en-US" sz="2800" b="0" i="0" u="none" strike="noStrike" cap="none" normalizeH="0" baseline="0" dirty="0" smtClean="0">
                          <a:ln>
                            <a:noFill/>
                          </a:ln>
                          <a:solidFill>
                            <a:schemeClr val="tx1"/>
                          </a:solidFill>
                          <a:effectLst/>
                          <a:latin typeface="Arial" charset="0"/>
                          <a:ea typeface="宋体" charset="-122"/>
                        </a:rPr>
                        <a:t>折旧费                    </a:t>
                      </a:r>
                      <a:r>
                        <a:rPr kumimoji="0" lang="en-US" altLang="zh-CN" sz="2800" b="0" i="0" u="sng" strike="noStrike" cap="none" normalizeH="0" baseline="0" dirty="0" smtClean="0">
                          <a:ln>
                            <a:noFill/>
                          </a:ln>
                          <a:solidFill>
                            <a:schemeClr val="tx1"/>
                          </a:solidFill>
                          <a:effectLst/>
                          <a:latin typeface="Arial" charset="0"/>
                          <a:ea typeface="宋体" charset="-122"/>
                        </a:rPr>
                        <a:t>15,000 </a:t>
                      </a:r>
                      <a:r>
                        <a:rPr kumimoji="0" lang="en-US" altLang="zh-CN" sz="2800" b="0" i="0" u="none" strike="noStrike" cap="none" normalizeH="0" baseline="0" dirty="0" smtClean="0">
                          <a:ln>
                            <a:noFill/>
                          </a:ln>
                          <a:solidFill>
                            <a:schemeClr val="tx1"/>
                          </a:solidFill>
                          <a:effectLst/>
                          <a:latin typeface="Arial" charset="0"/>
                          <a:ea typeface="宋体" charset="-122"/>
                        </a:rPr>
                        <a:t>       </a:t>
                      </a:r>
                      <a:r>
                        <a:rPr kumimoji="0" lang="en-US" altLang="zh-CN" sz="2800" b="0" i="0" u="sng" strike="noStrike" cap="none" normalizeH="0" baseline="0" dirty="0" smtClean="0">
                          <a:ln>
                            <a:noFill/>
                          </a:ln>
                          <a:solidFill>
                            <a:schemeClr val="tx1"/>
                          </a:solidFill>
                          <a:effectLst/>
                          <a:latin typeface="Arial" charset="0"/>
                          <a:ea typeface="宋体" charset="-122"/>
                        </a:rPr>
                        <a:t>45,000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0" i="0" u="none" strike="noStrike" cap="none" normalizeH="0" baseline="0" dirty="0" smtClean="0">
                          <a:ln>
                            <a:noFill/>
                          </a:ln>
                          <a:solidFill>
                            <a:schemeClr val="tx1"/>
                          </a:solidFill>
                          <a:effectLst/>
                          <a:latin typeface="Arial" charset="0"/>
                          <a:ea typeface="宋体" charset="-122"/>
                        </a:rPr>
                        <a:t>制造费用全年现金支出总额         </a:t>
                      </a:r>
                      <a:r>
                        <a:rPr kumimoji="0" lang="en-US" altLang="zh-CN" sz="2800" b="0" i="0" u="none" strike="noStrike" cap="none" normalizeH="0" baseline="0" dirty="0" smtClean="0">
                          <a:ln>
                            <a:noFill/>
                          </a:ln>
                          <a:solidFill>
                            <a:schemeClr val="tx1"/>
                          </a:solidFill>
                          <a:effectLst/>
                          <a:latin typeface="Arial" charset="0"/>
                          <a:ea typeface="宋体" charset="-122"/>
                        </a:rPr>
                        <a:t>105,100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0" i="0" u="none" strike="noStrike" cap="none" normalizeH="0" baseline="0" dirty="0" smtClean="0">
                          <a:ln>
                            <a:noFill/>
                          </a:ln>
                          <a:solidFill>
                            <a:schemeClr val="tx1"/>
                          </a:solidFill>
                          <a:effectLst/>
                          <a:latin typeface="Arial" charset="0"/>
                          <a:ea typeface="宋体" charset="-122"/>
                        </a:rPr>
                        <a:t>制造费用每季现金支出总额           </a:t>
                      </a:r>
                      <a:r>
                        <a:rPr kumimoji="0" lang="en-US" altLang="zh-CN" sz="2800" b="0" i="0" u="none" strike="noStrike" cap="none" normalizeH="0" baseline="0" dirty="0" smtClean="0">
                          <a:ln>
                            <a:noFill/>
                          </a:ln>
                          <a:solidFill>
                            <a:schemeClr val="tx1"/>
                          </a:solidFill>
                          <a:effectLst/>
                          <a:latin typeface="Arial" charset="0"/>
                          <a:ea typeface="宋体" charset="-122"/>
                        </a:rPr>
                        <a:t>26,275</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800" b="0" i="0" u="none" strike="noStrike" cap="none" normalizeH="0" baseline="0" dirty="0" smtClean="0">
                          <a:ln>
                            <a:noFill/>
                          </a:ln>
                          <a:solidFill>
                            <a:schemeClr val="tx1"/>
                          </a:solidFill>
                          <a:effectLst/>
                          <a:latin typeface="Arial" charset="0"/>
                          <a:ea typeface="宋体" charset="-122"/>
                        </a:rPr>
                        <a:t>                             (105,100 / 4 = 26,275)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74977352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5" name="Rectangle 3"/>
          <p:cNvSpPr>
            <a:spLocks noGrp="1" noRot="1" noChangeArrowheads="1"/>
          </p:cNvSpPr>
          <p:nvPr>
            <p:ph type="body" idx="1"/>
          </p:nvPr>
        </p:nvSpPr>
        <p:spPr>
          <a:xfrm>
            <a:off x="468313" y="692150"/>
            <a:ext cx="8355012" cy="5876925"/>
          </a:xfrm>
        </p:spPr>
        <p:txBody>
          <a:bodyPr/>
          <a:lstStyle/>
          <a:p>
            <a:pPr marL="609600" indent="-609600">
              <a:lnSpc>
                <a:spcPct val="90000"/>
              </a:lnSpc>
              <a:buFont typeface="Wingdings" pitchFamily="2" charset="2"/>
              <a:buNone/>
            </a:pPr>
            <a:r>
              <a:rPr lang="zh-CN" altLang="en-US" sz="2400" dirty="0"/>
              <a:t>（六）单位生产成本预算</a:t>
            </a:r>
          </a:p>
          <a:p>
            <a:pPr marL="609600" indent="-609600">
              <a:lnSpc>
                <a:spcPct val="90000"/>
              </a:lnSpc>
              <a:buFont typeface="Wingdings" pitchFamily="2" charset="2"/>
              <a:buNone/>
            </a:pPr>
            <a:r>
              <a:rPr lang="zh-CN" altLang="en-US" dirty="0"/>
              <a:t>      </a:t>
            </a:r>
          </a:p>
          <a:p>
            <a:pPr marL="609600" indent="-609600">
              <a:lnSpc>
                <a:spcPct val="90000"/>
              </a:lnSpc>
              <a:buFont typeface="Wingdings" pitchFamily="2" charset="2"/>
              <a:buNone/>
            </a:pPr>
            <a:r>
              <a:rPr lang="zh-CN" altLang="en-US" dirty="0"/>
              <a:t>       </a:t>
            </a:r>
            <a:r>
              <a:rPr lang="zh-CN" altLang="en-US" dirty="0">
                <a:latin typeface="宋体" charset="-122"/>
              </a:rPr>
              <a:t>⊙</a:t>
            </a:r>
            <a:r>
              <a:rPr lang="zh-CN" altLang="en-US" dirty="0">
                <a:solidFill>
                  <a:srgbClr val="3333FF"/>
                </a:solidFill>
              </a:rPr>
              <a:t>标准成本制度，也叫标准成本会计</a:t>
            </a:r>
            <a:r>
              <a:rPr lang="zh-CN" altLang="en-US" dirty="0"/>
              <a:t>。指通过事前制定</a:t>
            </a:r>
          </a:p>
          <a:p>
            <a:pPr marL="609600" indent="-609600">
              <a:lnSpc>
                <a:spcPct val="90000"/>
              </a:lnSpc>
              <a:buFont typeface="Wingdings" pitchFamily="2" charset="2"/>
              <a:buNone/>
            </a:pPr>
            <a:r>
              <a:rPr lang="zh-CN" altLang="en-US" dirty="0"/>
              <a:t>        标准成本，在实际执行过程中将实际成本与标准成本</a:t>
            </a:r>
          </a:p>
          <a:p>
            <a:pPr marL="609600" indent="-609600">
              <a:lnSpc>
                <a:spcPct val="90000"/>
              </a:lnSpc>
              <a:buFont typeface="Wingdings" pitchFamily="2" charset="2"/>
              <a:buNone/>
            </a:pPr>
            <a:r>
              <a:rPr lang="zh-CN" altLang="en-US" dirty="0"/>
              <a:t>        进行比较分析，找出差异产生的原因，据以加强成本</a:t>
            </a:r>
          </a:p>
          <a:p>
            <a:pPr marL="609600" indent="-609600">
              <a:lnSpc>
                <a:spcPct val="90000"/>
              </a:lnSpc>
              <a:buFont typeface="Wingdings" pitchFamily="2" charset="2"/>
              <a:buNone/>
            </a:pPr>
            <a:r>
              <a:rPr lang="zh-CN" altLang="en-US" dirty="0"/>
              <a:t>        控制和业绩评价的一种会计信息系统或成本控制系统</a:t>
            </a:r>
            <a:r>
              <a:rPr lang="en-US" altLang="zh-CN" dirty="0"/>
              <a:t>.</a:t>
            </a:r>
          </a:p>
          <a:p>
            <a:pPr marL="609600" indent="-609600">
              <a:lnSpc>
                <a:spcPct val="90000"/>
              </a:lnSpc>
              <a:buFont typeface="Wingdings" pitchFamily="2" charset="2"/>
              <a:buNone/>
            </a:pPr>
            <a:endParaRPr lang="en-US" altLang="zh-CN" dirty="0"/>
          </a:p>
          <a:p>
            <a:pPr marL="609600" indent="-609600">
              <a:lnSpc>
                <a:spcPct val="90000"/>
              </a:lnSpc>
              <a:buFont typeface="Wingdings" pitchFamily="2" charset="2"/>
              <a:buNone/>
            </a:pPr>
            <a:r>
              <a:rPr lang="en-US" altLang="zh-CN" dirty="0"/>
              <a:t>        </a:t>
            </a:r>
            <a:r>
              <a:rPr lang="zh-CN" altLang="en-US" dirty="0"/>
              <a:t>所谓标准成本实质上是按成本项目反映的单位产品的目</a:t>
            </a:r>
          </a:p>
          <a:p>
            <a:pPr marL="609600" indent="-609600">
              <a:lnSpc>
                <a:spcPct val="90000"/>
              </a:lnSpc>
              <a:buFont typeface="Wingdings" pitchFamily="2" charset="2"/>
              <a:buNone/>
            </a:pPr>
            <a:r>
              <a:rPr lang="zh-CN" altLang="en-US" dirty="0"/>
              <a:t>        标成本。</a:t>
            </a:r>
          </a:p>
          <a:p>
            <a:pPr marL="609600" indent="-609600">
              <a:lnSpc>
                <a:spcPct val="90000"/>
              </a:lnSpc>
              <a:buFont typeface="Wingdings" pitchFamily="2" charset="2"/>
              <a:buNone/>
            </a:pPr>
            <a:r>
              <a:rPr lang="zh-CN" altLang="en-US" dirty="0"/>
              <a:t>       </a:t>
            </a:r>
          </a:p>
          <a:p>
            <a:pPr marL="609600" indent="-609600">
              <a:lnSpc>
                <a:spcPct val="90000"/>
              </a:lnSpc>
              <a:buFont typeface="Wingdings" pitchFamily="2" charset="2"/>
              <a:buNone/>
            </a:pPr>
            <a:r>
              <a:rPr lang="zh-CN" altLang="en-US" dirty="0"/>
              <a:t>       </a:t>
            </a:r>
            <a:r>
              <a:rPr lang="zh-CN" altLang="en-US" dirty="0">
                <a:latin typeface="宋体" charset="-122"/>
              </a:rPr>
              <a:t>⊙</a:t>
            </a:r>
            <a:r>
              <a:rPr lang="zh-CN" altLang="en-US" dirty="0"/>
              <a:t>西方国家最广泛通用的标准成本是指“</a:t>
            </a:r>
            <a:r>
              <a:rPr lang="zh-CN" altLang="en-US" dirty="0">
                <a:solidFill>
                  <a:srgbClr val="A50021"/>
                </a:solidFill>
              </a:rPr>
              <a:t>可行可达到的标</a:t>
            </a:r>
          </a:p>
          <a:p>
            <a:pPr marL="609600" indent="-609600">
              <a:lnSpc>
                <a:spcPct val="90000"/>
              </a:lnSpc>
              <a:buFont typeface="Wingdings" pitchFamily="2" charset="2"/>
              <a:buNone/>
            </a:pPr>
            <a:r>
              <a:rPr lang="zh-CN" altLang="en-US" dirty="0">
                <a:solidFill>
                  <a:srgbClr val="A50021"/>
                </a:solidFill>
              </a:rPr>
              <a:t>           准成本”</a:t>
            </a:r>
            <a:r>
              <a:rPr lang="zh-CN" altLang="en-US" dirty="0"/>
              <a:t>，是指企业在当前正常生产的条件下，根据平</a:t>
            </a:r>
          </a:p>
          <a:p>
            <a:pPr marL="609600" indent="-609600">
              <a:lnSpc>
                <a:spcPct val="90000"/>
              </a:lnSpc>
              <a:buFont typeface="Wingdings" pitchFamily="2" charset="2"/>
              <a:buNone/>
            </a:pPr>
            <a:r>
              <a:rPr lang="zh-CN" altLang="en-US" dirty="0"/>
              <a:t>           均先进定额制订出来的标准成本，即经过努力可能达</a:t>
            </a:r>
          </a:p>
          <a:p>
            <a:pPr marL="609600" indent="-609600">
              <a:lnSpc>
                <a:spcPct val="90000"/>
              </a:lnSpc>
              <a:buFont typeface="Wingdings" pitchFamily="2" charset="2"/>
              <a:buNone/>
            </a:pPr>
            <a:r>
              <a:rPr lang="zh-CN" altLang="en-US" dirty="0"/>
              <a:t>           到的现行标准。 </a:t>
            </a:r>
          </a:p>
        </p:txBody>
      </p:sp>
    </p:spTree>
    <p:extLst>
      <p:ext uri="{BB962C8B-B14F-4D97-AF65-F5344CB8AC3E}">
        <p14:creationId xmlns:p14="http://schemas.microsoft.com/office/powerpoint/2010/main" val="379991562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5" name="Rectangle 3"/>
          <p:cNvSpPr>
            <a:spLocks noGrp="1" noRot="1" noChangeArrowheads="1"/>
          </p:cNvSpPr>
          <p:nvPr>
            <p:ph type="body" idx="1"/>
          </p:nvPr>
        </p:nvSpPr>
        <p:spPr>
          <a:xfrm>
            <a:off x="497457" y="558381"/>
            <a:ext cx="8153400" cy="5688013"/>
          </a:xfrm>
        </p:spPr>
        <p:txBody>
          <a:bodyPr/>
          <a:lstStyle/>
          <a:p>
            <a:pPr>
              <a:lnSpc>
                <a:spcPct val="90000"/>
              </a:lnSpc>
              <a:buFont typeface="Wingdings" pitchFamily="2" charset="2"/>
              <a:buNone/>
            </a:pPr>
            <a:r>
              <a:rPr lang="zh-CN" altLang="en-US" sz="2400" dirty="0">
                <a:solidFill>
                  <a:srgbClr val="A50021"/>
                </a:solidFill>
              </a:rPr>
              <a:t>此外，西方还有两种标准成本</a:t>
            </a:r>
            <a:r>
              <a:rPr lang="en-US" altLang="zh-CN" sz="2400" dirty="0">
                <a:solidFill>
                  <a:srgbClr val="A50021"/>
                </a:solidFill>
              </a:rPr>
              <a:t>:</a:t>
            </a:r>
          </a:p>
          <a:p>
            <a:pPr>
              <a:lnSpc>
                <a:spcPct val="90000"/>
              </a:lnSpc>
              <a:buFont typeface="Wingdings" pitchFamily="2" charset="2"/>
              <a:buNone/>
            </a:pPr>
            <a:endParaRPr lang="en-US" altLang="zh-CN" sz="2400" dirty="0">
              <a:solidFill>
                <a:srgbClr val="A50021"/>
              </a:solidFill>
            </a:endParaRPr>
          </a:p>
          <a:p>
            <a:pPr>
              <a:lnSpc>
                <a:spcPct val="90000"/>
              </a:lnSpc>
              <a:buFont typeface="Wingdings" pitchFamily="2" charset="2"/>
              <a:buNone/>
            </a:pPr>
            <a:r>
              <a:rPr lang="en-US" altLang="zh-CN" sz="2400" dirty="0"/>
              <a:t>    </a:t>
            </a:r>
            <a:r>
              <a:rPr lang="zh-CN" altLang="en-US" sz="2400" dirty="0">
                <a:solidFill>
                  <a:srgbClr val="3333FF"/>
                </a:solidFill>
              </a:rPr>
              <a:t>一个叫正常的标准成本</a:t>
            </a:r>
            <a:r>
              <a:rPr lang="zh-CN" altLang="en-US" sz="2400" dirty="0"/>
              <a:t>，是根据过去较长时期的</a:t>
            </a:r>
          </a:p>
          <a:p>
            <a:pPr>
              <a:lnSpc>
                <a:spcPct val="90000"/>
              </a:lnSpc>
              <a:buFont typeface="Wingdings" pitchFamily="2" charset="2"/>
              <a:buNone/>
            </a:pPr>
            <a:r>
              <a:rPr lang="zh-CN" altLang="en-US" sz="2400" dirty="0"/>
              <a:t>     实际数据而制定出来，由于这类成本只能说明过</a:t>
            </a:r>
          </a:p>
          <a:p>
            <a:pPr>
              <a:lnSpc>
                <a:spcPct val="90000"/>
              </a:lnSpc>
              <a:buFont typeface="Wingdings" pitchFamily="2" charset="2"/>
              <a:buNone/>
            </a:pPr>
            <a:r>
              <a:rPr lang="zh-CN" altLang="en-US" sz="2400" dirty="0"/>
              <a:t>     去，不能适应未来的要求，所以很少用。</a:t>
            </a:r>
          </a:p>
          <a:p>
            <a:pPr>
              <a:lnSpc>
                <a:spcPct val="90000"/>
              </a:lnSpc>
              <a:buFont typeface="Wingdings" pitchFamily="2" charset="2"/>
              <a:buNone/>
            </a:pPr>
            <a:endParaRPr lang="zh-CN" altLang="en-US" sz="2400" dirty="0"/>
          </a:p>
          <a:p>
            <a:pPr>
              <a:lnSpc>
                <a:spcPct val="90000"/>
              </a:lnSpc>
              <a:buFont typeface="Wingdings" pitchFamily="2" charset="2"/>
              <a:buNone/>
            </a:pPr>
            <a:r>
              <a:rPr lang="zh-CN" altLang="en-US" sz="2400" dirty="0"/>
              <a:t>    </a:t>
            </a:r>
            <a:r>
              <a:rPr lang="zh-CN" altLang="en-US" sz="2400" dirty="0">
                <a:solidFill>
                  <a:srgbClr val="3333FF"/>
                </a:solidFill>
              </a:rPr>
              <a:t>另一个叫理想的标准成本</a:t>
            </a:r>
            <a:r>
              <a:rPr lang="zh-CN" altLang="en-US" sz="2400" dirty="0"/>
              <a:t>，是指在最好的、最合</a:t>
            </a:r>
          </a:p>
          <a:p>
            <a:pPr>
              <a:lnSpc>
                <a:spcPct val="90000"/>
              </a:lnSpc>
              <a:buFont typeface="Wingdings" pitchFamily="2" charset="2"/>
              <a:buNone/>
            </a:pPr>
            <a:r>
              <a:rPr lang="zh-CN" altLang="en-US" sz="2400" dirty="0"/>
              <a:t>    理的工作条件下，采用现代化最先进的技术和设</a:t>
            </a:r>
          </a:p>
          <a:p>
            <a:pPr>
              <a:lnSpc>
                <a:spcPct val="90000"/>
              </a:lnSpc>
              <a:buFont typeface="Wingdings" pitchFamily="2" charset="2"/>
              <a:buNone/>
            </a:pPr>
            <a:r>
              <a:rPr lang="zh-CN" altLang="en-US" sz="2400" dirty="0"/>
              <a:t>    备为基础而制订出来的标准成本。由于这类成本</a:t>
            </a:r>
          </a:p>
          <a:p>
            <a:pPr>
              <a:lnSpc>
                <a:spcPct val="90000"/>
              </a:lnSpc>
              <a:buFont typeface="Wingdings" pitchFamily="2" charset="2"/>
              <a:buNone/>
            </a:pPr>
            <a:r>
              <a:rPr lang="zh-CN" altLang="en-US" sz="2400" dirty="0"/>
              <a:t>    要求过高，难于实现，容易挫伤职工的生产积极</a:t>
            </a:r>
          </a:p>
          <a:p>
            <a:pPr>
              <a:lnSpc>
                <a:spcPct val="90000"/>
              </a:lnSpc>
              <a:buFont typeface="Wingdings" pitchFamily="2" charset="2"/>
              <a:buNone/>
            </a:pPr>
            <a:r>
              <a:rPr lang="zh-CN" altLang="en-US" sz="2400" dirty="0"/>
              <a:t>    性，也很少用。</a:t>
            </a:r>
          </a:p>
        </p:txBody>
      </p:sp>
    </p:spTree>
    <p:extLst>
      <p:ext uri="{BB962C8B-B14F-4D97-AF65-F5344CB8AC3E}">
        <p14:creationId xmlns:p14="http://schemas.microsoft.com/office/powerpoint/2010/main" val="20096313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71" name="Rectangle 3"/>
          <p:cNvSpPr>
            <a:spLocks noGrp="1" noRot="1" noChangeArrowheads="1"/>
          </p:cNvSpPr>
          <p:nvPr>
            <p:ph type="body" idx="1"/>
          </p:nvPr>
        </p:nvSpPr>
        <p:spPr>
          <a:xfrm>
            <a:off x="142935" y="278321"/>
            <a:ext cx="8785225" cy="5876925"/>
          </a:xfrm>
        </p:spPr>
        <p:txBody>
          <a:bodyPr/>
          <a:lstStyle/>
          <a:p>
            <a:pPr marL="609600" indent="-609600">
              <a:lnSpc>
                <a:spcPct val="80000"/>
              </a:lnSpc>
              <a:buFont typeface="Wingdings" pitchFamily="2" charset="2"/>
              <a:buNone/>
            </a:pPr>
            <a:r>
              <a:rPr lang="zh-CN" altLang="en-US" dirty="0"/>
              <a:t>怎样制订标准成本？西方的标准成本只针对产品生产成本中</a:t>
            </a:r>
          </a:p>
          <a:p>
            <a:pPr marL="609600" indent="-609600">
              <a:lnSpc>
                <a:spcPct val="80000"/>
              </a:lnSpc>
              <a:buFont typeface="Wingdings" pitchFamily="2" charset="2"/>
              <a:buNone/>
            </a:pPr>
            <a:r>
              <a:rPr lang="zh-CN" altLang="en-US" dirty="0"/>
              <a:t>的</a:t>
            </a:r>
            <a:r>
              <a:rPr lang="zh-CN" altLang="en-US" dirty="0">
                <a:solidFill>
                  <a:srgbClr val="A50021"/>
                </a:solidFill>
              </a:rPr>
              <a:t>直接材料、直接人工和制造费用</a:t>
            </a:r>
            <a:r>
              <a:rPr lang="zh-CN" altLang="en-US" dirty="0"/>
              <a:t>三大项目进行制订。管理</a:t>
            </a:r>
          </a:p>
          <a:p>
            <a:pPr marL="609600" indent="-609600">
              <a:lnSpc>
                <a:spcPct val="80000"/>
              </a:lnSpc>
              <a:buFont typeface="Wingdings" pitchFamily="2" charset="2"/>
              <a:buNone/>
            </a:pPr>
            <a:r>
              <a:rPr lang="zh-CN" altLang="en-US" dirty="0"/>
              <a:t>费用和推销费用采用编制费用预算的方法进行控制，不制订</a:t>
            </a:r>
          </a:p>
          <a:p>
            <a:pPr marL="609600" indent="-609600">
              <a:lnSpc>
                <a:spcPct val="80000"/>
              </a:lnSpc>
              <a:buFont typeface="Wingdings" pitchFamily="2" charset="2"/>
              <a:buNone/>
            </a:pPr>
            <a:r>
              <a:rPr lang="zh-CN" altLang="en-US" dirty="0"/>
              <a:t>标准成本。</a:t>
            </a:r>
          </a:p>
          <a:p>
            <a:pPr marL="609600" indent="-609600">
              <a:lnSpc>
                <a:spcPct val="80000"/>
              </a:lnSpc>
              <a:buFont typeface="Wingdings" pitchFamily="2" charset="2"/>
              <a:buNone/>
            </a:pPr>
            <a:endParaRPr lang="zh-CN" altLang="en-US" dirty="0"/>
          </a:p>
          <a:p>
            <a:pPr marL="609600" indent="-609600">
              <a:lnSpc>
                <a:spcPct val="80000"/>
              </a:lnSpc>
              <a:buFont typeface="Wingdings" pitchFamily="2" charset="2"/>
              <a:buNone/>
            </a:pPr>
            <a:r>
              <a:rPr lang="zh-CN" altLang="en-US" sz="1800" dirty="0"/>
              <a:t> </a:t>
            </a:r>
            <a:r>
              <a:rPr lang="en-US" altLang="zh-CN" dirty="0"/>
              <a:t>1.</a:t>
            </a:r>
            <a:r>
              <a:rPr lang="zh-CN" altLang="en-US" dirty="0"/>
              <a:t>直接材料</a:t>
            </a:r>
          </a:p>
          <a:p>
            <a:pPr marL="609600" indent="-609600">
              <a:lnSpc>
                <a:spcPct val="80000"/>
              </a:lnSpc>
              <a:buFont typeface="Wingdings" pitchFamily="2" charset="2"/>
              <a:buNone/>
            </a:pPr>
            <a:r>
              <a:rPr lang="zh-CN" altLang="en-US" dirty="0"/>
              <a:t>   </a:t>
            </a:r>
          </a:p>
          <a:p>
            <a:pPr marL="609600" indent="-609600">
              <a:lnSpc>
                <a:spcPct val="80000"/>
              </a:lnSpc>
              <a:buFont typeface="Wingdings" pitchFamily="2" charset="2"/>
              <a:buNone/>
            </a:pPr>
            <a:r>
              <a:rPr lang="zh-CN" altLang="en-US" dirty="0"/>
              <a:t>   </a:t>
            </a:r>
            <a:r>
              <a:rPr lang="en-US" altLang="zh-CN" dirty="0"/>
              <a:t>(1)</a:t>
            </a:r>
            <a:r>
              <a:rPr lang="zh-CN" altLang="en-US" dirty="0">
                <a:solidFill>
                  <a:srgbClr val="3333FF"/>
                </a:solidFill>
              </a:rPr>
              <a:t>价格标准</a:t>
            </a:r>
            <a:r>
              <a:rPr lang="en-US" altLang="zh-CN" dirty="0">
                <a:solidFill>
                  <a:srgbClr val="3333FF"/>
                </a:solidFill>
              </a:rPr>
              <a:t>------</a:t>
            </a:r>
            <a:r>
              <a:rPr lang="zh-CN" altLang="en-US" dirty="0">
                <a:solidFill>
                  <a:srgbClr val="3333FF"/>
                </a:solidFill>
              </a:rPr>
              <a:t>材料的计划单价</a:t>
            </a:r>
            <a:r>
              <a:rPr lang="zh-CN" altLang="en-US" dirty="0"/>
              <a:t>，指采购部门按供应单  </a:t>
            </a:r>
          </a:p>
          <a:p>
            <a:pPr marL="609600" indent="-609600">
              <a:lnSpc>
                <a:spcPct val="80000"/>
              </a:lnSpc>
              <a:buFont typeface="Wingdings" pitchFamily="2" charset="2"/>
              <a:buNone/>
            </a:pPr>
            <a:r>
              <a:rPr lang="zh-CN" altLang="en-US" dirty="0"/>
              <a:t>                      位的价目表所确定的各种直接材料的单价，包</a:t>
            </a:r>
          </a:p>
          <a:p>
            <a:pPr marL="609600" indent="-609600">
              <a:lnSpc>
                <a:spcPct val="80000"/>
              </a:lnSpc>
              <a:buFont typeface="Wingdings" pitchFamily="2" charset="2"/>
              <a:buNone/>
            </a:pPr>
            <a:r>
              <a:rPr lang="zh-CN" altLang="en-US" dirty="0"/>
              <a:t>                      括买价和运杂费。按各种直接材料分别计算。</a:t>
            </a:r>
          </a:p>
          <a:p>
            <a:pPr marL="609600" indent="-609600">
              <a:lnSpc>
                <a:spcPct val="80000"/>
              </a:lnSpc>
              <a:buFont typeface="Wingdings" pitchFamily="2" charset="2"/>
              <a:buNone/>
            </a:pPr>
            <a:r>
              <a:rPr lang="zh-CN" altLang="en-US" dirty="0"/>
              <a:t>   </a:t>
            </a:r>
            <a:r>
              <a:rPr lang="en-US" altLang="zh-CN" dirty="0"/>
              <a:t>(2)</a:t>
            </a:r>
            <a:r>
              <a:rPr lang="zh-CN" altLang="en-US" dirty="0">
                <a:solidFill>
                  <a:srgbClr val="3333FF"/>
                </a:solidFill>
              </a:rPr>
              <a:t>用量标准</a:t>
            </a:r>
            <a:r>
              <a:rPr lang="en-US" altLang="zh-CN" dirty="0">
                <a:solidFill>
                  <a:srgbClr val="3333FF"/>
                </a:solidFill>
              </a:rPr>
              <a:t>------</a:t>
            </a:r>
            <a:r>
              <a:rPr lang="zh-CN" altLang="en-US" dirty="0">
                <a:solidFill>
                  <a:srgbClr val="3333FF"/>
                </a:solidFill>
              </a:rPr>
              <a:t>材料的消耗定额</a:t>
            </a:r>
            <a:r>
              <a:rPr lang="zh-CN" altLang="en-US" dirty="0"/>
              <a:t>，指生产、技术部门在一</a:t>
            </a:r>
          </a:p>
          <a:p>
            <a:pPr marL="609600" indent="-609600">
              <a:lnSpc>
                <a:spcPct val="80000"/>
              </a:lnSpc>
              <a:buFont typeface="Wingdings" pitchFamily="2" charset="2"/>
              <a:buNone/>
            </a:pPr>
            <a:r>
              <a:rPr lang="zh-CN" altLang="en-US" dirty="0"/>
              <a:t>                      定生产条件下所确定的制造单位产品必须消耗</a:t>
            </a:r>
          </a:p>
          <a:p>
            <a:pPr marL="609600" indent="-609600">
              <a:lnSpc>
                <a:spcPct val="80000"/>
              </a:lnSpc>
              <a:buFont typeface="Wingdings" pitchFamily="2" charset="2"/>
              <a:buNone/>
            </a:pPr>
            <a:r>
              <a:rPr lang="zh-CN" altLang="en-US" dirty="0"/>
              <a:t>                      的各种直接材料的数量，包括切料、裁料和加</a:t>
            </a:r>
          </a:p>
          <a:p>
            <a:pPr marL="609600" indent="-609600">
              <a:lnSpc>
                <a:spcPct val="80000"/>
              </a:lnSpc>
              <a:buFont typeface="Wingdings" pitchFamily="2" charset="2"/>
              <a:buNone/>
            </a:pPr>
            <a:r>
              <a:rPr lang="zh-CN" altLang="en-US" dirty="0"/>
              <a:t>                      工时所必需的加工余量，以及不能利用的废料等。</a:t>
            </a:r>
          </a:p>
          <a:p>
            <a:pPr marL="609600" indent="-609600">
              <a:lnSpc>
                <a:spcPct val="80000"/>
              </a:lnSpc>
              <a:buFont typeface="Wingdings" pitchFamily="2" charset="2"/>
              <a:buNone/>
            </a:pPr>
            <a:endParaRPr lang="zh-CN" altLang="en-US" dirty="0"/>
          </a:p>
          <a:p>
            <a:pPr marL="609600" indent="-609600">
              <a:lnSpc>
                <a:spcPct val="80000"/>
              </a:lnSpc>
              <a:buFont typeface="Wingdings" pitchFamily="2" charset="2"/>
              <a:buNone/>
            </a:pPr>
            <a:r>
              <a:rPr lang="zh-CN" altLang="en-US" dirty="0"/>
              <a:t>          </a:t>
            </a:r>
            <a:r>
              <a:rPr lang="zh-CN" altLang="en-US" dirty="0">
                <a:solidFill>
                  <a:srgbClr val="A50021"/>
                </a:solidFill>
              </a:rPr>
              <a:t>直接材料的标准成本</a:t>
            </a:r>
            <a:r>
              <a:rPr lang="en-US" altLang="zh-CN" dirty="0">
                <a:solidFill>
                  <a:srgbClr val="A50021"/>
                </a:solidFill>
              </a:rPr>
              <a:t>=</a:t>
            </a:r>
            <a:r>
              <a:rPr lang="zh-CN" altLang="en-US" dirty="0">
                <a:solidFill>
                  <a:srgbClr val="A50021"/>
                </a:solidFill>
              </a:rPr>
              <a:t>计划单价 </a:t>
            </a:r>
            <a:r>
              <a:rPr lang="en-US" altLang="zh-CN" dirty="0">
                <a:solidFill>
                  <a:srgbClr val="A50021"/>
                </a:solidFill>
              </a:rPr>
              <a:t>X </a:t>
            </a:r>
            <a:r>
              <a:rPr lang="zh-CN" altLang="en-US" dirty="0">
                <a:solidFill>
                  <a:srgbClr val="A50021"/>
                </a:solidFill>
              </a:rPr>
              <a:t>消耗定额</a:t>
            </a:r>
          </a:p>
        </p:txBody>
      </p:sp>
    </p:spTree>
    <p:extLst>
      <p:ext uri="{BB962C8B-B14F-4D97-AF65-F5344CB8AC3E}">
        <p14:creationId xmlns:p14="http://schemas.microsoft.com/office/powerpoint/2010/main" val="120989008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7" name="Rectangle 3"/>
          <p:cNvSpPr>
            <a:spLocks noGrp="1" noRot="1" noChangeArrowheads="1"/>
          </p:cNvSpPr>
          <p:nvPr>
            <p:ph type="body" idx="1"/>
          </p:nvPr>
        </p:nvSpPr>
        <p:spPr>
          <a:xfrm>
            <a:off x="135147" y="166179"/>
            <a:ext cx="8853578" cy="5761038"/>
          </a:xfrm>
        </p:spPr>
        <p:txBody>
          <a:bodyPr/>
          <a:lstStyle/>
          <a:p>
            <a:pPr marL="609600" indent="-609600">
              <a:buFont typeface="Wingdings" pitchFamily="2" charset="2"/>
              <a:buNone/>
            </a:pPr>
            <a:r>
              <a:rPr lang="en-US" altLang="zh-CN" sz="2400" dirty="0"/>
              <a:t>2.</a:t>
            </a:r>
            <a:r>
              <a:rPr lang="zh-CN" altLang="en-US" sz="2400" dirty="0"/>
              <a:t>直接人工</a:t>
            </a:r>
          </a:p>
          <a:p>
            <a:pPr marL="609600" indent="-609600">
              <a:buFont typeface="Wingdings" pitchFamily="2" charset="2"/>
              <a:buNone/>
            </a:pPr>
            <a:endParaRPr lang="zh-CN" altLang="en-US" sz="2400" dirty="0"/>
          </a:p>
          <a:p>
            <a:pPr marL="609600" indent="-609600">
              <a:buFont typeface="Wingdings" pitchFamily="2" charset="2"/>
              <a:buNone/>
            </a:pPr>
            <a:r>
              <a:rPr lang="en-US" altLang="zh-CN" sz="2400" dirty="0"/>
              <a:t>(1)</a:t>
            </a:r>
            <a:r>
              <a:rPr lang="zh-CN" altLang="en-US" sz="2400" dirty="0">
                <a:solidFill>
                  <a:srgbClr val="3333FF"/>
                </a:solidFill>
              </a:rPr>
              <a:t>价格标准</a:t>
            </a:r>
            <a:r>
              <a:rPr lang="en-US" altLang="zh-CN" sz="2400" dirty="0">
                <a:solidFill>
                  <a:srgbClr val="3333FF"/>
                </a:solidFill>
              </a:rPr>
              <a:t>-----</a:t>
            </a:r>
            <a:r>
              <a:rPr lang="zh-CN" altLang="en-US" sz="2400" dirty="0">
                <a:solidFill>
                  <a:srgbClr val="3333FF"/>
                </a:solidFill>
              </a:rPr>
              <a:t>工资率或者工资单价。</a:t>
            </a:r>
            <a:r>
              <a:rPr lang="zh-CN" altLang="en-US" sz="2400" dirty="0"/>
              <a:t>计件工资形式下，就是单位产品支付的直接人工工资。计时工资形式下，就是每个工作时间标准应分配的工资。</a:t>
            </a:r>
          </a:p>
          <a:p>
            <a:pPr marL="609600" indent="-609600">
              <a:buFont typeface="Wingdings" pitchFamily="2" charset="2"/>
              <a:buNone/>
            </a:pPr>
            <a:endParaRPr lang="zh-CN" altLang="en-US" sz="2400" dirty="0"/>
          </a:p>
          <a:p>
            <a:pPr marL="609600" indent="-609600">
              <a:buFont typeface="Wingdings" pitchFamily="2" charset="2"/>
              <a:buNone/>
            </a:pPr>
            <a:r>
              <a:rPr lang="en-US" altLang="zh-CN" sz="2400" dirty="0"/>
              <a:t>(2)</a:t>
            </a:r>
            <a:r>
              <a:rPr lang="zh-CN" altLang="en-US" sz="2400" dirty="0">
                <a:solidFill>
                  <a:srgbClr val="3333FF"/>
                </a:solidFill>
              </a:rPr>
              <a:t>用量标准</a:t>
            </a:r>
            <a:r>
              <a:rPr lang="en-US" altLang="zh-CN" sz="2400" dirty="0">
                <a:solidFill>
                  <a:srgbClr val="3333FF"/>
                </a:solidFill>
              </a:rPr>
              <a:t>-----</a:t>
            </a:r>
            <a:r>
              <a:rPr lang="zh-CN" altLang="en-US" sz="2400" dirty="0">
                <a:solidFill>
                  <a:srgbClr val="3333FF"/>
                </a:solidFill>
              </a:rPr>
              <a:t>工时定额</a:t>
            </a:r>
            <a:r>
              <a:rPr lang="zh-CN" altLang="en-US" sz="2400" dirty="0"/>
              <a:t>，指生产技术部门根据历史资料或通过技术测定所确定下来的制造单位产品必须消耗的时间。</a:t>
            </a:r>
          </a:p>
          <a:p>
            <a:pPr marL="609600" indent="-609600">
              <a:buFont typeface="Wingdings" pitchFamily="2" charset="2"/>
              <a:buNone/>
            </a:pPr>
            <a:endParaRPr lang="zh-CN" altLang="en-US" sz="2400" dirty="0"/>
          </a:p>
          <a:p>
            <a:pPr marL="609600" indent="-609600">
              <a:buFont typeface="Wingdings" pitchFamily="2" charset="2"/>
              <a:buNone/>
            </a:pPr>
            <a:r>
              <a:rPr lang="zh-CN" altLang="en-US" sz="2400" dirty="0"/>
              <a:t>        </a:t>
            </a:r>
            <a:r>
              <a:rPr lang="zh-CN" altLang="en-US" sz="2400" dirty="0">
                <a:solidFill>
                  <a:srgbClr val="A50021"/>
                </a:solidFill>
              </a:rPr>
              <a:t>直接人工的标准成本 </a:t>
            </a:r>
            <a:r>
              <a:rPr lang="en-US" altLang="zh-CN" sz="2400" dirty="0">
                <a:solidFill>
                  <a:srgbClr val="A50021"/>
                </a:solidFill>
              </a:rPr>
              <a:t>= </a:t>
            </a:r>
            <a:r>
              <a:rPr lang="zh-CN" altLang="en-US" sz="2400" dirty="0">
                <a:solidFill>
                  <a:srgbClr val="A50021"/>
                </a:solidFill>
              </a:rPr>
              <a:t>工资率 </a:t>
            </a:r>
            <a:r>
              <a:rPr lang="en-US" altLang="zh-CN" sz="2400" dirty="0">
                <a:solidFill>
                  <a:srgbClr val="A50021"/>
                </a:solidFill>
              </a:rPr>
              <a:t>X </a:t>
            </a:r>
            <a:r>
              <a:rPr lang="zh-CN" altLang="en-US" sz="2400" dirty="0">
                <a:solidFill>
                  <a:srgbClr val="A50021"/>
                </a:solidFill>
              </a:rPr>
              <a:t>工时定额</a:t>
            </a:r>
          </a:p>
        </p:txBody>
      </p:sp>
    </p:spTree>
    <p:extLst>
      <p:ext uri="{BB962C8B-B14F-4D97-AF65-F5344CB8AC3E}">
        <p14:creationId xmlns:p14="http://schemas.microsoft.com/office/powerpoint/2010/main" val="2491604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179388" y="608013"/>
            <a:ext cx="8786812" cy="820737"/>
          </a:xfrm>
        </p:spPr>
        <p:txBody>
          <a:bodyPr/>
          <a:lstStyle/>
          <a:p>
            <a:pPr eaLnBrk="1" hangingPunct="1"/>
            <a:r>
              <a:rPr lang="zh-CN" altLang="en-GB" smtClean="0">
                <a:ea typeface="宋体" pitchFamily="2" charset="-122"/>
              </a:rPr>
              <a:t>目录</a:t>
            </a:r>
          </a:p>
        </p:txBody>
      </p:sp>
      <p:sp>
        <p:nvSpPr>
          <p:cNvPr id="15363" name="Rectangle 3"/>
          <p:cNvSpPr>
            <a:spLocks noGrp="1" noChangeArrowheads="1"/>
          </p:cNvSpPr>
          <p:nvPr>
            <p:ph type="subTitle" idx="1"/>
          </p:nvPr>
        </p:nvSpPr>
        <p:spPr>
          <a:xfrm>
            <a:off x="163513" y="1219200"/>
            <a:ext cx="7431087" cy="4338638"/>
          </a:xfrm>
        </p:spPr>
        <p:txBody>
          <a:bodyPr/>
          <a:lstStyle/>
          <a:p>
            <a:pPr marL="508000" indent="-508000" eaLnBrk="1" hangingPunct="1">
              <a:buFont typeface="Arial" pitchFamily="34" charset="0"/>
              <a:buAutoNum type="arabicPeriod" startAt="2"/>
            </a:pPr>
            <a:r>
              <a:rPr lang="zh-CN" altLang="en-GB" sz="2400" b="1" smtClean="0">
                <a:ea typeface="宋体" pitchFamily="2" charset="-122"/>
              </a:rPr>
              <a:t>预算管理基本概念</a:t>
            </a:r>
          </a:p>
          <a:p>
            <a:pPr marL="508000" indent="-508000" eaLnBrk="1" hangingPunct="1"/>
            <a:endParaRPr lang="zh-CN" altLang="en-GB" sz="2400" b="1" smtClean="0">
              <a:ea typeface="宋体" pitchFamily="2" charset="-122"/>
            </a:endParaRPr>
          </a:p>
          <a:p>
            <a:pPr lvl="1" eaLnBrk="1" hangingPunct="1">
              <a:buFontTx/>
              <a:buNone/>
            </a:pPr>
            <a:r>
              <a:rPr lang="en-GB" altLang="zh-CN" sz="1800" smtClean="0">
                <a:solidFill>
                  <a:srgbClr val="C0C0C0"/>
                </a:solidFill>
                <a:ea typeface="宋体" pitchFamily="2" charset="-122"/>
              </a:rPr>
              <a:t>2.1 </a:t>
            </a:r>
            <a:r>
              <a:rPr lang="zh-CN" altLang="en-GB" sz="1800" smtClean="0">
                <a:solidFill>
                  <a:srgbClr val="C0C0C0"/>
                </a:solidFill>
                <a:ea typeface="宋体" pitchFamily="2" charset="-122"/>
              </a:rPr>
              <a:t>预算管理的概念、本质、构成</a:t>
            </a:r>
          </a:p>
          <a:p>
            <a:pPr lvl="1" eaLnBrk="1" hangingPunct="1">
              <a:buFontTx/>
              <a:buNone/>
            </a:pPr>
            <a:r>
              <a:rPr lang="en-GB" altLang="zh-CN" sz="1800" b="1" smtClean="0">
                <a:ea typeface="宋体" pitchFamily="2" charset="-122"/>
              </a:rPr>
              <a:t>2.2 </a:t>
            </a:r>
            <a:r>
              <a:rPr lang="zh-CN" altLang="en-GB" sz="1800" b="1" smtClean="0">
                <a:ea typeface="宋体" pitchFamily="2" charset="-122"/>
              </a:rPr>
              <a:t>预算管理在企业管理中的重要性</a:t>
            </a:r>
          </a:p>
          <a:p>
            <a:pPr lvl="1" eaLnBrk="1" hangingPunct="1">
              <a:buFontTx/>
              <a:buNone/>
            </a:pPr>
            <a:r>
              <a:rPr lang="en-US" altLang="zh-CN" sz="1800" smtClean="0">
                <a:solidFill>
                  <a:srgbClr val="C0C0C0"/>
                </a:solidFill>
                <a:ea typeface="宋体" pitchFamily="2" charset="-122"/>
              </a:rPr>
              <a:t>2.3 </a:t>
            </a:r>
            <a:r>
              <a:rPr lang="zh-CN" altLang="en-US" sz="1800" smtClean="0">
                <a:solidFill>
                  <a:srgbClr val="C0C0C0"/>
                </a:solidFill>
                <a:ea typeface="宋体" pitchFamily="2" charset="-122"/>
              </a:rPr>
              <a:t>确保预算成功的因素</a:t>
            </a:r>
            <a:endParaRPr lang="zh-CN" altLang="en-GB" sz="1800" smtClean="0">
              <a:solidFill>
                <a:srgbClr val="C0C0C0"/>
              </a:solidFill>
              <a:ea typeface="宋体" pitchFamily="2" charset="-122"/>
            </a:endParaRPr>
          </a:p>
          <a:p>
            <a:pPr lvl="1" eaLnBrk="1" hangingPunct="1">
              <a:buFontTx/>
              <a:buNone/>
            </a:pPr>
            <a:r>
              <a:rPr lang="en-US" altLang="zh-CN" sz="1800" smtClean="0">
                <a:solidFill>
                  <a:srgbClr val="C0C0C0"/>
                </a:solidFill>
                <a:ea typeface="宋体" pitchFamily="2" charset="-122"/>
              </a:rPr>
              <a:t>2.4 </a:t>
            </a:r>
            <a:r>
              <a:rPr lang="zh-CN" altLang="en-US" sz="1800" smtClean="0">
                <a:solidFill>
                  <a:srgbClr val="C0C0C0"/>
                </a:solidFill>
                <a:ea typeface="宋体" pitchFamily="2" charset="-122"/>
              </a:rPr>
              <a:t>预算管理的特点</a:t>
            </a:r>
          </a:p>
          <a:p>
            <a:pPr lvl="1" eaLnBrk="1" hangingPunct="1">
              <a:buFontTx/>
              <a:buNone/>
            </a:pPr>
            <a:r>
              <a:rPr lang="en-US" altLang="zh-CN" sz="1800" smtClean="0">
                <a:solidFill>
                  <a:srgbClr val="C0C0C0"/>
                </a:solidFill>
                <a:ea typeface="宋体" pitchFamily="2" charset="-122"/>
              </a:rPr>
              <a:t>2.5 </a:t>
            </a:r>
            <a:r>
              <a:rPr lang="zh-CN" altLang="en-US" sz="1800" smtClean="0">
                <a:solidFill>
                  <a:srgbClr val="C0C0C0"/>
                </a:solidFill>
                <a:ea typeface="宋体" pitchFamily="2" charset="-122"/>
              </a:rPr>
              <a:t>预算管理框架</a:t>
            </a:r>
          </a:p>
          <a:p>
            <a:pPr lvl="1" eaLnBrk="1" hangingPunct="1">
              <a:buFontTx/>
              <a:buNone/>
            </a:pPr>
            <a:r>
              <a:rPr lang="en-US" altLang="zh-CN" sz="1800" smtClean="0">
                <a:solidFill>
                  <a:srgbClr val="C0C0C0"/>
                </a:solidFill>
                <a:ea typeface="宋体" pitchFamily="2" charset="-122"/>
              </a:rPr>
              <a:t>2.6 </a:t>
            </a:r>
            <a:r>
              <a:rPr lang="zh-CN" altLang="en-US" sz="1800" smtClean="0">
                <a:solidFill>
                  <a:srgbClr val="C0C0C0"/>
                </a:solidFill>
                <a:ea typeface="宋体" pitchFamily="2" charset="-122"/>
              </a:rPr>
              <a:t>预算管理的组织机构和管理原则</a:t>
            </a:r>
          </a:p>
          <a:p>
            <a:pPr lvl="1" eaLnBrk="1" hangingPunct="1">
              <a:buFontTx/>
              <a:buNone/>
            </a:pPr>
            <a:r>
              <a:rPr lang="en-GB" altLang="zh-CN" sz="1800" smtClean="0">
                <a:solidFill>
                  <a:srgbClr val="C0C0C0"/>
                </a:solidFill>
                <a:ea typeface="宋体" pitchFamily="2" charset="-122"/>
              </a:rPr>
              <a:t>2.7 </a:t>
            </a:r>
            <a:r>
              <a:rPr lang="zh-CN" altLang="en-GB" sz="1800" smtClean="0">
                <a:solidFill>
                  <a:srgbClr val="C0C0C0"/>
                </a:solidFill>
                <a:ea typeface="宋体" pitchFamily="2" charset="-122"/>
              </a:rPr>
              <a:t>年度预算指标和编制思想</a:t>
            </a:r>
          </a:p>
          <a:p>
            <a:pPr lvl="1" eaLnBrk="1" hangingPunct="1">
              <a:buFontTx/>
              <a:buNone/>
            </a:pPr>
            <a:r>
              <a:rPr lang="en-US" altLang="zh-CN" sz="1800" smtClean="0">
                <a:solidFill>
                  <a:srgbClr val="C0C0C0"/>
                </a:solidFill>
                <a:ea typeface="宋体" pitchFamily="2" charset="-122"/>
              </a:rPr>
              <a:t>2.8 </a:t>
            </a:r>
            <a:r>
              <a:rPr lang="zh-CN" altLang="en-GB" sz="1800" smtClean="0">
                <a:solidFill>
                  <a:srgbClr val="C0C0C0"/>
                </a:solidFill>
                <a:ea typeface="宋体" pitchFamily="2" charset="-122"/>
              </a:rPr>
              <a:t>预算编制部门职能转换</a:t>
            </a:r>
            <a:endParaRPr lang="en-GB" altLang="zh-CN" sz="1800" smtClean="0">
              <a:solidFill>
                <a:srgbClr val="C0C0C0"/>
              </a:solidFill>
              <a:ea typeface="宋体" pitchFamily="2" charset="-122"/>
            </a:endParaRPr>
          </a:p>
        </p:txBody>
      </p:sp>
      <p:sp>
        <p:nvSpPr>
          <p:cNvPr id="15364" name="Text Box 4"/>
          <p:cNvSpPr txBox="1">
            <a:spLocks noChangeArrowheads="1"/>
          </p:cNvSpPr>
          <p:nvPr/>
        </p:nvSpPr>
        <p:spPr bwMode="blackWhite">
          <a:xfrm>
            <a:off x="373063" y="5761038"/>
            <a:ext cx="3440112" cy="488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rgbClr val="FB2B15"/>
                </a:solidFill>
                <a:ea typeface="宋体" pitchFamily="2" charset="-122"/>
              </a:rPr>
              <a:t>Need to modify the format to have consistent page separator </a:t>
            </a:r>
            <a:endParaRPr lang="zh-CN" altLang="en-GB" sz="1600">
              <a:solidFill>
                <a:srgbClr val="FB2B15"/>
              </a:solidFill>
              <a:ea typeface="宋体" pitchFamily="2" charset="-122"/>
            </a:endParaRPr>
          </a:p>
        </p:txBody>
      </p:sp>
      <p:pic>
        <p:nvPicPr>
          <p:cNvPr id="15365" name="Picture 5"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455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0"/>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3" name="Rectangle 3"/>
          <p:cNvSpPr>
            <a:spLocks noGrp="1" noRot="1" noChangeArrowheads="1"/>
          </p:cNvSpPr>
          <p:nvPr>
            <p:ph type="body" idx="1"/>
          </p:nvPr>
        </p:nvSpPr>
        <p:spPr>
          <a:xfrm>
            <a:off x="310551" y="224287"/>
            <a:ext cx="8833449" cy="6443932"/>
          </a:xfrm>
        </p:spPr>
        <p:txBody>
          <a:bodyPr/>
          <a:lstStyle/>
          <a:p>
            <a:pPr marL="609600" indent="-609600">
              <a:lnSpc>
                <a:spcPct val="90000"/>
              </a:lnSpc>
              <a:buFont typeface="Wingdings" pitchFamily="2" charset="2"/>
              <a:buNone/>
            </a:pPr>
            <a:r>
              <a:rPr lang="en-US" altLang="zh-CN" sz="2800" dirty="0"/>
              <a:t>3.</a:t>
            </a:r>
            <a:r>
              <a:rPr lang="zh-CN" altLang="en-US" sz="2800" dirty="0"/>
              <a:t>制造费用</a:t>
            </a:r>
          </a:p>
          <a:p>
            <a:pPr marL="609600" indent="-609600">
              <a:lnSpc>
                <a:spcPct val="90000"/>
              </a:lnSpc>
              <a:buFont typeface="Wingdings" pitchFamily="2" charset="2"/>
              <a:buNone/>
            </a:pPr>
            <a:r>
              <a:rPr lang="zh-CN" altLang="en-US" sz="2800" dirty="0"/>
              <a:t>   </a:t>
            </a:r>
            <a:r>
              <a:rPr lang="zh-CN" altLang="en-US" sz="2800" dirty="0">
                <a:latin typeface="宋体" charset="-122"/>
              </a:rPr>
              <a:t>⊙</a:t>
            </a:r>
            <a:r>
              <a:rPr lang="zh-CN" altLang="en-US" sz="2800" dirty="0"/>
              <a:t>将各费用项目按成本习性分为变动费用和固定费</a:t>
            </a:r>
          </a:p>
          <a:p>
            <a:pPr marL="609600" indent="-609600">
              <a:lnSpc>
                <a:spcPct val="90000"/>
              </a:lnSpc>
              <a:buFont typeface="Wingdings" pitchFamily="2" charset="2"/>
              <a:buNone/>
            </a:pPr>
            <a:r>
              <a:rPr lang="zh-CN" altLang="en-US" sz="2800" dirty="0"/>
              <a:t>   </a:t>
            </a:r>
            <a:r>
              <a:rPr lang="zh-CN" altLang="en-US" sz="2800" dirty="0">
                <a:latin typeface="宋体" charset="-122"/>
              </a:rPr>
              <a:t>⊙</a:t>
            </a:r>
            <a:r>
              <a:rPr lang="zh-CN" altLang="en-US" sz="2800" dirty="0"/>
              <a:t>用根据计划期的预计生产量和上级下达的成本降</a:t>
            </a:r>
          </a:p>
          <a:p>
            <a:pPr marL="609600" indent="-609600">
              <a:lnSpc>
                <a:spcPct val="90000"/>
              </a:lnSpc>
              <a:buFont typeface="Wingdings" pitchFamily="2" charset="2"/>
              <a:buNone/>
            </a:pPr>
            <a:r>
              <a:rPr lang="zh-CN" altLang="en-US" sz="2800" dirty="0"/>
              <a:t>      值，确定制造费用各明细项目所需的最低金额。</a:t>
            </a:r>
          </a:p>
          <a:p>
            <a:pPr marL="609600" indent="-609600">
              <a:lnSpc>
                <a:spcPct val="90000"/>
              </a:lnSpc>
              <a:buFont typeface="Wingdings" pitchFamily="2" charset="2"/>
              <a:buNone/>
            </a:pPr>
            <a:endParaRPr lang="zh-CN" altLang="en-US" sz="2800" dirty="0"/>
          </a:p>
          <a:p>
            <a:pPr marL="609600" indent="-609600">
              <a:lnSpc>
                <a:spcPct val="90000"/>
              </a:lnSpc>
              <a:buFont typeface="Wingdings" pitchFamily="2" charset="2"/>
              <a:buNone/>
            </a:pPr>
            <a:r>
              <a:rPr lang="zh-CN" altLang="en-US" sz="2800" dirty="0"/>
              <a:t>考虑的两个因素：</a:t>
            </a:r>
          </a:p>
          <a:p>
            <a:pPr marL="609600" indent="-609600">
              <a:lnSpc>
                <a:spcPct val="90000"/>
              </a:lnSpc>
              <a:buFont typeface="Wingdings" pitchFamily="2" charset="2"/>
              <a:buNone/>
            </a:pPr>
            <a:r>
              <a:rPr lang="zh-CN" altLang="en-US" sz="2800" dirty="0"/>
              <a:t>     </a:t>
            </a:r>
            <a:r>
              <a:rPr lang="en-US" altLang="zh-CN" sz="2800" dirty="0"/>
              <a:t>(1)</a:t>
            </a:r>
            <a:r>
              <a:rPr lang="zh-CN" altLang="en-US" sz="2800" dirty="0">
                <a:solidFill>
                  <a:srgbClr val="3333FF"/>
                </a:solidFill>
              </a:rPr>
              <a:t>价格标准</a:t>
            </a:r>
            <a:r>
              <a:rPr lang="en-US" altLang="zh-CN" sz="2800" dirty="0">
                <a:solidFill>
                  <a:srgbClr val="3333FF"/>
                </a:solidFill>
              </a:rPr>
              <a:t>-----</a:t>
            </a:r>
            <a:r>
              <a:rPr lang="zh-CN" altLang="en-US" sz="2800" dirty="0">
                <a:solidFill>
                  <a:srgbClr val="3333FF"/>
                </a:solidFill>
              </a:rPr>
              <a:t>费用分配率。</a:t>
            </a:r>
            <a:r>
              <a:rPr lang="zh-CN" altLang="en-US" sz="2800" dirty="0"/>
              <a:t>每个工时标准应负 </a:t>
            </a:r>
          </a:p>
          <a:p>
            <a:pPr marL="609600" indent="-609600">
              <a:lnSpc>
                <a:spcPct val="90000"/>
              </a:lnSpc>
              <a:buFont typeface="Wingdings" pitchFamily="2" charset="2"/>
              <a:buNone/>
            </a:pPr>
            <a:r>
              <a:rPr lang="zh-CN" altLang="en-US" sz="2800" dirty="0"/>
              <a:t>                      担的变动费用和固定费用金额。</a:t>
            </a:r>
          </a:p>
          <a:p>
            <a:pPr marL="609600" indent="-609600">
              <a:lnSpc>
                <a:spcPct val="90000"/>
              </a:lnSpc>
              <a:buFont typeface="Wingdings" pitchFamily="2" charset="2"/>
              <a:buNone/>
            </a:pPr>
            <a:r>
              <a:rPr lang="zh-CN" altLang="en-US" sz="2800" dirty="0"/>
              <a:t>     </a:t>
            </a:r>
            <a:r>
              <a:rPr lang="en-US" altLang="zh-CN" sz="2800" dirty="0"/>
              <a:t>(2)</a:t>
            </a:r>
            <a:r>
              <a:rPr lang="zh-CN" altLang="en-US" sz="2800" dirty="0">
                <a:solidFill>
                  <a:srgbClr val="3333FF"/>
                </a:solidFill>
              </a:rPr>
              <a:t>用量标准</a:t>
            </a:r>
            <a:r>
              <a:rPr lang="en-US" altLang="zh-CN" sz="2800" dirty="0">
                <a:solidFill>
                  <a:srgbClr val="3333FF"/>
                </a:solidFill>
              </a:rPr>
              <a:t>-----</a:t>
            </a:r>
            <a:r>
              <a:rPr lang="zh-CN" altLang="en-US" sz="2800" dirty="0">
                <a:solidFill>
                  <a:srgbClr val="3333FF"/>
                </a:solidFill>
              </a:rPr>
              <a:t>工时定额。</a:t>
            </a:r>
          </a:p>
          <a:p>
            <a:pPr marL="609600" indent="-609600">
              <a:lnSpc>
                <a:spcPct val="90000"/>
              </a:lnSpc>
              <a:buFont typeface="Wingdings" pitchFamily="2" charset="2"/>
              <a:buNone/>
            </a:pPr>
            <a:r>
              <a:rPr lang="zh-CN" altLang="en-US" sz="2800" dirty="0"/>
              <a:t>  </a:t>
            </a:r>
          </a:p>
          <a:p>
            <a:pPr marL="609600" indent="-609600">
              <a:lnSpc>
                <a:spcPct val="90000"/>
              </a:lnSpc>
              <a:buFont typeface="Wingdings" pitchFamily="2" charset="2"/>
              <a:buNone/>
            </a:pPr>
            <a:r>
              <a:rPr lang="zh-CN" altLang="en-US" sz="2800" dirty="0"/>
              <a:t>    </a:t>
            </a:r>
            <a:r>
              <a:rPr lang="zh-CN" altLang="en-US" sz="2800" dirty="0">
                <a:solidFill>
                  <a:srgbClr val="A50021"/>
                </a:solidFill>
              </a:rPr>
              <a:t>变动费用标准成本 </a:t>
            </a:r>
            <a:r>
              <a:rPr lang="en-US" altLang="zh-CN" sz="2800" dirty="0">
                <a:solidFill>
                  <a:srgbClr val="A50021"/>
                </a:solidFill>
              </a:rPr>
              <a:t>= </a:t>
            </a:r>
            <a:r>
              <a:rPr lang="zh-CN" altLang="en-US" sz="2800" dirty="0">
                <a:solidFill>
                  <a:srgbClr val="A50021"/>
                </a:solidFill>
              </a:rPr>
              <a:t>变动费用分配率 </a:t>
            </a:r>
            <a:r>
              <a:rPr lang="en-US" altLang="zh-CN" sz="2800" dirty="0">
                <a:solidFill>
                  <a:srgbClr val="A50021"/>
                </a:solidFill>
              </a:rPr>
              <a:t>X </a:t>
            </a:r>
            <a:r>
              <a:rPr lang="zh-CN" altLang="en-US" sz="2800" dirty="0">
                <a:solidFill>
                  <a:srgbClr val="A50021"/>
                </a:solidFill>
              </a:rPr>
              <a:t>工时定额</a:t>
            </a:r>
          </a:p>
          <a:p>
            <a:pPr marL="609600" indent="-609600">
              <a:lnSpc>
                <a:spcPct val="90000"/>
              </a:lnSpc>
              <a:buFont typeface="Wingdings" pitchFamily="2" charset="2"/>
              <a:buNone/>
            </a:pPr>
            <a:r>
              <a:rPr lang="zh-CN" altLang="en-US" sz="2800" dirty="0">
                <a:solidFill>
                  <a:srgbClr val="A50021"/>
                </a:solidFill>
              </a:rPr>
              <a:t>    固定费用标准成本 </a:t>
            </a:r>
            <a:r>
              <a:rPr lang="en-US" altLang="zh-CN" sz="2800" dirty="0">
                <a:solidFill>
                  <a:srgbClr val="A50021"/>
                </a:solidFill>
              </a:rPr>
              <a:t>= </a:t>
            </a:r>
            <a:r>
              <a:rPr lang="zh-CN" altLang="en-US" sz="2800" dirty="0">
                <a:solidFill>
                  <a:srgbClr val="A50021"/>
                </a:solidFill>
              </a:rPr>
              <a:t>固定费用分配率 </a:t>
            </a:r>
            <a:r>
              <a:rPr lang="en-US" altLang="zh-CN" sz="2800" dirty="0">
                <a:solidFill>
                  <a:srgbClr val="A50021"/>
                </a:solidFill>
              </a:rPr>
              <a:t>X </a:t>
            </a:r>
            <a:r>
              <a:rPr lang="zh-CN" altLang="en-US" sz="2800" dirty="0">
                <a:solidFill>
                  <a:srgbClr val="A50021"/>
                </a:solidFill>
              </a:rPr>
              <a:t>工时定额</a:t>
            </a:r>
          </a:p>
        </p:txBody>
      </p:sp>
    </p:spTree>
    <p:extLst>
      <p:ext uri="{BB962C8B-B14F-4D97-AF65-F5344CB8AC3E}">
        <p14:creationId xmlns:p14="http://schemas.microsoft.com/office/powerpoint/2010/main" val="373006769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9" name="Rectangle 3"/>
          <p:cNvSpPr>
            <a:spLocks noGrp="1" noRot="1" noChangeArrowheads="1"/>
          </p:cNvSpPr>
          <p:nvPr>
            <p:ph type="body" idx="1"/>
          </p:nvPr>
        </p:nvSpPr>
        <p:spPr>
          <a:xfrm>
            <a:off x="353683" y="414068"/>
            <a:ext cx="8268030" cy="6167887"/>
          </a:xfrm>
        </p:spPr>
        <p:txBody>
          <a:bodyPr/>
          <a:lstStyle/>
          <a:p>
            <a:pPr>
              <a:lnSpc>
                <a:spcPct val="90000"/>
              </a:lnSpc>
              <a:buFont typeface="Wingdings" pitchFamily="2" charset="2"/>
              <a:buNone/>
            </a:pPr>
            <a:r>
              <a:rPr lang="zh-CN" altLang="en-US" dirty="0"/>
              <a:t>把以上的三大项目汇总，得到以下公式：</a:t>
            </a:r>
          </a:p>
          <a:p>
            <a:pPr>
              <a:lnSpc>
                <a:spcPct val="90000"/>
              </a:lnSpc>
              <a:buFont typeface="Wingdings" pitchFamily="2" charset="2"/>
              <a:buNone/>
            </a:pPr>
            <a:endParaRPr lang="zh-CN" altLang="en-US" dirty="0"/>
          </a:p>
          <a:p>
            <a:pPr>
              <a:lnSpc>
                <a:spcPct val="90000"/>
              </a:lnSpc>
              <a:buFont typeface="Wingdings" pitchFamily="2" charset="2"/>
              <a:buNone/>
            </a:pPr>
            <a:r>
              <a:rPr lang="zh-CN" altLang="en-US" sz="2800" dirty="0">
                <a:solidFill>
                  <a:srgbClr val="3333FF"/>
                </a:solidFill>
              </a:rPr>
              <a:t>采用变动成本法的产品标准成本</a:t>
            </a:r>
            <a:r>
              <a:rPr lang="en-US" altLang="zh-CN" sz="2800" dirty="0"/>
              <a:t>=</a:t>
            </a:r>
          </a:p>
          <a:p>
            <a:pPr>
              <a:lnSpc>
                <a:spcPct val="90000"/>
              </a:lnSpc>
              <a:buFont typeface="Wingdings" pitchFamily="2" charset="2"/>
              <a:buNone/>
            </a:pPr>
            <a:r>
              <a:rPr lang="en-US" altLang="zh-CN" sz="2800" dirty="0"/>
              <a:t>                       </a:t>
            </a:r>
            <a:r>
              <a:rPr lang="zh-CN" altLang="en-US" sz="2800" dirty="0"/>
              <a:t>直接材料的标准成本</a:t>
            </a:r>
            <a:r>
              <a:rPr lang="en-US" altLang="zh-CN" sz="2800" dirty="0"/>
              <a:t>+</a:t>
            </a:r>
          </a:p>
          <a:p>
            <a:pPr>
              <a:lnSpc>
                <a:spcPct val="90000"/>
              </a:lnSpc>
              <a:buFont typeface="Wingdings" pitchFamily="2" charset="2"/>
              <a:buNone/>
            </a:pPr>
            <a:r>
              <a:rPr lang="en-US" altLang="zh-CN" sz="2800" dirty="0"/>
              <a:t>                                </a:t>
            </a:r>
            <a:r>
              <a:rPr lang="zh-CN" altLang="en-US" sz="2800" dirty="0"/>
              <a:t>直接人工的标准成本</a:t>
            </a:r>
            <a:r>
              <a:rPr lang="en-US" altLang="zh-CN" sz="2800" dirty="0"/>
              <a:t>+</a:t>
            </a:r>
          </a:p>
          <a:p>
            <a:pPr>
              <a:lnSpc>
                <a:spcPct val="90000"/>
              </a:lnSpc>
              <a:buFont typeface="Wingdings" pitchFamily="2" charset="2"/>
              <a:buNone/>
            </a:pPr>
            <a:r>
              <a:rPr lang="en-US" altLang="zh-CN" sz="2800" dirty="0"/>
              <a:t>                                      </a:t>
            </a:r>
            <a:r>
              <a:rPr lang="zh-CN" altLang="en-US" sz="2800" dirty="0"/>
              <a:t>变动制造费用的标准成本</a:t>
            </a:r>
          </a:p>
          <a:p>
            <a:pPr>
              <a:lnSpc>
                <a:spcPct val="90000"/>
              </a:lnSpc>
              <a:buFont typeface="Wingdings" pitchFamily="2" charset="2"/>
              <a:buNone/>
            </a:pPr>
            <a:endParaRPr lang="zh-CN" altLang="en-US" sz="2800" dirty="0"/>
          </a:p>
          <a:p>
            <a:pPr>
              <a:lnSpc>
                <a:spcPct val="90000"/>
              </a:lnSpc>
              <a:buFont typeface="Wingdings" pitchFamily="2" charset="2"/>
              <a:buNone/>
            </a:pPr>
            <a:r>
              <a:rPr lang="zh-CN" altLang="en-US" sz="2800" dirty="0">
                <a:solidFill>
                  <a:srgbClr val="3333FF"/>
                </a:solidFill>
              </a:rPr>
              <a:t>采用全部成本法的产品标准成本</a:t>
            </a:r>
            <a:r>
              <a:rPr lang="en-US" altLang="zh-CN" sz="2800" dirty="0"/>
              <a:t>=</a:t>
            </a:r>
          </a:p>
          <a:p>
            <a:pPr>
              <a:lnSpc>
                <a:spcPct val="90000"/>
              </a:lnSpc>
              <a:buFont typeface="Wingdings" pitchFamily="2" charset="2"/>
              <a:buNone/>
            </a:pPr>
            <a:r>
              <a:rPr lang="en-US" altLang="zh-CN" sz="2800" dirty="0"/>
              <a:t>                         </a:t>
            </a:r>
            <a:r>
              <a:rPr lang="zh-CN" altLang="en-US" sz="2800" dirty="0"/>
              <a:t>直接材料的标准成本</a:t>
            </a:r>
            <a:r>
              <a:rPr lang="en-US" altLang="zh-CN" sz="2800" dirty="0"/>
              <a:t>+</a:t>
            </a:r>
          </a:p>
          <a:p>
            <a:pPr>
              <a:lnSpc>
                <a:spcPct val="90000"/>
              </a:lnSpc>
              <a:buFont typeface="Wingdings" pitchFamily="2" charset="2"/>
              <a:buNone/>
            </a:pPr>
            <a:r>
              <a:rPr lang="en-US" altLang="zh-CN" sz="2800" dirty="0"/>
              <a:t>                            </a:t>
            </a:r>
            <a:r>
              <a:rPr lang="zh-CN" altLang="en-US" sz="2800" dirty="0"/>
              <a:t>直接人工的标准成本</a:t>
            </a:r>
            <a:r>
              <a:rPr lang="en-US" altLang="zh-CN" sz="2800" dirty="0"/>
              <a:t>+</a:t>
            </a:r>
          </a:p>
          <a:p>
            <a:pPr>
              <a:lnSpc>
                <a:spcPct val="90000"/>
              </a:lnSpc>
              <a:buFont typeface="Wingdings" pitchFamily="2" charset="2"/>
              <a:buNone/>
            </a:pPr>
            <a:r>
              <a:rPr lang="en-US" altLang="zh-CN" sz="2800" dirty="0"/>
              <a:t>                             </a:t>
            </a:r>
            <a:r>
              <a:rPr lang="zh-CN" altLang="en-US" sz="2800" dirty="0"/>
              <a:t>变动制造费用的标准成本</a:t>
            </a:r>
            <a:r>
              <a:rPr lang="en-US" altLang="zh-CN" sz="2800" dirty="0"/>
              <a:t>+</a:t>
            </a:r>
          </a:p>
          <a:p>
            <a:pPr>
              <a:lnSpc>
                <a:spcPct val="90000"/>
              </a:lnSpc>
              <a:buFont typeface="Wingdings" pitchFamily="2" charset="2"/>
              <a:buNone/>
            </a:pPr>
            <a:r>
              <a:rPr lang="en-US" altLang="zh-CN" sz="2800" dirty="0"/>
              <a:t>                                       </a:t>
            </a:r>
            <a:r>
              <a:rPr lang="zh-CN" altLang="en-US" sz="2800" dirty="0"/>
              <a:t>固定制造费用的标准成本</a:t>
            </a:r>
          </a:p>
        </p:txBody>
      </p:sp>
    </p:spTree>
    <p:extLst>
      <p:ext uri="{BB962C8B-B14F-4D97-AF65-F5344CB8AC3E}">
        <p14:creationId xmlns:p14="http://schemas.microsoft.com/office/powerpoint/2010/main" val="296881522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5" name="Rectangle 3"/>
          <p:cNvSpPr>
            <a:spLocks noGrp="1" noRot="1" noChangeArrowheads="1"/>
          </p:cNvSpPr>
          <p:nvPr>
            <p:ph type="body" idx="1"/>
          </p:nvPr>
        </p:nvSpPr>
        <p:spPr>
          <a:xfrm>
            <a:off x="155275" y="172528"/>
            <a:ext cx="8988725" cy="6685472"/>
          </a:xfrm>
        </p:spPr>
        <p:txBody>
          <a:bodyPr/>
          <a:lstStyle/>
          <a:p>
            <a:pPr>
              <a:buFont typeface="Wingdings" pitchFamily="2" charset="2"/>
              <a:buNone/>
            </a:pPr>
            <a:r>
              <a:rPr lang="zh-CN" altLang="en-US" sz="2800" dirty="0">
                <a:solidFill>
                  <a:srgbClr val="3333FF"/>
                </a:solidFill>
              </a:rPr>
              <a:t>单位生产成本预算编制根据</a:t>
            </a:r>
          </a:p>
          <a:p>
            <a:pPr>
              <a:buFont typeface="Wingdings" pitchFamily="2" charset="2"/>
              <a:buNone/>
            </a:pPr>
            <a:r>
              <a:rPr lang="zh-CN" altLang="en-US" sz="2800" dirty="0"/>
              <a:t>        </a:t>
            </a:r>
            <a:r>
              <a:rPr lang="zh-CN" altLang="en-US" sz="2800" dirty="0">
                <a:latin typeface="宋体" charset="-122"/>
              </a:rPr>
              <a:t>⊙</a:t>
            </a:r>
            <a:r>
              <a:rPr lang="zh-CN" altLang="en-US" sz="2800" dirty="0"/>
              <a:t>直接材料的价格标准与用量标准 </a:t>
            </a:r>
          </a:p>
          <a:p>
            <a:pPr>
              <a:buFont typeface="Wingdings" pitchFamily="2" charset="2"/>
              <a:buNone/>
            </a:pPr>
            <a:r>
              <a:rPr lang="zh-CN" altLang="en-US" sz="2800" dirty="0"/>
              <a:t>        </a:t>
            </a:r>
            <a:r>
              <a:rPr lang="zh-CN" altLang="en-US" sz="2800" dirty="0">
                <a:latin typeface="宋体" charset="-122"/>
              </a:rPr>
              <a:t>⊙</a:t>
            </a:r>
            <a:r>
              <a:rPr lang="zh-CN" altLang="en-US" sz="2800" dirty="0"/>
              <a:t>直接人工的价格标准与用量标准</a:t>
            </a:r>
          </a:p>
          <a:p>
            <a:pPr>
              <a:buFont typeface="Wingdings" pitchFamily="2" charset="2"/>
              <a:buNone/>
            </a:pPr>
            <a:r>
              <a:rPr lang="zh-CN" altLang="en-US" sz="2800" dirty="0"/>
              <a:t>        </a:t>
            </a:r>
            <a:r>
              <a:rPr lang="zh-CN" altLang="en-US" sz="2800" dirty="0">
                <a:latin typeface="宋体" charset="-122"/>
              </a:rPr>
              <a:t>⊙</a:t>
            </a:r>
            <a:r>
              <a:rPr lang="zh-CN" altLang="en-US" sz="2800" dirty="0"/>
              <a:t>制造费用的价格标准与用量标准</a:t>
            </a:r>
          </a:p>
          <a:p>
            <a:pPr>
              <a:buFont typeface="Wingdings" pitchFamily="2" charset="2"/>
              <a:buNone/>
            </a:pPr>
            <a:r>
              <a:rPr lang="zh-CN" altLang="en-US" sz="2800" dirty="0"/>
              <a:t>        </a:t>
            </a:r>
            <a:r>
              <a:rPr lang="zh-CN" altLang="en-US" sz="2800" dirty="0">
                <a:latin typeface="宋体" charset="-122"/>
              </a:rPr>
              <a:t>⊙</a:t>
            </a:r>
            <a:r>
              <a:rPr lang="zh-CN" altLang="en-US" sz="2800" dirty="0"/>
              <a:t>计划期的期末存货量</a:t>
            </a:r>
          </a:p>
          <a:p>
            <a:pPr>
              <a:buFont typeface="Wingdings" pitchFamily="2" charset="2"/>
              <a:buNone/>
            </a:pPr>
            <a:endParaRPr lang="zh-CN" altLang="en-US" sz="2800" dirty="0"/>
          </a:p>
          <a:p>
            <a:pPr>
              <a:buFont typeface="Wingdings" pitchFamily="2" charset="2"/>
              <a:buNone/>
            </a:pPr>
            <a:r>
              <a:rPr lang="zh-CN" altLang="en-US" sz="2800" dirty="0">
                <a:solidFill>
                  <a:srgbClr val="3333FF"/>
                </a:solidFill>
              </a:rPr>
              <a:t>单位生产成本预算编制，</a:t>
            </a:r>
            <a:r>
              <a:rPr lang="zh-CN" altLang="en-US" sz="2800" dirty="0"/>
              <a:t>只要将料、工、费</a:t>
            </a:r>
          </a:p>
          <a:p>
            <a:pPr>
              <a:buFont typeface="Wingdings" pitchFamily="2" charset="2"/>
              <a:buNone/>
            </a:pPr>
            <a:r>
              <a:rPr lang="zh-CN" altLang="en-US" sz="2800" dirty="0"/>
              <a:t>三大项目的价格标准与用量标准分别相乘，</a:t>
            </a:r>
          </a:p>
          <a:p>
            <a:pPr>
              <a:buFont typeface="Wingdings" pitchFamily="2" charset="2"/>
              <a:buNone/>
            </a:pPr>
            <a:r>
              <a:rPr lang="zh-CN" altLang="en-US" sz="2800" dirty="0"/>
              <a:t>加以计总，填入预算表。</a:t>
            </a:r>
          </a:p>
          <a:p>
            <a:pPr>
              <a:buFont typeface="Wingdings" pitchFamily="2" charset="2"/>
              <a:buNone/>
            </a:pPr>
            <a:r>
              <a:rPr lang="zh-CN" altLang="en-US" sz="2800" dirty="0">
                <a:solidFill>
                  <a:srgbClr val="A50021"/>
                </a:solidFill>
              </a:rPr>
              <a:t>实际工作中，在正表下面附有“期末存货预算”，</a:t>
            </a:r>
          </a:p>
          <a:p>
            <a:pPr>
              <a:buFont typeface="Wingdings" pitchFamily="2" charset="2"/>
              <a:buNone/>
            </a:pPr>
            <a:r>
              <a:rPr lang="zh-CN" altLang="en-US" sz="2800" dirty="0">
                <a:solidFill>
                  <a:srgbClr val="A50021"/>
                </a:solidFill>
              </a:rPr>
              <a:t>根据生产预算中的期末存货数量乘产品的标准成本。</a:t>
            </a:r>
          </a:p>
        </p:txBody>
      </p:sp>
    </p:spTree>
    <p:extLst>
      <p:ext uri="{BB962C8B-B14F-4D97-AF65-F5344CB8AC3E}">
        <p14:creationId xmlns:p14="http://schemas.microsoft.com/office/powerpoint/2010/main" val="319367421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91" name="Rectangle 3"/>
          <p:cNvSpPr>
            <a:spLocks noGrp="1" noRot="1" noChangeArrowheads="1"/>
          </p:cNvSpPr>
          <p:nvPr>
            <p:ph type="body" idx="1"/>
          </p:nvPr>
        </p:nvSpPr>
        <p:spPr>
          <a:xfrm>
            <a:off x="609600" y="981075"/>
            <a:ext cx="8153400" cy="5327650"/>
          </a:xfrm>
        </p:spPr>
        <p:txBody>
          <a:bodyPr/>
          <a:lstStyle/>
          <a:p>
            <a:pPr>
              <a:buFont typeface="Wingdings" pitchFamily="2" charset="2"/>
              <a:buNone/>
            </a:pPr>
            <a:r>
              <a:rPr lang="zh-CN" altLang="en-US" sz="2800" dirty="0" smtClean="0"/>
              <a:t>假定</a:t>
            </a:r>
            <a:r>
              <a:rPr lang="zh-CN" altLang="en-US" sz="2800" dirty="0"/>
              <a:t>海宁公司计算单位生产成本采用</a:t>
            </a:r>
            <a:r>
              <a:rPr lang="zh-CN" altLang="en-US" sz="2800" dirty="0" smtClean="0"/>
              <a:t>变动成本</a:t>
            </a:r>
            <a:r>
              <a:rPr lang="zh-CN" altLang="en-US" sz="2800" dirty="0"/>
              <a:t>法，单位产品成本</a:t>
            </a:r>
            <a:r>
              <a:rPr lang="zh-CN" altLang="en-US" sz="2800" dirty="0">
                <a:solidFill>
                  <a:srgbClr val="A50021"/>
                </a:solidFill>
              </a:rPr>
              <a:t>只包括直接材料、直接人工</a:t>
            </a:r>
          </a:p>
          <a:p>
            <a:pPr>
              <a:buFont typeface="Wingdings" pitchFamily="2" charset="2"/>
              <a:buNone/>
            </a:pPr>
            <a:r>
              <a:rPr lang="zh-CN" altLang="en-US" sz="2800" dirty="0">
                <a:solidFill>
                  <a:srgbClr val="A50021"/>
                </a:solidFill>
              </a:rPr>
              <a:t>和变动制造费用</a:t>
            </a:r>
            <a:r>
              <a:rPr lang="zh-CN" altLang="en-US" sz="2800" dirty="0"/>
              <a:t>。至于固定制造费用则纳入收益表</a:t>
            </a:r>
          </a:p>
          <a:p>
            <a:pPr>
              <a:buFont typeface="Wingdings" pitchFamily="2" charset="2"/>
              <a:buNone/>
            </a:pPr>
            <a:r>
              <a:rPr lang="zh-CN" altLang="en-US" sz="2800" dirty="0"/>
              <a:t>内列为“期间成本”，由当期净利来负担。</a:t>
            </a:r>
          </a:p>
          <a:p>
            <a:pPr>
              <a:buFont typeface="Wingdings" pitchFamily="2" charset="2"/>
              <a:buNone/>
            </a:pPr>
            <a:r>
              <a:rPr lang="zh-CN" altLang="en-US" sz="2800" dirty="0" smtClean="0"/>
              <a:t>根据</a:t>
            </a:r>
            <a:r>
              <a:rPr lang="zh-CN" altLang="en-US" sz="2800" dirty="0"/>
              <a:t>前面几种预算表（图表</a:t>
            </a:r>
            <a:r>
              <a:rPr lang="en-US" altLang="zh-CN" sz="2800" dirty="0"/>
              <a:t>8-2</a:t>
            </a:r>
            <a:r>
              <a:rPr lang="zh-CN" altLang="en-US" sz="2800" dirty="0"/>
              <a:t>，</a:t>
            </a:r>
            <a:r>
              <a:rPr lang="en-US" altLang="zh-CN" sz="2800" dirty="0"/>
              <a:t>8-3</a:t>
            </a:r>
            <a:r>
              <a:rPr lang="zh-CN" altLang="en-US" sz="2800" dirty="0"/>
              <a:t>，</a:t>
            </a:r>
            <a:r>
              <a:rPr lang="en-US" altLang="zh-CN" sz="2800" dirty="0"/>
              <a:t>8-4</a:t>
            </a:r>
            <a:r>
              <a:rPr lang="zh-CN" altLang="en-US" sz="2800" dirty="0"/>
              <a:t>，</a:t>
            </a:r>
            <a:r>
              <a:rPr lang="en-US" altLang="zh-CN" sz="2800" dirty="0"/>
              <a:t>8-5</a:t>
            </a:r>
            <a:r>
              <a:rPr lang="zh-CN" altLang="en-US" sz="2800" dirty="0"/>
              <a:t>）</a:t>
            </a:r>
          </a:p>
          <a:p>
            <a:pPr>
              <a:buFont typeface="Wingdings" pitchFamily="2" charset="2"/>
              <a:buNone/>
            </a:pPr>
            <a:r>
              <a:rPr lang="zh-CN" altLang="en-US" sz="2800" dirty="0"/>
              <a:t>中有关料、工、费三大项目的价格标准和用量标</a:t>
            </a:r>
          </a:p>
          <a:p>
            <a:pPr>
              <a:buFont typeface="Wingdings" pitchFamily="2" charset="2"/>
              <a:buNone/>
            </a:pPr>
            <a:r>
              <a:rPr lang="zh-CN" altLang="en-US" sz="2800" dirty="0"/>
              <a:t>准，以及计划期末存货量等资料，编制单位生产成</a:t>
            </a:r>
          </a:p>
          <a:p>
            <a:pPr>
              <a:buFont typeface="Wingdings" pitchFamily="2" charset="2"/>
              <a:buNone/>
            </a:pPr>
            <a:r>
              <a:rPr lang="zh-CN" altLang="en-US" sz="2800" dirty="0"/>
              <a:t>本预算。如图表</a:t>
            </a:r>
            <a:r>
              <a:rPr lang="en-US" altLang="zh-CN" sz="2800" dirty="0"/>
              <a:t>8-6</a:t>
            </a:r>
          </a:p>
        </p:txBody>
      </p:sp>
    </p:spTree>
    <p:extLst>
      <p:ext uri="{BB962C8B-B14F-4D97-AF65-F5344CB8AC3E}">
        <p14:creationId xmlns:p14="http://schemas.microsoft.com/office/powerpoint/2010/main" val="77211904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p:cNvSpPr>
            <a:spLocks noGrp="1" noRot="1" noChangeArrowheads="1"/>
          </p:cNvSpPr>
          <p:nvPr>
            <p:ph type="title"/>
          </p:nvPr>
        </p:nvSpPr>
        <p:spPr>
          <a:xfrm>
            <a:off x="160338" y="306088"/>
            <a:ext cx="8805862" cy="755650"/>
          </a:xfrm>
        </p:spPr>
        <p:txBody>
          <a:bodyPr/>
          <a:lstStyle/>
          <a:p>
            <a:pPr algn="l"/>
            <a:r>
              <a:rPr lang="zh-CN" altLang="en-US" sz="2000" dirty="0">
                <a:solidFill>
                  <a:schemeClr val="tx1"/>
                </a:solidFill>
              </a:rPr>
              <a:t>图表</a:t>
            </a:r>
            <a:r>
              <a:rPr lang="en-US" altLang="zh-CN" sz="2000" dirty="0">
                <a:solidFill>
                  <a:schemeClr val="tx1"/>
                </a:solidFill>
              </a:rPr>
              <a:t>8-6</a:t>
            </a:r>
            <a:r>
              <a:rPr lang="en-US" altLang="zh-CN" sz="4000" dirty="0"/>
              <a:t>       </a:t>
            </a:r>
            <a:r>
              <a:rPr lang="zh-CN" altLang="en-US" sz="2800" dirty="0">
                <a:solidFill>
                  <a:schemeClr val="tx1"/>
                </a:solidFill>
              </a:rPr>
              <a:t>海宁公司单位生产成本预算</a:t>
            </a:r>
            <a:br>
              <a:rPr lang="zh-CN" altLang="en-US" sz="2800" dirty="0">
                <a:solidFill>
                  <a:schemeClr val="tx1"/>
                </a:solidFill>
              </a:rPr>
            </a:br>
            <a:r>
              <a:rPr lang="zh-CN" altLang="en-US" sz="2800" dirty="0">
                <a:solidFill>
                  <a:schemeClr val="tx1"/>
                </a:solidFill>
              </a:rPr>
              <a:t>                                   </a:t>
            </a:r>
            <a:r>
              <a:rPr lang="en-US" altLang="zh-CN" sz="2000" dirty="0" smtClean="0">
                <a:solidFill>
                  <a:schemeClr val="tx1"/>
                </a:solidFill>
              </a:rPr>
              <a:t>20X9</a:t>
            </a:r>
            <a:r>
              <a:rPr lang="zh-CN" altLang="en-US" sz="2000" dirty="0">
                <a:solidFill>
                  <a:schemeClr val="tx1"/>
                </a:solidFill>
              </a:rPr>
              <a:t>年度</a:t>
            </a:r>
          </a:p>
        </p:txBody>
      </p:sp>
      <p:graphicFrame>
        <p:nvGraphicFramePr>
          <p:cNvPr id="515131" name="Group 59"/>
          <p:cNvGraphicFramePr>
            <a:graphicFrameLocks noGrp="1"/>
          </p:cNvGraphicFramePr>
          <p:nvPr>
            <p:ph idx="1"/>
          </p:nvPr>
        </p:nvGraphicFramePr>
        <p:xfrm>
          <a:off x="609600" y="1484313"/>
          <a:ext cx="7707313" cy="4283711"/>
        </p:xfrm>
        <a:graphic>
          <a:graphicData uri="http://schemas.openxmlformats.org/drawingml/2006/table">
            <a:tbl>
              <a:tblPr/>
              <a:tblGrid>
                <a:gridCol w="2449513"/>
                <a:gridCol w="2376487"/>
                <a:gridCol w="1512888"/>
                <a:gridCol w="1368425"/>
              </a:tblGrid>
              <a:tr h="798513">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dirty="0" smtClean="0">
                          <a:ln>
                            <a:noFill/>
                          </a:ln>
                          <a:solidFill>
                            <a:schemeClr val="tx1"/>
                          </a:solidFill>
                          <a:effectLst/>
                          <a:latin typeface="Arial" charset="0"/>
                          <a:ea typeface="宋体" charset="-122"/>
                        </a:rPr>
                        <a:t>成本项目</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价格标准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用量标准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合计</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0113">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直接材料</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直接人工</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变动制造费用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5</a:t>
                      </a:r>
                      <a:r>
                        <a:rPr kumimoji="0" lang="zh-CN" altLang="en-US" sz="2000" b="0" i="0" u="none" strike="noStrike" cap="none" normalizeH="0" baseline="0" smtClean="0">
                          <a:ln>
                            <a:noFill/>
                          </a:ln>
                          <a:solidFill>
                            <a:schemeClr val="tx1"/>
                          </a:solidFill>
                          <a:effectLst/>
                          <a:latin typeface="Arial" charset="0"/>
                          <a:ea typeface="宋体" charset="-122"/>
                        </a:rPr>
                        <a:t>元</a:t>
                      </a:r>
                      <a:r>
                        <a:rPr kumimoji="0" lang="en-US" altLang="zh-CN" sz="2000" b="0" i="0" u="none" strike="noStrike" cap="none" normalizeH="0" baseline="0" smtClean="0">
                          <a:ln>
                            <a:noFill/>
                          </a:ln>
                          <a:solidFill>
                            <a:schemeClr val="tx1"/>
                          </a:solidFill>
                          <a:effectLst/>
                          <a:latin typeface="Arial" charset="0"/>
                          <a:ea typeface="宋体" charset="-122"/>
                        </a:rPr>
                        <a:t>/</a:t>
                      </a:r>
                      <a:r>
                        <a:rPr kumimoji="0" lang="zh-CN" altLang="en-US" sz="2000" b="0" i="0" u="none" strike="noStrike" cap="none" normalizeH="0" baseline="0" smtClean="0">
                          <a:ln>
                            <a:noFill/>
                          </a:ln>
                          <a:solidFill>
                            <a:schemeClr val="tx1"/>
                          </a:solidFill>
                          <a:effectLst/>
                          <a:latin typeface="Arial" charset="0"/>
                          <a:ea typeface="宋体" charset="-122"/>
                        </a:rPr>
                        <a:t>千克</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4</a:t>
                      </a:r>
                      <a:r>
                        <a:rPr kumimoji="0" lang="zh-CN" altLang="en-US" sz="2000" b="0" i="0" u="none" strike="noStrike" cap="none" normalizeH="0" baseline="0" smtClean="0">
                          <a:ln>
                            <a:noFill/>
                          </a:ln>
                          <a:solidFill>
                            <a:schemeClr val="tx1"/>
                          </a:solidFill>
                          <a:effectLst/>
                          <a:latin typeface="Arial" charset="0"/>
                          <a:ea typeface="宋体" charset="-122"/>
                        </a:rPr>
                        <a:t>元</a:t>
                      </a:r>
                      <a:r>
                        <a:rPr kumimoji="0" lang="en-US" altLang="zh-CN" sz="2000" b="0" i="0" u="none" strike="noStrike" cap="none" normalizeH="0" baseline="0" smtClean="0">
                          <a:ln>
                            <a:noFill/>
                          </a:ln>
                          <a:solidFill>
                            <a:schemeClr val="tx1"/>
                          </a:solidFill>
                          <a:effectLst/>
                          <a:latin typeface="Arial" charset="0"/>
                          <a:ea typeface="宋体" charset="-122"/>
                        </a:rPr>
                        <a:t>/</a:t>
                      </a:r>
                      <a:r>
                        <a:rPr kumimoji="0" lang="zh-CN" altLang="en-US" sz="2000" b="0" i="0" u="none" strike="noStrike" cap="none" normalizeH="0" baseline="0" smtClean="0">
                          <a:ln>
                            <a:noFill/>
                          </a:ln>
                          <a:solidFill>
                            <a:schemeClr val="tx1"/>
                          </a:solidFill>
                          <a:effectLst/>
                          <a:latin typeface="Arial" charset="0"/>
                          <a:ea typeface="宋体" charset="-122"/>
                        </a:rPr>
                        <a:t>工时</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2</a:t>
                      </a:r>
                      <a:r>
                        <a:rPr kumimoji="0" lang="zh-CN" altLang="en-US" sz="2000" b="0" i="0" u="none" strike="noStrike" cap="none" normalizeH="0" baseline="0" smtClean="0">
                          <a:ln>
                            <a:noFill/>
                          </a:ln>
                          <a:solidFill>
                            <a:schemeClr val="tx1"/>
                          </a:solidFill>
                          <a:effectLst/>
                          <a:latin typeface="Arial" charset="0"/>
                          <a:ea typeface="宋体" charset="-122"/>
                        </a:rPr>
                        <a:t>元</a:t>
                      </a:r>
                      <a:r>
                        <a:rPr kumimoji="0" lang="en-US" altLang="zh-CN" sz="2000" b="0" i="0" u="none" strike="noStrike" cap="none" normalizeH="0" baseline="0" smtClean="0">
                          <a:ln>
                            <a:noFill/>
                          </a:ln>
                          <a:solidFill>
                            <a:schemeClr val="tx1"/>
                          </a:solidFill>
                          <a:effectLst/>
                          <a:latin typeface="Arial" charset="0"/>
                          <a:ea typeface="宋体" charset="-122"/>
                        </a:rPr>
                        <a:t>/</a:t>
                      </a:r>
                      <a:r>
                        <a:rPr kumimoji="0" lang="zh-CN" altLang="en-US" sz="2000" b="0" i="0" u="none" strike="noStrike" cap="none" normalizeH="0" baseline="0" smtClean="0">
                          <a:ln>
                            <a:noFill/>
                          </a:ln>
                          <a:solidFill>
                            <a:schemeClr val="tx1"/>
                          </a:solidFill>
                          <a:effectLst/>
                          <a:latin typeface="Arial" charset="0"/>
                          <a:ea typeface="宋体" charset="-122"/>
                        </a:rPr>
                        <a:t>工时</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2</a:t>
                      </a:r>
                      <a:r>
                        <a:rPr kumimoji="0" lang="zh-CN" altLang="en-US" sz="2000" b="0" i="0" u="none" strike="noStrike" cap="none" normalizeH="0" baseline="0" smtClean="0">
                          <a:ln>
                            <a:noFill/>
                          </a:ln>
                          <a:solidFill>
                            <a:schemeClr val="tx1"/>
                          </a:solidFill>
                          <a:effectLst/>
                          <a:latin typeface="Arial" charset="0"/>
                          <a:ea typeface="宋体" charset="-122"/>
                        </a:rPr>
                        <a:t>千克</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5</a:t>
                      </a:r>
                      <a:r>
                        <a:rPr kumimoji="0" lang="zh-CN" altLang="en-US" sz="2000" b="0" i="0" u="none" strike="noStrike" cap="none" normalizeH="0" baseline="0" smtClean="0">
                          <a:ln>
                            <a:noFill/>
                          </a:ln>
                          <a:solidFill>
                            <a:schemeClr val="tx1"/>
                          </a:solidFill>
                          <a:effectLst/>
                          <a:latin typeface="Arial" charset="0"/>
                          <a:ea typeface="宋体" charset="-122"/>
                        </a:rPr>
                        <a:t>工时</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5</a:t>
                      </a:r>
                      <a:r>
                        <a:rPr kumimoji="0" lang="zh-CN" altLang="en-US" sz="2000" b="0" i="0" u="none" strike="noStrike" cap="none" normalizeH="0" baseline="0" smtClean="0">
                          <a:ln>
                            <a:noFill/>
                          </a:ln>
                          <a:solidFill>
                            <a:schemeClr val="tx1"/>
                          </a:solidFill>
                          <a:effectLst/>
                          <a:latin typeface="Arial" charset="0"/>
                          <a:ea typeface="宋体" charset="-122"/>
                        </a:rPr>
                        <a:t>工时</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10</a:t>
                      </a:r>
                      <a:r>
                        <a:rPr kumimoji="0" lang="zh-CN" altLang="en-US" sz="2000" b="0" i="0" u="none" strike="noStrike" cap="none" normalizeH="0" baseline="0" smtClean="0">
                          <a:ln>
                            <a:noFill/>
                          </a:ln>
                          <a:solidFill>
                            <a:schemeClr val="tx1"/>
                          </a:solidFill>
                          <a:effectLst/>
                          <a:latin typeface="Arial" charset="0"/>
                          <a:ea typeface="宋体" charset="-122"/>
                        </a:rPr>
                        <a:t>元</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20</a:t>
                      </a:r>
                      <a:r>
                        <a:rPr kumimoji="0" lang="zh-CN" altLang="en-US" sz="2000" b="0" i="0" u="none" strike="noStrike" cap="none" normalizeH="0" baseline="0" smtClean="0">
                          <a:ln>
                            <a:noFill/>
                          </a:ln>
                          <a:solidFill>
                            <a:schemeClr val="tx1"/>
                          </a:solidFill>
                          <a:effectLst/>
                          <a:latin typeface="Arial" charset="0"/>
                          <a:ea typeface="宋体" charset="-122"/>
                        </a:rPr>
                        <a:t>元</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10</a:t>
                      </a:r>
                      <a:r>
                        <a:rPr kumimoji="0" lang="zh-CN" altLang="en-US" sz="2000" b="0" i="0" u="none" strike="noStrike" cap="none" normalizeH="0" baseline="0" smtClean="0">
                          <a:ln>
                            <a:noFill/>
                          </a:ln>
                          <a:solidFill>
                            <a:schemeClr val="tx1"/>
                          </a:solidFill>
                          <a:effectLst/>
                          <a:latin typeface="Arial" charset="0"/>
                          <a:ea typeface="宋体" charset="-122"/>
                        </a:rPr>
                        <a:t>元</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7225">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单位变动生产成本*</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（或标准成本）</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40</a:t>
                      </a:r>
                      <a:r>
                        <a:rPr kumimoji="0" lang="zh-CN" altLang="en-US" sz="2000" b="0" i="0" u="none" strike="noStrike" cap="none" normalizeH="0" baseline="0" smtClean="0">
                          <a:ln>
                            <a:noFill/>
                          </a:ln>
                          <a:solidFill>
                            <a:schemeClr val="tx1"/>
                          </a:solidFill>
                          <a:effectLst/>
                          <a:latin typeface="Arial" charset="0"/>
                          <a:ea typeface="宋体" charset="-122"/>
                        </a:rPr>
                        <a:t>元</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6925">
                <a:tc row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期末存货预算</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grid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期末存货数量</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单位变动生产成本</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10</a:t>
                      </a:r>
                      <a:r>
                        <a:rPr kumimoji="0" lang="zh-CN" altLang="en-US" sz="2000" b="0" i="0" u="none" strike="noStrike" cap="none" normalizeH="0" baseline="0" smtClean="0">
                          <a:ln>
                            <a:noFill/>
                          </a:ln>
                          <a:solidFill>
                            <a:schemeClr val="tx1"/>
                          </a:solidFill>
                          <a:effectLst/>
                          <a:latin typeface="Arial" charset="0"/>
                          <a:ea typeface="宋体" charset="-122"/>
                        </a:rPr>
                        <a:t>件</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40</a:t>
                      </a:r>
                      <a:r>
                        <a:rPr kumimoji="0" lang="zh-CN" altLang="en-US" sz="2000" b="0" i="0" u="none" strike="noStrike" cap="none" normalizeH="0" baseline="0" smtClean="0">
                          <a:ln>
                            <a:noFill/>
                          </a:ln>
                          <a:solidFill>
                            <a:schemeClr val="tx1"/>
                          </a:solidFill>
                          <a:effectLst/>
                          <a:latin typeface="Arial" charset="0"/>
                          <a:ea typeface="宋体" charset="-122"/>
                        </a:rPr>
                        <a:t>元</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8513">
                <a:tc vMerge="1">
                  <a:txBody>
                    <a:bodyPr/>
                    <a:lstStyle/>
                    <a:p>
                      <a:endParaRPr lang="zh-CN" altLang="en-US"/>
                    </a:p>
                  </a:txBody>
                  <a:tcPr/>
                </a:tc>
                <a:tc grid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dirty="0" smtClean="0">
                          <a:ln>
                            <a:noFill/>
                          </a:ln>
                          <a:solidFill>
                            <a:schemeClr val="tx1"/>
                          </a:solidFill>
                          <a:effectLst/>
                          <a:latin typeface="Arial" charset="0"/>
                          <a:ea typeface="宋体" charset="-122"/>
                        </a:rPr>
                        <a:t>期末存货金额</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dirty="0" smtClean="0">
                          <a:ln>
                            <a:noFill/>
                          </a:ln>
                          <a:solidFill>
                            <a:schemeClr val="tx1"/>
                          </a:solidFill>
                          <a:effectLst/>
                          <a:latin typeface="Arial" charset="0"/>
                          <a:ea typeface="宋体" charset="-122"/>
                        </a:rPr>
                        <a:t>4,400</a:t>
                      </a:r>
                      <a:r>
                        <a:rPr kumimoji="0" lang="zh-CN" altLang="en-US" sz="2000" b="0" i="0" u="none" strike="noStrike" cap="none" normalizeH="0" baseline="0" dirty="0" smtClean="0">
                          <a:ln>
                            <a:noFill/>
                          </a:ln>
                          <a:solidFill>
                            <a:schemeClr val="tx1"/>
                          </a:solidFill>
                          <a:effectLst/>
                          <a:latin typeface="Arial" charset="0"/>
                          <a:ea typeface="宋体" charset="-122"/>
                        </a:rPr>
                        <a:t>元</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15130" name="Text Box 58"/>
          <p:cNvSpPr txBox="1">
            <a:spLocks noChangeArrowheads="1"/>
          </p:cNvSpPr>
          <p:nvPr/>
        </p:nvSpPr>
        <p:spPr bwMode="auto">
          <a:xfrm>
            <a:off x="468313" y="6021388"/>
            <a:ext cx="8675687" cy="77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a:t>
            </a:r>
            <a:r>
              <a:rPr lang="zh-CN" altLang="en-US"/>
              <a:t>若海宁公司采用全部成本法</a:t>
            </a:r>
            <a:r>
              <a:rPr lang="en-US" altLang="zh-CN"/>
              <a:t>,</a:t>
            </a:r>
            <a:r>
              <a:rPr lang="zh-CN" altLang="en-US"/>
              <a:t>单位生产成本（或标准成本）应增加固定制造发费用                       </a:t>
            </a:r>
          </a:p>
          <a:p>
            <a:pPr>
              <a:spcBef>
                <a:spcPct val="50000"/>
              </a:spcBef>
            </a:pPr>
            <a:r>
              <a:rPr lang="zh-CN" altLang="en-US"/>
              <a:t>                    </a:t>
            </a:r>
            <a:r>
              <a:rPr lang="en-US" altLang="zh-CN"/>
              <a:t>1.99667 X 5 = 49.98</a:t>
            </a:r>
            <a:r>
              <a:rPr lang="zh-CN" altLang="en-US"/>
              <a:t>元</a:t>
            </a:r>
            <a:r>
              <a:rPr lang="en-US" altLang="zh-CN"/>
              <a:t>.</a:t>
            </a:r>
          </a:p>
        </p:txBody>
      </p:sp>
    </p:spTree>
    <p:extLst>
      <p:ext uri="{BB962C8B-B14F-4D97-AF65-F5344CB8AC3E}">
        <p14:creationId xmlns:p14="http://schemas.microsoft.com/office/powerpoint/2010/main" val="320132929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3" name="Rectangle 3"/>
          <p:cNvSpPr>
            <a:spLocks noGrp="1" noRot="1" noChangeArrowheads="1"/>
          </p:cNvSpPr>
          <p:nvPr>
            <p:ph type="body" idx="1"/>
          </p:nvPr>
        </p:nvSpPr>
        <p:spPr>
          <a:xfrm>
            <a:off x="609600" y="1600200"/>
            <a:ext cx="8534400" cy="4498975"/>
          </a:xfrm>
        </p:spPr>
        <p:txBody>
          <a:bodyPr/>
          <a:lstStyle/>
          <a:p>
            <a:pPr marL="609600" indent="-609600">
              <a:buFont typeface="Wingdings" pitchFamily="2" charset="2"/>
              <a:buNone/>
            </a:pPr>
            <a:r>
              <a:rPr lang="en-US" altLang="zh-CN" dirty="0"/>
              <a:t>(</a:t>
            </a:r>
            <a:r>
              <a:rPr lang="zh-CN" altLang="en-US" dirty="0"/>
              <a:t>七</a:t>
            </a:r>
            <a:r>
              <a:rPr lang="en-US" altLang="zh-CN" dirty="0"/>
              <a:t>)</a:t>
            </a:r>
            <a:r>
              <a:rPr lang="zh-CN" altLang="en-US" dirty="0"/>
              <a:t>推销及管理费用预算</a:t>
            </a:r>
          </a:p>
          <a:p>
            <a:pPr marL="609600" indent="-609600">
              <a:buFont typeface="Wingdings" pitchFamily="2" charset="2"/>
              <a:buNone/>
            </a:pPr>
            <a:r>
              <a:rPr lang="zh-CN" altLang="en-US" dirty="0"/>
              <a:t>        </a:t>
            </a:r>
            <a:r>
              <a:rPr lang="zh-CN" altLang="en-US" dirty="0">
                <a:solidFill>
                  <a:srgbClr val="3333FF"/>
                </a:solidFill>
              </a:rPr>
              <a:t>编制根据：</a:t>
            </a:r>
          </a:p>
          <a:p>
            <a:pPr marL="609600" indent="-609600">
              <a:buFont typeface="Wingdings" pitchFamily="2" charset="2"/>
              <a:buNone/>
            </a:pPr>
            <a:r>
              <a:rPr lang="zh-CN" altLang="en-US" dirty="0"/>
              <a:t>                 计划期的一定业务量</a:t>
            </a:r>
          </a:p>
          <a:p>
            <a:pPr marL="609600" indent="-609600">
              <a:buFont typeface="Wingdings" pitchFamily="2" charset="2"/>
              <a:buNone/>
            </a:pPr>
            <a:r>
              <a:rPr lang="zh-CN" altLang="en-US" dirty="0"/>
              <a:t>                 上级管理部门下达的成本降低率</a:t>
            </a:r>
          </a:p>
          <a:p>
            <a:pPr marL="609600" indent="-609600">
              <a:buFont typeface="Wingdings" pitchFamily="2" charset="2"/>
              <a:buNone/>
            </a:pPr>
            <a:r>
              <a:rPr lang="zh-CN" altLang="en-US" dirty="0"/>
              <a:t>                 计划期间各费用明细项目具体情况</a:t>
            </a:r>
          </a:p>
          <a:p>
            <a:pPr marL="609600" indent="-609600">
              <a:buFont typeface="Wingdings" pitchFamily="2" charset="2"/>
              <a:buNone/>
            </a:pPr>
            <a:endParaRPr lang="zh-CN" altLang="en-US" dirty="0"/>
          </a:p>
          <a:p>
            <a:pPr marL="609600" indent="-609600">
              <a:buFont typeface="Wingdings" pitchFamily="2" charset="2"/>
              <a:buNone/>
            </a:pPr>
            <a:r>
              <a:rPr lang="zh-CN" altLang="en-US" dirty="0"/>
              <a:t>          </a:t>
            </a:r>
            <a:r>
              <a:rPr lang="zh-CN" altLang="en-US" dirty="0">
                <a:solidFill>
                  <a:srgbClr val="A50021"/>
                </a:solidFill>
              </a:rPr>
              <a:t>正表下附有“预计现金支出计算表”。</a:t>
            </a:r>
          </a:p>
        </p:txBody>
      </p:sp>
    </p:spTree>
    <p:extLst>
      <p:ext uri="{BB962C8B-B14F-4D97-AF65-F5344CB8AC3E}">
        <p14:creationId xmlns:p14="http://schemas.microsoft.com/office/powerpoint/2010/main" val="119056993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9" name="Rectangle 3"/>
          <p:cNvSpPr>
            <a:spLocks noGrp="1" noRot="1" noChangeArrowheads="1"/>
          </p:cNvSpPr>
          <p:nvPr>
            <p:ph type="body" idx="1"/>
          </p:nvPr>
        </p:nvSpPr>
        <p:spPr>
          <a:xfrm>
            <a:off x="160338" y="767751"/>
            <a:ext cx="8823325" cy="5320312"/>
          </a:xfrm>
        </p:spPr>
        <p:txBody>
          <a:bodyPr/>
          <a:lstStyle/>
          <a:p>
            <a:pPr>
              <a:buFont typeface="Wingdings" pitchFamily="2" charset="2"/>
              <a:buNone/>
            </a:pPr>
            <a:r>
              <a:rPr lang="zh-CN" altLang="en-US" dirty="0" smtClean="0"/>
              <a:t>   假定</a:t>
            </a:r>
            <a:r>
              <a:rPr lang="zh-CN" altLang="en-US" dirty="0"/>
              <a:t>海宁公司负责推销及</a:t>
            </a:r>
            <a:r>
              <a:rPr lang="zh-CN" altLang="en-US" dirty="0" smtClean="0"/>
              <a:t>管理费用的部门根据计划期间的具体情况，合并</a:t>
            </a:r>
          </a:p>
          <a:p>
            <a:pPr>
              <a:buFont typeface="Wingdings" pitchFamily="2" charset="2"/>
              <a:buNone/>
            </a:pPr>
            <a:r>
              <a:rPr lang="zh-CN" altLang="en-US" dirty="0" smtClean="0"/>
              <a:t>   </a:t>
            </a:r>
            <a:r>
              <a:rPr lang="zh-CN" altLang="en-US" dirty="0"/>
              <a:t>编制“推销及管理费用预算”，如图表</a:t>
            </a:r>
            <a:r>
              <a:rPr lang="en-US" altLang="zh-CN" dirty="0"/>
              <a:t>8-7</a:t>
            </a:r>
          </a:p>
        </p:txBody>
      </p:sp>
    </p:spTree>
    <p:extLst>
      <p:ext uri="{BB962C8B-B14F-4D97-AF65-F5344CB8AC3E}">
        <p14:creationId xmlns:p14="http://schemas.microsoft.com/office/powerpoint/2010/main" val="304943301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Rectangle 2"/>
          <p:cNvSpPr>
            <a:spLocks noGrp="1" noRot="1" noChangeArrowheads="1"/>
          </p:cNvSpPr>
          <p:nvPr>
            <p:ph type="title"/>
          </p:nvPr>
        </p:nvSpPr>
        <p:spPr/>
        <p:txBody>
          <a:bodyPr/>
          <a:lstStyle/>
          <a:p>
            <a:pPr algn="l"/>
            <a:r>
              <a:rPr lang="zh-CN" altLang="en-US" sz="2000" dirty="0">
                <a:solidFill>
                  <a:schemeClr val="tx1"/>
                </a:solidFill>
              </a:rPr>
              <a:t>图表</a:t>
            </a:r>
            <a:r>
              <a:rPr lang="en-US" altLang="zh-CN" sz="2000" dirty="0">
                <a:solidFill>
                  <a:schemeClr val="tx1"/>
                </a:solidFill>
              </a:rPr>
              <a:t>8-7</a:t>
            </a:r>
            <a:r>
              <a:rPr lang="en-US" altLang="zh-CN" sz="3200" dirty="0">
                <a:solidFill>
                  <a:schemeClr val="tx1"/>
                </a:solidFill>
              </a:rPr>
              <a:t>      </a:t>
            </a:r>
            <a:r>
              <a:rPr lang="zh-CN" altLang="en-US" sz="3200" dirty="0">
                <a:solidFill>
                  <a:schemeClr val="tx1"/>
                </a:solidFill>
              </a:rPr>
              <a:t>海宁公司推销和管理费用预算</a:t>
            </a:r>
            <a:br>
              <a:rPr lang="zh-CN" altLang="en-US" sz="3200" dirty="0">
                <a:solidFill>
                  <a:schemeClr val="tx1"/>
                </a:solidFill>
              </a:rPr>
            </a:br>
            <a:r>
              <a:rPr lang="zh-CN" altLang="en-US" sz="3200" dirty="0">
                <a:solidFill>
                  <a:schemeClr val="tx1"/>
                </a:solidFill>
              </a:rPr>
              <a:t>                                </a:t>
            </a:r>
            <a:r>
              <a:rPr lang="en-US" altLang="zh-CN" sz="2000" dirty="0" smtClean="0">
                <a:solidFill>
                  <a:schemeClr val="tx1"/>
                </a:solidFill>
              </a:rPr>
              <a:t>20X9</a:t>
            </a:r>
            <a:r>
              <a:rPr lang="zh-CN" altLang="en-US" sz="2000" dirty="0">
                <a:solidFill>
                  <a:schemeClr val="tx1"/>
                </a:solidFill>
              </a:rPr>
              <a:t>年度                                 单位</a:t>
            </a:r>
            <a:r>
              <a:rPr lang="en-US" altLang="zh-CN" sz="2000" dirty="0">
                <a:solidFill>
                  <a:schemeClr val="tx1"/>
                </a:solidFill>
              </a:rPr>
              <a:t>:</a:t>
            </a:r>
            <a:r>
              <a:rPr lang="zh-CN" altLang="en-US" sz="2000" dirty="0">
                <a:solidFill>
                  <a:schemeClr val="tx1"/>
                </a:solidFill>
              </a:rPr>
              <a:t>元</a:t>
            </a:r>
          </a:p>
        </p:txBody>
      </p:sp>
      <p:graphicFrame>
        <p:nvGraphicFramePr>
          <p:cNvPr id="517183" name="Group 63"/>
          <p:cNvGraphicFramePr>
            <a:graphicFrameLocks noGrp="1"/>
          </p:cNvGraphicFramePr>
          <p:nvPr>
            <p:ph idx="1"/>
          </p:nvPr>
        </p:nvGraphicFramePr>
        <p:xfrm>
          <a:off x="381000" y="1557338"/>
          <a:ext cx="8151813" cy="4799331"/>
        </p:xfrm>
        <a:graphic>
          <a:graphicData uri="http://schemas.openxmlformats.org/drawingml/2006/table">
            <a:tbl>
              <a:tblPr/>
              <a:tblGrid>
                <a:gridCol w="2967038"/>
                <a:gridCol w="2466975"/>
                <a:gridCol w="2717800"/>
              </a:tblGrid>
              <a:tr h="431800">
                <a:tc grid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费用项目</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金额</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7713">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变动费用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销货佣金</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办公费</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运输费</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12,000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2,500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15,500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78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0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合计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30,000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088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固定费用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广告费</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管理人员佣金</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保险费</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财产税</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9,000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25,000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6,000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2,000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5463">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0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合计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42,000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593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预计现金支出计算表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grid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推销和管理费用全年现金支出总额     </a:t>
                      </a:r>
                      <a:r>
                        <a:rPr kumimoji="0" lang="en-US" altLang="zh-CN" sz="2000" b="0" i="0" u="none" strike="noStrike" cap="none" normalizeH="0" baseline="0" smtClean="0">
                          <a:ln>
                            <a:noFill/>
                          </a:ln>
                          <a:solidFill>
                            <a:schemeClr val="tx1"/>
                          </a:solidFill>
                          <a:effectLst/>
                          <a:latin typeface="Arial" charset="0"/>
                          <a:ea typeface="宋体" charset="-122"/>
                        </a:rPr>
                        <a:t>72,000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推销和管理费用全年现金收入总额     </a:t>
                      </a:r>
                      <a:r>
                        <a:rPr kumimoji="0" lang="en-US" altLang="zh-CN" sz="2000" b="0" i="0" u="none" strike="noStrike" cap="none" normalizeH="0" baseline="0" smtClean="0">
                          <a:ln>
                            <a:noFill/>
                          </a:ln>
                          <a:solidFill>
                            <a:schemeClr val="tx1"/>
                          </a:solidFill>
                          <a:effectLst/>
                          <a:latin typeface="Arial" charset="0"/>
                          <a:ea typeface="宋体" charset="-122"/>
                        </a:rPr>
                        <a:t>18,000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271712566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5" name="Rectangle 3"/>
          <p:cNvSpPr>
            <a:spLocks noGrp="1" noRot="1" noChangeArrowheads="1"/>
          </p:cNvSpPr>
          <p:nvPr>
            <p:ph type="body" idx="1"/>
          </p:nvPr>
        </p:nvSpPr>
        <p:spPr>
          <a:xfrm>
            <a:off x="452438" y="765175"/>
            <a:ext cx="8440737" cy="5516563"/>
          </a:xfrm>
        </p:spPr>
        <p:txBody>
          <a:bodyPr/>
          <a:lstStyle/>
          <a:p>
            <a:pPr marL="812800" indent="-812800">
              <a:lnSpc>
                <a:spcPct val="90000"/>
              </a:lnSpc>
              <a:buFont typeface="Wingdings" pitchFamily="2" charset="2"/>
              <a:buNone/>
            </a:pPr>
            <a:r>
              <a:rPr lang="zh-CN" altLang="en-US"/>
              <a:t>二、专门决策预算</a:t>
            </a:r>
          </a:p>
          <a:p>
            <a:pPr marL="812800" indent="-812800">
              <a:lnSpc>
                <a:spcPct val="90000"/>
              </a:lnSpc>
              <a:buFont typeface="Wingdings" pitchFamily="2" charset="2"/>
              <a:buNone/>
            </a:pPr>
            <a:r>
              <a:rPr lang="zh-CN" altLang="en-US" sz="2800"/>
              <a:t>        专门决策预算是企业为不经常发生的长期投资决</a:t>
            </a:r>
          </a:p>
          <a:p>
            <a:pPr marL="812800" indent="-812800">
              <a:lnSpc>
                <a:spcPct val="90000"/>
              </a:lnSpc>
              <a:buFont typeface="Wingdings" pitchFamily="2" charset="2"/>
              <a:buNone/>
            </a:pPr>
            <a:r>
              <a:rPr lang="zh-CN" altLang="en-US" sz="2800"/>
              <a:t>        策项目或一次性专门业务所编制的预算。大体分</a:t>
            </a:r>
          </a:p>
          <a:p>
            <a:pPr marL="812800" indent="-812800">
              <a:lnSpc>
                <a:spcPct val="90000"/>
              </a:lnSpc>
              <a:buFont typeface="Wingdings" pitchFamily="2" charset="2"/>
              <a:buNone/>
            </a:pPr>
            <a:r>
              <a:rPr lang="zh-CN" altLang="en-US" sz="2800"/>
              <a:t>        为两大类：</a:t>
            </a:r>
          </a:p>
          <a:p>
            <a:pPr marL="812800" indent="-812800">
              <a:lnSpc>
                <a:spcPct val="90000"/>
              </a:lnSpc>
              <a:buFont typeface="Wingdings" pitchFamily="2" charset="2"/>
              <a:buNone/>
            </a:pPr>
            <a:r>
              <a:rPr lang="zh-CN" altLang="en-US" sz="2800"/>
              <a:t>       （一）</a:t>
            </a:r>
            <a:r>
              <a:rPr lang="zh-CN" altLang="en-US" sz="2800">
                <a:solidFill>
                  <a:srgbClr val="3333FF"/>
                </a:solidFill>
              </a:rPr>
              <a:t>资本支出预算</a:t>
            </a:r>
          </a:p>
          <a:p>
            <a:pPr marL="812800" indent="-812800">
              <a:lnSpc>
                <a:spcPct val="90000"/>
              </a:lnSpc>
              <a:buFont typeface="Wingdings" pitchFamily="2" charset="2"/>
              <a:buNone/>
            </a:pPr>
            <a:r>
              <a:rPr lang="zh-CN" altLang="en-US" sz="2800"/>
              <a:t>                  根据经过审核批准的各个长期投资决策项</a:t>
            </a:r>
          </a:p>
          <a:p>
            <a:pPr marL="812800" indent="-812800">
              <a:lnSpc>
                <a:spcPct val="90000"/>
              </a:lnSpc>
              <a:buFont typeface="Wingdings" pitchFamily="2" charset="2"/>
              <a:buNone/>
            </a:pPr>
            <a:r>
              <a:rPr lang="zh-CN" altLang="en-US" sz="2800"/>
              <a:t>                  目所编制的预算</a:t>
            </a:r>
          </a:p>
          <a:p>
            <a:pPr marL="812800" indent="-812800">
              <a:lnSpc>
                <a:spcPct val="90000"/>
              </a:lnSpc>
              <a:buFont typeface="Wingdings" pitchFamily="2" charset="2"/>
              <a:buNone/>
            </a:pPr>
            <a:r>
              <a:rPr lang="zh-CN" altLang="en-US" sz="2800"/>
              <a:t>       （二）</a:t>
            </a:r>
            <a:r>
              <a:rPr lang="zh-CN" altLang="en-US" sz="2800">
                <a:solidFill>
                  <a:srgbClr val="3333FF"/>
                </a:solidFill>
              </a:rPr>
              <a:t>一次性专门业务预算</a:t>
            </a:r>
          </a:p>
          <a:p>
            <a:pPr marL="812800" indent="-812800">
              <a:lnSpc>
                <a:spcPct val="90000"/>
              </a:lnSpc>
              <a:buFont typeface="Wingdings" pitchFamily="2" charset="2"/>
              <a:buNone/>
            </a:pPr>
            <a:r>
              <a:rPr lang="zh-CN" altLang="en-US" sz="2800"/>
              <a:t>                              筹措资金</a:t>
            </a:r>
          </a:p>
          <a:p>
            <a:pPr marL="812800" indent="-812800">
              <a:lnSpc>
                <a:spcPct val="90000"/>
              </a:lnSpc>
              <a:buFont typeface="Wingdings" pitchFamily="2" charset="2"/>
              <a:buNone/>
            </a:pPr>
            <a:r>
              <a:rPr lang="zh-CN" altLang="en-US" sz="2800"/>
              <a:t>                              投放资金</a:t>
            </a:r>
          </a:p>
          <a:p>
            <a:pPr marL="812800" indent="-812800">
              <a:lnSpc>
                <a:spcPct val="90000"/>
              </a:lnSpc>
              <a:buFont typeface="Wingdings" pitchFamily="2" charset="2"/>
              <a:buNone/>
            </a:pPr>
            <a:r>
              <a:rPr lang="zh-CN" altLang="en-US" sz="2800"/>
              <a:t>                              其他财务决策</a:t>
            </a:r>
          </a:p>
        </p:txBody>
      </p:sp>
    </p:spTree>
    <p:extLst>
      <p:ext uri="{BB962C8B-B14F-4D97-AF65-F5344CB8AC3E}">
        <p14:creationId xmlns:p14="http://schemas.microsoft.com/office/powerpoint/2010/main" val="218046834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1" name="Rectangle 3"/>
          <p:cNvSpPr>
            <a:spLocks noGrp="1" noRot="1" noChangeArrowheads="1"/>
          </p:cNvSpPr>
          <p:nvPr>
            <p:ph type="body" idx="1"/>
          </p:nvPr>
        </p:nvSpPr>
        <p:spPr>
          <a:xfrm>
            <a:off x="448574" y="836762"/>
            <a:ext cx="8314426" cy="4714726"/>
          </a:xfrm>
        </p:spPr>
        <p:txBody>
          <a:bodyPr/>
          <a:lstStyle/>
          <a:p>
            <a:pPr>
              <a:buFont typeface="Wingdings" pitchFamily="2" charset="2"/>
              <a:buNone/>
            </a:pPr>
            <a:r>
              <a:rPr lang="zh-CN" altLang="en-US" dirty="0" smtClean="0"/>
              <a:t>假定</a:t>
            </a:r>
            <a:r>
              <a:rPr lang="zh-CN" altLang="en-US" dirty="0"/>
              <a:t>海宁公司董事会批准在计划</a:t>
            </a:r>
            <a:r>
              <a:rPr lang="zh-CN" altLang="en-US" dirty="0" smtClean="0"/>
              <a:t>期间</a:t>
            </a:r>
            <a:r>
              <a:rPr lang="zh-CN" altLang="en-US" dirty="0"/>
              <a:t>的第二季度以自有资金购置固定设备一</a:t>
            </a:r>
            <a:r>
              <a:rPr lang="zh-CN" altLang="en-US" dirty="0" smtClean="0"/>
              <a:t>台的</a:t>
            </a:r>
            <a:r>
              <a:rPr lang="zh-CN" altLang="en-US" dirty="0"/>
              <a:t>投资项目，需支付</a:t>
            </a:r>
            <a:r>
              <a:rPr lang="en-US" altLang="zh-CN" dirty="0"/>
              <a:t>16,000</a:t>
            </a:r>
            <a:r>
              <a:rPr lang="zh-CN" altLang="en-US" dirty="0"/>
              <a:t>元，预计可使用</a:t>
            </a:r>
            <a:r>
              <a:rPr lang="en-US" altLang="zh-CN" dirty="0" smtClean="0"/>
              <a:t>5</a:t>
            </a:r>
            <a:r>
              <a:rPr lang="zh-CN" altLang="en-US" dirty="0" smtClean="0"/>
              <a:t>年</a:t>
            </a:r>
            <a:r>
              <a:rPr lang="zh-CN" altLang="en-US" dirty="0"/>
              <a:t>。期满残值为</a:t>
            </a:r>
            <a:r>
              <a:rPr lang="en-US" altLang="zh-CN" dirty="0"/>
              <a:t>500</a:t>
            </a:r>
            <a:r>
              <a:rPr lang="zh-CN" altLang="en-US" dirty="0"/>
              <a:t>元。购入后每年可为</a:t>
            </a:r>
            <a:r>
              <a:rPr lang="zh-CN" altLang="en-US" dirty="0" smtClean="0"/>
              <a:t>公司</a:t>
            </a:r>
            <a:r>
              <a:rPr lang="zh-CN" altLang="en-US" dirty="0"/>
              <a:t>增加净利</a:t>
            </a:r>
            <a:r>
              <a:rPr lang="en-US" altLang="zh-CN" dirty="0"/>
              <a:t>2,300</a:t>
            </a:r>
            <a:r>
              <a:rPr lang="zh-CN" altLang="en-US" dirty="0"/>
              <a:t>元，该设备按直线法计提</a:t>
            </a:r>
            <a:r>
              <a:rPr lang="zh-CN" altLang="en-US" dirty="0" smtClean="0"/>
              <a:t>折旧</a:t>
            </a:r>
            <a:r>
              <a:rPr lang="zh-CN" altLang="en-US" dirty="0"/>
              <a:t>。根据上述材料编制专门决策预算如表</a:t>
            </a:r>
            <a:r>
              <a:rPr lang="en-US" altLang="zh-CN" dirty="0"/>
              <a:t>8-8</a:t>
            </a:r>
          </a:p>
        </p:txBody>
      </p:sp>
    </p:spTree>
    <p:extLst>
      <p:ext uri="{BB962C8B-B14F-4D97-AF65-F5344CB8AC3E}">
        <p14:creationId xmlns:p14="http://schemas.microsoft.com/office/powerpoint/2010/main" val="41250441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80535CEB-8E64-4940-BEC6-8AB2712E5587}" type="slidenum">
              <a:rPr lang="en-GB" altLang="zh-CN" sz="1100" b="0">
                <a:solidFill>
                  <a:schemeClr val="bg2"/>
                </a:solidFill>
              </a:rPr>
              <a:pPr eaLnBrk="1" hangingPunct="1"/>
              <a:t>14</a:t>
            </a:fld>
            <a:endParaRPr lang="en-GB" altLang="zh-CN" sz="1100" b="0">
              <a:solidFill>
                <a:schemeClr val="bg2"/>
              </a:solidFill>
            </a:endParaRPr>
          </a:p>
        </p:txBody>
      </p:sp>
      <p:grpSp>
        <p:nvGrpSpPr>
          <p:cNvPr id="16387" name="Group 28"/>
          <p:cNvGrpSpPr>
            <a:grpSpLocks/>
          </p:cNvGrpSpPr>
          <p:nvPr/>
        </p:nvGrpSpPr>
        <p:grpSpPr bwMode="auto">
          <a:xfrm>
            <a:off x="606425" y="1433513"/>
            <a:ext cx="7848600" cy="4078287"/>
            <a:chOff x="382" y="1131"/>
            <a:chExt cx="4944" cy="2569"/>
          </a:xfrm>
        </p:grpSpPr>
        <p:sp>
          <p:nvSpPr>
            <p:cNvPr id="16391" name="Rectangle 5"/>
            <p:cNvSpPr>
              <a:spLocks noChangeArrowheads="1"/>
            </p:cNvSpPr>
            <p:nvPr/>
          </p:nvSpPr>
          <p:spPr bwMode="auto">
            <a:xfrm>
              <a:off x="930" y="1755"/>
              <a:ext cx="3832" cy="177"/>
            </a:xfrm>
            <a:prstGeom prst="rect">
              <a:avLst/>
            </a:prstGeom>
            <a:solidFill>
              <a:schemeClr val="hlink"/>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16392" name="Text Box 6"/>
            <p:cNvSpPr txBox="1">
              <a:spLocks noChangeArrowheads="1"/>
            </p:cNvSpPr>
            <p:nvPr/>
          </p:nvSpPr>
          <p:spPr bwMode="auto">
            <a:xfrm>
              <a:off x="978" y="1758"/>
              <a:ext cx="3736"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GB" sz="1600">
                  <a:solidFill>
                    <a:schemeClr val="tx1"/>
                  </a:solidFill>
                  <a:latin typeface="宋体" pitchFamily="2" charset="-122"/>
                  <a:ea typeface="宋体" pitchFamily="2" charset="-122"/>
                </a:rPr>
                <a:t>预算为公司各部门的经营活动确定了系统的工作目标与行为规范</a:t>
              </a:r>
              <a:endParaRPr lang="zh-CN" altLang="en-US" sz="1600">
                <a:solidFill>
                  <a:schemeClr val="tx1"/>
                </a:solidFill>
                <a:latin typeface="宋体" pitchFamily="2" charset="-122"/>
                <a:ea typeface="宋体" pitchFamily="2" charset="-122"/>
              </a:endParaRPr>
            </a:p>
          </p:txBody>
        </p:sp>
        <p:sp>
          <p:nvSpPr>
            <p:cNvPr id="16393" name="Text Box 7"/>
            <p:cNvSpPr txBox="1">
              <a:spLocks noChangeArrowheads="1"/>
            </p:cNvSpPr>
            <p:nvPr/>
          </p:nvSpPr>
          <p:spPr bwMode="auto">
            <a:xfrm>
              <a:off x="978" y="1985"/>
              <a:ext cx="3736" cy="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GB" sz="1600" b="0">
                  <a:solidFill>
                    <a:schemeClr val="tx1"/>
                  </a:solidFill>
                  <a:latin typeface="宋体" pitchFamily="2" charset="-122"/>
                  <a:ea typeface="宋体" pitchFamily="2" charset="-122"/>
                </a:rPr>
                <a:t>预算涉及公司所有分、子公司和部门以及各项经营活动，其有效推行为各分、子公司和部门确定了具体可行的努力目标，同时也建立了他们必须共同遵守的行为规范</a:t>
              </a:r>
              <a:endParaRPr lang="zh-CN" altLang="en-US" sz="1600" b="0">
                <a:solidFill>
                  <a:schemeClr val="tx1"/>
                </a:solidFill>
                <a:latin typeface="宋体" pitchFamily="2" charset="-122"/>
                <a:ea typeface="宋体" pitchFamily="2" charset="-122"/>
              </a:endParaRPr>
            </a:p>
          </p:txBody>
        </p:sp>
        <p:sp>
          <p:nvSpPr>
            <p:cNvPr id="16394" name="Rectangle 8"/>
            <p:cNvSpPr>
              <a:spLocks noChangeArrowheads="1"/>
            </p:cNvSpPr>
            <p:nvPr/>
          </p:nvSpPr>
          <p:spPr bwMode="auto">
            <a:xfrm>
              <a:off x="664" y="1746"/>
              <a:ext cx="163" cy="177"/>
            </a:xfrm>
            <a:prstGeom prst="rect">
              <a:avLst/>
            </a:prstGeom>
            <a:solidFill>
              <a:schemeClr val="hlink"/>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sz="1600">
                  <a:solidFill>
                    <a:schemeClr val="tx1"/>
                  </a:solidFill>
                  <a:ea typeface="宋体" pitchFamily="2" charset="-122"/>
                </a:rPr>
                <a:t>b</a:t>
              </a:r>
            </a:p>
          </p:txBody>
        </p:sp>
        <p:sp>
          <p:nvSpPr>
            <p:cNvPr id="16395" name="Line 9"/>
            <p:cNvSpPr>
              <a:spLocks noChangeShapeType="1"/>
            </p:cNvSpPr>
            <p:nvPr/>
          </p:nvSpPr>
          <p:spPr bwMode="auto">
            <a:xfrm>
              <a:off x="1040" y="2573"/>
              <a:ext cx="3998" cy="0"/>
            </a:xfrm>
            <a:prstGeom prst="line">
              <a:avLst/>
            </a:prstGeom>
            <a:noFill/>
            <a:ln w="222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6396" name="Rectangle 10"/>
            <p:cNvSpPr>
              <a:spLocks noChangeArrowheads="1"/>
            </p:cNvSpPr>
            <p:nvPr/>
          </p:nvSpPr>
          <p:spPr bwMode="auto">
            <a:xfrm>
              <a:off x="1212" y="2488"/>
              <a:ext cx="3833" cy="177"/>
            </a:xfrm>
            <a:prstGeom prst="rect">
              <a:avLst/>
            </a:prstGeom>
            <a:solidFill>
              <a:schemeClr val="hlink"/>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16397" name="Text Box 11"/>
            <p:cNvSpPr txBox="1">
              <a:spLocks noChangeArrowheads="1"/>
            </p:cNvSpPr>
            <p:nvPr/>
          </p:nvSpPr>
          <p:spPr bwMode="auto">
            <a:xfrm>
              <a:off x="1260" y="2500"/>
              <a:ext cx="3737"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GB" sz="1600">
                  <a:solidFill>
                    <a:schemeClr val="tx1"/>
                  </a:solidFill>
                  <a:latin typeface="宋体" pitchFamily="2" charset="-122"/>
                  <a:ea typeface="宋体" pitchFamily="2" charset="-122"/>
                </a:rPr>
                <a:t>预算是进行事前、事中、事后控制的有效工具</a:t>
              </a:r>
              <a:endParaRPr lang="zh-CN" altLang="en-US" sz="1600">
                <a:solidFill>
                  <a:schemeClr val="tx1"/>
                </a:solidFill>
                <a:latin typeface="宋体" pitchFamily="2" charset="-122"/>
                <a:ea typeface="宋体" pitchFamily="2" charset="-122"/>
              </a:endParaRPr>
            </a:p>
          </p:txBody>
        </p:sp>
        <p:sp>
          <p:nvSpPr>
            <p:cNvPr id="16398" name="Text Box 12"/>
            <p:cNvSpPr txBox="1">
              <a:spLocks noChangeArrowheads="1"/>
            </p:cNvSpPr>
            <p:nvPr/>
          </p:nvSpPr>
          <p:spPr bwMode="auto">
            <a:xfrm>
              <a:off x="1260" y="2697"/>
              <a:ext cx="3737" cy="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GB" sz="1600" b="0">
                  <a:solidFill>
                    <a:schemeClr val="tx1"/>
                  </a:solidFill>
                  <a:latin typeface="宋体" pitchFamily="2" charset="-122"/>
                  <a:ea typeface="宋体" pitchFamily="2" charset="-122"/>
                </a:rPr>
                <a:t>预算便于管理层在过程中控制和监督业务执行情况，及时发现执行中存在的偏差并确定偏差的大小，预算是执行过程中进行管理监控的基准和参照</a:t>
              </a:r>
              <a:endParaRPr lang="zh-CN" altLang="en-US" sz="1600" b="0">
                <a:solidFill>
                  <a:schemeClr val="tx1"/>
                </a:solidFill>
                <a:latin typeface="宋体" pitchFamily="2" charset="-122"/>
                <a:ea typeface="宋体" pitchFamily="2" charset="-122"/>
              </a:endParaRPr>
            </a:p>
          </p:txBody>
        </p:sp>
        <p:sp>
          <p:nvSpPr>
            <p:cNvPr id="16399" name="Rectangle 13"/>
            <p:cNvSpPr>
              <a:spLocks noChangeArrowheads="1"/>
            </p:cNvSpPr>
            <p:nvPr/>
          </p:nvSpPr>
          <p:spPr bwMode="auto">
            <a:xfrm>
              <a:off x="946" y="2488"/>
              <a:ext cx="163" cy="177"/>
            </a:xfrm>
            <a:prstGeom prst="rect">
              <a:avLst/>
            </a:prstGeom>
            <a:solidFill>
              <a:schemeClr val="hlink"/>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sz="1600">
                  <a:solidFill>
                    <a:schemeClr val="tx1"/>
                  </a:solidFill>
                  <a:ea typeface="宋体" pitchFamily="2" charset="-122"/>
                </a:rPr>
                <a:t>c</a:t>
              </a:r>
            </a:p>
          </p:txBody>
        </p:sp>
        <p:sp>
          <p:nvSpPr>
            <p:cNvPr id="16400" name="Line 14"/>
            <p:cNvSpPr>
              <a:spLocks noChangeShapeType="1"/>
            </p:cNvSpPr>
            <p:nvPr/>
          </p:nvSpPr>
          <p:spPr bwMode="auto">
            <a:xfrm>
              <a:off x="1319" y="3269"/>
              <a:ext cx="3997" cy="0"/>
            </a:xfrm>
            <a:prstGeom prst="line">
              <a:avLst/>
            </a:prstGeom>
            <a:noFill/>
            <a:ln w="222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6401" name="Rectangle 15"/>
            <p:cNvSpPr>
              <a:spLocks noChangeArrowheads="1"/>
            </p:cNvSpPr>
            <p:nvPr/>
          </p:nvSpPr>
          <p:spPr bwMode="auto">
            <a:xfrm>
              <a:off x="1494" y="3183"/>
              <a:ext cx="3832" cy="177"/>
            </a:xfrm>
            <a:prstGeom prst="rect">
              <a:avLst/>
            </a:prstGeom>
            <a:solidFill>
              <a:schemeClr val="hlink"/>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16402" name="Text Box 16"/>
            <p:cNvSpPr txBox="1">
              <a:spLocks noChangeArrowheads="1"/>
            </p:cNvSpPr>
            <p:nvPr/>
          </p:nvSpPr>
          <p:spPr bwMode="auto">
            <a:xfrm>
              <a:off x="1542" y="3195"/>
              <a:ext cx="3736"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GB" sz="1600">
                  <a:solidFill>
                    <a:schemeClr val="tx1"/>
                  </a:solidFill>
                  <a:latin typeface="宋体" pitchFamily="2" charset="-122"/>
                  <a:ea typeface="宋体" pitchFamily="2" charset="-122"/>
                </a:rPr>
                <a:t>预算也是全公司及各部门绩效考核的基础和比较对象</a:t>
              </a:r>
              <a:endParaRPr lang="zh-CN" altLang="en-US" sz="1600">
                <a:solidFill>
                  <a:schemeClr val="tx1"/>
                </a:solidFill>
                <a:latin typeface="宋体" pitchFamily="2" charset="-122"/>
                <a:ea typeface="宋体" pitchFamily="2" charset="-122"/>
              </a:endParaRPr>
            </a:p>
          </p:txBody>
        </p:sp>
        <p:sp>
          <p:nvSpPr>
            <p:cNvPr id="16403" name="Text Box 17"/>
            <p:cNvSpPr txBox="1">
              <a:spLocks noChangeArrowheads="1"/>
            </p:cNvSpPr>
            <p:nvPr/>
          </p:nvSpPr>
          <p:spPr bwMode="auto">
            <a:xfrm>
              <a:off x="1542" y="3392"/>
              <a:ext cx="3736"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GB" sz="1600" b="0">
                  <a:solidFill>
                    <a:schemeClr val="tx1"/>
                  </a:solidFill>
                  <a:latin typeface="宋体" pitchFamily="2" charset="-122"/>
                  <a:ea typeface="宋体" pitchFamily="2" charset="-122"/>
                </a:rPr>
                <a:t>公司所有分、子公司和部门绩效考核中的量化经营指标部分，应以预算为基础</a:t>
              </a:r>
              <a:endParaRPr lang="zh-CN" altLang="en-US" sz="1600" b="0">
                <a:solidFill>
                  <a:schemeClr val="tx1"/>
                </a:solidFill>
                <a:latin typeface="宋体" pitchFamily="2" charset="-122"/>
                <a:ea typeface="宋体" pitchFamily="2" charset="-122"/>
              </a:endParaRPr>
            </a:p>
          </p:txBody>
        </p:sp>
        <p:sp>
          <p:nvSpPr>
            <p:cNvPr id="16404" name="Rectangle 18"/>
            <p:cNvSpPr>
              <a:spLocks noChangeArrowheads="1"/>
            </p:cNvSpPr>
            <p:nvPr/>
          </p:nvSpPr>
          <p:spPr bwMode="auto">
            <a:xfrm>
              <a:off x="1228" y="3183"/>
              <a:ext cx="163" cy="177"/>
            </a:xfrm>
            <a:prstGeom prst="rect">
              <a:avLst/>
            </a:prstGeom>
            <a:solidFill>
              <a:schemeClr val="hlink"/>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sz="1600">
                  <a:solidFill>
                    <a:schemeClr val="tx1"/>
                  </a:solidFill>
                  <a:ea typeface="宋体" pitchFamily="2" charset="-122"/>
                </a:rPr>
                <a:t>d</a:t>
              </a:r>
            </a:p>
          </p:txBody>
        </p:sp>
        <p:sp>
          <p:nvSpPr>
            <p:cNvPr id="16405" name="Line 19"/>
            <p:cNvSpPr>
              <a:spLocks noChangeShapeType="1"/>
            </p:cNvSpPr>
            <p:nvPr/>
          </p:nvSpPr>
          <p:spPr bwMode="auto">
            <a:xfrm>
              <a:off x="460" y="1283"/>
              <a:ext cx="3997" cy="0"/>
            </a:xfrm>
            <a:prstGeom prst="line">
              <a:avLst/>
            </a:prstGeom>
            <a:noFill/>
            <a:ln w="222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6406" name="Rectangle 20"/>
            <p:cNvSpPr>
              <a:spLocks noChangeArrowheads="1"/>
            </p:cNvSpPr>
            <p:nvPr/>
          </p:nvSpPr>
          <p:spPr bwMode="auto">
            <a:xfrm>
              <a:off x="648" y="1131"/>
              <a:ext cx="3832" cy="177"/>
            </a:xfrm>
            <a:prstGeom prst="rect">
              <a:avLst/>
            </a:prstGeom>
            <a:solidFill>
              <a:schemeClr val="hlink"/>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16407" name="Text Box 21"/>
            <p:cNvSpPr txBox="1">
              <a:spLocks noChangeArrowheads="1"/>
            </p:cNvSpPr>
            <p:nvPr/>
          </p:nvSpPr>
          <p:spPr bwMode="auto">
            <a:xfrm>
              <a:off x="696" y="1143"/>
              <a:ext cx="3736"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GB" sz="1600">
                  <a:solidFill>
                    <a:schemeClr val="tx1"/>
                  </a:solidFill>
                  <a:latin typeface="宋体" pitchFamily="2" charset="-122"/>
                  <a:ea typeface="宋体" pitchFamily="2" charset="-122"/>
                </a:rPr>
                <a:t>细化了公司整体战略发展目标和年度经营计划</a:t>
              </a:r>
              <a:endParaRPr lang="zh-CN" altLang="en-US" sz="1600">
                <a:solidFill>
                  <a:schemeClr val="tx1"/>
                </a:solidFill>
                <a:latin typeface="宋体" pitchFamily="2" charset="-122"/>
                <a:ea typeface="宋体" pitchFamily="2" charset="-122"/>
              </a:endParaRPr>
            </a:p>
          </p:txBody>
        </p:sp>
        <p:sp>
          <p:nvSpPr>
            <p:cNvPr id="16408" name="Text Box 22"/>
            <p:cNvSpPr txBox="1">
              <a:spLocks noChangeArrowheads="1"/>
            </p:cNvSpPr>
            <p:nvPr/>
          </p:nvSpPr>
          <p:spPr bwMode="auto">
            <a:xfrm>
              <a:off x="696" y="1364"/>
              <a:ext cx="3736"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GB" sz="1600" b="0">
                  <a:solidFill>
                    <a:schemeClr val="tx1"/>
                  </a:solidFill>
                  <a:latin typeface="宋体" pitchFamily="2" charset="-122"/>
                  <a:ea typeface="宋体" pitchFamily="2" charset="-122"/>
                </a:rPr>
                <a:t>长期的战略发展目标，需要细化为年度计划，年度计划需要分解至各部门、各月份及各种经营活动</a:t>
              </a:r>
              <a:endParaRPr lang="zh-CN" altLang="en-US" sz="1600" b="0">
                <a:solidFill>
                  <a:schemeClr val="tx1"/>
                </a:solidFill>
                <a:latin typeface="宋体" pitchFamily="2" charset="-122"/>
                <a:ea typeface="宋体" pitchFamily="2" charset="-122"/>
              </a:endParaRPr>
            </a:p>
          </p:txBody>
        </p:sp>
        <p:sp>
          <p:nvSpPr>
            <p:cNvPr id="16409" name="Rectangle 23"/>
            <p:cNvSpPr>
              <a:spLocks noChangeArrowheads="1"/>
            </p:cNvSpPr>
            <p:nvPr/>
          </p:nvSpPr>
          <p:spPr bwMode="auto">
            <a:xfrm>
              <a:off x="382" y="1131"/>
              <a:ext cx="163" cy="177"/>
            </a:xfrm>
            <a:prstGeom prst="rect">
              <a:avLst/>
            </a:prstGeom>
            <a:solidFill>
              <a:schemeClr val="hlink"/>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sz="1600">
                  <a:solidFill>
                    <a:schemeClr val="tx1"/>
                  </a:solidFill>
                  <a:ea typeface="宋体" pitchFamily="2" charset="-122"/>
                </a:rPr>
                <a:t>a</a:t>
              </a:r>
            </a:p>
          </p:txBody>
        </p:sp>
      </p:grpSp>
      <p:sp>
        <p:nvSpPr>
          <p:cNvPr id="16388" name="Rectangle 29"/>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2.2 </a:t>
            </a:r>
            <a:r>
              <a:rPr lang="zh-CN" altLang="en-GB" sz="2400">
                <a:solidFill>
                  <a:schemeClr val="folHlink"/>
                </a:solidFill>
                <a:ea typeface="宋体" pitchFamily="2" charset="-122"/>
              </a:rPr>
              <a:t>预算管理在企业管理中的重要性</a:t>
            </a:r>
            <a:endParaRPr lang="en-GB" altLang="zh-CN" sz="2400">
              <a:solidFill>
                <a:schemeClr val="folHlink"/>
              </a:solidFill>
              <a:ea typeface="宋体" pitchFamily="2" charset="-122"/>
            </a:endParaRPr>
          </a:p>
        </p:txBody>
      </p:sp>
      <p:sp>
        <p:nvSpPr>
          <p:cNvPr id="16389" name="Line 30"/>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6390" name="Rectangle 33"/>
          <p:cNvSpPr>
            <a:spLocks noGrp="1" noChangeArrowheads="1"/>
          </p:cNvSpPr>
          <p:nvPr>
            <p:ph type="title"/>
          </p:nvPr>
        </p:nvSpPr>
        <p:spPr>
          <a:xfrm>
            <a:off x="160338" y="752475"/>
            <a:ext cx="8805862" cy="755650"/>
          </a:xfrm>
          <a:noFill/>
        </p:spPr>
        <p:txBody>
          <a:bodyPr/>
          <a:lstStyle/>
          <a:p>
            <a:pPr eaLnBrk="1" hangingPunct="1"/>
            <a:r>
              <a:rPr lang="zh-CN" altLang="en-US" sz="2000" b="1" smtClean="0">
                <a:ea typeface="宋体" pitchFamily="2" charset="-122"/>
              </a:rPr>
              <a:t>预算管理的重要性表现于以下几个方面：</a:t>
            </a:r>
            <a:endParaRPr lang="en-GB" altLang="zh-CN" sz="2000" b="1" smtClean="0">
              <a:ea typeface="宋体" pitchFamily="2" charset="-122"/>
            </a:endParaRPr>
          </a:p>
        </p:txBody>
      </p:sp>
    </p:spTree>
  </p:cSld>
  <p:clrMapOvr>
    <a:masterClrMapping/>
  </p:clrMapOvr>
  <p:transition advTm="10047"/>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p:cNvSpPr>
            <a:spLocks noGrp="1" noRot="1" noChangeArrowheads="1"/>
          </p:cNvSpPr>
          <p:nvPr>
            <p:ph type="title"/>
          </p:nvPr>
        </p:nvSpPr>
        <p:spPr/>
        <p:txBody>
          <a:bodyPr/>
          <a:lstStyle/>
          <a:p>
            <a:pPr algn="l"/>
            <a:r>
              <a:rPr lang="zh-CN" altLang="en-US" sz="2400" dirty="0">
                <a:solidFill>
                  <a:schemeClr val="tx1"/>
                </a:solidFill>
              </a:rPr>
              <a:t>表</a:t>
            </a:r>
            <a:r>
              <a:rPr lang="en-US" altLang="zh-CN" sz="2400" dirty="0">
                <a:solidFill>
                  <a:schemeClr val="tx1"/>
                </a:solidFill>
              </a:rPr>
              <a:t>8-8</a:t>
            </a:r>
            <a:r>
              <a:rPr lang="en-US" altLang="zh-CN" sz="3200" dirty="0">
                <a:solidFill>
                  <a:schemeClr val="tx1"/>
                </a:solidFill>
              </a:rPr>
              <a:t>             </a:t>
            </a:r>
            <a:r>
              <a:rPr lang="zh-CN" altLang="en-US" sz="3200" dirty="0">
                <a:solidFill>
                  <a:schemeClr val="tx1"/>
                </a:solidFill>
              </a:rPr>
              <a:t>海宁公司专门决策预算</a:t>
            </a:r>
            <a:br>
              <a:rPr lang="zh-CN" altLang="en-US" sz="3200" dirty="0">
                <a:solidFill>
                  <a:schemeClr val="tx1"/>
                </a:solidFill>
              </a:rPr>
            </a:br>
            <a:r>
              <a:rPr lang="zh-CN" altLang="en-US" sz="3200" dirty="0">
                <a:solidFill>
                  <a:schemeClr val="tx1"/>
                </a:solidFill>
              </a:rPr>
              <a:t>                               </a:t>
            </a:r>
            <a:r>
              <a:rPr lang="en-US" altLang="zh-CN" dirty="0" smtClean="0">
                <a:solidFill>
                  <a:schemeClr val="tx1"/>
                </a:solidFill>
              </a:rPr>
              <a:t>20</a:t>
            </a:r>
            <a:r>
              <a:rPr lang="en-US" altLang="zh-CN" sz="2400" dirty="0" smtClean="0">
                <a:solidFill>
                  <a:schemeClr val="tx1"/>
                </a:solidFill>
              </a:rPr>
              <a:t>X9</a:t>
            </a:r>
            <a:r>
              <a:rPr lang="zh-CN" altLang="en-US" sz="2400" dirty="0">
                <a:solidFill>
                  <a:schemeClr val="tx1"/>
                </a:solidFill>
              </a:rPr>
              <a:t>年度</a:t>
            </a:r>
          </a:p>
        </p:txBody>
      </p:sp>
      <p:graphicFrame>
        <p:nvGraphicFramePr>
          <p:cNvPr id="519227" name="Group 59"/>
          <p:cNvGraphicFramePr>
            <a:graphicFrameLocks noGrp="1"/>
          </p:cNvGraphicFramePr>
          <p:nvPr>
            <p:ph idx="1"/>
          </p:nvPr>
        </p:nvGraphicFramePr>
        <p:xfrm>
          <a:off x="250825" y="1628775"/>
          <a:ext cx="8713788" cy="4027488"/>
        </p:xfrm>
        <a:graphic>
          <a:graphicData uri="http://schemas.openxmlformats.org/drawingml/2006/table">
            <a:tbl>
              <a:tblPr/>
              <a:tblGrid>
                <a:gridCol w="906463"/>
                <a:gridCol w="752475"/>
                <a:gridCol w="1150937"/>
                <a:gridCol w="719138"/>
                <a:gridCol w="1079500"/>
                <a:gridCol w="793750"/>
                <a:gridCol w="865187"/>
                <a:gridCol w="1438275"/>
                <a:gridCol w="1008063"/>
              </a:tblGrid>
              <a:tr h="103663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资本支出项目</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购置期间</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原投资额</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估计使用年限</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期满残值</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资金来源</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资金成本</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购入后每年</a:t>
                      </a:r>
                      <a:r>
                        <a:rPr kumimoji="0" lang="en-US" altLang="zh-CN" sz="2000" b="0" i="0" u="none" strike="noStrike" cap="none" normalizeH="0" baseline="0" smtClean="0">
                          <a:ln>
                            <a:noFill/>
                          </a:ln>
                          <a:solidFill>
                            <a:schemeClr val="tx1"/>
                          </a:solidFill>
                          <a:effectLst/>
                          <a:latin typeface="Arial" charset="0"/>
                          <a:ea typeface="宋体" charset="-122"/>
                        </a:rPr>
                        <a:t>NCF*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回收期</a:t>
                      </a:r>
                      <a:r>
                        <a:rPr kumimoji="0" lang="en-US" altLang="zh-CN" sz="2000" b="0" i="0" u="none" strike="noStrike" cap="none" normalizeH="0" baseline="0" smtClean="0">
                          <a:ln>
                            <a:noFill/>
                          </a:ln>
                          <a:solidFill>
                            <a:schemeClr val="tx1"/>
                          </a:solidFill>
                          <a:effectLst/>
                          <a:latin typeface="Arial" charset="0"/>
                          <a:ea typeface="宋体" charset="-122"/>
                        </a:rPr>
                        <a:t>(PP)*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4148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购置固定设备一台</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第二季度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16000</a:t>
                      </a:r>
                      <a:r>
                        <a:rPr kumimoji="0" lang="zh-CN" altLang="en-US" sz="2000" b="0" i="0" u="none" strike="noStrike" cap="none" normalizeH="0" baseline="0" smtClean="0">
                          <a:ln>
                            <a:noFill/>
                          </a:ln>
                          <a:solidFill>
                            <a:schemeClr val="tx1"/>
                          </a:solidFill>
                          <a:effectLst/>
                          <a:latin typeface="Arial" charset="0"/>
                          <a:ea typeface="宋体" charset="-122"/>
                        </a:rPr>
                        <a:t>元</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5</a:t>
                      </a:r>
                      <a:r>
                        <a:rPr kumimoji="0" lang="zh-CN" altLang="en-US" sz="2400" b="0" i="0" u="none" strike="noStrike" cap="none" normalizeH="0" baseline="0" smtClean="0">
                          <a:ln>
                            <a:noFill/>
                          </a:ln>
                          <a:solidFill>
                            <a:schemeClr val="tx1"/>
                          </a:solidFill>
                          <a:effectLst/>
                          <a:latin typeface="Arial" charset="0"/>
                          <a:ea typeface="宋体" charset="-122"/>
                        </a:rPr>
                        <a:t>年</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500</a:t>
                      </a:r>
                      <a:r>
                        <a:rPr kumimoji="0" lang="zh-CN" altLang="en-US" sz="2400" b="0" i="0" u="none" strike="noStrike" cap="none" normalizeH="0" baseline="0" smtClean="0">
                          <a:ln>
                            <a:noFill/>
                          </a:ln>
                          <a:solidFill>
                            <a:schemeClr val="tx1"/>
                          </a:solidFill>
                          <a:effectLst/>
                          <a:latin typeface="Arial" charset="0"/>
                          <a:ea typeface="宋体" charset="-122"/>
                        </a:rPr>
                        <a:t>元</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自有</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5,400</a:t>
                      </a:r>
                      <a:r>
                        <a:rPr kumimoji="0" lang="zh-CN" altLang="en-US" sz="2400" b="0" i="0" u="none" strike="noStrike" cap="none" normalizeH="0" baseline="0" smtClean="0">
                          <a:ln>
                            <a:noFill/>
                          </a:ln>
                          <a:solidFill>
                            <a:schemeClr val="tx1"/>
                          </a:solidFill>
                          <a:effectLst/>
                          <a:latin typeface="Arial" charset="0"/>
                          <a:ea typeface="宋体" charset="-122"/>
                        </a:rPr>
                        <a:t>元</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3</a:t>
                      </a:r>
                      <a:r>
                        <a:rPr kumimoji="0" lang="zh-CN" altLang="en-US" sz="2400" b="0" i="0" u="none" strike="noStrike" cap="none" normalizeH="0" baseline="0" smtClean="0">
                          <a:ln>
                            <a:noFill/>
                          </a:ln>
                          <a:solidFill>
                            <a:schemeClr val="tx1"/>
                          </a:solidFill>
                          <a:effectLst/>
                          <a:latin typeface="Arial" charset="0"/>
                          <a:ea typeface="宋体" charset="-122"/>
                        </a:rPr>
                        <a:t>年</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19214" name="Text Box 46"/>
          <p:cNvSpPr txBox="1">
            <a:spLocks noChangeArrowheads="1"/>
          </p:cNvSpPr>
          <p:nvPr/>
        </p:nvSpPr>
        <p:spPr bwMode="auto">
          <a:xfrm>
            <a:off x="1116013" y="5805488"/>
            <a:ext cx="7416800" cy="1004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a:t>*NCF = 2300+(16000-500) / 5 = 5400</a:t>
            </a:r>
            <a:r>
              <a:rPr lang="zh-CN" altLang="en-US" sz="2400"/>
              <a:t>元</a:t>
            </a:r>
          </a:p>
          <a:p>
            <a:pPr>
              <a:spcBef>
                <a:spcPct val="50000"/>
              </a:spcBef>
            </a:pPr>
            <a:r>
              <a:rPr lang="zh-CN" altLang="en-US" sz="2400"/>
              <a:t> ** </a:t>
            </a:r>
            <a:r>
              <a:rPr lang="en-US" altLang="zh-CN" sz="2400"/>
              <a:t>PP= 16,000 / 5,400 = 3</a:t>
            </a:r>
            <a:r>
              <a:rPr lang="zh-CN" altLang="en-US" sz="2400"/>
              <a:t>年</a:t>
            </a:r>
          </a:p>
        </p:txBody>
      </p:sp>
    </p:spTree>
    <p:extLst>
      <p:ext uri="{BB962C8B-B14F-4D97-AF65-F5344CB8AC3E}">
        <p14:creationId xmlns:p14="http://schemas.microsoft.com/office/powerpoint/2010/main" val="424272520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7" name="Rectangle 3"/>
          <p:cNvSpPr>
            <a:spLocks noGrp="1" noRot="1" noChangeArrowheads="1"/>
          </p:cNvSpPr>
          <p:nvPr>
            <p:ph type="body" idx="1"/>
          </p:nvPr>
        </p:nvSpPr>
        <p:spPr>
          <a:xfrm>
            <a:off x="258792" y="620713"/>
            <a:ext cx="8504208" cy="6092825"/>
          </a:xfrm>
        </p:spPr>
        <p:txBody>
          <a:bodyPr/>
          <a:lstStyle/>
          <a:p>
            <a:pPr>
              <a:lnSpc>
                <a:spcPct val="90000"/>
              </a:lnSpc>
              <a:buFont typeface="Wingdings" pitchFamily="2" charset="2"/>
              <a:buNone/>
            </a:pPr>
            <a:r>
              <a:rPr lang="zh-CN" altLang="en-US" dirty="0" smtClean="0"/>
              <a:t>假定</a:t>
            </a:r>
            <a:r>
              <a:rPr lang="zh-CN" altLang="en-US" dirty="0"/>
              <a:t>海宁公司财务部门根据计划期间</a:t>
            </a:r>
            <a:r>
              <a:rPr lang="zh-CN" altLang="en-US" dirty="0" smtClean="0"/>
              <a:t>现金</a:t>
            </a:r>
            <a:r>
              <a:rPr lang="zh-CN" altLang="en-US" dirty="0"/>
              <a:t>收支情况（见图表</a:t>
            </a:r>
            <a:r>
              <a:rPr lang="en-US" altLang="zh-CN" dirty="0"/>
              <a:t>8-11</a:t>
            </a:r>
            <a:r>
              <a:rPr lang="zh-CN" altLang="en-US" dirty="0"/>
              <a:t>现金预算），预计</a:t>
            </a:r>
          </a:p>
          <a:p>
            <a:pPr>
              <a:lnSpc>
                <a:spcPct val="90000"/>
              </a:lnSpc>
              <a:buFont typeface="Wingdings" pitchFamily="2" charset="2"/>
              <a:buNone/>
            </a:pPr>
            <a:r>
              <a:rPr lang="zh-CN" altLang="en-US" dirty="0"/>
              <a:t>         第一季度初需向银行借款</a:t>
            </a:r>
            <a:r>
              <a:rPr lang="en-US" altLang="zh-CN" dirty="0"/>
              <a:t>,28,000</a:t>
            </a:r>
            <a:r>
              <a:rPr lang="zh-CN" altLang="en-US" dirty="0"/>
              <a:t>元，</a:t>
            </a:r>
          </a:p>
          <a:p>
            <a:pPr>
              <a:lnSpc>
                <a:spcPct val="90000"/>
              </a:lnSpc>
              <a:buFont typeface="Wingdings" pitchFamily="2" charset="2"/>
              <a:buNone/>
            </a:pPr>
            <a:r>
              <a:rPr lang="zh-CN" altLang="en-US" dirty="0"/>
              <a:t>         第二季度初借</a:t>
            </a:r>
            <a:r>
              <a:rPr lang="en-US" altLang="zh-CN" dirty="0"/>
              <a:t>21,000</a:t>
            </a:r>
            <a:r>
              <a:rPr lang="zh-CN" altLang="en-US" dirty="0"/>
              <a:t>元，</a:t>
            </a:r>
          </a:p>
          <a:p>
            <a:pPr>
              <a:lnSpc>
                <a:spcPct val="90000"/>
              </a:lnSpc>
              <a:buFont typeface="Wingdings" pitchFamily="2" charset="2"/>
              <a:buNone/>
            </a:pPr>
            <a:r>
              <a:rPr lang="zh-CN" altLang="en-US" dirty="0"/>
              <a:t>         第三季度末可以归还借款</a:t>
            </a:r>
            <a:r>
              <a:rPr lang="en-US" altLang="zh-CN" dirty="0"/>
              <a:t>20,000</a:t>
            </a:r>
            <a:r>
              <a:rPr lang="zh-CN" altLang="en-US" dirty="0"/>
              <a:t>元及其利息</a:t>
            </a:r>
          </a:p>
          <a:p>
            <a:pPr>
              <a:lnSpc>
                <a:spcPct val="90000"/>
              </a:lnSpc>
              <a:buFont typeface="Wingdings" pitchFamily="2" charset="2"/>
              <a:buNone/>
            </a:pPr>
            <a:r>
              <a:rPr lang="zh-CN" altLang="en-US" dirty="0"/>
              <a:t>         第四季度末可归还</a:t>
            </a:r>
            <a:r>
              <a:rPr lang="en-US" altLang="zh-CN" dirty="0"/>
              <a:t>29,000</a:t>
            </a:r>
            <a:r>
              <a:rPr lang="zh-CN" altLang="en-US" dirty="0"/>
              <a:t>元及利息（年利率</a:t>
            </a:r>
            <a:r>
              <a:rPr lang="en-US" altLang="zh-CN" dirty="0"/>
              <a:t>10%</a:t>
            </a:r>
            <a:r>
              <a:rPr lang="zh-CN" altLang="en-US" dirty="0"/>
              <a:t>）。</a:t>
            </a:r>
          </a:p>
          <a:p>
            <a:pPr>
              <a:lnSpc>
                <a:spcPct val="90000"/>
              </a:lnSpc>
              <a:buFont typeface="Wingdings" pitchFamily="2" charset="2"/>
              <a:buNone/>
            </a:pPr>
            <a:r>
              <a:rPr lang="zh-CN" altLang="en-US" dirty="0"/>
              <a:t>                                                </a:t>
            </a:r>
          </a:p>
          <a:p>
            <a:pPr>
              <a:lnSpc>
                <a:spcPct val="90000"/>
              </a:lnSpc>
              <a:buFont typeface="Wingdings" pitchFamily="2" charset="2"/>
              <a:buNone/>
            </a:pPr>
            <a:r>
              <a:rPr lang="zh-CN" altLang="en-US" dirty="0"/>
              <a:t>       另外，根据税法规定，</a:t>
            </a:r>
          </a:p>
          <a:p>
            <a:pPr>
              <a:lnSpc>
                <a:spcPct val="90000"/>
              </a:lnSpc>
              <a:buFont typeface="Wingdings" pitchFamily="2" charset="2"/>
              <a:buNone/>
            </a:pPr>
            <a:r>
              <a:rPr lang="zh-CN" altLang="en-US" dirty="0"/>
              <a:t>          计划期间每季末预付所得税</a:t>
            </a:r>
            <a:r>
              <a:rPr lang="en-US" altLang="zh-CN" dirty="0"/>
              <a:t>4,000</a:t>
            </a:r>
            <a:r>
              <a:rPr lang="zh-CN" altLang="en-US" dirty="0"/>
              <a:t>元，</a:t>
            </a:r>
          </a:p>
          <a:p>
            <a:pPr>
              <a:lnSpc>
                <a:spcPct val="90000"/>
              </a:lnSpc>
              <a:buFont typeface="Wingdings" pitchFamily="2" charset="2"/>
              <a:buNone/>
            </a:pPr>
            <a:r>
              <a:rPr lang="zh-CN" altLang="en-US" dirty="0"/>
              <a:t>                                             全年</a:t>
            </a:r>
            <a:r>
              <a:rPr lang="en-US" altLang="zh-CN" dirty="0"/>
              <a:t>16,000</a:t>
            </a:r>
            <a:r>
              <a:rPr lang="zh-CN" altLang="en-US" dirty="0"/>
              <a:t>元。</a:t>
            </a:r>
          </a:p>
          <a:p>
            <a:pPr>
              <a:lnSpc>
                <a:spcPct val="90000"/>
              </a:lnSpc>
              <a:buFont typeface="Wingdings" pitchFamily="2" charset="2"/>
              <a:buNone/>
            </a:pPr>
            <a:r>
              <a:rPr lang="zh-CN" altLang="en-US" dirty="0"/>
              <a:t>又据董事会决定计划期间每季末支付股利</a:t>
            </a:r>
            <a:r>
              <a:rPr lang="en-US" altLang="zh-CN" dirty="0"/>
              <a:t>2,000</a:t>
            </a:r>
            <a:r>
              <a:rPr lang="zh-CN" altLang="en-US" dirty="0"/>
              <a:t>元</a:t>
            </a:r>
          </a:p>
          <a:p>
            <a:pPr>
              <a:lnSpc>
                <a:spcPct val="90000"/>
              </a:lnSpc>
              <a:buFont typeface="Wingdings" pitchFamily="2" charset="2"/>
              <a:buNone/>
            </a:pPr>
            <a:r>
              <a:rPr lang="zh-CN" altLang="en-US" dirty="0"/>
              <a:t>                                                      全年共</a:t>
            </a:r>
            <a:r>
              <a:rPr lang="en-US" altLang="zh-CN" dirty="0"/>
              <a:t>8,000</a:t>
            </a:r>
            <a:r>
              <a:rPr lang="zh-CN" altLang="en-US" dirty="0"/>
              <a:t>元。</a:t>
            </a:r>
          </a:p>
          <a:p>
            <a:pPr>
              <a:lnSpc>
                <a:spcPct val="90000"/>
              </a:lnSpc>
              <a:buFont typeface="Wingdings" pitchFamily="2" charset="2"/>
              <a:buNone/>
            </a:pPr>
            <a:r>
              <a:rPr lang="zh-CN" altLang="en-US" dirty="0"/>
              <a:t>           </a:t>
            </a:r>
            <a:r>
              <a:rPr lang="zh-CN" altLang="en-US" dirty="0">
                <a:solidFill>
                  <a:srgbClr val="3333FF"/>
                </a:solidFill>
              </a:rPr>
              <a:t>现根据以上有关资料编制专门决策预算，</a:t>
            </a:r>
          </a:p>
          <a:p>
            <a:pPr>
              <a:lnSpc>
                <a:spcPct val="90000"/>
              </a:lnSpc>
              <a:buFont typeface="Wingdings" pitchFamily="2" charset="2"/>
              <a:buNone/>
            </a:pPr>
            <a:r>
              <a:rPr lang="zh-CN" altLang="en-US" dirty="0">
                <a:solidFill>
                  <a:srgbClr val="3333FF"/>
                </a:solidFill>
              </a:rPr>
              <a:t>                 如图表</a:t>
            </a:r>
            <a:r>
              <a:rPr lang="en-US" altLang="zh-CN" dirty="0">
                <a:solidFill>
                  <a:srgbClr val="3333FF"/>
                </a:solidFill>
              </a:rPr>
              <a:t>8-9</a:t>
            </a:r>
            <a:r>
              <a:rPr lang="zh-CN" altLang="en-US" dirty="0">
                <a:solidFill>
                  <a:srgbClr val="3333FF"/>
                </a:solidFill>
              </a:rPr>
              <a:t>，</a:t>
            </a:r>
            <a:r>
              <a:rPr lang="en-US" altLang="zh-CN" dirty="0">
                <a:solidFill>
                  <a:srgbClr val="3333FF"/>
                </a:solidFill>
              </a:rPr>
              <a:t>8-10</a:t>
            </a:r>
          </a:p>
        </p:txBody>
      </p:sp>
    </p:spTree>
    <p:extLst>
      <p:ext uri="{BB962C8B-B14F-4D97-AF65-F5344CB8AC3E}">
        <p14:creationId xmlns:p14="http://schemas.microsoft.com/office/powerpoint/2010/main" val="352959833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p:cNvSpPr>
            <a:spLocks noGrp="1" noRot="1" noChangeArrowheads="1"/>
          </p:cNvSpPr>
          <p:nvPr>
            <p:ph type="title"/>
          </p:nvPr>
        </p:nvSpPr>
        <p:spPr/>
        <p:txBody>
          <a:bodyPr/>
          <a:lstStyle/>
          <a:p>
            <a:pPr algn="l"/>
            <a:r>
              <a:rPr lang="zh-CN" altLang="en-US" sz="2000" dirty="0">
                <a:solidFill>
                  <a:schemeClr val="tx1"/>
                </a:solidFill>
              </a:rPr>
              <a:t>图表</a:t>
            </a:r>
            <a:r>
              <a:rPr lang="en-US" altLang="zh-CN" sz="2000" dirty="0">
                <a:solidFill>
                  <a:schemeClr val="tx1"/>
                </a:solidFill>
              </a:rPr>
              <a:t>8-9</a:t>
            </a:r>
            <a:r>
              <a:rPr lang="en-US" altLang="zh-CN" sz="2800" dirty="0">
                <a:solidFill>
                  <a:schemeClr val="tx1"/>
                </a:solidFill>
              </a:rPr>
              <a:t>               </a:t>
            </a:r>
            <a:r>
              <a:rPr lang="zh-CN" altLang="en-US" sz="2800" dirty="0">
                <a:solidFill>
                  <a:schemeClr val="tx1"/>
                </a:solidFill>
              </a:rPr>
              <a:t>海宁公司专门决策预算</a:t>
            </a:r>
            <a:br>
              <a:rPr lang="zh-CN" altLang="en-US" sz="2800" dirty="0">
                <a:solidFill>
                  <a:schemeClr val="tx1"/>
                </a:solidFill>
              </a:rPr>
            </a:br>
            <a:r>
              <a:rPr lang="zh-CN" altLang="en-US" sz="2800" dirty="0">
                <a:solidFill>
                  <a:schemeClr val="tx1"/>
                </a:solidFill>
              </a:rPr>
              <a:t>                                </a:t>
            </a:r>
            <a:r>
              <a:rPr lang="en-US" altLang="zh-CN" dirty="0" smtClean="0">
                <a:solidFill>
                  <a:schemeClr val="tx1"/>
                </a:solidFill>
              </a:rPr>
              <a:t>20</a:t>
            </a:r>
            <a:r>
              <a:rPr lang="en-US" altLang="zh-CN" sz="2400" dirty="0" smtClean="0">
                <a:solidFill>
                  <a:schemeClr val="tx1"/>
                </a:solidFill>
              </a:rPr>
              <a:t>X9</a:t>
            </a:r>
            <a:r>
              <a:rPr lang="zh-CN" altLang="en-US" sz="2400" dirty="0">
                <a:solidFill>
                  <a:schemeClr val="tx1"/>
                </a:solidFill>
              </a:rPr>
              <a:t>年度                                 单位</a:t>
            </a:r>
            <a:r>
              <a:rPr lang="en-US" altLang="zh-CN" sz="2400" dirty="0">
                <a:solidFill>
                  <a:schemeClr val="tx1"/>
                </a:solidFill>
              </a:rPr>
              <a:t>:</a:t>
            </a:r>
            <a:r>
              <a:rPr lang="zh-CN" altLang="en-US" sz="2400" dirty="0">
                <a:solidFill>
                  <a:schemeClr val="tx1"/>
                </a:solidFill>
              </a:rPr>
              <a:t>元</a:t>
            </a:r>
          </a:p>
        </p:txBody>
      </p:sp>
      <p:graphicFrame>
        <p:nvGraphicFramePr>
          <p:cNvPr id="521345" name="Group 129"/>
          <p:cNvGraphicFramePr>
            <a:graphicFrameLocks noGrp="1"/>
          </p:cNvGraphicFramePr>
          <p:nvPr>
            <p:ph idx="1"/>
          </p:nvPr>
        </p:nvGraphicFramePr>
        <p:xfrm>
          <a:off x="107950" y="1484313"/>
          <a:ext cx="9001125" cy="4295585"/>
        </p:xfrm>
        <a:graphic>
          <a:graphicData uri="http://schemas.openxmlformats.org/drawingml/2006/table">
            <a:tbl>
              <a:tblPr/>
              <a:tblGrid>
                <a:gridCol w="865188"/>
                <a:gridCol w="576262"/>
                <a:gridCol w="504825"/>
                <a:gridCol w="1079500"/>
                <a:gridCol w="1050925"/>
                <a:gridCol w="1035050"/>
                <a:gridCol w="1152525"/>
                <a:gridCol w="1079500"/>
                <a:gridCol w="792163"/>
                <a:gridCol w="865187"/>
              </a:tblGrid>
              <a:tr h="112553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专门业务</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名称</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资金</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       </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                    </a:t>
                      </a:r>
                      <a:r>
                        <a:rPr kumimoji="0" lang="zh-CN" altLang="en-US" sz="2400" b="0" i="0" u="none" strike="noStrike" cap="none" normalizeH="0" baseline="0" smtClean="0">
                          <a:ln>
                            <a:noFill/>
                          </a:ln>
                          <a:solidFill>
                            <a:schemeClr val="tx1"/>
                          </a:solidFill>
                          <a:effectLst/>
                          <a:latin typeface="Arial" charset="0"/>
                          <a:ea typeface="宋体" charset="-122"/>
                        </a:rPr>
                        <a:t>日期</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本金</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利率</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利息</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8675">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来源</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去向</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1</a:t>
                      </a:r>
                      <a:r>
                        <a:rPr kumimoji="0" lang="zh-CN" altLang="en-US" sz="2400" b="0" i="0" u="none" strike="noStrike" cap="none" normalizeH="0" baseline="0" smtClean="0">
                          <a:ln>
                            <a:noFill/>
                          </a:ln>
                          <a:solidFill>
                            <a:schemeClr val="tx1"/>
                          </a:solidFill>
                          <a:effectLst/>
                          <a:latin typeface="Arial" charset="0"/>
                          <a:ea typeface="宋体" charset="-122"/>
                        </a:rPr>
                        <a:t>月初</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4</a:t>
                      </a:r>
                      <a:r>
                        <a:rPr kumimoji="0" lang="zh-CN" altLang="en-US" sz="2400" b="0" i="0" u="none" strike="noStrike" cap="none" normalizeH="0" baseline="0" smtClean="0">
                          <a:ln>
                            <a:noFill/>
                          </a:ln>
                          <a:solidFill>
                            <a:schemeClr val="tx1"/>
                          </a:solidFill>
                          <a:effectLst/>
                          <a:latin typeface="Arial" charset="0"/>
                          <a:ea typeface="宋体" charset="-122"/>
                        </a:rPr>
                        <a:t>月初</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9</a:t>
                      </a:r>
                      <a:r>
                        <a:rPr kumimoji="0" lang="zh-CN" altLang="en-US" sz="2400" b="0" i="0" u="none" strike="noStrike" cap="none" normalizeH="0" baseline="0" smtClean="0">
                          <a:ln>
                            <a:noFill/>
                          </a:ln>
                          <a:solidFill>
                            <a:schemeClr val="tx1"/>
                          </a:solidFill>
                          <a:effectLst/>
                          <a:latin typeface="Arial" charset="0"/>
                          <a:ea typeface="宋体" charset="-122"/>
                        </a:rPr>
                        <a:t>月初</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12</a:t>
                      </a:r>
                      <a:r>
                        <a:rPr kumimoji="0" lang="zh-CN" altLang="en-US" sz="2400" b="0" i="0" u="none" strike="noStrike" cap="none" normalizeH="0" baseline="0" smtClean="0">
                          <a:ln>
                            <a:noFill/>
                          </a:ln>
                          <a:solidFill>
                            <a:schemeClr val="tx1"/>
                          </a:solidFill>
                          <a:effectLst/>
                          <a:latin typeface="Arial" charset="0"/>
                          <a:ea typeface="宋体" charset="-122"/>
                        </a:rPr>
                        <a:t>月底</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108108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筹措资金</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银行</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28000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21000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49000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23950">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归还借款</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银行</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20000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29000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49000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15002375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79977396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p:cNvSpPr>
            <a:spLocks noGrp="1" noRot="1" noChangeArrowheads="1"/>
          </p:cNvSpPr>
          <p:nvPr>
            <p:ph type="title"/>
          </p:nvPr>
        </p:nvSpPr>
        <p:spPr/>
        <p:txBody>
          <a:bodyPr/>
          <a:lstStyle/>
          <a:p>
            <a:pPr algn="l"/>
            <a:r>
              <a:rPr lang="zh-CN" altLang="en-US" sz="2000" dirty="0">
                <a:solidFill>
                  <a:schemeClr val="tx1"/>
                </a:solidFill>
              </a:rPr>
              <a:t>图表</a:t>
            </a:r>
            <a:r>
              <a:rPr lang="en-US" altLang="zh-CN" sz="2000" dirty="0">
                <a:solidFill>
                  <a:schemeClr val="tx1"/>
                </a:solidFill>
              </a:rPr>
              <a:t>8-10</a:t>
            </a:r>
            <a:r>
              <a:rPr lang="en-US" altLang="zh-CN" sz="2800" dirty="0">
                <a:solidFill>
                  <a:schemeClr val="tx1"/>
                </a:solidFill>
              </a:rPr>
              <a:t>              </a:t>
            </a:r>
            <a:r>
              <a:rPr lang="zh-CN" altLang="en-US" sz="2800" dirty="0">
                <a:solidFill>
                  <a:schemeClr val="tx1"/>
                </a:solidFill>
              </a:rPr>
              <a:t>海宁公司专门决策预算</a:t>
            </a:r>
            <a:br>
              <a:rPr lang="zh-CN" altLang="en-US" sz="2800" dirty="0">
                <a:solidFill>
                  <a:schemeClr val="tx1"/>
                </a:solidFill>
              </a:rPr>
            </a:br>
            <a:r>
              <a:rPr lang="zh-CN" altLang="en-US" sz="2800" dirty="0">
                <a:solidFill>
                  <a:schemeClr val="tx1"/>
                </a:solidFill>
              </a:rPr>
              <a:t>                                     </a:t>
            </a:r>
            <a:r>
              <a:rPr lang="en-US" altLang="zh-CN" sz="2000" dirty="0" smtClean="0">
                <a:solidFill>
                  <a:schemeClr val="tx1"/>
                </a:solidFill>
              </a:rPr>
              <a:t>20X9</a:t>
            </a:r>
            <a:r>
              <a:rPr lang="zh-CN" altLang="en-US" sz="2000" dirty="0">
                <a:solidFill>
                  <a:schemeClr val="tx1"/>
                </a:solidFill>
              </a:rPr>
              <a:t>年度                                    单位</a:t>
            </a:r>
            <a:r>
              <a:rPr lang="en-US" altLang="zh-CN" sz="2000" dirty="0">
                <a:solidFill>
                  <a:schemeClr val="tx1"/>
                </a:solidFill>
              </a:rPr>
              <a:t>:</a:t>
            </a:r>
            <a:r>
              <a:rPr lang="zh-CN" altLang="en-US" sz="2000" dirty="0">
                <a:solidFill>
                  <a:schemeClr val="tx1"/>
                </a:solidFill>
              </a:rPr>
              <a:t>元</a:t>
            </a:r>
          </a:p>
        </p:txBody>
      </p:sp>
      <p:graphicFrame>
        <p:nvGraphicFramePr>
          <p:cNvPr id="523349" name="Group 85"/>
          <p:cNvGraphicFramePr>
            <a:graphicFrameLocks noGrp="1"/>
          </p:cNvGraphicFramePr>
          <p:nvPr>
            <p:ph idx="1"/>
          </p:nvPr>
        </p:nvGraphicFramePr>
        <p:xfrm>
          <a:off x="609600" y="1484313"/>
          <a:ext cx="8153400" cy="4117912"/>
        </p:xfrm>
        <a:graphic>
          <a:graphicData uri="http://schemas.openxmlformats.org/drawingml/2006/table">
            <a:tbl>
              <a:tblPr/>
              <a:tblGrid>
                <a:gridCol w="1165225"/>
                <a:gridCol w="1141413"/>
                <a:gridCol w="1189037"/>
                <a:gridCol w="1162050"/>
                <a:gridCol w="1166813"/>
                <a:gridCol w="1163637"/>
                <a:gridCol w="1165225"/>
              </a:tblGrid>
              <a:tr h="533400">
                <a:tc row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4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专门</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业务</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名称</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4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4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支付</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对象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支付日期</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4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4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4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合计</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23950">
                <a:tc vMerge="1">
                  <a:txBody>
                    <a:bodyPr/>
                    <a:lstStyle/>
                    <a:p>
                      <a:endParaRPr lang="zh-CN" altLang="en-US"/>
                    </a:p>
                  </a:txBody>
                  <a:tcPr/>
                </a:tc>
                <a:tc vMerge="1">
                  <a:txBody>
                    <a:bodyPr/>
                    <a:lstStyle/>
                    <a:p>
                      <a:endParaRPr lang="zh-CN" altLang="en-US"/>
                    </a:p>
                  </a:txBody>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第一</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季末</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第二</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季末</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第三</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季末</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第四</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季末</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112553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预付所得税</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税局</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4000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4000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4000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4000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16000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23950">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预付</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股利</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charset="-122"/>
                        </a:rPr>
                        <a:t>股东</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2000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2000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2000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2000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  8000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468298455"/>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2"/>
          <p:cNvSpPr>
            <a:spLocks noGrp="1" noRot="1" noChangeArrowheads="1"/>
          </p:cNvSpPr>
          <p:nvPr>
            <p:ph type="title"/>
          </p:nvPr>
        </p:nvSpPr>
        <p:spPr>
          <a:xfrm>
            <a:off x="107950" y="-171450"/>
            <a:ext cx="8540750" cy="1143000"/>
          </a:xfrm>
        </p:spPr>
        <p:txBody>
          <a:bodyPr/>
          <a:lstStyle/>
          <a:p>
            <a:pPr algn="l"/>
            <a:r>
              <a:rPr lang="zh-CN" altLang="en-US" sz="3600"/>
              <a:t>第二节 全面预算的内容和编制方法</a:t>
            </a:r>
          </a:p>
        </p:txBody>
      </p:sp>
      <p:sp>
        <p:nvSpPr>
          <p:cNvPr id="476163" name="Rectangle 3"/>
          <p:cNvSpPr>
            <a:spLocks noGrp="1" noRot="1" noChangeArrowheads="1"/>
          </p:cNvSpPr>
          <p:nvPr>
            <p:ph type="body" idx="1"/>
          </p:nvPr>
        </p:nvSpPr>
        <p:spPr>
          <a:xfrm>
            <a:off x="609600" y="836613"/>
            <a:ext cx="8153400" cy="6021387"/>
          </a:xfrm>
        </p:spPr>
        <p:txBody>
          <a:bodyPr/>
          <a:lstStyle/>
          <a:p>
            <a:pPr marL="812800" indent="-812800">
              <a:lnSpc>
                <a:spcPct val="80000"/>
              </a:lnSpc>
              <a:buFont typeface="Wingdings" pitchFamily="2" charset="2"/>
              <a:buNone/>
            </a:pPr>
            <a:r>
              <a:rPr lang="zh-CN" altLang="en-US"/>
              <a:t>三、财务预算</a:t>
            </a:r>
          </a:p>
          <a:p>
            <a:pPr marL="812800" indent="-812800">
              <a:lnSpc>
                <a:spcPct val="80000"/>
              </a:lnSpc>
              <a:buFont typeface="Wingdings" pitchFamily="2" charset="2"/>
              <a:buNone/>
            </a:pPr>
            <a:r>
              <a:rPr lang="zh-CN" altLang="en-US" sz="2800"/>
              <a:t>    财务预算是企业在计划期内反映有关现金收支、</a:t>
            </a:r>
          </a:p>
          <a:p>
            <a:pPr marL="812800" indent="-812800">
              <a:lnSpc>
                <a:spcPct val="80000"/>
              </a:lnSpc>
              <a:buFont typeface="Wingdings" pitchFamily="2" charset="2"/>
              <a:buNone/>
            </a:pPr>
            <a:r>
              <a:rPr lang="zh-CN" altLang="en-US" sz="2800"/>
              <a:t>    经营成果和财务状况的预算。主要包括三种</a:t>
            </a:r>
            <a:r>
              <a:rPr lang="en-US" altLang="zh-CN" sz="2800"/>
              <a:t>:</a:t>
            </a:r>
          </a:p>
          <a:p>
            <a:pPr marL="812800" indent="-812800">
              <a:lnSpc>
                <a:spcPct val="80000"/>
              </a:lnSpc>
              <a:buFont typeface="Wingdings" pitchFamily="2" charset="2"/>
              <a:buNone/>
            </a:pPr>
            <a:r>
              <a:rPr lang="en-US" altLang="zh-CN" sz="2800"/>
              <a:t>    </a:t>
            </a:r>
            <a:r>
              <a:rPr lang="en-US" altLang="zh-CN" sz="2800">
                <a:solidFill>
                  <a:srgbClr val="A50021"/>
                </a:solidFill>
              </a:rPr>
              <a:t>“</a:t>
            </a:r>
            <a:r>
              <a:rPr lang="zh-CN" altLang="en-US" sz="2800">
                <a:solidFill>
                  <a:srgbClr val="A50021"/>
                </a:solidFill>
              </a:rPr>
              <a:t>现金预算”、“预计收益表”、“预计资产负债表”</a:t>
            </a:r>
            <a:r>
              <a:rPr lang="zh-CN" altLang="en-US" sz="2800"/>
              <a:t> </a:t>
            </a:r>
          </a:p>
          <a:p>
            <a:pPr marL="812800" indent="-812800">
              <a:lnSpc>
                <a:spcPct val="80000"/>
              </a:lnSpc>
              <a:buFont typeface="Wingdings" pitchFamily="2" charset="2"/>
              <a:buNone/>
            </a:pPr>
            <a:r>
              <a:rPr lang="zh-CN" altLang="en-US" sz="2800"/>
              <a:t>（一）现金预算</a:t>
            </a:r>
          </a:p>
          <a:p>
            <a:pPr marL="812800" indent="-812800">
              <a:lnSpc>
                <a:spcPct val="80000"/>
              </a:lnSpc>
              <a:buFont typeface="Wingdings" pitchFamily="2" charset="2"/>
              <a:buNone/>
            </a:pPr>
            <a:r>
              <a:rPr lang="zh-CN" altLang="en-US" sz="2800"/>
              <a:t>        </a:t>
            </a:r>
            <a:r>
              <a:rPr lang="zh-CN" altLang="en-US" sz="2800">
                <a:solidFill>
                  <a:srgbClr val="3333FF"/>
                </a:solidFill>
              </a:rPr>
              <a:t>编制根据：</a:t>
            </a:r>
          </a:p>
          <a:p>
            <a:pPr marL="812800" indent="-812800">
              <a:lnSpc>
                <a:spcPct val="80000"/>
              </a:lnSpc>
              <a:buFont typeface="Wingdings" pitchFamily="2" charset="2"/>
              <a:buNone/>
            </a:pPr>
            <a:r>
              <a:rPr lang="zh-CN" altLang="en-US" sz="2800"/>
              <a:t>       </a:t>
            </a:r>
            <a:r>
              <a:rPr lang="en-US" altLang="zh-CN" sz="2800"/>
              <a:t>1. </a:t>
            </a:r>
            <a:r>
              <a:rPr lang="zh-CN" altLang="en-US" sz="2800"/>
              <a:t>业务预算中的图表</a:t>
            </a:r>
            <a:r>
              <a:rPr lang="en-US" altLang="zh-CN" sz="2800"/>
              <a:t>8-1</a:t>
            </a:r>
            <a:r>
              <a:rPr lang="zh-CN" altLang="en-US" sz="2800"/>
              <a:t>，</a:t>
            </a:r>
            <a:r>
              <a:rPr lang="en-US" altLang="zh-CN" sz="2800"/>
              <a:t>8-3</a:t>
            </a:r>
            <a:r>
              <a:rPr lang="zh-CN" altLang="en-US" sz="2800"/>
              <a:t>，</a:t>
            </a:r>
            <a:r>
              <a:rPr lang="en-US" altLang="zh-CN" sz="2800"/>
              <a:t>8-4</a:t>
            </a:r>
            <a:r>
              <a:rPr lang="zh-CN" altLang="en-US" sz="2800"/>
              <a:t>，</a:t>
            </a:r>
            <a:r>
              <a:rPr lang="en-US" altLang="zh-CN" sz="2800"/>
              <a:t>8-5</a:t>
            </a:r>
            <a:r>
              <a:rPr lang="zh-CN" altLang="en-US" sz="2800"/>
              <a:t>，</a:t>
            </a:r>
            <a:r>
              <a:rPr lang="en-US" altLang="zh-CN" sz="2800"/>
              <a:t>8-7</a:t>
            </a:r>
          </a:p>
          <a:p>
            <a:pPr marL="812800" indent="-812800">
              <a:lnSpc>
                <a:spcPct val="80000"/>
              </a:lnSpc>
              <a:buFont typeface="Wingdings" pitchFamily="2" charset="2"/>
              <a:buNone/>
            </a:pPr>
            <a:r>
              <a:rPr lang="en-US" altLang="zh-CN" sz="2800"/>
              <a:t>       2.</a:t>
            </a:r>
            <a:r>
              <a:rPr lang="zh-CN" altLang="en-US" sz="2800"/>
              <a:t>专门决策预算中的图表</a:t>
            </a:r>
            <a:r>
              <a:rPr lang="en-US" altLang="zh-CN" sz="2800"/>
              <a:t>8-8</a:t>
            </a:r>
            <a:r>
              <a:rPr lang="zh-CN" altLang="en-US" sz="2800"/>
              <a:t>，</a:t>
            </a:r>
            <a:r>
              <a:rPr lang="en-US" altLang="zh-CN" sz="2800"/>
              <a:t>8-9</a:t>
            </a:r>
            <a:r>
              <a:rPr lang="zh-CN" altLang="en-US" sz="2800"/>
              <a:t>，</a:t>
            </a:r>
            <a:r>
              <a:rPr lang="en-US" altLang="zh-CN" sz="2800"/>
              <a:t>8-10</a:t>
            </a:r>
          </a:p>
          <a:p>
            <a:pPr marL="812800" indent="-812800">
              <a:lnSpc>
                <a:spcPct val="80000"/>
              </a:lnSpc>
              <a:buFont typeface="Wingdings" pitchFamily="2" charset="2"/>
              <a:buNone/>
            </a:pPr>
            <a:r>
              <a:rPr lang="en-US" altLang="zh-CN" sz="2800"/>
              <a:t>        </a:t>
            </a:r>
            <a:r>
              <a:rPr lang="zh-CN" altLang="en-US" sz="2800">
                <a:solidFill>
                  <a:srgbClr val="3333FF"/>
                </a:solidFill>
              </a:rPr>
              <a:t>编制方法：</a:t>
            </a:r>
          </a:p>
          <a:p>
            <a:pPr marL="812800" indent="-812800">
              <a:lnSpc>
                <a:spcPct val="80000"/>
              </a:lnSpc>
              <a:buFont typeface="Wingdings" pitchFamily="2" charset="2"/>
              <a:buNone/>
            </a:pPr>
            <a:r>
              <a:rPr lang="zh-CN" altLang="en-US" sz="2800"/>
              <a:t>                     </a:t>
            </a:r>
            <a:r>
              <a:rPr lang="en-US" altLang="zh-CN" sz="2800"/>
              <a:t>(1) </a:t>
            </a:r>
            <a:r>
              <a:rPr lang="zh-CN" altLang="en-US" sz="2800"/>
              <a:t>现金收入</a:t>
            </a:r>
          </a:p>
          <a:p>
            <a:pPr marL="812800" indent="-812800">
              <a:lnSpc>
                <a:spcPct val="80000"/>
              </a:lnSpc>
              <a:buFont typeface="Wingdings" pitchFamily="2" charset="2"/>
              <a:buNone/>
            </a:pPr>
            <a:r>
              <a:rPr lang="zh-CN" altLang="en-US" sz="2800"/>
              <a:t>                     </a:t>
            </a:r>
            <a:r>
              <a:rPr lang="en-US" altLang="zh-CN" sz="2800"/>
              <a:t>(2) </a:t>
            </a:r>
            <a:r>
              <a:rPr lang="zh-CN" altLang="en-US" sz="2800"/>
              <a:t>现金支出</a:t>
            </a:r>
          </a:p>
          <a:p>
            <a:pPr marL="812800" indent="-812800">
              <a:lnSpc>
                <a:spcPct val="80000"/>
              </a:lnSpc>
              <a:buFont typeface="Wingdings" pitchFamily="2" charset="2"/>
              <a:buNone/>
            </a:pPr>
            <a:r>
              <a:rPr lang="zh-CN" altLang="en-US" sz="2800"/>
              <a:t>                     </a:t>
            </a:r>
            <a:r>
              <a:rPr lang="en-US" altLang="zh-CN" sz="2800"/>
              <a:t>(3) </a:t>
            </a:r>
            <a:r>
              <a:rPr lang="zh-CN" altLang="en-US" sz="2800"/>
              <a:t>现金余绌与资金融通</a:t>
            </a:r>
          </a:p>
          <a:p>
            <a:pPr marL="812800" indent="-812800">
              <a:lnSpc>
                <a:spcPct val="80000"/>
              </a:lnSpc>
              <a:buFont typeface="Wingdings" pitchFamily="2" charset="2"/>
              <a:buNone/>
            </a:pPr>
            <a:r>
              <a:rPr lang="zh-CN" altLang="en-US" sz="2800"/>
              <a:t>                     </a:t>
            </a:r>
            <a:r>
              <a:rPr lang="en-US" altLang="zh-CN" sz="2800"/>
              <a:t>(4) </a:t>
            </a:r>
            <a:r>
              <a:rPr lang="zh-CN" altLang="en-US" sz="2800"/>
              <a:t>期末现金余额</a:t>
            </a:r>
          </a:p>
        </p:txBody>
      </p:sp>
    </p:spTree>
    <p:extLst>
      <p:ext uri="{BB962C8B-B14F-4D97-AF65-F5344CB8AC3E}">
        <p14:creationId xmlns:p14="http://schemas.microsoft.com/office/powerpoint/2010/main" val="22925386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9" name="Rectangle 3"/>
          <p:cNvSpPr>
            <a:spLocks noGrp="1" noRot="1" noChangeArrowheads="1"/>
          </p:cNvSpPr>
          <p:nvPr>
            <p:ph type="body" idx="1"/>
          </p:nvPr>
        </p:nvSpPr>
        <p:spPr>
          <a:xfrm>
            <a:off x="160338" y="1095555"/>
            <a:ext cx="8823325" cy="4992508"/>
          </a:xfrm>
        </p:spPr>
        <p:txBody>
          <a:bodyPr/>
          <a:lstStyle/>
          <a:p>
            <a:pPr>
              <a:buFont typeface="Wingdings" pitchFamily="2" charset="2"/>
              <a:buNone/>
            </a:pPr>
            <a:r>
              <a:rPr lang="zh-CN" altLang="en-US" dirty="0" smtClean="0"/>
              <a:t>假定</a:t>
            </a:r>
            <a:r>
              <a:rPr lang="zh-CN" altLang="en-US" dirty="0"/>
              <a:t>海宁公司按年度分季编制</a:t>
            </a:r>
            <a:r>
              <a:rPr lang="zh-CN" altLang="en-US" dirty="0" smtClean="0"/>
              <a:t>现金</a:t>
            </a:r>
            <a:r>
              <a:rPr lang="zh-CN" altLang="en-US" dirty="0"/>
              <a:t>预算。该公司规定计划期间现金的</a:t>
            </a:r>
            <a:r>
              <a:rPr lang="zh-CN" altLang="en-US" dirty="0" smtClean="0"/>
              <a:t>最低库存</a:t>
            </a:r>
            <a:r>
              <a:rPr lang="zh-CN" altLang="en-US" dirty="0"/>
              <a:t>余额为</a:t>
            </a:r>
            <a:r>
              <a:rPr lang="en-US" altLang="zh-CN" dirty="0"/>
              <a:t>10000</a:t>
            </a:r>
            <a:r>
              <a:rPr lang="zh-CN" altLang="en-US" dirty="0"/>
              <a:t>元，现根据以上各种</a:t>
            </a:r>
            <a:r>
              <a:rPr lang="zh-CN" altLang="en-US" dirty="0" smtClean="0"/>
              <a:t>预算</a:t>
            </a:r>
            <a:r>
              <a:rPr lang="zh-CN" altLang="en-US" dirty="0"/>
              <a:t>表中的有关资料编制“现金预算”</a:t>
            </a:r>
            <a:r>
              <a:rPr lang="zh-CN" altLang="en-US" dirty="0" smtClean="0"/>
              <a:t>，         如图表</a:t>
            </a:r>
            <a:r>
              <a:rPr lang="en-US" altLang="zh-CN" dirty="0" smtClean="0"/>
              <a:t>8-11</a:t>
            </a:r>
            <a:endParaRPr lang="en-US" altLang="zh-CN" dirty="0"/>
          </a:p>
        </p:txBody>
      </p:sp>
    </p:spTree>
    <p:extLst>
      <p:ext uri="{BB962C8B-B14F-4D97-AF65-F5344CB8AC3E}">
        <p14:creationId xmlns:p14="http://schemas.microsoft.com/office/powerpoint/2010/main" val="189615458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2"/>
          <p:cNvSpPr>
            <a:spLocks noGrp="1" noRot="1" noChangeArrowheads="1"/>
          </p:cNvSpPr>
          <p:nvPr>
            <p:ph type="title"/>
          </p:nvPr>
        </p:nvSpPr>
        <p:spPr/>
        <p:txBody>
          <a:bodyPr/>
          <a:lstStyle/>
          <a:p>
            <a:pPr algn="l"/>
            <a:r>
              <a:rPr lang="zh-CN" altLang="en-US" sz="2400" dirty="0">
                <a:solidFill>
                  <a:schemeClr val="tx1"/>
                </a:solidFill>
              </a:rPr>
              <a:t>图表</a:t>
            </a:r>
            <a:r>
              <a:rPr lang="en-US" altLang="zh-CN" sz="2400" dirty="0">
                <a:solidFill>
                  <a:schemeClr val="tx1"/>
                </a:solidFill>
              </a:rPr>
              <a:t>8-11</a:t>
            </a:r>
            <a:r>
              <a:rPr lang="en-US" altLang="zh-CN" sz="3200" dirty="0">
                <a:solidFill>
                  <a:schemeClr val="tx1"/>
                </a:solidFill>
              </a:rPr>
              <a:t>             </a:t>
            </a:r>
            <a:r>
              <a:rPr lang="zh-CN" altLang="en-US" sz="3200" dirty="0">
                <a:solidFill>
                  <a:schemeClr val="tx1"/>
                </a:solidFill>
              </a:rPr>
              <a:t>海宁公司现金预算</a:t>
            </a:r>
            <a:br>
              <a:rPr lang="zh-CN" altLang="en-US" sz="3200" dirty="0">
                <a:solidFill>
                  <a:schemeClr val="tx1"/>
                </a:solidFill>
              </a:rPr>
            </a:br>
            <a:r>
              <a:rPr lang="zh-CN" altLang="en-US" sz="3200" dirty="0">
                <a:solidFill>
                  <a:schemeClr val="tx1"/>
                </a:solidFill>
              </a:rPr>
              <a:t>                               </a:t>
            </a:r>
            <a:r>
              <a:rPr lang="en-US" altLang="zh-CN" dirty="0" smtClean="0">
                <a:solidFill>
                  <a:schemeClr val="tx1"/>
                </a:solidFill>
              </a:rPr>
              <a:t>20</a:t>
            </a:r>
            <a:r>
              <a:rPr lang="en-US" altLang="zh-CN" sz="2400" dirty="0" smtClean="0">
                <a:solidFill>
                  <a:schemeClr val="tx1"/>
                </a:solidFill>
              </a:rPr>
              <a:t>X9</a:t>
            </a:r>
            <a:r>
              <a:rPr lang="zh-CN" altLang="en-US" sz="2400" dirty="0">
                <a:solidFill>
                  <a:schemeClr val="tx1"/>
                </a:solidFill>
              </a:rPr>
              <a:t>年度</a:t>
            </a:r>
          </a:p>
        </p:txBody>
      </p:sp>
      <p:graphicFrame>
        <p:nvGraphicFramePr>
          <p:cNvPr id="525389" name="Group 77"/>
          <p:cNvGraphicFramePr>
            <a:graphicFrameLocks noGrp="1"/>
          </p:cNvGraphicFramePr>
          <p:nvPr>
            <p:ph idx="1"/>
          </p:nvPr>
        </p:nvGraphicFramePr>
        <p:xfrm>
          <a:off x="250825" y="1600200"/>
          <a:ext cx="8512175" cy="3117215"/>
        </p:xfrm>
        <a:graphic>
          <a:graphicData uri="http://schemas.openxmlformats.org/drawingml/2006/table">
            <a:tbl>
              <a:tblPr/>
              <a:tblGrid>
                <a:gridCol w="1800225"/>
                <a:gridCol w="936625"/>
                <a:gridCol w="1117600"/>
                <a:gridCol w="1162050"/>
                <a:gridCol w="1166813"/>
                <a:gridCol w="1163637"/>
                <a:gridCol w="1165225"/>
              </a:tblGrid>
              <a:tr h="460375">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摘     要</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a:t>
                      </a:r>
                      <a:r>
                        <a:rPr kumimoji="0" lang="zh-CN" altLang="en-US" sz="1800" b="0" i="0" u="none" strike="noStrike" cap="none" normalizeH="0" baseline="0" smtClean="0">
                          <a:ln>
                            <a:noFill/>
                          </a:ln>
                          <a:solidFill>
                            <a:schemeClr val="tx1"/>
                          </a:solidFill>
                          <a:effectLst/>
                          <a:latin typeface="Arial" charset="0"/>
                          <a:ea typeface="宋体" charset="-122"/>
                        </a:rPr>
                        <a:t>资料</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   来源</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第一季度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第二季度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第三季度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第四季度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全年</a:t>
                      </a: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95400">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期初现金余额</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加</a:t>
                      </a:r>
                      <a:r>
                        <a:rPr kumimoji="0" lang="en-US" altLang="zh-CN" sz="1800" b="0" i="0" u="none" strike="noStrike" cap="none" normalizeH="0" baseline="0" smtClean="0">
                          <a:ln>
                            <a:noFill/>
                          </a:ln>
                          <a:solidFill>
                            <a:schemeClr val="tx1"/>
                          </a:solidFill>
                          <a:effectLst/>
                          <a:latin typeface="Arial" charset="0"/>
                          <a:ea typeface="宋体" charset="-122"/>
                        </a:rPr>
                        <a:t>:</a:t>
                      </a:r>
                      <a:r>
                        <a:rPr kumimoji="0" lang="zh-CN" altLang="en-US" sz="1800" b="0" i="0" u="none" strike="noStrike" cap="none" normalizeH="0" baseline="0" smtClean="0">
                          <a:ln>
                            <a:noFill/>
                          </a:ln>
                          <a:solidFill>
                            <a:schemeClr val="tx1"/>
                          </a:solidFill>
                          <a:effectLst/>
                          <a:latin typeface="Arial" charset="0"/>
                          <a:ea typeface="宋体" charset="-122"/>
                        </a:rPr>
                        <a:t>现金收入</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    应收帐款收      </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   回及销货收入</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图表</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8-1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12,000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54,000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10,975 </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90,000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10,800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127,500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10,115</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135,000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12,000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406,500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9775">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可动用现金合计</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66,000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100,975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138,300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145,115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418,500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02799362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6" name="Rectangle 2"/>
          <p:cNvSpPr>
            <a:spLocks noGrp="1" noRot="1" noChangeArrowheads="1"/>
          </p:cNvSpPr>
          <p:nvPr>
            <p:ph type="title"/>
          </p:nvPr>
        </p:nvSpPr>
        <p:spPr>
          <a:xfrm>
            <a:off x="323850" y="0"/>
            <a:ext cx="8540750" cy="1143000"/>
          </a:xfrm>
        </p:spPr>
        <p:txBody>
          <a:bodyPr/>
          <a:lstStyle/>
          <a:p>
            <a:pPr algn="l"/>
            <a:r>
              <a:rPr lang="zh-CN" altLang="en-US" sz="2000" dirty="0">
                <a:solidFill>
                  <a:schemeClr val="tx1"/>
                </a:solidFill>
              </a:rPr>
              <a:t>图表</a:t>
            </a:r>
            <a:r>
              <a:rPr lang="en-US" altLang="zh-CN" sz="2000" dirty="0">
                <a:solidFill>
                  <a:schemeClr val="tx1"/>
                </a:solidFill>
              </a:rPr>
              <a:t>8-11</a:t>
            </a:r>
            <a:r>
              <a:rPr lang="en-US" altLang="zh-CN" sz="2800" dirty="0">
                <a:solidFill>
                  <a:schemeClr val="tx1"/>
                </a:solidFill>
              </a:rPr>
              <a:t>                  </a:t>
            </a:r>
            <a:r>
              <a:rPr lang="zh-CN" altLang="en-US" sz="2800" dirty="0">
                <a:solidFill>
                  <a:schemeClr val="tx1"/>
                </a:solidFill>
              </a:rPr>
              <a:t>海宁公司现金预算</a:t>
            </a:r>
            <a:br>
              <a:rPr lang="zh-CN" altLang="en-US" sz="2800" dirty="0">
                <a:solidFill>
                  <a:schemeClr val="tx1"/>
                </a:solidFill>
              </a:rPr>
            </a:br>
            <a:r>
              <a:rPr lang="zh-CN" altLang="en-US" sz="2800" dirty="0">
                <a:solidFill>
                  <a:schemeClr val="tx1"/>
                </a:solidFill>
              </a:rPr>
              <a:t>                                   </a:t>
            </a:r>
            <a:r>
              <a:rPr lang="en-US" altLang="zh-CN" dirty="0" smtClean="0">
                <a:solidFill>
                  <a:schemeClr val="tx1"/>
                </a:solidFill>
              </a:rPr>
              <a:t>20</a:t>
            </a:r>
            <a:r>
              <a:rPr lang="en-US" altLang="zh-CN" sz="2400" dirty="0" smtClean="0">
                <a:solidFill>
                  <a:schemeClr val="tx1"/>
                </a:solidFill>
              </a:rPr>
              <a:t>X9</a:t>
            </a:r>
            <a:r>
              <a:rPr lang="zh-CN" altLang="en-US" sz="2400" dirty="0">
                <a:solidFill>
                  <a:schemeClr val="tx1"/>
                </a:solidFill>
              </a:rPr>
              <a:t>年度</a:t>
            </a:r>
            <a:r>
              <a:rPr lang="zh-CN" altLang="en-US" sz="2800" dirty="0">
                <a:solidFill>
                  <a:schemeClr val="tx1"/>
                </a:solidFill>
              </a:rPr>
              <a:t>                          </a:t>
            </a:r>
            <a:r>
              <a:rPr lang="zh-CN" altLang="en-US" sz="2000" dirty="0">
                <a:solidFill>
                  <a:schemeClr val="tx1"/>
                </a:solidFill>
              </a:rPr>
              <a:t>单位</a:t>
            </a:r>
            <a:r>
              <a:rPr lang="en-US" altLang="zh-CN" sz="2000" dirty="0">
                <a:solidFill>
                  <a:schemeClr val="tx1"/>
                </a:solidFill>
              </a:rPr>
              <a:t>:</a:t>
            </a:r>
            <a:r>
              <a:rPr lang="zh-CN" altLang="en-US" sz="2000" dirty="0">
                <a:solidFill>
                  <a:schemeClr val="tx1"/>
                </a:solidFill>
              </a:rPr>
              <a:t>元</a:t>
            </a:r>
          </a:p>
        </p:txBody>
      </p:sp>
      <p:graphicFrame>
        <p:nvGraphicFramePr>
          <p:cNvPr id="538729" name="Group 105"/>
          <p:cNvGraphicFramePr>
            <a:graphicFrameLocks noGrp="1"/>
          </p:cNvGraphicFramePr>
          <p:nvPr>
            <p:ph idx="1"/>
          </p:nvPr>
        </p:nvGraphicFramePr>
        <p:xfrm>
          <a:off x="323850" y="1052513"/>
          <a:ext cx="8583613" cy="5207064"/>
        </p:xfrm>
        <a:graphic>
          <a:graphicData uri="http://schemas.openxmlformats.org/drawingml/2006/table">
            <a:tbl>
              <a:tblPr/>
              <a:tblGrid>
                <a:gridCol w="1871663"/>
                <a:gridCol w="863600"/>
                <a:gridCol w="1152525"/>
                <a:gridCol w="1152525"/>
                <a:gridCol w="1223962"/>
                <a:gridCol w="1223963"/>
                <a:gridCol w="1095375"/>
              </a:tblGrid>
              <a:tr h="615950">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摘     要</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a:t>
                      </a:r>
                      <a:r>
                        <a:rPr kumimoji="0" lang="zh-CN" altLang="en-US" sz="1800" b="0" i="0" u="none" strike="noStrike" cap="none" normalizeH="0" baseline="0" smtClean="0">
                          <a:ln>
                            <a:noFill/>
                          </a:ln>
                          <a:solidFill>
                            <a:schemeClr val="tx1"/>
                          </a:solidFill>
                          <a:effectLst/>
                          <a:latin typeface="Arial" charset="0"/>
                          <a:ea typeface="宋体" charset="-122"/>
                        </a:rPr>
                        <a:t>资料</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   来源</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第一季度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第二季度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第三季度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第四季度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全年</a:t>
                      </a: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23950">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减</a:t>
                      </a:r>
                      <a:r>
                        <a:rPr kumimoji="0" lang="en-US" altLang="zh-CN" sz="1800" b="0" i="0" u="none" strike="noStrike" cap="none" normalizeH="0" baseline="0" smtClean="0">
                          <a:ln>
                            <a:noFill/>
                          </a:ln>
                          <a:solidFill>
                            <a:schemeClr val="tx1"/>
                          </a:solidFill>
                          <a:effectLst/>
                          <a:latin typeface="Arial" charset="0"/>
                          <a:ea typeface="宋体" charset="-122"/>
                        </a:rPr>
                        <a:t>:</a:t>
                      </a:r>
                      <a:r>
                        <a:rPr kumimoji="0" lang="zh-CN" altLang="en-US" sz="1800" b="0" i="0" u="none" strike="noStrike" cap="none" normalizeH="0" baseline="0" smtClean="0">
                          <a:ln>
                            <a:noFill/>
                          </a:ln>
                          <a:solidFill>
                            <a:schemeClr val="tx1"/>
                          </a:solidFill>
                          <a:effectLst/>
                          <a:latin typeface="Arial" charset="0"/>
                          <a:ea typeface="宋体" charset="-122"/>
                        </a:rPr>
                        <a:t>现金支出</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    采购直接材料</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    支付直接人工</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  工厂间接费用</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  推销和管理费</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  购置固定设备</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  支付所得税</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  支付股利</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表</a:t>
                      </a:r>
                      <a:r>
                        <a:rPr kumimoji="0" lang="en-US" altLang="zh-CN" sz="1800" b="0" i="0" u="none" strike="noStrike" cap="none" normalizeH="0" baseline="0" smtClean="0">
                          <a:ln>
                            <a:noFill/>
                          </a:ln>
                          <a:solidFill>
                            <a:schemeClr val="tx1"/>
                          </a:solidFill>
                          <a:effectLst/>
                          <a:latin typeface="Arial" charset="0"/>
                          <a:ea typeface="宋体" charset="-122"/>
                        </a:rPr>
                        <a:t>8-3</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表</a:t>
                      </a:r>
                      <a:r>
                        <a:rPr kumimoji="0" lang="en-US" altLang="zh-CN" sz="1800" b="0" i="0" u="none" strike="noStrike" cap="none" normalizeH="0" baseline="0" smtClean="0">
                          <a:ln>
                            <a:noFill/>
                          </a:ln>
                          <a:solidFill>
                            <a:schemeClr val="tx1"/>
                          </a:solidFill>
                          <a:effectLst/>
                          <a:latin typeface="Arial" charset="0"/>
                          <a:ea typeface="宋体" charset="-122"/>
                        </a:rPr>
                        <a:t>8-4</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表</a:t>
                      </a:r>
                      <a:r>
                        <a:rPr kumimoji="0" lang="en-US" altLang="zh-CN" sz="1800" b="0" i="0" u="none" strike="noStrike" cap="none" normalizeH="0" baseline="0" smtClean="0">
                          <a:ln>
                            <a:noFill/>
                          </a:ln>
                          <a:solidFill>
                            <a:schemeClr val="tx1"/>
                          </a:solidFill>
                          <a:effectLst/>
                          <a:latin typeface="Arial" charset="0"/>
                          <a:ea typeface="宋体" charset="-122"/>
                        </a:rPr>
                        <a:t>8-5</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表</a:t>
                      </a:r>
                      <a:r>
                        <a:rPr kumimoji="0" lang="en-US" altLang="zh-CN" sz="1800" b="0" i="0" u="none" strike="noStrike" cap="none" normalizeH="0" baseline="0" smtClean="0">
                          <a:ln>
                            <a:noFill/>
                          </a:ln>
                          <a:solidFill>
                            <a:schemeClr val="tx1"/>
                          </a:solidFill>
                          <a:effectLst/>
                          <a:latin typeface="Arial" charset="0"/>
                          <a:ea typeface="宋体" charset="-122"/>
                        </a:rPr>
                        <a:t>8-7</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表</a:t>
                      </a:r>
                      <a:r>
                        <a:rPr kumimoji="0" lang="en-US" altLang="zh-CN" sz="1800" b="0" i="0" u="none" strike="noStrike" cap="none" normalizeH="0" baseline="0" smtClean="0">
                          <a:ln>
                            <a:noFill/>
                          </a:ln>
                          <a:solidFill>
                            <a:schemeClr val="tx1"/>
                          </a:solidFill>
                          <a:effectLst/>
                          <a:latin typeface="Arial" charset="0"/>
                          <a:ea typeface="宋体" charset="-122"/>
                        </a:rPr>
                        <a:t>8-8</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8-10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8-10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11,750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21,000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26,275</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18,000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13,900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31,000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26,275</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18,000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16,000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17,410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39,000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26,275</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18,000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16,250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29,200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26,275</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18,000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59,310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120,200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105,100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72,000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16,000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16,000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8,000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8963">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现金支出合计</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83,025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111,175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106,685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95,725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396,610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23925">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收支轧抵现金结余</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(17,025)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(10,200)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31,615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49,390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21,890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47390883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Rectangle 2"/>
          <p:cNvSpPr>
            <a:spLocks noGrp="1" noRot="1" noChangeArrowheads="1"/>
          </p:cNvSpPr>
          <p:nvPr>
            <p:ph type="title"/>
          </p:nvPr>
        </p:nvSpPr>
        <p:spPr>
          <a:xfrm>
            <a:off x="298450" y="115888"/>
            <a:ext cx="8540750" cy="1143000"/>
          </a:xfrm>
        </p:spPr>
        <p:txBody>
          <a:bodyPr/>
          <a:lstStyle/>
          <a:p>
            <a:pPr algn="l"/>
            <a:r>
              <a:rPr lang="zh-CN" altLang="en-US" sz="2000" dirty="0">
                <a:solidFill>
                  <a:schemeClr val="tx1"/>
                </a:solidFill>
              </a:rPr>
              <a:t>图表</a:t>
            </a:r>
            <a:r>
              <a:rPr lang="en-US" altLang="zh-CN" sz="2000" dirty="0">
                <a:solidFill>
                  <a:schemeClr val="tx1"/>
                </a:solidFill>
              </a:rPr>
              <a:t>8-11</a:t>
            </a:r>
            <a:r>
              <a:rPr lang="en-US" altLang="zh-CN" sz="3200" dirty="0">
                <a:solidFill>
                  <a:schemeClr val="tx1"/>
                </a:solidFill>
              </a:rPr>
              <a:t>             </a:t>
            </a:r>
            <a:r>
              <a:rPr lang="zh-CN" altLang="en-US" sz="3200" dirty="0">
                <a:solidFill>
                  <a:schemeClr val="tx1"/>
                </a:solidFill>
              </a:rPr>
              <a:t>海宁公司现金预算</a:t>
            </a:r>
            <a:br>
              <a:rPr lang="zh-CN" altLang="en-US" sz="3200" dirty="0">
                <a:solidFill>
                  <a:schemeClr val="tx1"/>
                </a:solidFill>
              </a:rPr>
            </a:br>
            <a:r>
              <a:rPr lang="zh-CN" altLang="en-US" sz="3200" dirty="0">
                <a:solidFill>
                  <a:schemeClr val="tx1"/>
                </a:solidFill>
              </a:rPr>
              <a:t>                               </a:t>
            </a:r>
            <a:r>
              <a:rPr lang="en-US" altLang="zh-CN" dirty="0" smtClean="0">
                <a:solidFill>
                  <a:schemeClr val="tx1"/>
                </a:solidFill>
              </a:rPr>
              <a:t>20</a:t>
            </a:r>
            <a:r>
              <a:rPr lang="en-US" altLang="zh-CN" sz="2400" dirty="0" smtClean="0">
                <a:solidFill>
                  <a:schemeClr val="tx1"/>
                </a:solidFill>
              </a:rPr>
              <a:t>X9</a:t>
            </a:r>
            <a:r>
              <a:rPr lang="zh-CN" altLang="en-US" sz="2400" dirty="0">
                <a:solidFill>
                  <a:schemeClr val="tx1"/>
                </a:solidFill>
              </a:rPr>
              <a:t>年度</a:t>
            </a:r>
            <a:r>
              <a:rPr lang="zh-CN" altLang="en-US" sz="3200" dirty="0">
                <a:solidFill>
                  <a:schemeClr val="tx1"/>
                </a:solidFill>
              </a:rPr>
              <a:t>                   </a:t>
            </a:r>
            <a:r>
              <a:rPr lang="zh-CN" altLang="en-US" sz="2400" dirty="0">
                <a:solidFill>
                  <a:schemeClr val="tx1"/>
                </a:solidFill>
              </a:rPr>
              <a:t>单位</a:t>
            </a:r>
            <a:r>
              <a:rPr lang="en-US" altLang="zh-CN" sz="2400" dirty="0">
                <a:solidFill>
                  <a:schemeClr val="tx1"/>
                </a:solidFill>
              </a:rPr>
              <a:t>:</a:t>
            </a:r>
            <a:r>
              <a:rPr lang="zh-CN" altLang="en-US" sz="2400" dirty="0">
                <a:solidFill>
                  <a:schemeClr val="tx1"/>
                </a:solidFill>
              </a:rPr>
              <a:t>元</a:t>
            </a:r>
          </a:p>
        </p:txBody>
      </p:sp>
      <p:graphicFrame>
        <p:nvGraphicFramePr>
          <p:cNvPr id="539769" name="Group 121"/>
          <p:cNvGraphicFramePr>
            <a:graphicFrameLocks noGrp="1"/>
          </p:cNvGraphicFramePr>
          <p:nvPr>
            <p:ph idx="1"/>
          </p:nvPr>
        </p:nvGraphicFramePr>
        <p:xfrm>
          <a:off x="323850" y="1268413"/>
          <a:ext cx="8569325" cy="4316350"/>
        </p:xfrm>
        <a:graphic>
          <a:graphicData uri="http://schemas.openxmlformats.org/drawingml/2006/table">
            <a:tbl>
              <a:tblPr/>
              <a:tblGrid>
                <a:gridCol w="1563688"/>
                <a:gridCol w="884237"/>
                <a:gridCol w="1223963"/>
                <a:gridCol w="1225550"/>
                <a:gridCol w="1223962"/>
                <a:gridCol w="1223963"/>
                <a:gridCol w="1223962"/>
              </a:tblGrid>
              <a:tr h="588963">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摘     要</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a:t>
                      </a:r>
                      <a:r>
                        <a:rPr kumimoji="0" lang="zh-CN" altLang="en-US" sz="1800" b="0" i="0" u="none" strike="noStrike" cap="none" normalizeH="0" baseline="0" smtClean="0">
                          <a:ln>
                            <a:noFill/>
                          </a:ln>
                          <a:solidFill>
                            <a:schemeClr val="tx1"/>
                          </a:solidFill>
                          <a:effectLst/>
                          <a:latin typeface="Arial" charset="0"/>
                          <a:ea typeface="宋体" charset="-122"/>
                        </a:rPr>
                        <a:t>资料</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   来源</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第一季度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第二季度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第三季度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第四季度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全年</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通融资金</a:t>
                      </a:r>
                      <a:r>
                        <a:rPr kumimoji="0" lang="en-US" altLang="zh-CN" sz="1800" b="0" i="0" u="none" strike="noStrike" cap="none" normalizeH="0" baseline="0" smtClean="0">
                          <a:ln>
                            <a:noFill/>
                          </a:ln>
                          <a:solidFill>
                            <a:schemeClr val="tx1"/>
                          </a:solidFill>
                          <a:effectLst/>
                          <a:latin typeface="Arial" charset="0"/>
                          <a:ea typeface="宋体"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表</a:t>
                      </a:r>
                      <a:r>
                        <a:rPr kumimoji="0" lang="en-US" altLang="zh-CN" sz="1800" b="0" i="0" u="none" strike="noStrike" cap="none" normalizeH="0" baseline="0" smtClean="0">
                          <a:ln>
                            <a:noFill/>
                          </a:ln>
                          <a:solidFill>
                            <a:schemeClr val="tx1"/>
                          </a:solidFill>
                          <a:effectLst/>
                          <a:latin typeface="Arial" charset="0"/>
                          <a:ea typeface="宋体" charset="-122"/>
                        </a:rPr>
                        <a:t>8-9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23950">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向银行借款</a:t>
                      </a:r>
                      <a:r>
                        <a:rPr kumimoji="0" lang="en-US" altLang="zh-CN" sz="1800" b="0" i="0" u="none" strike="noStrike" cap="none" normalizeH="0" baseline="0" smtClean="0">
                          <a:ln>
                            <a:noFill/>
                          </a:ln>
                          <a:solidFill>
                            <a:schemeClr val="tx1"/>
                          </a:solidFill>
                          <a:effectLst/>
                          <a:latin typeface="Arial" charset="0"/>
                          <a:ea typeface="宋体" charset="-122"/>
                        </a:rPr>
                        <a:t>(</a:t>
                      </a:r>
                      <a:r>
                        <a:rPr kumimoji="0" lang="zh-CN" altLang="en-US" sz="1800" b="0" i="0" u="none" strike="noStrike" cap="none" normalizeH="0" baseline="0" smtClean="0">
                          <a:ln>
                            <a:noFill/>
                          </a:ln>
                          <a:solidFill>
                            <a:schemeClr val="tx1"/>
                          </a:solidFill>
                          <a:effectLst/>
                          <a:latin typeface="Arial" charset="0"/>
                          <a:ea typeface="宋体" charset="-122"/>
                        </a:rPr>
                        <a:t>期初</a:t>
                      </a:r>
                      <a:r>
                        <a:rPr kumimoji="0" lang="en-US" altLang="zh-CN" sz="1800" b="0" i="0" u="none" strike="noStrike" cap="none" normalizeH="0" baseline="0" smtClean="0">
                          <a:ln>
                            <a:noFill/>
                          </a:ln>
                          <a:solidFill>
                            <a:schemeClr val="tx1"/>
                          </a:solidFill>
                          <a:effectLst/>
                          <a:latin typeface="Arial" charset="0"/>
                          <a:ea typeface="宋体" charset="-122"/>
                        </a:rPr>
                        <a:t>)</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归还借款</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a:t>
                      </a:r>
                      <a:r>
                        <a:rPr kumimoji="0" lang="zh-CN" altLang="en-US" sz="1800" b="0" i="0" u="none" strike="noStrike" cap="none" normalizeH="0" baseline="0" smtClean="0">
                          <a:ln>
                            <a:noFill/>
                          </a:ln>
                          <a:solidFill>
                            <a:schemeClr val="tx1"/>
                          </a:solidFill>
                          <a:effectLst/>
                          <a:latin typeface="Arial" charset="0"/>
                          <a:ea typeface="宋体" charset="-122"/>
                        </a:rPr>
                        <a:t>期末</a:t>
                      </a:r>
                      <a:r>
                        <a:rPr kumimoji="0" lang="en-US" altLang="zh-CN" sz="1800" b="0" i="0" u="none" strike="noStrike" cap="none" normalizeH="0" baseline="0" smtClean="0">
                          <a:ln>
                            <a:noFill/>
                          </a:ln>
                          <a:solidFill>
                            <a:schemeClr val="tx1"/>
                          </a:solidFill>
                          <a:effectLst/>
                          <a:latin typeface="Arial" charset="0"/>
                          <a:ea typeface="宋体" charset="-122"/>
                        </a:rPr>
                        <a:t>)</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支付利息</a:t>
                      </a:r>
                      <a:r>
                        <a:rPr kumimoji="0" lang="en-US" altLang="zh-CN" sz="1800" b="0" i="0" u="none" strike="noStrike" cap="none" normalizeH="0" baseline="0" smtClean="0">
                          <a:ln>
                            <a:noFill/>
                          </a:ln>
                          <a:solidFill>
                            <a:schemeClr val="tx1"/>
                          </a:solidFill>
                          <a:effectLst/>
                          <a:latin typeface="Arial" charset="0"/>
                          <a:ea typeface="宋体" charset="-122"/>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28,000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21,000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(20,000)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(1,500)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(29,000)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(2,375)</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49,000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(49,000)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1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(3,875)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1963">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通融资金合计</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28,000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21,000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(21,500)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(31,375)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(3,875)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7713">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charset="-122"/>
                        </a:rPr>
                        <a:t>期末现金余额</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1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10,975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10,800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10,115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18,015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charset="-122"/>
                        </a:rPr>
                        <a:t>   18,015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39767" name="Text Box 119"/>
          <p:cNvSpPr txBox="1">
            <a:spLocks noChangeArrowheads="1"/>
          </p:cNvSpPr>
          <p:nvPr/>
        </p:nvSpPr>
        <p:spPr bwMode="auto">
          <a:xfrm>
            <a:off x="611188" y="5661025"/>
            <a:ext cx="8208962" cy="119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solidFill>
                  <a:srgbClr val="3333FF"/>
                </a:solidFill>
              </a:rPr>
              <a:t>*</a:t>
            </a:r>
            <a:r>
              <a:rPr lang="zh-CN" altLang="en-US">
                <a:solidFill>
                  <a:srgbClr val="3333FF"/>
                </a:solidFill>
              </a:rPr>
              <a:t>向银行借款数除需要抵补现金不足数外</a:t>
            </a:r>
            <a:r>
              <a:rPr lang="en-US" altLang="zh-CN">
                <a:solidFill>
                  <a:srgbClr val="3333FF"/>
                </a:solidFill>
              </a:rPr>
              <a:t>,</a:t>
            </a:r>
            <a:r>
              <a:rPr lang="zh-CN" altLang="en-US">
                <a:solidFill>
                  <a:srgbClr val="3333FF"/>
                </a:solidFill>
              </a:rPr>
              <a:t>还要保证期末最低现金余额为</a:t>
            </a:r>
            <a:r>
              <a:rPr lang="en-US" altLang="zh-CN">
                <a:solidFill>
                  <a:srgbClr val="3333FF"/>
                </a:solidFill>
              </a:rPr>
              <a:t>10,000</a:t>
            </a:r>
            <a:r>
              <a:rPr lang="zh-CN" altLang="en-US">
                <a:solidFill>
                  <a:srgbClr val="3333FF"/>
                </a:solidFill>
              </a:rPr>
              <a:t>元</a:t>
            </a:r>
          </a:p>
          <a:p>
            <a:pPr>
              <a:spcBef>
                <a:spcPct val="50000"/>
              </a:spcBef>
            </a:pPr>
            <a:r>
              <a:rPr lang="zh-CN" altLang="en-US">
                <a:solidFill>
                  <a:srgbClr val="3333FF"/>
                </a:solidFill>
              </a:rPr>
              <a:t>**归还</a:t>
            </a:r>
            <a:r>
              <a:rPr lang="en-US" altLang="zh-CN">
                <a:solidFill>
                  <a:srgbClr val="3333FF"/>
                </a:solidFill>
              </a:rPr>
              <a:t>20,000</a:t>
            </a:r>
            <a:r>
              <a:rPr lang="zh-CN" altLang="en-US">
                <a:solidFill>
                  <a:srgbClr val="3333FF"/>
                </a:solidFill>
              </a:rPr>
              <a:t>元借款</a:t>
            </a:r>
            <a:r>
              <a:rPr lang="en-US" altLang="zh-CN">
                <a:solidFill>
                  <a:srgbClr val="3333FF"/>
                </a:solidFill>
              </a:rPr>
              <a:t>9</a:t>
            </a:r>
            <a:r>
              <a:rPr lang="zh-CN" altLang="en-US">
                <a:solidFill>
                  <a:srgbClr val="3333FF"/>
                </a:solidFill>
              </a:rPr>
              <a:t>个月利息计算：</a:t>
            </a:r>
            <a:r>
              <a:rPr lang="en-US" altLang="zh-CN">
                <a:solidFill>
                  <a:srgbClr val="3333FF"/>
                </a:solidFill>
              </a:rPr>
              <a:t>20,000 X 10/100 X 9/12 = 1500</a:t>
            </a:r>
            <a:r>
              <a:rPr lang="zh-CN" altLang="en-US">
                <a:solidFill>
                  <a:srgbClr val="3333FF"/>
                </a:solidFill>
              </a:rPr>
              <a:t>元</a:t>
            </a:r>
          </a:p>
          <a:p>
            <a:pPr>
              <a:spcBef>
                <a:spcPct val="50000"/>
              </a:spcBef>
            </a:pPr>
            <a:r>
              <a:rPr lang="zh-CN" altLang="en-US">
                <a:solidFill>
                  <a:srgbClr val="3333FF"/>
                </a:solidFill>
              </a:rPr>
              <a:t>   归还</a:t>
            </a:r>
            <a:r>
              <a:rPr lang="en-US" altLang="zh-CN">
                <a:solidFill>
                  <a:srgbClr val="3333FF"/>
                </a:solidFill>
              </a:rPr>
              <a:t>29,000</a:t>
            </a:r>
            <a:r>
              <a:rPr lang="zh-CN" altLang="en-US">
                <a:solidFill>
                  <a:srgbClr val="3333FF"/>
                </a:solidFill>
              </a:rPr>
              <a:t>元借款利息计算</a:t>
            </a:r>
            <a:r>
              <a:rPr lang="en-US" altLang="zh-CN">
                <a:solidFill>
                  <a:srgbClr val="3333FF"/>
                </a:solidFill>
              </a:rPr>
              <a:t>:8000 X 10/100 + 2100 X 10/100 X 9/12 = 2375</a:t>
            </a:r>
            <a:r>
              <a:rPr lang="zh-CN" altLang="en-US">
                <a:solidFill>
                  <a:srgbClr val="3333FF"/>
                </a:solidFill>
              </a:rPr>
              <a:t>元</a:t>
            </a:r>
            <a:r>
              <a:rPr lang="en-US" altLang="zh-CN">
                <a:solidFill>
                  <a:srgbClr val="3333FF"/>
                </a:solidFill>
              </a:rPr>
              <a:t>.</a:t>
            </a:r>
          </a:p>
        </p:txBody>
      </p:sp>
    </p:spTree>
    <p:extLst>
      <p:ext uri="{BB962C8B-B14F-4D97-AF65-F5344CB8AC3E}">
        <p14:creationId xmlns:p14="http://schemas.microsoft.com/office/powerpoint/2010/main" val="239897617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5" name="Rectangle 3"/>
          <p:cNvSpPr>
            <a:spLocks noGrp="1" noRot="1" noChangeArrowheads="1"/>
          </p:cNvSpPr>
          <p:nvPr>
            <p:ph type="body" idx="1"/>
          </p:nvPr>
        </p:nvSpPr>
        <p:spPr/>
        <p:txBody>
          <a:bodyPr/>
          <a:lstStyle/>
          <a:p>
            <a:pPr>
              <a:buFont typeface="Wingdings" pitchFamily="2" charset="2"/>
              <a:buNone/>
            </a:pPr>
            <a:r>
              <a:rPr lang="zh-CN" altLang="en-US" dirty="0"/>
              <a:t>（二）预计收益表</a:t>
            </a:r>
          </a:p>
          <a:p>
            <a:pPr>
              <a:buFont typeface="Wingdings" pitchFamily="2" charset="2"/>
              <a:buNone/>
            </a:pPr>
            <a:r>
              <a:rPr lang="zh-CN" altLang="en-US" dirty="0"/>
              <a:t>        编制根据是</a:t>
            </a:r>
          </a:p>
          <a:p>
            <a:pPr>
              <a:buFont typeface="Wingdings" pitchFamily="2" charset="2"/>
              <a:buNone/>
            </a:pPr>
            <a:r>
              <a:rPr lang="zh-CN" altLang="en-US" dirty="0"/>
              <a:t>             （</a:t>
            </a:r>
            <a:r>
              <a:rPr lang="en-US" altLang="zh-CN" dirty="0"/>
              <a:t>1</a:t>
            </a:r>
            <a:r>
              <a:rPr lang="zh-CN" altLang="en-US" dirty="0"/>
              <a:t>）业务预算中的图表</a:t>
            </a:r>
            <a:r>
              <a:rPr lang="en-US" altLang="zh-CN" dirty="0"/>
              <a:t>8-1</a:t>
            </a:r>
            <a:r>
              <a:rPr lang="zh-CN" altLang="en-US" dirty="0"/>
              <a:t>，</a:t>
            </a:r>
            <a:r>
              <a:rPr lang="en-US" altLang="zh-CN" dirty="0"/>
              <a:t>8-5</a:t>
            </a:r>
            <a:r>
              <a:rPr lang="zh-CN" altLang="en-US" dirty="0"/>
              <a:t>，                        </a:t>
            </a:r>
          </a:p>
          <a:p>
            <a:pPr>
              <a:buFont typeface="Wingdings" pitchFamily="2" charset="2"/>
              <a:buNone/>
            </a:pPr>
            <a:r>
              <a:rPr lang="zh-CN" altLang="en-US" dirty="0"/>
              <a:t>                                                   </a:t>
            </a:r>
            <a:r>
              <a:rPr lang="en-US" altLang="zh-CN" dirty="0"/>
              <a:t>8-6</a:t>
            </a:r>
            <a:r>
              <a:rPr lang="zh-CN" altLang="en-US" dirty="0"/>
              <a:t>，</a:t>
            </a:r>
            <a:r>
              <a:rPr lang="en-US" altLang="zh-CN" dirty="0"/>
              <a:t>8-7</a:t>
            </a:r>
          </a:p>
          <a:p>
            <a:pPr>
              <a:buFont typeface="Wingdings" pitchFamily="2" charset="2"/>
              <a:buNone/>
            </a:pPr>
            <a:r>
              <a:rPr lang="en-US" altLang="zh-CN" dirty="0"/>
              <a:t>             </a:t>
            </a:r>
            <a:r>
              <a:rPr lang="zh-CN" altLang="en-US" dirty="0"/>
              <a:t>（</a:t>
            </a:r>
            <a:r>
              <a:rPr lang="en-US" altLang="zh-CN" dirty="0"/>
              <a:t>2</a:t>
            </a:r>
            <a:r>
              <a:rPr lang="zh-CN" altLang="en-US" dirty="0"/>
              <a:t>）专门决策预算的图表 </a:t>
            </a:r>
            <a:r>
              <a:rPr lang="en-US" altLang="zh-CN" dirty="0"/>
              <a:t>8-9</a:t>
            </a:r>
            <a:r>
              <a:rPr lang="zh-CN" altLang="en-US" dirty="0"/>
              <a:t>，</a:t>
            </a:r>
          </a:p>
          <a:p>
            <a:pPr>
              <a:buFont typeface="Wingdings" pitchFamily="2" charset="2"/>
              <a:buNone/>
            </a:pPr>
            <a:r>
              <a:rPr lang="zh-CN" altLang="en-US" dirty="0"/>
              <a:t>                                                       </a:t>
            </a:r>
            <a:r>
              <a:rPr lang="en-US" altLang="zh-CN" dirty="0"/>
              <a:t>8-10</a:t>
            </a:r>
          </a:p>
          <a:p>
            <a:pPr>
              <a:buFont typeface="Wingdings" pitchFamily="2" charset="2"/>
              <a:buNone/>
            </a:pPr>
            <a:r>
              <a:rPr lang="en-US" altLang="zh-CN" dirty="0"/>
              <a:t>             </a:t>
            </a:r>
            <a:r>
              <a:rPr lang="zh-CN" altLang="en-US" dirty="0"/>
              <a:t>（</a:t>
            </a:r>
            <a:r>
              <a:rPr lang="en-US" altLang="zh-CN" dirty="0"/>
              <a:t>3</a:t>
            </a:r>
            <a:r>
              <a:rPr lang="zh-CN" altLang="en-US" dirty="0"/>
              <a:t>）现金预算图表</a:t>
            </a:r>
            <a:r>
              <a:rPr lang="en-US" altLang="zh-CN" dirty="0"/>
              <a:t>8-11</a:t>
            </a:r>
          </a:p>
        </p:txBody>
      </p:sp>
    </p:spTree>
    <p:extLst>
      <p:ext uri="{BB962C8B-B14F-4D97-AF65-F5344CB8AC3E}">
        <p14:creationId xmlns:p14="http://schemas.microsoft.com/office/powerpoint/2010/main" val="15428272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179388" y="608013"/>
            <a:ext cx="8786812" cy="820737"/>
          </a:xfrm>
        </p:spPr>
        <p:txBody>
          <a:bodyPr/>
          <a:lstStyle/>
          <a:p>
            <a:pPr eaLnBrk="1" hangingPunct="1"/>
            <a:r>
              <a:rPr lang="zh-CN" altLang="en-GB" smtClean="0">
                <a:ea typeface="宋体" pitchFamily="2" charset="-122"/>
              </a:rPr>
              <a:t>目录</a:t>
            </a:r>
          </a:p>
        </p:txBody>
      </p:sp>
      <p:sp>
        <p:nvSpPr>
          <p:cNvPr id="17411" name="Rectangle 3"/>
          <p:cNvSpPr>
            <a:spLocks noGrp="1" noChangeArrowheads="1"/>
          </p:cNvSpPr>
          <p:nvPr>
            <p:ph type="subTitle" idx="1"/>
          </p:nvPr>
        </p:nvSpPr>
        <p:spPr>
          <a:xfrm>
            <a:off x="163513" y="1219200"/>
            <a:ext cx="7431087" cy="4338638"/>
          </a:xfrm>
        </p:spPr>
        <p:txBody>
          <a:bodyPr/>
          <a:lstStyle/>
          <a:p>
            <a:pPr marL="508000" indent="-508000" eaLnBrk="1" hangingPunct="1">
              <a:buFont typeface="Arial" pitchFamily="34" charset="0"/>
              <a:buAutoNum type="arabicPeriod" startAt="2"/>
            </a:pPr>
            <a:r>
              <a:rPr lang="zh-CN" altLang="en-GB" sz="2400" b="1" smtClean="0">
                <a:ea typeface="宋体" pitchFamily="2" charset="-122"/>
              </a:rPr>
              <a:t>预算管理基本概念</a:t>
            </a:r>
          </a:p>
          <a:p>
            <a:pPr marL="508000" indent="-508000" eaLnBrk="1" hangingPunct="1"/>
            <a:endParaRPr lang="zh-CN" altLang="en-GB" sz="2400" b="1" smtClean="0">
              <a:ea typeface="宋体" pitchFamily="2" charset="-122"/>
            </a:endParaRPr>
          </a:p>
          <a:p>
            <a:pPr lvl="1" eaLnBrk="1" hangingPunct="1">
              <a:buFontTx/>
              <a:buNone/>
            </a:pPr>
            <a:r>
              <a:rPr lang="en-GB" altLang="zh-CN" sz="1800" smtClean="0">
                <a:solidFill>
                  <a:srgbClr val="C0C0C0"/>
                </a:solidFill>
                <a:ea typeface="宋体" pitchFamily="2" charset="-122"/>
              </a:rPr>
              <a:t>2.1 </a:t>
            </a:r>
            <a:r>
              <a:rPr lang="zh-CN" altLang="en-GB" sz="1800" smtClean="0">
                <a:solidFill>
                  <a:srgbClr val="C0C0C0"/>
                </a:solidFill>
                <a:ea typeface="宋体" pitchFamily="2" charset="-122"/>
              </a:rPr>
              <a:t>预算管理的概念、本质、构成</a:t>
            </a:r>
          </a:p>
          <a:p>
            <a:pPr lvl="1" eaLnBrk="1" hangingPunct="1">
              <a:buFontTx/>
              <a:buNone/>
            </a:pPr>
            <a:r>
              <a:rPr lang="en-GB" altLang="zh-CN" sz="1800" smtClean="0">
                <a:solidFill>
                  <a:srgbClr val="C0C0C0"/>
                </a:solidFill>
                <a:ea typeface="宋体" pitchFamily="2" charset="-122"/>
              </a:rPr>
              <a:t>2.2 </a:t>
            </a:r>
            <a:r>
              <a:rPr lang="zh-CN" altLang="en-GB" sz="1800" smtClean="0">
                <a:solidFill>
                  <a:srgbClr val="C0C0C0"/>
                </a:solidFill>
                <a:ea typeface="宋体" pitchFamily="2" charset="-122"/>
              </a:rPr>
              <a:t>预算管理在企业管理中的重要性</a:t>
            </a:r>
          </a:p>
          <a:p>
            <a:pPr lvl="1" eaLnBrk="1" hangingPunct="1">
              <a:buFontTx/>
              <a:buNone/>
            </a:pPr>
            <a:r>
              <a:rPr lang="en-US" altLang="zh-CN" sz="1800" b="1" smtClean="0">
                <a:ea typeface="宋体" pitchFamily="2" charset="-122"/>
              </a:rPr>
              <a:t>2.3 </a:t>
            </a:r>
            <a:r>
              <a:rPr lang="zh-CN" altLang="en-US" sz="1800" b="1" smtClean="0">
                <a:ea typeface="宋体" pitchFamily="2" charset="-122"/>
              </a:rPr>
              <a:t>确保预算成功的因素</a:t>
            </a:r>
            <a:endParaRPr lang="zh-CN" altLang="en-GB" sz="1800" b="1" smtClean="0">
              <a:ea typeface="宋体" pitchFamily="2" charset="-122"/>
            </a:endParaRPr>
          </a:p>
          <a:p>
            <a:pPr lvl="1" eaLnBrk="1" hangingPunct="1">
              <a:buFontTx/>
              <a:buNone/>
            </a:pPr>
            <a:r>
              <a:rPr lang="en-US" altLang="zh-CN" sz="1800" smtClean="0">
                <a:solidFill>
                  <a:srgbClr val="C0C0C0"/>
                </a:solidFill>
                <a:ea typeface="宋体" pitchFamily="2" charset="-122"/>
              </a:rPr>
              <a:t>2.4 </a:t>
            </a:r>
            <a:r>
              <a:rPr lang="zh-CN" altLang="en-US" sz="1800" smtClean="0">
                <a:solidFill>
                  <a:srgbClr val="C0C0C0"/>
                </a:solidFill>
                <a:ea typeface="宋体" pitchFamily="2" charset="-122"/>
              </a:rPr>
              <a:t>预算管理的特点</a:t>
            </a:r>
          </a:p>
          <a:p>
            <a:pPr lvl="1" eaLnBrk="1" hangingPunct="1">
              <a:buFontTx/>
              <a:buNone/>
            </a:pPr>
            <a:r>
              <a:rPr lang="en-US" altLang="zh-CN" sz="1800" smtClean="0">
                <a:solidFill>
                  <a:srgbClr val="C0C0C0"/>
                </a:solidFill>
                <a:ea typeface="宋体" pitchFamily="2" charset="-122"/>
              </a:rPr>
              <a:t>2.5 </a:t>
            </a:r>
            <a:r>
              <a:rPr lang="zh-CN" altLang="en-US" sz="1800" smtClean="0">
                <a:solidFill>
                  <a:srgbClr val="C0C0C0"/>
                </a:solidFill>
                <a:ea typeface="宋体" pitchFamily="2" charset="-122"/>
              </a:rPr>
              <a:t>预算管理框架</a:t>
            </a:r>
          </a:p>
          <a:p>
            <a:pPr lvl="1" eaLnBrk="1" hangingPunct="1">
              <a:buFontTx/>
              <a:buNone/>
            </a:pPr>
            <a:r>
              <a:rPr lang="en-US" altLang="zh-CN" sz="1800" smtClean="0">
                <a:solidFill>
                  <a:srgbClr val="C0C0C0"/>
                </a:solidFill>
                <a:ea typeface="宋体" pitchFamily="2" charset="-122"/>
              </a:rPr>
              <a:t>2.6 </a:t>
            </a:r>
            <a:r>
              <a:rPr lang="zh-CN" altLang="en-US" sz="1800" smtClean="0">
                <a:solidFill>
                  <a:srgbClr val="C0C0C0"/>
                </a:solidFill>
                <a:ea typeface="宋体" pitchFamily="2" charset="-122"/>
              </a:rPr>
              <a:t>预算管理的组织机构和管理原则</a:t>
            </a:r>
          </a:p>
          <a:p>
            <a:pPr lvl="1" eaLnBrk="1" hangingPunct="1">
              <a:buFontTx/>
              <a:buNone/>
            </a:pPr>
            <a:r>
              <a:rPr lang="en-GB" altLang="zh-CN" sz="1800" smtClean="0">
                <a:solidFill>
                  <a:srgbClr val="C0C0C0"/>
                </a:solidFill>
                <a:ea typeface="宋体" pitchFamily="2" charset="-122"/>
              </a:rPr>
              <a:t>2.7 </a:t>
            </a:r>
            <a:r>
              <a:rPr lang="zh-CN" altLang="en-GB" sz="1800" smtClean="0">
                <a:solidFill>
                  <a:srgbClr val="C0C0C0"/>
                </a:solidFill>
                <a:ea typeface="宋体" pitchFamily="2" charset="-122"/>
              </a:rPr>
              <a:t>年度预算指标和编制思想</a:t>
            </a:r>
          </a:p>
          <a:p>
            <a:pPr lvl="1" eaLnBrk="1" hangingPunct="1">
              <a:buFontTx/>
              <a:buNone/>
            </a:pPr>
            <a:r>
              <a:rPr lang="en-US" altLang="zh-CN" sz="1800" smtClean="0">
                <a:solidFill>
                  <a:srgbClr val="C0C0C0"/>
                </a:solidFill>
                <a:ea typeface="宋体" pitchFamily="2" charset="-122"/>
              </a:rPr>
              <a:t>2.8 </a:t>
            </a:r>
            <a:r>
              <a:rPr lang="zh-CN" altLang="en-GB" sz="1800" smtClean="0">
                <a:solidFill>
                  <a:srgbClr val="C0C0C0"/>
                </a:solidFill>
                <a:ea typeface="宋体" pitchFamily="2" charset="-122"/>
              </a:rPr>
              <a:t>预算编制部门职能转换</a:t>
            </a:r>
            <a:endParaRPr lang="en-GB" altLang="zh-CN" sz="1800" smtClean="0">
              <a:solidFill>
                <a:srgbClr val="C0C0C0"/>
              </a:solidFill>
              <a:ea typeface="宋体" pitchFamily="2" charset="-122"/>
            </a:endParaRPr>
          </a:p>
        </p:txBody>
      </p:sp>
      <p:sp>
        <p:nvSpPr>
          <p:cNvPr id="17412" name="Text Box 4"/>
          <p:cNvSpPr txBox="1">
            <a:spLocks noChangeArrowheads="1"/>
          </p:cNvSpPr>
          <p:nvPr/>
        </p:nvSpPr>
        <p:spPr bwMode="blackWhite">
          <a:xfrm>
            <a:off x="373063" y="5761038"/>
            <a:ext cx="3440112" cy="488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rgbClr val="FB2B15"/>
                </a:solidFill>
                <a:ea typeface="宋体" pitchFamily="2" charset="-122"/>
              </a:rPr>
              <a:t>Need to modify the format to have consistent page separator </a:t>
            </a:r>
            <a:endParaRPr lang="zh-CN" altLang="en-GB" sz="1600">
              <a:solidFill>
                <a:srgbClr val="FB2B15"/>
              </a:solidFill>
              <a:ea typeface="宋体" pitchFamily="2" charset="-122"/>
            </a:endParaRPr>
          </a:p>
        </p:txBody>
      </p:sp>
      <p:pic>
        <p:nvPicPr>
          <p:cNvPr id="17413" name="Picture 5"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455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0"/>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7" name="Rectangle 3"/>
          <p:cNvSpPr>
            <a:spLocks noGrp="1" noRot="1" noChangeArrowheads="1"/>
          </p:cNvSpPr>
          <p:nvPr>
            <p:ph type="body" idx="1"/>
          </p:nvPr>
        </p:nvSpPr>
        <p:spPr/>
        <p:txBody>
          <a:bodyPr/>
          <a:lstStyle/>
          <a:p>
            <a:pPr>
              <a:buFont typeface="Wingdings" pitchFamily="2" charset="2"/>
              <a:buNone/>
            </a:pPr>
            <a:r>
              <a:rPr lang="zh-CN" altLang="en-US" dirty="0" smtClean="0"/>
              <a:t>海</a:t>
            </a:r>
            <a:r>
              <a:rPr lang="zh-CN" altLang="en-US" dirty="0"/>
              <a:t>宁公司根据以上预算图表</a:t>
            </a:r>
            <a:r>
              <a:rPr lang="en-US" altLang="zh-CN" dirty="0"/>
              <a:t>8-1-----  </a:t>
            </a:r>
            <a:r>
              <a:rPr lang="en-US" altLang="zh-CN" dirty="0" smtClean="0"/>
              <a:t>8-11</a:t>
            </a:r>
            <a:r>
              <a:rPr lang="zh-CN" altLang="en-US" dirty="0"/>
              <a:t>的有关资料</a:t>
            </a:r>
            <a:r>
              <a:rPr lang="zh-CN" altLang="en-US" dirty="0" smtClean="0"/>
              <a:t>，  </a:t>
            </a:r>
            <a:r>
              <a:rPr lang="zh-CN" altLang="en-US" dirty="0"/>
              <a:t>编制 </a:t>
            </a:r>
            <a:r>
              <a:rPr lang="en-US" altLang="zh-CN" dirty="0" smtClean="0"/>
              <a:t>20</a:t>
            </a:r>
            <a:r>
              <a:rPr lang="en-US" altLang="zh-CN" sz="2800" dirty="0" smtClean="0"/>
              <a:t>X</a:t>
            </a:r>
            <a:r>
              <a:rPr lang="en-US" altLang="zh-CN" dirty="0" smtClean="0"/>
              <a:t>9 </a:t>
            </a:r>
            <a:r>
              <a:rPr lang="zh-CN" altLang="en-US" dirty="0"/>
              <a:t>年度的预计收益表</a:t>
            </a:r>
            <a:r>
              <a:rPr lang="zh-CN" altLang="en-US" dirty="0" smtClean="0"/>
              <a:t>。 </a:t>
            </a:r>
            <a:r>
              <a:rPr lang="zh-CN" altLang="en-US" dirty="0"/>
              <a:t>如图表</a:t>
            </a:r>
            <a:r>
              <a:rPr lang="en-US" altLang="zh-CN" dirty="0"/>
              <a:t>8-12</a:t>
            </a:r>
          </a:p>
        </p:txBody>
      </p:sp>
    </p:spTree>
    <p:extLst>
      <p:ext uri="{BB962C8B-B14F-4D97-AF65-F5344CB8AC3E}">
        <p14:creationId xmlns:p14="http://schemas.microsoft.com/office/powerpoint/2010/main" val="88269512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2"/>
          <p:cNvSpPr>
            <a:spLocks noGrp="1" noRot="1" noChangeArrowheads="1"/>
          </p:cNvSpPr>
          <p:nvPr>
            <p:ph type="title"/>
          </p:nvPr>
        </p:nvSpPr>
        <p:spPr/>
        <p:txBody>
          <a:bodyPr/>
          <a:lstStyle/>
          <a:p>
            <a:pPr algn="l"/>
            <a:r>
              <a:rPr lang="zh-CN" altLang="en-US" sz="2400">
                <a:solidFill>
                  <a:schemeClr val="tx1"/>
                </a:solidFill>
              </a:rPr>
              <a:t>图表</a:t>
            </a:r>
            <a:r>
              <a:rPr lang="en-US" altLang="zh-CN" sz="2400">
                <a:solidFill>
                  <a:schemeClr val="tx1"/>
                </a:solidFill>
              </a:rPr>
              <a:t>8-12</a:t>
            </a:r>
            <a:r>
              <a:rPr lang="en-US" altLang="zh-CN" sz="2800">
                <a:solidFill>
                  <a:schemeClr val="tx1"/>
                </a:solidFill>
              </a:rPr>
              <a:t>             </a:t>
            </a:r>
            <a:r>
              <a:rPr lang="zh-CN" altLang="en-US" sz="2800">
                <a:solidFill>
                  <a:schemeClr val="tx1"/>
                </a:solidFill>
              </a:rPr>
              <a:t>海宁公司预计收益表</a:t>
            </a:r>
            <a:br>
              <a:rPr lang="zh-CN" altLang="en-US" sz="2800">
                <a:solidFill>
                  <a:schemeClr val="tx1"/>
                </a:solidFill>
              </a:rPr>
            </a:br>
            <a:r>
              <a:rPr lang="zh-CN" altLang="en-US" sz="2800">
                <a:solidFill>
                  <a:schemeClr val="tx1"/>
                </a:solidFill>
              </a:rPr>
              <a:t>                                     </a:t>
            </a:r>
            <a:r>
              <a:rPr lang="en-US" altLang="zh-CN" sz="2000">
                <a:solidFill>
                  <a:schemeClr val="tx1"/>
                </a:solidFill>
              </a:rPr>
              <a:t>19X9</a:t>
            </a:r>
            <a:r>
              <a:rPr lang="zh-CN" altLang="en-US" sz="2000">
                <a:solidFill>
                  <a:schemeClr val="tx1"/>
                </a:solidFill>
              </a:rPr>
              <a:t>年度                                  单位</a:t>
            </a:r>
            <a:r>
              <a:rPr lang="en-US" altLang="zh-CN" sz="2000">
                <a:solidFill>
                  <a:schemeClr val="tx1"/>
                </a:solidFill>
              </a:rPr>
              <a:t>:</a:t>
            </a:r>
            <a:r>
              <a:rPr lang="zh-CN" altLang="en-US" sz="2000">
                <a:solidFill>
                  <a:schemeClr val="tx1"/>
                </a:solidFill>
              </a:rPr>
              <a:t>元</a:t>
            </a:r>
          </a:p>
        </p:txBody>
      </p:sp>
      <p:graphicFrame>
        <p:nvGraphicFramePr>
          <p:cNvPr id="526377" name="Group 41"/>
          <p:cNvGraphicFramePr>
            <a:graphicFrameLocks noGrp="1"/>
          </p:cNvGraphicFramePr>
          <p:nvPr>
            <p:ph idx="1"/>
          </p:nvPr>
        </p:nvGraphicFramePr>
        <p:xfrm>
          <a:off x="611188" y="1412875"/>
          <a:ext cx="8153400" cy="5181600"/>
        </p:xfrm>
        <a:graphic>
          <a:graphicData uri="http://schemas.openxmlformats.org/drawingml/2006/table">
            <a:tbl>
              <a:tblPr/>
              <a:tblGrid>
                <a:gridCol w="4033837"/>
                <a:gridCol w="2016125"/>
                <a:gridCol w="2103438"/>
              </a:tblGrid>
              <a:tr h="38893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摘要</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资料来源</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金额</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49488">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销售收入</a:t>
                      </a:r>
                      <a:r>
                        <a:rPr kumimoji="0" lang="en-US" altLang="zh-CN" sz="2000" b="0" i="0" u="none" strike="noStrike" cap="none" normalizeH="0" baseline="0" smtClean="0">
                          <a:ln>
                            <a:noFill/>
                          </a:ln>
                          <a:solidFill>
                            <a:schemeClr val="tx1"/>
                          </a:solidFill>
                          <a:effectLst/>
                          <a:latin typeface="Arial" charset="0"/>
                          <a:ea typeface="宋体" charset="-122"/>
                        </a:rPr>
                        <a:t>(75 </a:t>
                      </a:r>
                      <a:r>
                        <a:rPr kumimoji="0" lang="en-US" altLang="zh-CN" sz="1800" b="0" i="0" u="none" strike="noStrike" cap="none" normalizeH="0" baseline="0" smtClean="0">
                          <a:ln>
                            <a:noFill/>
                          </a:ln>
                          <a:solidFill>
                            <a:schemeClr val="tx1"/>
                          </a:solidFill>
                          <a:effectLst/>
                          <a:latin typeface="Arial" charset="0"/>
                          <a:ea typeface="宋体" charset="-122"/>
                        </a:rPr>
                        <a:t>X</a:t>
                      </a:r>
                      <a:r>
                        <a:rPr kumimoji="0" lang="en-US" altLang="zh-CN" sz="2000" b="0" i="0" u="none" strike="noStrike" cap="none" normalizeH="0" baseline="0" smtClean="0">
                          <a:ln>
                            <a:noFill/>
                          </a:ln>
                          <a:solidFill>
                            <a:schemeClr val="tx1"/>
                          </a:solidFill>
                          <a:effectLst/>
                          <a:latin typeface="Arial" charset="0"/>
                          <a:ea typeface="宋体" charset="-122"/>
                        </a:rPr>
                        <a:t> 6000)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减</a:t>
                      </a:r>
                      <a:r>
                        <a:rPr kumimoji="0" lang="en-US" altLang="zh-CN" sz="2000" b="0" i="0" u="none" strike="noStrike" cap="none" normalizeH="0" baseline="0" smtClean="0">
                          <a:ln>
                            <a:noFill/>
                          </a:ln>
                          <a:solidFill>
                            <a:schemeClr val="tx1"/>
                          </a:solidFill>
                          <a:effectLst/>
                          <a:latin typeface="Arial" charset="0"/>
                          <a:ea typeface="宋体" charset="-122"/>
                        </a:rPr>
                        <a:t>:    </a:t>
                      </a:r>
                      <a:r>
                        <a:rPr kumimoji="0" lang="zh-CN" altLang="en-US" sz="2000" b="0" i="0" u="none" strike="noStrike" cap="none" normalizeH="0" baseline="0" smtClean="0">
                          <a:ln>
                            <a:noFill/>
                          </a:ln>
                          <a:solidFill>
                            <a:schemeClr val="tx1"/>
                          </a:solidFill>
                          <a:effectLst/>
                          <a:latin typeface="Arial" charset="0"/>
                          <a:ea typeface="宋体" charset="-122"/>
                        </a:rPr>
                        <a:t>变动成本</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        变动生产成本</a:t>
                      </a:r>
                      <a:r>
                        <a:rPr kumimoji="0" lang="en-US" altLang="zh-CN" sz="2000" b="0" i="0" u="none" strike="noStrike" cap="none" normalizeH="0" baseline="0" smtClean="0">
                          <a:ln>
                            <a:noFill/>
                          </a:ln>
                          <a:solidFill>
                            <a:schemeClr val="tx1"/>
                          </a:solidFill>
                          <a:effectLst/>
                          <a:latin typeface="Arial" charset="0"/>
                          <a:ea typeface="宋体" charset="-122"/>
                        </a:rPr>
                        <a:t>(40*6000)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a:t>
                      </a:r>
                      <a:r>
                        <a:rPr kumimoji="0" lang="zh-CN" altLang="en-US" sz="2000" b="0" i="0" u="none" strike="noStrike" cap="none" normalizeH="0" baseline="0" smtClean="0">
                          <a:ln>
                            <a:noFill/>
                          </a:ln>
                          <a:solidFill>
                            <a:schemeClr val="tx1"/>
                          </a:solidFill>
                          <a:effectLst/>
                          <a:latin typeface="Arial" charset="0"/>
                          <a:ea typeface="宋体" charset="-122"/>
                        </a:rPr>
                        <a:t>变动推销和管理成本</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贡献毛益总额</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减</a:t>
                      </a:r>
                      <a:r>
                        <a:rPr kumimoji="0" lang="en-US" altLang="zh-CN" sz="2000" b="0" i="0" u="none" strike="noStrike" cap="none" normalizeH="0" baseline="0" smtClean="0">
                          <a:ln>
                            <a:noFill/>
                          </a:ln>
                          <a:solidFill>
                            <a:schemeClr val="tx1"/>
                          </a:solidFill>
                          <a:effectLst/>
                          <a:latin typeface="Arial" charset="0"/>
                          <a:ea typeface="宋体" charset="-122"/>
                        </a:rPr>
                        <a:t>:   </a:t>
                      </a:r>
                      <a:r>
                        <a:rPr kumimoji="0" lang="zh-CN" altLang="en-US" sz="2000" b="0" i="0" u="none" strike="noStrike" cap="none" normalizeH="0" baseline="0" smtClean="0">
                          <a:ln>
                            <a:noFill/>
                          </a:ln>
                          <a:solidFill>
                            <a:schemeClr val="tx1"/>
                          </a:solidFill>
                          <a:effectLst/>
                          <a:latin typeface="Arial" charset="0"/>
                          <a:ea typeface="宋体" charset="-122"/>
                        </a:rPr>
                        <a:t>期间成本</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       固定制造费用</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       固定推销和管理费用</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营业净利</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减</a:t>
                      </a:r>
                      <a:r>
                        <a:rPr kumimoji="0" lang="en-US" altLang="zh-CN" sz="2000" b="0" i="0" u="none" strike="noStrike" cap="none" normalizeH="0" baseline="0" smtClean="0">
                          <a:ln>
                            <a:noFill/>
                          </a:ln>
                          <a:solidFill>
                            <a:schemeClr val="tx1"/>
                          </a:solidFill>
                          <a:effectLst/>
                          <a:latin typeface="Arial" charset="0"/>
                          <a:ea typeface="宋体" charset="-122"/>
                        </a:rPr>
                        <a:t>:   </a:t>
                      </a:r>
                      <a:r>
                        <a:rPr kumimoji="0" lang="zh-CN" altLang="en-US" sz="2000" b="0" i="0" u="none" strike="noStrike" cap="none" normalizeH="0" baseline="0" smtClean="0">
                          <a:ln>
                            <a:noFill/>
                          </a:ln>
                          <a:solidFill>
                            <a:schemeClr val="tx1"/>
                          </a:solidFill>
                          <a:effectLst/>
                          <a:latin typeface="Arial" charset="0"/>
                          <a:ea typeface="宋体" charset="-122"/>
                        </a:rPr>
                        <a:t>利息费用</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税前净利</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减</a:t>
                      </a:r>
                      <a:r>
                        <a:rPr kumimoji="0" lang="en-US" altLang="zh-CN" sz="2000" b="0" i="0" u="none" strike="noStrike" cap="none" normalizeH="0" baseline="0" smtClean="0">
                          <a:ln>
                            <a:noFill/>
                          </a:ln>
                          <a:solidFill>
                            <a:schemeClr val="tx1"/>
                          </a:solidFill>
                          <a:effectLst/>
                          <a:latin typeface="Arial" charset="0"/>
                          <a:ea typeface="宋体" charset="-122"/>
                        </a:rPr>
                        <a:t>:   </a:t>
                      </a:r>
                      <a:r>
                        <a:rPr kumimoji="0" lang="zh-CN" altLang="en-US" sz="2000" b="0" i="0" u="none" strike="noStrike" cap="none" normalizeH="0" baseline="0" smtClean="0">
                          <a:ln>
                            <a:noFill/>
                          </a:ln>
                          <a:solidFill>
                            <a:schemeClr val="tx1"/>
                          </a:solidFill>
                          <a:effectLst/>
                          <a:latin typeface="Arial" charset="0"/>
                          <a:ea typeface="宋体" charset="-122"/>
                        </a:rPr>
                        <a:t>所得税</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税后净利</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图表</a:t>
                      </a:r>
                      <a:r>
                        <a:rPr kumimoji="0" lang="en-US" altLang="zh-CN" sz="2000" b="0" i="0" u="none" strike="noStrike" cap="none" normalizeH="0" baseline="0" smtClean="0">
                          <a:ln>
                            <a:noFill/>
                          </a:ln>
                          <a:solidFill>
                            <a:schemeClr val="tx1"/>
                          </a:solidFill>
                          <a:effectLst/>
                          <a:latin typeface="Arial" charset="0"/>
                          <a:ea typeface="宋体" charset="-122"/>
                        </a:rPr>
                        <a:t>8-1</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图表</a:t>
                      </a:r>
                      <a:r>
                        <a:rPr kumimoji="0" lang="en-US" altLang="zh-CN" sz="2000" b="0" i="0" u="none" strike="noStrike" cap="none" normalizeH="0" baseline="0" smtClean="0">
                          <a:ln>
                            <a:noFill/>
                          </a:ln>
                          <a:solidFill>
                            <a:schemeClr val="tx1"/>
                          </a:solidFill>
                          <a:effectLst/>
                          <a:latin typeface="Arial" charset="0"/>
                          <a:ea typeface="宋体" charset="-122"/>
                        </a:rPr>
                        <a:t>8-6</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图表</a:t>
                      </a:r>
                      <a:r>
                        <a:rPr kumimoji="0" lang="en-US" altLang="zh-CN" sz="2000" b="0" i="0" u="none" strike="noStrike" cap="none" normalizeH="0" baseline="0" smtClean="0">
                          <a:ln>
                            <a:noFill/>
                          </a:ln>
                          <a:solidFill>
                            <a:schemeClr val="tx1"/>
                          </a:solidFill>
                          <a:effectLst/>
                          <a:latin typeface="Arial" charset="0"/>
                          <a:ea typeface="宋体" charset="-122"/>
                        </a:rPr>
                        <a:t>8-7</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图表</a:t>
                      </a:r>
                      <a:r>
                        <a:rPr kumimoji="0" lang="en-US" altLang="zh-CN" sz="2000" b="0" i="0" u="none" strike="noStrike" cap="none" normalizeH="0" baseline="0" smtClean="0">
                          <a:ln>
                            <a:noFill/>
                          </a:ln>
                          <a:solidFill>
                            <a:schemeClr val="tx1"/>
                          </a:solidFill>
                          <a:effectLst/>
                          <a:latin typeface="Arial" charset="0"/>
                          <a:ea typeface="宋体" charset="-122"/>
                        </a:rPr>
                        <a:t>8-5</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图表</a:t>
                      </a:r>
                      <a:r>
                        <a:rPr kumimoji="0" lang="en-US" altLang="zh-CN" sz="2000" b="0" i="0" u="none" strike="noStrike" cap="none" normalizeH="0" baseline="0" smtClean="0">
                          <a:ln>
                            <a:noFill/>
                          </a:ln>
                          <a:solidFill>
                            <a:schemeClr val="tx1"/>
                          </a:solidFill>
                          <a:effectLst/>
                          <a:latin typeface="Arial" charset="0"/>
                          <a:ea typeface="宋体" charset="-122"/>
                        </a:rPr>
                        <a:t>8-7</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图表</a:t>
                      </a:r>
                      <a:r>
                        <a:rPr kumimoji="0" lang="en-US" altLang="zh-CN" sz="2000" b="0" i="0" u="none" strike="noStrike" cap="none" normalizeH="0" baseline="0" smtClean="0">
                          <a:ln>
                            <a:noFill/>
                          </a:ln>
                          <a:solidFill>
                            <a:schemeClr val="tx1"/>
                          </a:solidFill>
                          <a:effectLst/>
                          <a:latin typeface="Arial" charset="0"/>
                          <a:ea typeface="宋体" charset="-122"/>
                        </a:rPr>
                        <a:t>8-9,8-11</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图表</a:t>
                      </a:r>
                      <a:r>
                        <a:rPr kumimoji="0" lang="en-US" altLang="zh-CN" sz="2000" b="0" i="0" u="none" strike="noStrike" cap="none" normalizeH="0" baseline="0" smtClean="0">
                          <a:ln>
                            <a:noFill/>
                          </a:ln>
                          <a:solidFill>
                            <a:schemeClr val="tx1"/>
                          </a:solidFill>
                          <a:effectLst/>
                          <a:latin typeface="Arial" charset="0"/>
                          <a:ea typeface="宋体" charset="-122"/>
                        </a:rPr>
                        <a:t>8-10,8-11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533400" indent="-533400">
                        <a:spcBef>
                          <a:spcPct val="20000"/>
                        </a:spcBef>
                        <a:buClr>
                          <a:schemeClr val="hlink"/>
                        </a:buClr>
                        <a:buFont typeface="Wingdings" pitchFamily="2" charset="2"/>
                        <a:defRPr sz="2800">
                          <a:solidFill>
                            <a:schemeClr val="tx1"/>
                          </a:solidFill>
                          <a:latin typeface="Arial" charset="0"/>
                          <a:ea typeface="宋体" charset="-122"/>
                        </a:defRPr>
                      </a:lvl1pPr>
                      <a:lvl2pPr marL="914400" indent="-457200">
                        <a:spcBef>
                          <a:spcPct val="20000"/>
                        </a:spcBef>
                        <a:buClr>
                          <a:schemeClr val="tx2"/>
                        </a:buClr>
                        <a:buSzPct val="85000"/>
                        <a:buFont typeface="Wingdings" pitchFamily="2" charset="2"/>
                        <a:defRPr sz="2400">
                          <a:solidFill>
                            <a:schemeClr val="tx1"/>
                          </a:solidFill>
                          <a:latin typeface="Arial" charset="0"/>
                          <a:ea typeface="宋体" charset="-122"/>
                        </a:defRPr>
                      </a:lvl2pPr>
                      <a:lvl3pPr marL="1295400" indent="-381000">
                        <a:spcBef>
                          <a:spcPct val="20000"/>
                        </a:spcBef>
                        <a:buClr>
                          <a:schemeClr val="hlink"/>
                        </a:buClr>
                        <a:buSzPct val="95000"/>
                        <a:buFont typeface="Wingdings 2" pitchFamily="18" charset="2"/>
                        <a:defRPr sz="2000">
                          <a:solidFill>
                            <a:schemeClr val="tx1"/>
                          </a:solidFill>
                          <a:latin typeface="Arial" charset="0"/>
                          <a:ea typeface="宋体" charset="-122"/>
                        </a:defRPr>
                      </a:lvl3pPr>
                      <a:lvl4pPr marL="1714500" indent="-342900">
                        <a:spcBef>
                          <a:spcPct val="20000"/>
                        </a:spcBef>
                        <a:buClr>
                          <a:schemeClr val="tx2"/>
                        </a:buClr>
                        <a:buSzPct val="90000"/>
                        <a:buFont typeface="Wingdings" pitchFamily="2" charset="2"/>
                        <a:defRPr>
                          <a:solidFill>
                            <a:schemeClr val="tx1"/>
                          </a:solidFill>
                          <a:latin typeface="Arial" charset="0"/>
                          <a:ea typeface="宋体" charset="-122"/>
                        </a:defRPr>
                      </a:lvl4pPr>
                      <a:lvl5pPr marL="2171700" indent="-342900">
                        <a:spcBef>
                          <a:spcPct val="20000"/>
                        </a:spcBef>
                        <a:buClr>
                          <a:schemeClr val="hlink"/>
                        </a:buClr>
                        <a:buFont typeface="Wingdings 2" pitchFamily="18" charset="2"/>
                        <a:defRPr>
                          <a:solidFill>
                            <a:schemeClr val="tx1"/>
                          </a:solidFill>
                          <a:latin typeface="Arial" charset="0"/>
                          <a:ea typeface="宋体" charset="-122"/>
                        </a:defRPr>
                      </a:lvl5pPr>
                      <a:lvl6pPr marL="2628900" indent="-342900"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marL="3086100" indent="-342900"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marL="3543300" indent="-342900"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marL="4000500" indent="-342900"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533400" marR="0" lvl="0" indent="-53340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450,000</a:t>
                      </a:r>
                    </a:p>
                    <a:p>
                      <a:pPr marL="533400" marR="0" lvl="0" indent="-53340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charset="0"/>
                        <a:ea typeface="宋体" charset="-122"/>
                      </a:endParaRPr>
                    </a:p>
                    <a:p>
                      <a:pPr marL="533400" marR="0" lvl="0" indent="-53340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240,000</a:t>
                      </a:r>
                    </a:p>
                    <a:p>
                      <a:pPr marL="533400" marR="0" lvl="0" indent="-533400" algn="l" defTabSz="914400" rtl="0" eaLnBrk="1" fontAlgn="base" latinLnBrk="0" hangingPunct="1">
                        <a:lnSpc>
                          <a:spcPct val="100000"/>
                        </a:lnSpc>
                        <a:spcBef>
                          <a:spcPct val="20000"/>
                        </a:spcBef>
                        <a:spcAft>
                          <a:spcPct val="0"/>
                        </a:spcAft>
                        <a:buClr>
                          <a:schemeClr val="hlink"/>
                        </a:buClr>
                        <a:buSzTx/>
                        <a:buFont typeface="Wingdings" pitchFamily="2" charset="2"/>
                        <a:buAutoNum type="arabicPlain" startAt="30000"/>
                        <a:tabLst/>
                      </a:pPr>
                      <a:r>
                        <a:rPr kumimoji="0" lang="en-US" altLang="zh-CN" sz="2000" b="0" i="0" u="none" strike="noStrike" cap="none" normalizeH="0" baseline="0" smtClean="0">
                          <a:ln>
                            <a:noFill/>
                          </a:ln>
                          <a:solidFill>
                            <a:schemeClr val="tx1"/>
                          </a:solidFill>
                          <a:effectLst/>
                          <a:latin typeface="Arial" charset="0"/>
                          <a:ea typeface="宋体" charset="-122"/>
                        </a:rPr>
                        <a:t>    270,000</a:t>
                      </a:r>
                    </a:p>
                    <a:p>
                      <a:pPr marL="533400" marR="0" lvl="0" indent="-53340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,180,000</a:t>
                      </a:r>
                    </a:p>
                    <a:p>
                      <a:pPr marL="533400" marR="0" lvl="0" indent="-53340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charset="0"/>
                        <a:ea typeface="宋体" charset="-122"/>
                      </a:endParaRPr>
                    </a:p>
                    <a:p>
                      <a:pPr marL="533400" marR="0" lvl="0" indent="-53340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60,000</a:t>
                      </a:r>
                    </a:p>
                    <a:p>
                      <a:pPr marL="533400" marR="0" lvl="0" indent="-53340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42,000   102,000</a:t>
                      </a:r>
                    </a:p>
                    <a:p>
                      <a:pPr marL="533400" marR="0" lvl="0" indent="-53340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78,000</a:t>
                      </a:r>
                    </a:p>
                    <a:p>
                      <a:pPr marL="533400" marR="0" lvl="0" indent="-53340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3,875</a:t>
                      </a:r>
                    </a:p>
                    <a:p>
                      <a:pPr marL="533400" marR="0" lvl="0" indent="-53340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74,125</a:t>
                      </a:r>
                    </a:p>
                    <a:p>
                      <a:pPr marL="533400" marR="0" lvl="0" indent="-53340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16,000</a:t>
                      </a:r>
                    </a:p>
                    <a:p>
                      <a:pPr marL="533400" marR="0" lvl="0" indent="-53340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5,8125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26378" name="Line 42"/>
          <p:cNvSpPr>
            <a:spLocks noChangeShapeType="1"/>
          </p:cNvSpPr>
          <p:nvPr/>
        </p:nvSpPr>
        <p:spPr bwMode="auto">
          <a:xfrm>
            <a:off x="6732588" y="3284538"/>
            <a:ext cx="18716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6379" name="Line 43"/>
          <p:cNvSpPr>
            <a:spLocks noChangeShapeType="1"/>
          </p:cNvSpPr>
          <p:nvPr/>
        </p:nvSpPr>
        <p:spPr bwMode="auto">
          <a:xfrm>
            <a:off x="6732588" y="4724400"/>
            <a:ext cx="18716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6380" name="Line 44"/>
          <p:cNvSpPr>
            <a:spLocks noChangeShapeType="1"/>
          </p:cNvSpPr>
          <p:nvPr/>
        </p:nvSpPr>
        <p:spPr bwMode="auto">
          <a:xfrm>
            <a:off x="6804025" y="5445125"/>
            <a:ext cx="18716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6381" name="Line 45"/>
          <p:cNvSpPr>
            <a:spLocks noChangeShapeType="1"/>
          </p:cNvSpPr>
          <p:nvPr/>
        </p:nvSpPr>
        <p:spPr bwMode="auto">
          <a:xfrm>
            <a:off x="6804025" y="6165850"/>
            <a:ext cx="18716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86956006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7" name="Rectangle 3"/>
          <p:cNvSpPr>
            <a:spLocks noGrp="1" noRot="1" noChangeArrowheads="1"/>
          </p:cNvSpPr>
          <p:nvPr>
            <p:ph type="body" idx="1"/>
          </p:nvPr>
        </p:nvSpPr>
        <p:spPr>
          <a:xfrm>
            <a:off x="468313" y="1268413"/>
            <a:ext cx="8153400" cy="5257800"/>
          </a:xfrm>
        </p:spPr>
        <p:txBody>
          <a:bodyPr/>
          <a:lstStyle/>
          <a:p>
            <a:pPr marL="812800" indent="-812800">
              <a:buFont typeface="Wingdings" pitchFamily="2" charset="2"/>
              <a:buNone/>
            </a:pPr>
            <a:r>
              <a:rPr lang="zh-CN" altLang="en-US"/>
              <a:t>（三）预计资产负债表</a:t>
            </a:r>
          </a:p>
          <a:p>
            <a:pPr marL="812800" indent="-812800">
              <a:buFont typeface="Wingdings" pitchFamily="2" charset="2"/>
              <a:buNone/>
            </a:pPr>
            <a:r>
              <a:rPr lang="zh-CN" altLang="en-US"/>
              <a:t>      </a:t>
            </a:r>
            <a:r>
              <a:rPr lang="zh-CN" altLang="en-US">
                <a:solidFill>
                  <a:srgbClr val="3333FF"/>
                </a:solidFill>
              </a:rPr>
              <a:t>编制依据：</a:t>
            </a:r>
          </a:p>
          <a:p>
            <a:pPr marL="812800" indent="-812800">
              <a:buFont typeface="Wingdings" pitchFamily="2" charset="2"/>
              <a:buNone/>
            </a:pPr>
            <a:r>
              <a:rPr lang="zh-CN" altLang="en-US"/>
              <a:t>         基期末的资产负债表</a:t>
            </a:r>
          </a:p>
          <a:p>
            <a:pPr marL="812800" indent="-812800">
              <a:buFont typeface="Wingdings" pitchFamily="2" charset="2"/>
              <a:buNone/>
            </a:pPr>
            <a:r>
              <a:rPr lang="zh-CN" altLang="en-US"/>
              <a:t>         业务预算中的图表</a:t>
            </a:r>
            <a:r>
              <a:rPr lang="en-US" altLang="zh-CN"/>
              <a:t>8-1</a:t>
            </a:r>
            <a:r>
              <a:rPr lang="zh-CN" altLang="en-US"/>
              <a:t>，</a:t>
            </a:r>
            <a:r>
              <a:rPr lang="en-US" altLang="zh-CN"/>
              <a:t>8-3</a:t>
            </a:r>
            <a:r>
              <a:rPr lang="zh-CN" altLang="en-US"/>
              <a:t>，</a:t>
            </a:r>
            <a:r>
              <a:rPr lang="en-US" altLang="zh-CN"/>
              <a:t>8-5</a:t>
            </a:r>
            <a:r>
              <a:rPr lang="zh-CN" altLang="en-US"/>
              <a:t>，</a:t>
            </a:r>
            <a:r>
              <a:rPr lang="en-US" altLang="zh-CN"/>
              <a:t>8-6</a:t>
            </a:r>
          </a:p>
          <a:p>
            <a:pPr marL="812800" indent="-812800">
              <a:buFont typeface="Wingdings" pitchFamily="2" charset="2"/>
              <a:buNone/>
            </a:pPr>
            <a:r>
              <a:rPr lang="en-US" altLang="zh-CN"/>
              <a:t>         </a:t>
            </a:r>
            <a:r>
              <a:rPr lang="zh-CN" altLang="en-US"/>
              <a:t>专门决策预算中的图表</a:t>
            </a:r>
            <a:r>
              <a:rPr lang="en-US" altLang="zh-CN"/>
              <a:t>8-8</a:t>
            </a:r>
            <a:r>
              <a:rPr lang="zh-CN" altLang="en-US"/>
              <a:t>，</a:t>
            </a:r>
            <a:r>
              <a:rPr lang="en-US" altLang="zh-CN"/>
              <a:t>8-10</a:t>
            </a:r>
          </a:p>
          <a:p>
            <a:pPr marL="812800" indent="-812800">
              <a:buFont typeface="Wingdings" pitchFamily="2" charset="2"/>
              <a:buNone/>
            </a:pPr>
            <a:r>
              <a:rPr lang="en-US" altLang="zh-CN"/>
              <a:t>         </a:t>
            </a:r>
            <a:r>
              <a:rPr lang="zh-CN" altLang="en-US"/>
              <a:t>财务预算中的图表</a:t>
            </a:r>
            <a:r>
              <a:rPr lang="en-US" altLang="zh-CN"/>
              <a:t>8-11</a:t>
            </a:r>
            <a:r>
              <a:rPr lang="zh-CN" altLang="en-US"/>
              <a:t>，</a:t>
            </a:r>
            <a:r>
              <a:rPr lang="en-US" altLang="zh-CN"/>
              <a:t>8-12</a:t>
            </a:r>
          </a:p>
          <a:p>
            <a:pPr marL="812800" indent="-812800">
              <a:buFont typeface="Wingdings" pitchFamily="2" charset="2"/>
              <a:buNone/>
            </a:pPr>
            <a:r>
              <a:rPr lang="en-US" altLang="zh-CN"/>
              <a:t>      </a:t>
            </a:r>
            <a:r>
              <a:rPr lang="zh-CN" altLang="en-US">
                <a:solidFill>
                  <a:srgbClr val="3333FF"/>
                </a:solidFill>
              </a:rPr>
              <a:t>编制方法：</a:t>
            </a:r>
          </a:p>
          <a:p>
            <a:pPr marL="812800" indent="-812800">
              <a:buFont typeface="Wingdings" pitchFamily="2" charset="2"/>
              <a:buNone/>
            </a:pPr>
            <a:r>
              <a:rPr lang="zh-CN" altLang="en-US"/>
              <a:t>          以基期末的资产负债表为基础，根据</a:t>
            </a:r>
          </a:p>
          <a:p>
            <a:pPr marL="812800" indent="-812800">
              <a:buFont typeface="Wingdings" pitchFamily="2" charset="2"/>
              <a:buNone/>
            </a:pPr>
            <a:r>
              <a:rPr lang="zh-CN" altLang="en-US"/>
              <a:t>         各项预算作必要的调整</a:t>
            </a:r>
          </a:p>
        </p:txBody>
      </p:sp>
    </p:spTree>
    <p:extLst>
      <p:ext uri="{BB962C8B-B14F-4D97-AF65-F5344CB8AC3E}">
        <p14:creationId xmlns:p14="http://schemas.microsoft.com/office/powerpoint/2010/main" val="2705486881"/>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1" name="Rectangle 3"/>
          <p:cNvSpPr>
            <a:spLocks noGrp="1" noRot="1" noChangeArrowheads="1"/>
          </p:cNvSpPr>
          <p:nvPr>
            <p:ph type="body" idx="1"/>
          </p:nvPr>
        </p:nvSpPr>
        <p:spPr>
          <a:xfrm>
            <a:off x="428445" y="763437"/>
            <a:ext cx="8153400" cy="4997450"/>
          </a:xfrm>
        </p:spPr>
        <p:txBody>
          <a:bodyPr/>
          <a:lstStyle/>
          <a:p>
            <a:pPr>
              <a:buFont typeface="Wingdings" pitchFamily="2" charset="2"/>
              <a:buNone/>
            </a:pPr>
            <a:r>
              <a:rPr lang="zh-CN" altLang="en-US" dirty="0" smtClean="0"/>
              <a:t>假定</a:t>
            </a:r>
            <a:r>
              <a:rPr lang="zh-CN" altLang="en-US" dirty="0"/>
              <a:t>海宁公司基期末的</a:t>
            </a:r>
            <a:r>
              <a:rPr lang="zh-CN" altLang="en-US" dirty="0" smtClean="0"/>
              <a:t>资产负债表如图表</a:t>
            </a:r>
            <a:r>
              <a:rPr lang="en-US" altLang="zh-CN" dirty="0" smtClean="0"/>
              <a:t>8-13</a:t>
            </a:r>
            <a:r>
              <a:rPr lang="zh-CN" altLang="en-US" dirty="0" smtClean="0"/>
              <a:t>，现根据基期（</a:t>
            </a:r>
            <a:r>
              <a:rPr lang="en-US" altLang="zh-CN" dirty="0" smtClean="0"/>
              <a:t>19X8</a:t>
            </a:r>
            <a:r>
              <a:rPr lang="zh-CN" altLang="en-US" dirty="0" smtClean="0"/>
              <a:t>年）末的资产负债表和计划</a:t>
            </a:r>
            <a:r>
              <a:rPr lang="zh-CN" altLang="en-US" dirty="0"/>
              <a:t>期间</a:t>
            </a:r>
            <a:r>
              <a:rPr lang="zh-CN" altLang="en-US" dirty="0" smtClean="0"/>
              <a:t>（</a:t>
            </a:r>
            <a:r>
              <a:rPr lang="en-US" altLang="zh-CN" dirty="0" smtClean="0"/>
              <a:t>20X9</a:t>
            </a:r>
            <a:r>
              <a:rPr lang="zh-CN" altLang="en-US" dirty="0"/>
              <a:t>年）各项预算中的有关</a:t>
            </a:r>
            <a:r>
              <a:rPr lang="zh-CN" altLang="en-US" dirty="0" smtClean="0"/>
              <a:t>资料</a:t>
            </a:r>
            <a:r>
              <a:rPr lang="zh-CN" altLang="en-US" dirty="0"/>
              <a:t>进行调整</a:t>
            </a:r>
            <a:r>
              <a:rPr lang="zh-CN" altLang="en-US" dirty="0" smtClean="0"/>
              <a:t>，编制</a:t>
            </a:r>
            <a:r>
              <a:rPr lang="zh-CN" altLang="en-US" dirty="0"/>
              <a:t>出</a:t>
            </a:r>
            <a:r>
              <a:rPr lang="zh-CN" altLang="en-US" dirty="0">
                <a:solidFill>
                  <a:srgbClr val="3333FF"/>
                </a:solidFill>
              </a:rPr>
              <a:t>计划期末的预计资产负债表</a:t>
            </a:r>
            <a:r>
              <a:rPr lang="zh-CN" altLang="en-US" dirty="0" smtClean="0"/>
              <a:t>，如</a:t>
            </a:r>
            <a:r>
              <a:rPr lang="zh-CN" altLang="en-US" dirty="0"/>
              <a:t>图表</a:t>
            </a:r>
            <a:r>
              <a:rPr lang="en-US" altLang="zh-CN" dirty="0"/>
              <a:t>8-14</a:t>
            </a:r>
          </a:p>
        </p:txBody>
      </p:sp>
    </p:spTree>
    <p:extLst>
      <p:ext uri="{BB962C8B-B14F-4D97-AF65-F5344CB8AC3E}">
        <p14:creationId xmlns:p14="http://schemas.microsoft.com/office/powerpoint/2010/main" val="169651078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Rectangle 2"/>
          <p:cNvSpPr>
            <a:spLocks noGrp="1" noRot="1" noChangeArrowheads="1"/>
          </p:cNvSpPr>
          <p:nvPr>
            <p:ph type="title"/>
          </p:nvPr>
        </p:nvSpPr>
        <p:spPr>
          <a:xfrm>
            <a:off x="298450" y="53975"/>
            <a:ext cx="8540750" cy="1143000"/>
          </a:xfrm>
        </p:spPr>
        <p:txBody>
          <a:bodyPr/>
          <a:lstStyle/>
          <a:p>
            <a:pPr algn="l"/>
            <a:r>
              <a:rPr lang="zh-CN" altLang="en-US" sz="2000" dirty="0">
                <a:solidFill>
                  <a:schemeClr val="tx1"/>
                </a:solidFill>
              </a:rPr>
              <a:t>图表</a:t>
            </a:r>
            <a:r>
              <a:rPr lang="en-US" altLang="zh-CN" sz="2000" dirty="0">
                <a:solidFill>
                  <a:schemeClr val="tx1"/>
                </a:solidFill>
              </a:rPr>
              <a:t>8-13</a:t>
            </a:r>
            <a:r>
              <a:rPr lang="en-US" altLang="zh-CN" sz="2800" dirty="0">
                <a:solidFill>
                  <a:schemeClr val="tx1"/>
                </a:solidFill>
              </a:rPr>
              <a:t>                 </a:t>
            </a:r>
            <a:r>
              <a:rPr lang="zh-CN" altLang="en-US" sz="2800" dirty="0">
                <a:solidFill>
                  <a:schemeClr val="tx1"/>
                </a:solidFill>
              </a:rPr>
              <a:t>海宁公司资产负债表</a:t>
            </a:r>
            <a:br>
              <a:rPr lang="zh-CN" altLang="en-US" sz="2800" dirty="0">
                <a:solidFill>
                  <a:schemeClr val="tx1"/>
                </a:solidFill>
              </a:rPr>
            </a:br>
            <a:r>
              <a:rPr lang="zh-CN" altLang="en-US" sz="2800" dirty="0">
                <a:solidFill>
                  <a:schemeClr val="tx1"/>
                </a:solidFill>
              </a:rPr>
              <a:t>                               </a:t>
            </a:r>
            <a:r>
              <a:rPr lang="en-US" altLang="zh-CN" dirty="0" smtClean="0">
                <a:solidFill>
                  <a:schemeClr val="tx1"/>
                </a:solidFill>
              </a:rPr>
              <a:t>20</a:t>
            </a:r>
            <a:r>
              <a:rPr lang="en-US" altLang="zh-CN" sz="2400" dirty="0" smtClean="0">
                <a:solidFill>
                  <a:schemeClr val="tx1"/>
                </a:solidFill>
              </a:rPr>
              <a:t>X8</a:t>
            </a:r>
            <a:r>
              <a:rPr lang="zh-CN" altLang="en-US" sz="2400" dirty="0">
                <a:solidFill>
                  <a:schemeClr val="tx1"/>
                </a:solidFill>
              </a:rPr>
              <a:t>年</a:t>
            </a:r>
            <a:r>
              <a:rPr lang="en-US" altLang="zh-CN" sz="2400" dirty="0">
                <a:solidFill>
                  <a:schemeClr val="tx1"/>
                </a:solidFill>
              </a:rPr>
              <a:t>12</a:t>
            </a:r>
            <a:r>
              <a:rPr lang="zh-CN" altLang="en-US" sz="2400" dirty="0">
                <a:solidFill>
                  <a:schemeClr val="tx1"/>
                </a:solidFill>
              </a:rPr>
              <a:t>月</a:t>
            </a:r>
            <a:r>
              <a:rPr lang="en-US" altLang="zh-CN" sz="2400" dirty="0">
                <a:solidFill>
                  <a:schemeClr val="tx1"/>
                </a:solidFill>
              </a:rPr>
              <a:t>31</a:t>
            </a:r>
            <a:r>
              <a:rPr lang="zh-CN" altLang="en-US" sz="2400" dirty="0">
                <a:solidFill>
                  <a:schemeClr val="tx1"/>
                </a:solidFill>
              </a:rPr>
              <a:t>日                     单位</a:t>
            </a:r>
            <a:r>
              <a:rPr lang="en-US" altLang="zh-CN" sz="2400" dirty="0">
                <a:solidFill>
                  <a:schemeClr val="tx1"/>
                </a:solidFill>
              </a:rPr>
              <a:t>:</a:t>
            </a:r>
            <a:r>
              <a:rPr lang="zh-CN" altLang="en-US" sz="2400" dirty="0">
                <a:solidFill>
                  <a:schemeClr val="tx1"/>
                </a:solidFill>
              </a:rPr>
              <a:t>元</a:t>
            </a:r>
          </a:p>
        </p:txBody>
      </p:sp>
      <p:graphicFrame>
        <p:nvGraphicFramePr>
          <p:cNvPr id="528431" name="Group 47"/>
          <p:cNvGraphicFramePr>
            <a:graphicFrameLocks noGrp="1"/>
          </p:cNvGraphicFramePr>
          <p:nvPr>
            <p:ph idx="1"/>
          </p:nvPr>
        </p:nvGraphicFramePr>
        <p:xfrm>
          <a:off x="611188" y="1484313"/>
          <a:ext cx="8153400" cy="5019040"/>
        </p:xfrm>
        <a:graphic>
          <a:graphicData uri="http://schemas.openxmlformats.org/drawingml/2006/table">
            <a:tbl>
              <a:tblPr/>
              <a:tblGrid>
                <a:gridCol w="4033837"/>
                <a:gridCol w="4119563"/>
              </a:tblGrid>
              <a:tr h="460375">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sng" strike="noStrike" cap="none" normalizeH="0" baseline="0" smtClean="0">
                          <a:ln>
                            <a:noFill/>
                          </a:ln>
                          <a:solidFill>
                            <a:schemeClr val="tx1"/>
                          </a:solidFill>
                          <a:effectLst/>
                          <a:latin typeface="Arial" charset="0"/>
                          <a:ea typeface="宋体" charset="-122"/>
                        </a:rPr>
                        <a:t>资             产</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sng" strike="noStrike" cap="none" normalizeH="0" baseline="0" smtClean="0">
                          <a:ln>
                            <a:noFill/>
                          </a:ln>
                          <a:solidFill>
                            <a:schemeClr val="tx1"/>
                          </a:solidFill>
                          <a:effectLst/>
                          <a:latin typeface="Arial" charset="0"/>
                          <a:ea typeface="宋体" charset="-122"/>
                        </a:rPr>
                        <a:t>权               益</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06675">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sng" strike="noStrike" cap="none" normalizeH="0" baseline="0" smtClean="0">
                          <a:ln>
                            <a:noFill/>
                          </a:ln>
                          <a:solidFill>
                            <a:schemeClr val="tx1"/>
                          </a:solidFill>
                          <a:effectLst/>
                          <a:latin typeface="Arial" charset="0"/>
                          <a:ea typeface="宋体" charset="-122"/>
                        </a:rPr>
                        <a:t>流动资产</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sng" strike="noStrike" cap="none" normalizeH="0" baseline="0" smtClean="0">
                          <a:ln>
                            <a:noFill/>
                          </a:ln>
                          <a:solidFill>
                            <a:schemeClr val="tx1"/>
                          </a:solidFill>
                          <a:effectLst/>
                          <a:latin typeface="Arial" charset="0"/>
                          <a:ea typeface="宋体" charset="-122"/>
                        </a:rPr>
                        <a:t>     </a:t>
                      </a:r>
                      <a:r>
                        <a:rPr kumimoji="0" lang="en-US" altLang="zh-CN" sz="2000" b="0" i="0" u="sng" strike="noStrike" cap="none" normalizeH="0" baseline="0" smtClean="0">
                          <a:ln>
                            <a:noFill/>
                          </a:ln>
                          <a:solidFill>
                            <a:schemeClr val="tx1"/>
                          </a:solidFill>
                          <a:effectLst/>
                          <a:latin typeface="Arial" charset="0"/>
                          <a:ea typeface="宋体" charset="-122"/>
                        </a:rPr>
                        <a:t>1.</a:t>
                      </a:r>
                      <a:r>
                        <a:rPr kumimoji="0" lang="zh-CN" altLang="en-US" sz="2000" b="0" i="0" u="sng" strike="noStrike" cap="none" normalizeH="0" baseline="0" smtClean="0">
                          <a:ln>
                            <a:noFill/>
                          </a:ln>
                          <a:solidFill>
                            <a:schemeClr val="tx1"/>
                          </a:solidFill>
                          <a:effectLst/>
                          <a:latin typeface="Arial" charset="0"/>
                          <a:ea typeface="宋体" charset="-122"/>
                        </a:rPr>
                        <a:t>现金                            </a:t>
                      </a:r>
                      <a:r>
                        <a:rPr kumimoji="0" lang="en-US" altLang="zh-CN" sz="2000" b="0" i="0" u="sng" strike="noStrike" cap="none" normalizeH="0" baseline="0" smtClean="0">
                          <a:ln>
                            <a:noFill/>
                          </a:ln>
                          <a:solidFill>
                            <a:schemeClr val="tx1"/>
                          </a:solidFill>
                          <a:effectLst/>
                          <a:latin typeface="Arial" charset="0"/>
                          <a:ea typeface="宋体" charset="-122"/>
                        </a:rPr>
                        <a:t>12,000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sng" strike="noStrike" cap="none" normalizeH="0" baseline="0" smtClean="0">
                          <a:ln>
                            <a:noFill/>
                          </a:ln>
                          <a:solidFill>
                            <a:schemeClr val="tx1"/>
                          </a:solidFill>
                          <a:effectLst/>
                          <a:latin typeface="Arial" charset="0"/>
                          <a:ea typeface="宋体" charset="-122"/>
                        </a:rPr>
                        <a:t>     2.</a:t>
                      </a:r>
                      <a:r>
                        <a:rPr kumimoji="0" lang="zh-CN" altLang="en-US" sz="2000" b="0" i="0" u="sng" strike="noStrike" cap="none" normalizeH="0" baseline="0" smtClean="0">
                          <a:ln>
                            <a:noFill/>
                          </a:ln>
                          <a:solidFill>
                            <a:schemeClr val="tx1"/>
                          </a:solidFill>
                          <a:effectLst/>
                          <a:latin typeface="Arial" charset="0"/>
                          <a:ea typeface="宋体" charset="-122"/>
                        </a:rPr>
                        <a:t>应收帐款                     </a:t>
                      </a:r>
                      <a:r>
                        <a:rPr kumimoji="0" lang="en-US" altLang="zh-CN" sz="2000" b="0" i="0" u="sng" strike="noStrike" cap="none" normalizeH="0" baseline="0" smtClean="0">
                          <a:ln>
                            <a:noFill/>
                          </a:ln>
                          <a:solidFill>
                            <a:schemeClr val="tx1"/>
                          </a:solidFill>
                          <a:effectLst/>
                          <a:latin typeface="Arial" charset="0"/>
                          <a:ea typeface="宋体" charset="-122"/>
                        </a:rPr>
                        <a:t>24,000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sng" strike="noStrike" cap="none" normalizeH="0" baseline="0" smtClean="0">
                          <a:ln>
                            <a:noFill/>
                          </a:ln>
                          <a:solidFill>
                            <a:schemeClr val="tx1"/>
                          </a:solidFill>
                          <a:effectLst/>
                          <a:latin typeface="Arial" charset="0"/>
                          <a:ea typeface="宋体" charset="-122"/>
                        </a:rPr>
                        <a:t>     3.</a:t>
                      </a:r>
                      <a:r>
                        <a:rPr kumimoji="0" lang="zh-CN" altLang="en-US" sz="2000" b="0" i="0" u="sng" strike="noStrike" cap="none" normalizeH="0" baseline="0" smtClean="0">
                          <a:ln>
                            <a:noFill/>
                          </a:ln>
                          <a:solidFill>
                            <a:schemeClr val="tx1"/>
                          </a:solidFill>
                          <a:effectLst/>
                          <a:latin typeface="Arial" charset="0"/>
                          <a:ea typeface="宋体" charset="-122"/>
                        </a:rPr>
                        <a:t>材料存货</a:t>
                      </a:r>
                      <a:r>
                        <a:rPr kumimoji="0" lang="en-US" altLang="zh-CN" sz="2000" b="0" i="0" u="sng" strike="noStrike" cap="none" normalizeH="0" baseline="0" smtClean="0">
                          <a:ln>
                            <a:noFill/>
                          </a:ln>
                          <a:solidFill>
                            <a:schemeClr val="tx1"/>
                          </a:solidFill>
                          <a:effectLst/>
                          <a:latin typeface="Arial" charset="0"/>
                          <a:ea typeface="宋体" charset="-122"/>
                        </a:rPr>
                        <a:t>(420</a:t>
                      </a:r>
                      <a:r>
                        <a:rPr kumimoji="0" lang="zh-CN" altLang="en-US" sz="2000" b="0" i="0" u="sng" strike="noStrike" cap="none" normalizeH="0" baseline="0" smtClean="0">
                          <a:ln>
                            <a:noFill/>
                          </a:ln>
                          <a:solidFill>
                            <a:schemeClr val="tx1"/>
                          </a:solidFill>
                          <a:effectLst/>
                          <a:latin typeface="Arial" charset="0"/>
                          <a:ea typeface="宋体" charset="-122"/>
                        </a:rPr>
                        <a:t>千克</a:t>
                      </a:r>
                      <a:r>
                        <a:rPr kumimoji="0" lang="en-US" altLang="zh-CN" sz="2000" b="0" i="0" u="sng" strike="noStrike" cap="none" normalizeH="0" baseline="0" smtClean="0">
                          <a:ln>
                            <a:noFill/>
                          </a:ln>
                          <a:solidFill>
                            <a:schemeClr val="tx1"/>
                          </a:solidFill>
                          <a:effectLst/>
                          <a:latin typeface="Arial" charset="0"/>
                          <a:ea typeface="宋体" charset="-122"/>
                        </a:rPr>
                        <a:t>)       2,100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sng" strike="noStrike" cap="none" normalizeH="0" baseline="0" smtClean="0">
                          <a:ln>
                            <a:noFill/>
                          </a:ln>
                          <a:solidFill>
                            <a:schemeClr val="tx1"/>
                          </a:solidFill>
                          <a:effectLst/>
                          <a:latin typeface="Arial" charset="0"/>
                          <a:ea typeface="宋体" charset="-122"/>
                        </a:rPr>
                        <a:t>     4.</a:t>
                      </a:r>
                      <a:r>
                        <a:rPr kumimoji="0" lang="zh-CN" altLang="en-US" sz="2000" b="0" i="0" u="sng" strike="noStrike" cap="none" normalizeH="0" baseline="0" smtClean="0">
                          <a:ln>
                            <a:noFill/>
                          </a:ln>
                          <a:solidFill>
                            <a:schemeClr val="tx1"/>
                          </a:solidFill>
                          <a:effectLst/>
                          <a:latin typeface="Arial" charset="0"/>
                          <a:ea typeface="宋体" charset="-122"/>
                        </a:rPr>
                        <a:t>产成品存货</a:t>
                      </a:r>
                      <a:r>
                        <a:rPr kumimoji="0" lang="en-US" altLang="zh-CN" sz="2000" b="0" i="0" u="sng" strike="noStrike" cap="none" normalizeH="0" baseline="0" smtClean="0">
                          <a:ln>
                            <a:noFill/>
                          </a:ln>
                          <a:solidFill>
                            <a:schemeClr val="tx1"/>
                          </a:solidFill>
                          <a:effectLst/>
                          <a:latin typeface="Arial" charset="0"/>
                          <a:ea typeface="宋体" charset="-122"/>
                        </a:rPr>
                        <a:t>(100</a:t>
                      </a:r>
                      <a:r>
                        <a:rPr kumimoji="0" lang="zh-CN" altLang="en-US" sz="2000" b="0" i="0" u="sng" strike="noStrike" cap="none" normalizeH="0" baseline="0" smtClean="0">
                          <a:ln>
                            <a:noFill/>
                          </a:ln>
                          <a:solidFill>
                            <a:schemeClr val="tx1"/>
                          </a:solidFill>
                          <a:effectLst/>
                          <a:latin typeface="Arial" charset="0"/>
                          <a:ea typeface="宋体" charset="-122"/>
                        </a:rPr>
                        <a:t>件</a:t>
                      </a:r>
                      <a:r>
                        <a:rPr kumimoji="0" lang="en-US" altLang="zh-CN" sz="2000" b="0" i="0" u="sng" strike="noStrike" cap="none" normalizeH="0" baseline="0" smtClean="0">
                          <a:ln>
                            <a:noFill/>
                          </a:ln>
                          <a:solidFill>
                            <a:schemeClr val="tx1"/>
                          </a:solidFill>
                          <a:effectLst/>
                          <a:latin typeface="Arial" charset="0"/>
                          <a:ea typeface="宋体" charset="-122"/>
                        </a:rPr>
                        <a:t>)       4,000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sng" strike="noStrike" cap="none" normalizeH="0" baseline="0" smtClean="0">
                          <a:ln>
                            <a:noFill/>
                          </a:ln>
                          <a:solidFill>
                            <a:schemeClr val="tx1"/>
                          </a:solidFill>
                          <a:effectLst/>
                          <a:latin typeface="Arial" charset="0"/>
                          <a:ea typeface="宋体" charset="-122"/>
                        </a:rPr>
                        <a:t>    </a:t>
                      </a:r>
                      <a:r>
                        <a:rPr kumimoji="0" lang="zh-CN" altLang="en-US" sz="2000" b="0" i="0" u="sng" strike="noStrike" cap="none" normalizeH="0" baseline="0" smtClean="0">
                          <a:ln>
                            <a:noFill/>
                          </a:ln>
                          <a:solidFill>
                            <a:srgbClr val="3333FF"/>
                          </a:solidFill>
                          <a:effectLst/>
                          <a:latin typeface="Arial" charset="0"/>
                          <a:ea typeface="宋体" charset="-122"/>
                        </a:rPr>
                        <a:t>合计                                </a:t>
                      </a:r>
                      <a:r>
                        <a:rPr kumimoji="0" lang="en-US" altLang="zh-CN" sz="2000" b="0" i="0" u="sng" strike="noStrike" cap="none" normalizeH="0" baseline="0" smtClean="0">
                          <a:ln>
                            <a:noFill/>
                          </a:ln>
                          <a:solidFill>
                            <a:srgbClr val="3333FF"/>
                          </a:solidFill>
                          <a:effectLst/>
                          <a:latin typeface="Arial" charset="0"/>
                          <a:ea typeface="宋体" charset="-122"/>
                        </a:rPr>
                        <a:t>42,100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sng" strike="noStrike" cap="none" normalizeH="0" baseline="0" smtClean="0">
                          <a:ln>
                            <a:noFill/>
                          </a:ln>
                          <a:solidFill>
                            <a:schemeClr val="tx1"/>
                          </a:solidFill>
                          <a:effectLst/>
                          <a:latin typeface="Arial" charset="0"/>
                          <a:ea typeface="宋体" charset="-122"/>
                        </a:rPr>
                        <a:t>固定资产</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sng" strike="noStrike" cap="none" normalizeH="0" baseline="0" smtClean="0">
                          <a:ln>
                            <a:noFill/>
                          </a:ln>
                          <a:solidFill>
                            <a:schemeClr val="tx1"/>
                          </a:solidFill>
                          <a:effectLst/>
                          <a:latin typeface="Arial" charset="0"/>
                          <a:ea typeface="宋体" charset="-122"/>
                        </a:rPr>
                        <a:t>     </a:t>
                      </a:r>
                      <a:r>
                        <a:rPr kumimoji="0" lang="en-US" altLang="zh-CN" sz="2000" b="0" i="0" u="sng" strike="noStrike" cap="none" normalizeH="0" baseline="0" smtClean="0">
                          <a:ln>
                            <a:noFill/>
                          </a:ln>
                          <a:solidFill>
                            <a:schemeClr val="tx1"/>
                          </a:solidFill>
                          <a:effectLst/>
                          <a:latin typeface="Arial" charset="0"/>
                          <a:ea typeface="宋体" charset="-122"/>
                        </a:rPr>
                        <a:t>5.</a:t>
                      </a:r>
                      <a:r>
                        <a:rPr kumimoji="0" lang="zh-CN" altLang="en-US" sz="2000" b="0" i="0" u="sng" strike="noStrike" cap="none" normalizeH="0" baseline="0" smtClean="0">
                          <a:ln>
                            <a:noFill/>
                          </a:ln>
                          <a:solidFill>
                            <a:schemeClr val="tx1"/>
                          </a:solidFill>
                          <a:effectLst/>
                          <a:latin typeface="Arial" charset="0"/>
                          <a:ea typeface="宋体" charset="-122"/>
                        </a:rPr>
                        <a:t>土地                            </a:t>
                      </a:r>
                      <a:r>
                        <a:rPr kumimoji="0" lang="en-US" altLang="zh-CN" sz="2000" b="0" i="0" u="sng" strike="noStrike" cap="none" normalizeH="0" baseline="0" smtClean="0">
                          <a:ln>
                            <a:noFill/>
                          </a:ln>
                          <a:solidFill>
                            <a:schemeClr val="tx1"/>
                          </a:solidFill>
                          <a:effectLst/>
                          <a:latin typeface="Arial" charset="0"/>
                          <a:ea typeface="宋体" charset="-122"/>
                        </a:rPr>
                        <a:t>40,000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sng" strike="noStrike" cap="none" normalizeH="0" baseline="0" smtClean="0">
                          <a:ln>
                            <a:noFill/>
                          </a:ln>
                          <a:solidFill>
                            <a:schemeClr val="tx1"/>
                          </a:solidFill>
                          <a:effectLst/>
                          <a:latin typeface="Arial" charset="0"/>
                          <a:ea typeface="宋体" charset="-122"/>
                        </a:rPr>
                        <a:t>     6.</a:t>
                      </a:r>
                      <a:r>
                        <a:rPr kumimoji="0" lang="zh-CN" altLang="en-US" sz="2000" b="0" i="0" u="sng" strike="noStrike" cap="none" normalizeH="0" baseline="0" smtClean="0">
                          <a:ln>
                            <a:noFill/>
                          </a:ln>
                          <a:solidFill>
                            <a:schemeClr val="tx1"/>
                          </a:solidFill>
                          <a:effectLst/>
                          <a:latin typeface="Arial" charset="0"/>
                          <a:ea typeface="宋体" charset="-122"/>
                        </a:rPr>
                        <a:t>房屋和设备                 </a:t>
                      </a:r>
                      <a:r>
                        <a:rPr kumimoji="0" lang="en-US" altLang="zh-CN" sz="2000" b="0" i="0" u="sng" strike="noStrike" cap="none" normalizeH="0" baseline="0" smtClean="0">
                          <a:ln>
                            <a:noFill/>
                          </a:ln>
                          <a:solidFill>
                            <a:schemeClr val="tx1"/>
                          </a:solidFill>
                          <a:effectLst/>
                          <a:latin typeface="Arial" charset="0"/>
                          <a:ea typeface="宋体" charset="-122"/>
                        </a:rPr>
                        <a:t>60,000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sng" strike="noStrike" cap="none" normalizeH="0" baseline="0" smtClean="0">
                          <a:ln>
                            <a:noFill/>
                          </a:ln>
                          <a:solidFill>
                            <a:schemeClr val="tx1"/>
                          </a:solidFill>
                          <a:effectLst/>
                          <a:latin typeface="Arial" charset="0"/>
                          <a:ea typeface="宋体" charset="-122"/>
                        </a:rPr>
                        <a:t>     7.</a:t>
                      </a:r>
                      <a:r>
                        <a:rPr kumimoji="0" lang="zh-CN" altLang="en-US" sz="2000" b="0" i="0" u="sng" strike="noStrike" cap="none" normalizeH="0" baseline="0" smtClean="0">
                          <a:ln>
                            <a:noFill/>
                          </a:ln>
                          <a:solidFill>
                            <a:schemeClr val="tx1"/>
                          </a:solidFill>
                          <a:effectLst/>
                          <a:latin typeface="Arial" charset="0"/>
                          <a:ea typeface="宋体" charset="-122"/>
                        </a:rPr>
                        <a:t>累计折旧                   </a:t>
                      </a:r>
                      <a:r>
                        <a:rPr kumimoji="0" lang="en-US" altLang="zh-CN" sz="2000" b="0" i="0" u="sng" strike="noStrike" cap="none" normalizeH="0" baseline="0" smtClean="0">
                          <a:ln>
                            <a:noFill/>
                          </a:ln>
                          <a:solidFill>
                            <a:schemeClr val="tx1"/>
                          </a:solidFill>
                          <a:effectLst/>
                          <a:latin typeface="Arial" charset="0"/>
                          <a:ea typeface="宋体" charset="-122"/>
                        </a:rPr>
                        <a:t>(40,000)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sng" strike="noStrike" cap="none" normalizeH="0" baseline="0" smtClean="0">
                          <a:ln>
                            <a:noFill/>
                          </a:ln>
                          <a:solidFill>
                            <a:schemeClr val="tx1"/>
                          </a:solidFill>
                          <a:effectLst/>
                          <a:latin typeface="Arial" charset="0"/>
                          <a:ea typeface="宋体" charset="-122"/>
                        </a:rPr>
                        <a:t>     </a:t>
                      </a:r>
                      <a:r>
                        <a:rPr kumimoji="0" lang="zh-CN" altLang="en-US" sz="2000" b="0" i="0" u="sng" strike="noStrike" cap="none" normalizeH="0" baseline="0" smtClean="0">
                          <a:ln>
                            <a:noFill/>
                          </a:ln>
                          <a:solidFill>
                            <a:schemeClr val="tx1"/>
                          </a:solidFill>
                          <a:effectLst/>
                          <a:latin typeface="Arial" charset="0"/>
                          <a:ea typeface="宋体" charset="-122"/>
                        </a:rPr>
                        <a:t>合计                               </a:t>
                      </a:r>
                      <a:r>
                        <a:rPr kumimoji="0" lang="en-US" altLang="zh-CN" sz="2000" b="0" i="0" u="sng" strike="noStrike" cap="none" normalizeH="0" baseline="0" smtClean="0">
                          <a:ln>
                            <a:noFill/>
                          </a:ln>
                          <a:solidFill>
                            <a:schemeClr val="tx1"/>
                          </a:solidFill>
                          <a:effectLst/>
                          <a:latin typeface="Arial" charset="0"/>
                          <a:ea typeface="宋体" charset="-122"/>
                        </a:rPr>
                        <a:t>60,000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sng" strike="noStrike" cap="none" normalizeH="0" baseline="0" smtClean="0">
                          <a:ln>
                            <a:noFill/>
                          </a:ln>
                          <a:solidFill>
                            <a:schemeClr val="tx1"/>
                          </a:solidFill>
                          <a:effectLst/>
                          <a:latin typeface="Arial" charset="0"/>
                          <a:ea typeface="宋体" charset="-122"/>
                        </a:rPr>
                        <a:t>流动负债</a:t>
                      </a:r>
                      <a:r>
                        <a:rPr kumimoji="0" lang="en-US" altLang="zh-CN" sz="2000" b="0" i="0" u="sng" strike="noStrike" cap="none" normalizeH="0" baseline="0" smtClean="0">
                          <a:ln>
                            <a:noFill/>
                          </a:ln>
                          <a:solidFill>
                            <a:schemeClr val="tx1"/>
                          </a:solidFill>
                          <a:effectLst/>
                          <a:latin typeface="Arial" charset="0"/>
                          <a:ea typeface="宋体" charset="-122"/>
                        </a:rPr>
                        <a:t>:</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sng" strike="noStrike" cap="none" normalizeH="0" baseline="0" smtClean="0">
                          <a:ln>
                            <a:noFill/>
                          </a:ln>
                          <a:solidFill>
                            <a:schemeClr val="tx1"/>
                          </a:solidFill>
                          <a:effectLst/>
                          <a:latin typeface="Arial" charset="0"/>
                          <a:ea typeface="宋体" charset="-122"/>
                        </a:rPr>
                        <a:t>       8.</a:t>
                      </a:r>
                      <a:r>
                        <a:rPr kumimoji="0" lang="zh-CN" altLang="en-US" sz="2000" b="0" i="0" u="sng" strike="noStrike" cap="none" normalizeH="0" baseline="0" smtClean="0">
                          <a:ln>
                            <a:noFill/>
                          </a:ln>
                          <a:solidFill>
                            <a:schemeClr val="tx1"/>
                          </a:solidFill>
                          <a:effectLst/>
                          <a:latin typeface="Arial" charset="0"/>
                          <a:ea typeface="宋体" charset="-122"/>
                        </a:rPr>
                        <a:t>应付购料款                </a:t>
                      </a:r>
                      <a:r>
                        <a:rPr kumimoji="0" lang="en-US" altLang="zh-CN" sz="2000" b="0" i="0" u="sng" strike="noStrike" cap="none" normalizeH="0" baseline="0" smtClean="0">
                          <a:ln>
                            <a:noFill/>
                          </a:ln>
                          <a:solidFill>
                            <a:schemeClr val="tx1"/>
                          </a:solidFill>
                          <a:effectLst/>
                          <a:latin typeface="Arial" charset="0"/>
                          <a:ea typeface="宋体" charset="-122"/>
                        </a:rPr>
                        <a:t>6,000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sng"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sng"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sng" strike="noStrike" cap="none" normalizeH="0" baseline="0" smtClean="0">
                          <a:ln>
                            <a:noFill/>
                          </a:ln>
                          <a:solidFill>
                            <a:schemeClr val="tx1"/>
                          </a:solidFill>
                          <a:effectLst/>
                          <a:latin typeface="Arial" charset="0"/>
                          <a:ea typeface="宋体" charset="-122"/>
                        </a:rPr>
                        <a:t>股东权益</a:t>
                      </a:r>
                      <a:r>
                        <a:rPr kumimoji="0" lang="en-US" altLang="zh-CN" sz="2000" b="0" i="0" u="sng" strike="noStrike" cap="none" normalizeH="0" baseline="0" smtClean="0">
                          <a:ln>
                            <a:noFill/>
                          </a:ln>
                          <a:solidFill>
                            <a:schemeClr val="tx1"/>
                          </a:solidFill>
                          <a:effectLst/>
                          <a:latin typeface="Arial" charset="0"/>
                          <a:ea typeface="宋体" charset="-122"/>
                        </a:rPr>
                        <a:t>:</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sng" strike="noStrike" cap="none" normalizeH="0" baseline="0" smtClean="0">
                          <a:ln>
                            <a:noFill/>
                          </a:ln>
                          <a:solidFill>
                            <a:schemeClr val="tx1"/>
                          </a:solidFill>
                          <a:effectLst/>
                          <a:latin typeface="Arial" charset="0"/>
                          <a:ea typeface="宋体" charset="-122"/>
                        </a:rPr>
                        <a:t>      9.</a:t>
                      </a:r>
                      <a:r>
                        <a:rPr kumimoji="0" lang="zh-CN" altLang="en-US" sz="2000" b="0" i="0" u="sng" strike="noStrike" cap="none" normalizeH="0" baseline="0" smtClean="0">
                          <a:ln>
                            <a:noFill/>
                          </a:ln>
                          <a:solidFill>
                            <a:schemeClr val="tx1"/>
                          </a:solidFill>
                          <a:effectLst/>
                          <a:latin typeface="Arial" charset="0"/>
                          <a:ea typeface="宋体" charset="-122"/>
                        </a:rPr>
                        <a:t>普通股股本                  </a:t>
                      </a:r>
                      <a:r>
                        <a:rPr kumimoji="0" lang="en-US" altLang="zh-CN" sz="2000" b="0" i="0" u="sng" strike="noStrike" cap="none" normalizeH="0" baseline="0" smtClean="0">
                          <a:ln>
                            <a:noFill/>
                          </a:ln>
                          <a:solidFill>
                            <a:schemeClr val="tx1"/>
                          </a:solidFill>
                          <a:effectLst/>
                          <a:latin typeface="Arial" charset="0"/>
                          <a:ea typeface="宋体" charset="-122"/>
                        </a:rPr>
                        <a:t>40,000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sng" strike="noStrike" cap="none" normalizeH="0" baseline="0" smtClean="0">
                          <a:ln>
                            <a:noFill/>
                          </a:ln>
                          <a:solidFill>
                            <a:schemeClr val="tx1"/>
                          </a:solidFill>
                          <a:effectLst/>
                          <a:latin typeface="Arial" charset="0"/>
                          <a:ea typeface="宋体" charset="-122"/>
                        </a:rPr>
                        <a:t>     10.</a:t>
                      </a:r>
                      <a:r>
                        <a:rPr kumimoji="0" lang="zh-CN" altLang="en-US" sz="2000" b="0" i="0" u="sng" strike="noStrike" cap="none" normalizeH="0" baseline="0" smtClean="0">
                          <a:ln>
                            <a:noFill/>
                          </a:ln>
                          <a:solidFill>
                            <a:schemeClr val="tx1"/>
                          </a:solidFill>
                          <a:effectLst/>
                          <a:latin typeface="Arial" charset="0"/>
                          <a:ea typeface="宋体" charset="-122"/>
                        </a:rPr>
                        <a:t>留存收益                    </a:t>
                      </a:r>
                      <a:r>
                        <a:rPr kumimoji="0" lang="en-US" altLang="zh-CN" sz="2000" b="0" i="0" u="sng" strike="noStrike" cap="none" normalizeH="0" baseline="0" smtClean="0">
                          <a:ln>
                            <a:noFill/>
                          </a:ln>
                          <a:solidFill>
                            <a:schemeClr val="tx1"/>
                          </a:solidFill>
                          <a:effectLst/>
                          <a:latin typeface="Arial" charset="0"/>
                          <a:ea typeface="宋体" charset="-122"/>
                        </a:rPr>
                        <a:t>56,100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sng" strike="noStrike" cap="none" normalizeH="0" baseline="0" smtClean="0">
                          <a:ln>
                            <a:noFill/>
                          </a:ln>
                          <a:solidFill>
                            <a:schemeClr val="tx1"/>
                          </a:solidFill>
                          <a:effectLst/>
                          <a:latin typeface="Arial" charset="0"/>
                          <a:ea typeface="宋体" charset="-122"/>
                        </a:rPr>
                        <a:t>      </a:t>
                      </a:r>
                      <a:r>
                        <a:rPr kumimoji="0" lang="zh-CN" altLang="en-US" sz="2000" b="0" i="0" u="sng" strike="noStrike" cap="none" normalizeH="0" baseline="0" smtClean="0">
                          <a:ln>
                            <a:noFill/>
                          </a:ln>
                          <a:solidFill>
                            <a:srgbClr val="3333FF"/>
                          </a:solidFill>
                          <a:effectLst/>
                          <a:latin typeface="Arial" charset="0"/>
                          <a:ea typeface="宋体" charset="-122"/>
                        </a:rPr>
                        <a:t>合计                               </a:t>
                      </a:r>
                      <a:r>
                        <a:rPr kumimoji="0" lang="en-US" altLang="zh-CN" sz="2000" b="0" i="0" u="sng" strike="noStrike" cap="none" normalizeH="0" baseline="0" smtClean="0">
                          <a:ln>
                            <a:noFill/>
                          </a:ln>
                          <a:solidFill>
                            <a:srgbClr val="3333FF"/>
                          </a:solidFill>
                          <a:effectLst/>
                          <a:latin typeface="Arial" charset="0"/>
                          <a:ea typeface="宋体" charset="-122"/>
                        </a:rPr>
                        <a:t>96,100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sng" strike="noStrike" cap="none" normalizeH="0" baseline="0" smtClean="0">
                          <a:ln>
                            <a:noFill/>
                          </a:ln>
                          <a:solidFill>
                            <a:srgbClr val="A50021"/>
                          </a:solidFill>
                          <a:effectLst/>
                          <a:latin typeface="Arial" charset="0"/>
                          <a:ea typeface="宋体" charset="-122"/>
                        </a:rPr>
                        <a:t>资产总计                          </a:t>
                      </a:r>
                      <a:r>
                        <a:rPr kumimoji="0" lang="en-US" altLang="zh-CN" sz="2000" b="0" i="0" u="sng" strike="noStrike" cap="none" normalizeH="0" baseline="0" smtClean="0">
                          <a:ln>
                            <a:noFill/>
                          </a:ln>
                          <a:solidFill>
                            <a:srgbClr val="A50021"/>
                          </a:solidFill>
                          <a:effectLst/>
                          <a:latin typeface="Arial" charset="0"/>
                          <a:ea typeface="宋体" charset="-122"/>
                        </a:rPr>
                        <a:t>102,100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sng" strike="noStrike" cap="none" normalizeH="0" baseline="0" smtClean="0">
                          <a:ln>
                            <a:noFill/>
                          </a:ln>
                          <a:solidFill>
                            <a:srgbClr val="A50021"/>
                          </a:solidFill>
                          <a:effectLst/>
                          <a:latin typeface="Arial" charset="0"/>
                          <a:ea typeface="宋体" charset="-122"/>
                        </a:rPr>
                        <a:t>权益总计                            </a:t>
                      </a:r>
                      <a:r>
                        <a:rPr kumimoji="0" lang="en-US" altLang="zh-CN" sz="2000" b="0" i="0" u="sng" strike="noStrike" cap="none" normalizeH="0" baseline="0" smtClean="0">
                          <a:ln>
                            <a:noFill/>
                          </a:ln>
                          <a:solidFill>
                            <a:srgbClr val="A50021"/>
                          </a:solidFill>
                          <a:effectLst/>
                          <a:latin typeface="Arial" charset="0"/>
                          <a:ea typeface="宋体" charset="-122"/>
                        </a:rPr>
                        <a:t>102100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631117404"/>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p:cNvSpPr>
            <a:spLocks noGrp="1" noRot="1" noChangeArrowheads="1"/>
          </p:cNvSpPr>
          <p:nvPr>
            <p:ph type="title"/>
          </p:nvPr>
        </p:nvSpPr>
        <p:spPr/>
        <p:txBody>
          <a:bodyPr/>
          <a:lstStyle/>
          <a:p>
            <a:pPr algn="l"/>
            <a:r>
              <a:rPr lang="zh-CN" altLang="en-US" sz="2000" dirty="0">
                <a:solidFill>
                  <a:schemeClr val="tx1"/>
                </a:solidFill>
              </a:rPr>
              <a:t>图表</a:t>
            </a:r>
            <a:r>
              <a:rPr lang="en-US" altLang="zh-CN" sz="2000" dirty="0">
                <a:solidFill>
                  <a:schemeClr val="tx1"/>
                </a:solidFill>
              </a:rPr>
              <a:t>8-14</a:t>
            </a:r>
            <a:r>
              <a:rPr lang="en-US" altLang="zh-CN" sz="2800" dirty="0">
                <a:solidFill>
                  <a:schemeClr val="tx1"/>
                </a:solidFill>
              </a:rPr>
              <a:t>              </a:t>
            </a:r>
            <a:r>
              <a:rPr lang="zh-CN" altLang="en-US" sz="2800" dirty="0">
                <a:solidFill>
                  <a:schemeClr val="tx1"/>
                </a:solidFill>
              </a:rPr>
              <a:t>海宁公司预计资产负债表</a:t>
            </a:r>
            <a:br>
              <a:rPr lang="zh-CN" altLang="en-US" sz="2800" dirty="0">
                <a:solidFill>
                  <a:schemeClr val="tx1"/>
                </a:solidFill>
              </a:rPr>
            </a:br>
            <a:r>
              <a:rPr lang="zh-CN" altLang="en-US" sz="2800" dirty="0">
                <a:solidFill>
                  <a:schemeClr val="tx1"/>
                </a:solidFill>
              </a:rPr>
              <a:t>                                 </a:t>
            </a:r>
            <a:r>
              <a:rPr lang="en-US" altLang="zh-CN" dirty="0" smtClean="0">
                <a:solidFill>
                  <a:schemeClr val="tx1"/>
                </a:solidFill>
              </a:rPr>
              <a:t>20</a:t>
            </a:r>
            <a:r>
              <a:rPr lang="en-US" altLang="zh-CN" sz="2400" dirty="0" smtClean="0">
                <a:solidFill>
                  <a:schemeClr val="tx1"/>
                </a:solidFill>
              </a:rPr>
              <a:t>X9</a:t>
            </a:r>
            <a:r>
              <a:rPr lang="zh-CN" altLang="en-US" sz="2400" dirty="0">
                <a:solidFill>
                  <a:schemeClr val="tx1"/>
                </a:solidFill>
              </a:rPr>
              <a:t>年</a:t>
            </a:r>
            <a:r>
              <a:rPr lang="en-US" altLang="zh-CN" sz="2400" dirty="0">
                <a:solidFill>
                  <a:schemeClr val="tx1"/>
                </a:solidFill>
              </a:rPr>
              <a:t>12</a:t>
            </a:r>
            <a:r>
              <a:rPr lang="zh-CN" altLang="en-US" sz="2400" dirty="0">
                <a:solidFill>
                  <a:schemeClr val="tx1"/>
                </a:solidFill>
              </a:rPr>
              <a:t>月</a:t>
            </a:r>
            <a:r>
              <a:rPr lang="en-US" altLang="zh-CN" sz="2400" dirty="0">
                <a:solidFill>
                  <a:schemeClr val="tx1"/>
                </a:solidFill>
              </a:rPr>
              <a:t>31</a:t>
            </a:r>
            <a:r>
              <a:rPr lang="zh-CN" altLang="en-US" sz="2400" dirty="0">
                <a:solidFill>
                  <a:schemeClr val="tx1"/>
                </a:solidFill>
              </a:rPr>
              <a:t>日                   单位</a:t>
            </a:r>
            <a:r>
              <a:rPr lang="en-US" altLang="zh-CN" sz="2400" dirty="0">
                <a:solidFill>
                  <a:schemeClr val="tx1"/>
                </a:solidFill>
              </a:rPr>
              <a:t>:</a:t>
            </a:r>
            <a:r>
              <a:rPr lang="zh-CN" altLang="en-US" sz="2400" dirty="0">
                <a:solidFill>
                  <a:schemeClr val="tx1"/>
                </a:solidFill>
              </a:rPr>
              <a:t>元</a:t>
            </a:r>
          </a:p>
        </p:txBody>
      </p:sp>
      <p:graphicFrame>
        <p:nvGraphicFramePr>
          <p:cNvPr id="531484" name="Group 28"/>
          <p:cNvGraphicFramePr>
            <a:graphicFrameLocks noGrp="1"/>
          </p:cNvGraphicFramePr>
          <p:nvPr>
            <p:ph idx="1"/>
          </p:nvPr>
        </p:nvGraphicFramePr>
        <p:xfrm>
          <a:off x="609600" y="1600200"/>
          <a:ext cx="8153400" cy="5019040"/>
        </p:xfrm>
        <a:graphic>
          <a:graphicData uri="http://schemas.openxmlformats.org/drawingml/2006/table">
            <a:tbl>
              <a:tblPr/>
              <a:tblGrid>
                <a:gridCol w="4076700"/>
                <a:gridCol w="4076700"/>
              </a:tblGrid>
              <a:tr h="460375">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资             产</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权               益</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06675">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流动资产</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     </a:t>
                      </a:r>
                      <a:r>
                        <a:rPr kumimoji="0" lang="en-US" altLang="zh-CN" sz="2000" b="0" i="0" u="none" strike="noStrike" cap="none" normalizeH="0" baseline="0" smtClean="0">
                          <a:ln>
                            <a:noFill/>
                          </a:ln>
                          <a:solidFill>
                            <a:schemeClr val="tx1"/>
                          </a:solidFill>
                          <a:effectLst/>
                          <a:latin typeface="Arial" charset="0"/>
                          <a:ea typeface="宋体" charset="-122"/>
                        </a:rPr>
                        <a:t>1.</a:t>
                      </a:r>
                      <a:r>
                        <a:rPr kumimoji="0" lang="zh-CN" altLang="en-US" sz="2000" b="0" i="0" u="none" strike="noStrike" cap="none" normalizeH="0" baseline="0" smtClean="0">
                          <a:ln>
                            <a:noFill/>
                          </a:ln>
                          <a:solidFill>
                            <a:schemeClr val="tx1"/>
                          </a:solidFill>
                          <a:effectLst/>
                          <a:latin typeface="Arial" charset="0"/>
                          <a:ea typeface="宋体" charset="-122"/>
                        </a:rPr>
                        <a:t>现金                             </a:t>
                      </a:r>
                      <a:r>
                        <a:rPr kumimoji="0" lang="en-US" altLang="zh-CN" sz="2000" b="0" i="0" u="none" strike="noStrike" cap="none" normalizeH="0" baseline="0" smtClean="0">
                          <a:ln>
                            <a:noFill/>
                          </a:ln>
                          <a:solidFill>
                            <a:schemeClr val="tx1"/>
                          </a:solidFill>
                          <a:effectLst/>
                          <a:latin typeface="Arial" charset="0"/>
                          <a:ea typeface="宋体" charset="-122"/>
                        </a:rPr>
                        <a:t>18,015</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2.</a:t>
                      </a:r>
                      <a:r>
                        <a:rPr kumimoji="0" lang="zh-CN" altLang="en-US" sz="2000" b="0" i="0" u="none" strike="noStrike" cap="none" normalizeH="0" baseline="0" smtClean="0">
                          <a:ln>
                            <a:noFill/>
                          </a:ln>
                          <a:solidFill>
                            <a:schemeClr val="tx1"/>
                          </a:solidFill>
                          <a:effectLst/>
                          <a:latin typeface="Arial" charset="0"/>
                          <a:ea typeface="宋体" charset="-122"/>
                        </a:rPr>
                        <a:t>应收帐款                      </a:t>
                      </a:r>
                      <a:r>
                        <a:rPr kumimoji="0" lang="en-US" altLang="zh-CN" sz="2000" b="0" i="0" u="none" strike="noStrike" cap="none" normalizeH="0" baseline="0" smtClean="0">
                          <a:ln>
                            <a:noFill/>
                          </a:ln>
                          <a:solidFill>
                            <a:schemeClr val="tx1"/>
                          </a:solidFill>
                          <a:effectLst/>
                          <a:latin typeface="Arial" charset="0"/>
                          <a:ea typeface="宋体" charset="-122"/>
                        </a:rPr>
                        <a:t>67,500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3.</a:t>
                      </a:r>
                      <a:r>
                        <a:rPr kumimoji="0" lang="zh-CN" altLang="en-US" sz="2000" b="0" i="0" u="none" strike="noStrike" cap="none" normalizeH="0" baseline="0" smtClean="0">
                          <a:ln>
                            <a:noFill/>
                          </a:ln>
                          <a:solidFill>
                            <a:schemeClr val="tx1"/>
                          </a:solidFill>
                          <a:effectLst/>
                          <a:latin typeface="Arial" charset="0"/>
                          <a:ea typeface="宋体" charset="-122"/>
                        </a:rPr>
                        <a:t>材料存货</a:t>
                      </a:r>
                      <a:r>
                        <a:rPr kumimoji="0" lang="en-US" altLang="zh-CN" sz="2000" b="0" i="0" u="none" strike="noStrike" cap="none" normalizeH="0" baseline="0" smtClean="0">
                          <a:ln>
                            <a:noFill/>
                          </a:ln>
                          <a:solidFill>
                            <a:schemeClr val="tx1"/>
                          </a:solidFill>
                          <a:effectLst/>
                          <a:latin typeface="Arial" charset="0"/>
                          <a:ea typeface="宋体" charset="-122"/>
                        </a:rPr>
                        <a:t>(420</a:t>
                      </a:r>
                      <a:r>
                        <a:rPr kumimoji="0" lang="zh-CN" altLang="en-US" sz="2000" b="0" i="0" u="none" strike="noStrike" cap="none" normalizeH="0" baseline="0" smtClean="0">
                          <a:ln>
                            <a:noFill/>
                          </a:ln>
                          <a:solidFill>
                            <a:schemeClr val="tx1"/>
                          </a:solidFill>
                          <a:effectLst/>
                          <a:latin typeface="Arial" charset="0"/>
                          <a:ea typeface="宋体" charset="-122"/>
                        </a:rPr>
                        <a:t>千克</a:t>
                      </a:r>
                      <a:r>
                        <a:rPr kumimoji="0" lang="en-US" altLang="zh-CN" sz="2000" b="0" i="0" u="none" strike="noStrike" cap="none" normalizeH="0" baseline="0" smtClean="0">
                          <a:ln>
                            <a:noFill/>
                          </a:ln>
                          <a:solidFill>
                            <a:schemeClr val="tx1"/>
                          </a:solidFill>
                          <a:effectLst/>
                          <a:latin typeface="Arial" charset="0"/>
                          <a:ea typeface="宋体" charset="-122"/>
                        </a:rPr>
                        <a:t>)        2,300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4.</a:t>
                      </a:r>
                      <a:r>
                        <a:rPr kumimoji="0" lang="zh-CN" altLang="en-US" sz="2000" b="0" i="0" u="none" strike="noStrike" cap="none" normalizeH="0" baseline="0" smtClean="0">
                          <a:ln>
                            <a:noFill/>
                          </a:ln>
                          <a:solidFill>
                            <a:schemeClr val="tx1"/>
                          </a:solidFill>
                          <a:effectLst/>
                          <a:latin typeface="Arial" charset="0"/>
                          <a:ea typeface="宋体" charset="-122"/>
                        </a:rPr>
                        <a:t>产成品存货</a:t>
                      </a:r>
                      <a:r>
                        <a:rPr kumimoji="0" lang="en-US" altLang="zh-CN" sz="2000" b="0" i="0" u="none" strike="noStrike" cap="none" normalizeH="0" baseline="0" smtClean="0">
                          <a:ln>
                            <a:noFill/>
                          </a:ln>
                          <a:solidFill>
                            <a:schemeClr val="tx1"/>
                          </a:solidFill>
                          <a:effectLst/>
                          <a:latin typeface="Arial" charset="0"/>
                          <a:ea typeface="宋体" charset="-122"/>
                        </a:rPr>
                        <a:t>(100</a:t>
                      </a:r>
                      <a:r>
                        <a:rPr kumimoji="0" lang="zh-CN" altLang="en-US" sz="2000" b="0" i="0" u="none" strike="noStrike" cap="none" normalizeH="0" baseline="0" smtClean="0">
                          <a:ln>
                            <a:noFill/>
                          </a:ln>
                          <a:solidFill>
                            <a:schemeClr val="tx1"/>
                          </a:solidFill>
                          <a:effectLst/>
                          <a:latin typeface="Arial" charset="0"/>
                          <a:ea typeface="宋体" charset="-122"/>
                        </a:rPr>
                        <a:t>件</a:t>
                      </a:r>
                      <a:r>
                        <a:rPr kumimoji="0" lang="en-US" altLang="zh-CN" sz="2000" b="0" i="0" u="none" strike="noStrike" cap="none" normalizeH="0" baseline="0" smtClean="0">
                          <a:ln>
                            <a:noFill/>
                          </a:ln>
                          <a:solidFill>
                            <a:schemeClr val="tx1"/>
                          </a:solidFill>
                          <a:effectLst/>
                          <a:latin typeface="Arial" charset="0"/>
                          <a:ea typeface="宋体" charset="-122"/>
                        </a:rPr>
                        <a:t>)       </a:t>
                      </a:r>
                      <a:r>
                        <a:rPr kumimoji="0" lang="en-US" altLang="zh-CN" sz="2000" b="0" i="0" u="sng" strike="noStrike" cap="none" normalizeH="0" baseline="0" smtClean="0">
                          <a:ln>
                            <a:noFill/>
                          </a:ln>
                          <a:solidFill>
                            <a:schemeClr val="tx1"/>
                          </a:solidFill>
                          <a:effectLst/>
                          <a:latin typeface="Arial" charset="0"/>
                          <a:ea typeface="宋体" charset="-122"/>
                        </a:rPr>
                        <a:t> 4,400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a:t>
                      </a:r>
                      <a:r>
                        <a:rPr kumimoji="0" lang="zh-CN" altLang="en-US" sz="2000" b="0" i="0" u="none" strike="noStrike" cap="none" normalizeH="0" baseline="0" smtClean="0">
                          <a:ln>
                            <a:noFill/>
                          </a:ln>
                          <a:solidFill>
                            <a:schemeClr val="tx1"/>
                          </a:solidFill>
                          <a:effectLst/>
                          <a:latin typeface="Arial" charset="0"/>
                          <a:ea typeface="宋体" charset="-122"/>
                        </a:rPr>
                        <a:t>合计                                 </a:t>
                      </a:r>
                      <a:r>
                        <a:rPr kumimoji="0" lang="en-US" altLang="zh-CN" sz="2000" b="0" i="0" u="none" strike="noStrike" cap="none" normalizeH="0" baseline="0" smtClean="0">
                          <a:ln>
                            <a:noFill/>
                          </a:ln>
                          <a:solidFill>
                            <a:schemeClr val="tx1"/>
                          </a:solidFill>
                          <a:effectLst/>
                          <a:latin typeface="Arial" charset="0"/>
                          <a:ea typeface="宋体" charset="-122"/>
                        </a:rPr>
                        <a:t>92,215</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固定资产</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     </a:t>
                      </a:r>
                      <a:r>
                        <a:rPr kumimoji="0" lang="en-US" altLang="zh-CN" sz="2000" b="0" i="0" u="none" strike="noStrike" cap="none" normalizeH="0" baseline="0" smtClean="0">
                          <a:ln>
                            <a:noFill/>
                          </a:ln>
                          <a:solidFill>
                            <a:schemeClr val="tx1"/>
                          </a:solidFill>
                          <a:effectLst/>
                          <a:latin typeface="Arial" charset="0"/>
                          <a:ea typeface="宋体" charset="-122"/>
                        </a:rPr>
                        <a:t>5.</a:t>
                      </a:r>
                      <a:r>
                        <a:rPr kumimoji="0" lang="zh-CN" altLang="en-US" sz="2000" b="0" i="0" u="none" strike="noStrike" cap="none" normalizeH="0" baseline="0" smtClean="0">
                          <a:ln>
                            <a:noFill/>
                          </a:ln>
                          <a:solidFill>
                            <a:schemeClr val="tx1"/>
                          </a:solidFill>
                          <a:effectLst/>
                          <a:latin typeface="Arial" charset="0"/>
                          <a:ea typeface="宋体" charset="-122"/>
                        </a:rPr>
                        <a:t>土地                             </a:t>
                      </a:r>
                      <a:r>
                        <a:rPr kumimoji="0" lang="en-US" altLang="zh-CN" sz="2000" b="0" i="0" u="none" strike="noStrike" cap="none" normalizeH="0" baseline="0" smtClean="0">
                          <a:ln>
                            <a:noFill/>
                          </a:ln>
                          <a:solidFill>
                            <a:schemeClr val="tx1"/>
                          </a:solidFill>
                          <a:effectLst/>
                          <a:latin typeface="Arial" charset="0"/>
                          <a:ea typeface="宋体" charset="-122"/>
                        </a:rPr>
                        <a:t>40,000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6.</a:t>
                      </a:r>
                      <a:r>
                        <a:rPr kumimoji="0" lang="zh-CN" altLang="en-US" sz="2000" b="0" i="0" u="none" strike="noStrike" cap="none" normalizeH="0" baseline="0" smtClean="0">
                          <a:ln>
                            <a:noFill/>
                          </a:ln>
                          <a:solidFill>
                            <a:schemeClr val="tx1"/>
                          </a:solidFill>
                          <a:effectLst/>
                          <a:latin typeface="Arial" charset="0"/>
                          <a:ea typeface="宋体" charset="-122"/>
                        </a:rPr>
                        <a:t>房屋和设备                  </a:t>
                      </a:r>
                      <a:r>
                        <a:rPr kumimoji="0" lang="en-US" altLang="zh-CN" sz="2000" b="0" i="0" u="none" strike="noStrike" cap="none" normalizeH="0" baseline="0" smtClean="0">
                          <a:ln>
                            <a:noFill/>
                          </a:ln>
                          <a:solidFill>
                            <a:schemeClr val="tx1"/>
                          </a:solidFill>
                          <a:effectLst/>
                          <a:latin typeface="Arial" charset="0"/>
                          <a:ea typeface="宋体" charset="-122"/>
                        </a:rPr>
                        <a:t>76,000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7.</a:t>
                      </a:r>
                      <a:r>
                        <a:rPr kumimoji="0" lang="zh-CN" altLang="en-US" sz="2000" b="0" i="0" u="none" strike="noStrike" cap="none" normalizeH="0" baseline="0" smtClean="0">
                          <a:ln>
                            <a:noFill/>
                          </a:ln>
                          <a:solidFill>
                            <a:schemeClr val="tx1"/>
                          </a:solidFill>
                          <a:effectLst/>
                          <a:latin typeface="Arial" charset="0"/>
                          <a:ea typeface="宋体" charset="-122"/>
                        </a:rPr>
                        <a:t>累计折旧                    </a:t>
                      </a:r>
                      <a:r>
                        <a:rPr kumimoji="0" lang="en-US" altLang="zh-CN" sz="2000" b="0" i="0" u="sng" strike="noStrike" cap="none" normalizeH="0" baseline="0" smtClean="0">
                          <a:ln>
                            <a:noFill/>
                          </a:ln>
                          <a:solidFill>
                            <a:schemeClr val="tx1"/>
                          </a:solidFill>
                          <a:effectLst/>
                          <a:latin typeface="Arial" charset="0"/>
                          <a:ea typeface="宋体" charset="-122"/>
                        </a:rPr>
                        <a:t>(55,000)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a:t>
                      </a:r>
                      <a:r>
                        <a:rPr kumimoji="0" lang="zh-CN" altLang="en-US" sz="2000" b="0" i="0" u="none" strike="noStrike" cap="none" normalizeH="0" baseline="0" smtClean="0">
                          <a:ln>
                            <a:noFill/>
                          </a:ln>
                          <a:solidFill>
                            <a:schemeClr val="tx1"/>
                          </a:solidFill>
                          <a:effectLst/>
                          <a:latin typeface="Arial" charset="0"/>
                          <a:ea typeface="宋体" charset="-122"/>
                        </a:rPr>
                        <a:t>合计                                </a:t>
                      </a:r>
                      <a:r>
                        <a:rPr kumimoji="0" lang="en-US" altLang="zh-CN" sz="2000" b="0" i="0" u="none" strike="noStrike" cap="none" normalizeH="0" baseline="0" smtClean="0">
                          <a:ln>
                            <a:noFill/>
                          </a:ln>
                          <a:solidFill>
                            <a:schemeClr val="tx1"/>
                          </a:solidFill>
                          <a:effectLst/>
                          <a:latin typeface="Arial" charset="0"/>
                          <a:ea typeface="宋体" charset="-122"/>
                        </a:rPr>
                        <a:t>61,000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流动负债</a:t>
                      </a:r>
                      <a:r>
                        <a:rPr kumimoji="0" lang="en-US" altLang="zh-CN" sz="2000" b="0" i="0" u="none" strike="noStrike" cap="none" normalizeH="0" baseline="0" smtClean="0">
                          <a:ln>
                            <a:noFill/>
                          </a:ln>
                          <a:solidFill>
                            <a:schemeClr val="tx1"/>
                          </a:solidFill>
                          <a:effectLst/>
                          <a:latin typeface="Arial" charset="0"/>
                          <a:ea typeface="宋体" charset="-122"/>
                        </a:rPr>
                        <a:t>:</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8.</a:t>
                      </a:r>
                      <a:r>
                        <a:rPr kumimoji="0" lang="zh-CN" altLang="en-US" sz="2000" b="0" i="0" u="none" strike="noStrike" cap="none" normalizeH="0" baseline="0" smtClean="0">
                          <a:ln>
                            <a:noFill/>
                          </a:ln>
                          <a:solidFill>
                            <a:schemeClr val="tx1"/>
                          </a:solidFill>
                          <a:effectLst/>
                          <a:latin typeface="Arial" charset="0"/>
                          <a:ea typeface="宋体" charset="-122"/>
                        </a:rPr>
                        <a:t>应付购料款                  </a:t>
                      </a:r>
                      <a:r>
                        <a:rPr kumimoji="0" lang="en-US" altLang="zh-CN" sz="2000" b="0" i="0" u="none" strike="noStrike" cap="none" normalizeH="0" baseline="0" smtClean="0">
                          <a:ln>
                            <a:noFill/>
                          </a:ln>
                          <a:solidFill>
                            <a:schemeClr val="tx1"/>
                          </a:solidFill>
                          <a:effectLst/>
                          <a:latin typeface="Arial" charset="0"/>
                          <a:ea typeface="宋体" charset="-122"/>
                        </a:rPr>
                        <a:t>6,990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股东权益</a:t>
                      </a:r>
                      <a:r>
                        <a:rPr kumimoji="0" lang="en-US" altLang="zh-CN" sz="2000" b="0" i="0" u="none" strike="noStrike" cap="none" normalizeH="0" baseline="0" smtClean="0">
                          <a:ln>
                            <a:noFill/>
                          </a:ln>
                          <a:solidFill>
                            <a:schemeClr val="tx1"/>
                          </a:solidFill>
                          <a:effectLst/>
                          <a:latin typeface="Arial" charset="0"/>
                          <a:ea typeface="宋体" charset="-122"/>
                        </a:rPr>
                        <a:t>:</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9.</a:t>
                      </a:r>
                      <a:r>
                        <a:rPr kumimoji="0" lang="zh-CN" altLang="en-US" sz="2000" b="0" i="0" u="none" strike="noStrike" cap="none" normalizeH="0" baseline="0" smtClean="0">
                          <a:ln>
                            <a:noFill/>
                          </a:ln>
                          <a:solidFill>
                            <a:schemeClr val="tx1"/>
                          </a:solidFill>
                          <a:effectLst/>
                          <a:latin typeface="Arial" charset="0"/>
                          <a:ea typeface="宋体" charset="-122"/>
                        </a:rPr>
                        <a:t>普通股股本                 </a:t>
                      </a:r>
                      <a:r>
                        <a:rPr kumimoji="0" lang="en-US" altLang="zh-CN" sz="2000" b="0" i="0" u="none" strike="noStrike" cap="none" normalizeH="0" baseline="0" smtClean="0">
                          <a:ln>
                            <a:noFill/>
                          </a:ln>
                          <a:solidFill>
                            <a:schemeClr val="tx1"/>
                          </a:solidFill>
                          <a:effectLst/>
                          <a:latin typeface="Arial" charset="0"/>
                          <a:ea typeface="宋体" charset="-122"/>
                        </a:rPr>
                        <a:t>40,000</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10.</a:t>
                      </a:r>
                      <a:r>
                        <a:rPr kumimoji="0" lang="zh-CN" altLang="en-US" sz="2000" b="0" i="0" u="none" strike="noStrike" cap="none" normalizeH="0" baseline="0" smtClean="0">
                          <a:ln>
                            <a:noFill/>
                          </a:ln>
                          <a:solidFill>
                            <a:schemeClr val="tx1"/>
                          </a:solidFill>
                          <a:effectLst/>
                          <a:latin typeface="Arial" charset="0"/>
                          <a:ea typeface="宋体" charset="-122"/>
                        </a:rPr>
                        <a:t>留存收益                  </a:t>
                      </a:r>
                      <a:r>
                        <a:rPr kumimoji="0" lang="en-US" altLang="zh-CN" sz="2000" b="0" i="0" u="sng" strike="noStrike" cap="none" normalizeH="0" baseline="0" smtClean="0">
                          <a:ln>
                            <a:noFill/>
                          </a:ln>
                          <a:solidFill>
                            <a:schemeClr val="tx1"/>
                          </a:solidFill>
                          <a:effectLst/>
                          <a:latin typeface="Arial" charset="0"/>
                          <a:ea typeface="宋体" charset="-122"/>
                        </a:rPr>
                        <a:t>106,225</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charset="-122"/>
                        </a:rPr>
                        <a:t>      </a:t>
                      </a:r>
                      <a:r>
                        <a:rPr kumimoji="0" lang="zh-CN" altLang="en-US" sz="2000" b="0" i="0" u="none" strike="noStrike" cap="none" normalizeH="0" baseline="0" smtClean="0">
                          <a:ln>
                            <a:noFill/>
                          </a:ln>
                          <a:solidFill>
                            <a:schemeClr val="tx1"/>
                          </a:solidFill>
                          <a:effectLst/>
                          <a:latin typeface="Arial" charset="0"/>
                          <a:ea typeface="宋体" charset="-122"/>
                        </a:rPr>
                        <a:t>合计                             </a:t>
                      </a:r>
                      <a:r>
                        <a:rPr kumimoji="0" lang="en-US" altLang="zh-CN" sz="2000" b="0" i="0" u="none" strike="noStrike" cap="none" normalizeH="0" baseline="0" smtClean="0">
                          <a:ln>
                            <a:noFill/>
                          </a:ln>
                          <a:solidFill>
                            <a:schemeClr val="tx1"/>
                          </a:solidFill>
                          <a:effectLst/>
                          <a:latin typeface="Arial" charset="0"/>
                          <a:ea typeface="宋体" charset="-122"/>
                        </a:rPr>
                        <a:t>146,225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资产总计                            </a:t>
                      </a:r>
                      <a:r>
                        <a:rPr kumimoji="0" lang="en-US" altLang="zh-CN" sz="2000" b="0" i="0" u="none" strike="noStrike" cap="none" normalizeH="0" baseline="0" smtClean="0">
                          <a:ln>
                            <a:noFill/>
                          </a:ln>
                          <a:solidFill>
                            <a:schemeClr val="tx1"/>
                          </a:solidFill>
                          <a:effectLst/>
                          <a:latin typeface="Arial" charset="0"/>
                          <a:ea typeface="宋体" charset="-122"/>
                        </a:rPr>
                        <a:t>153,215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Font typeface="Wingdings" pitchFamily="2" charset="2"/>
                        <a:defRPr sz="2800">
                          <a:solidFill>
                            <a:schemeClr val="tx1"/>
                          </a:solidFill>
                          <a:latin typeface="Arial" charset="0"/>
                          <a:ea typeface="宋体" charset="-122"/>
                        </a:defRPr>
                      </a:lvl1pPr>
                      <a:lvl2pPr>
                        <a:spcBef>
                          <a:spcPct val="20000"/>
                        </a:spcBef>
                        <a:buClr>
                          <a:schemeClr val="tx2"/>
                        </a:buClr>
                        <a:buSzPct val="85000"/>
                        <a:buFont typeface="Wingdings" pitchFamily="2" charset="2"/>
                        <a:defRPr sz="2400">
                          <a:solidFill>
                            <a:schemeClr val="tx1"/>
                          </a:solidFill>
                          <a:latin typeface="Arial" charset="0"/>
                          <a:ea typeface="宋体" charset="-122"/>
                        </a:defRPr>
                      </a:lvl2pPr>
                      <a:lvl3pPr>
                        <a:spcBef>
                          <a:spcPct val="20000"/>
                        </a:spcBef>
                        <a:buClr>
                          <a:schemeClr val="hlink"/>
                        </a:buClr>
                        <a:buSzPct val="95000"/>
                        <a:buFont typeface="Wingdings 2" pitchFamily="18" charset="2"/>
                        <a:defRPr sz="2000">
                          <a:solidFill>
                            <a:schemeClr val="tx1"/>
                          </a:solidFill>
                          <a:latin typeface="Arial" charset="0"/>
                          <a:ea typeface="宋体" charset="-122"/>
                        </a:defRPr>
                      </a:lvl3pPr>
                      <a:lvl4pPr>
                        <a:spcBef>
                          <a:spcPct val="20000"/>
                        </a:spcBef>
                        <a:buClr>
                          <a:schemeClr val="tx2"/>
                        </a:buClr>
                        <a:buSzPct val="90000"/>
                        <a:buFont typeface="Wingdings" pitchFamily="2" charset="2"/>
                        <a:defRPr>
                          <a:solidFill>
                            <a:schemeClr val="tx1"/>
                          </a:solidFill>
                          <a:latin typeface="Arial" charset="0"/>
                          <a:ea typeface="宋体" charset="-122"/>
                        </a:defRPr>
                      </a:lvl4pPr>
                      <a:lvl5pPr>
                        <a:spcBef>
                          <a:spcPct val="20000"/>
                        </a:spcBef>
                        <a:buClr>
                          <a:schemeClr val="hlink"/>
                        </a:buClr>
                        <a:buFont typeface="Wingdings 2" pitchFamily="18" charset="2"/>
                        <a:defRPr>
                          <a:solidFill>
                            <a:schemeClr val="tx1"/>
                          </a:solidFill>
                          <a:latin typeface="Arial" charset="0"/>
                          <a:ea typeface="宋体" charset="-122"/>
                        </a:defRPr>
                      </a:lvl5pPr>
                      <a:lvl6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6pPr>
                      <a:lvl7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7pPr>
                      <a:lvl8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8pPr>
                      <a:lvl9pPr fontAlgn="base">
                        <a:spcBef>
                          <a:spcPct val="20000"/>
                        </a:spcBef>
                        <a:spcAft>
                          <a:spcPct val="0"/>
                        </a:spcAft>
                        <a:buClr>
                          <a:schemeClr val="hlink"/>
                        </a:buClr>
                        <a:buFont typeface="Wingdings 2" pitchFamily="18"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charset="-122"/>
                        </a:rPr>
                        <a:t>权益总计                            </a:t>
                      </a:r>
                      <a:r>
                        <a:rPr kumimoji="0" lang="en-US" altLang="zh-CN" sz="2000" b="0" i="0" u="none" strike="noStrike" cap="none" normalizeH="0" baseline="0" smtClean="0">
                          <a:ln>
                            <a:noFill/>
                          </a:ln>
                          <a:solidFill>
                            <a:schemeClr val="tx1"/>
                          </a:solidFill>
                          <a:effectLst/>
                          <a:latin typeface="Arial" charset="0"/>
                          <a:ea typeface="宋体" charset="-122"/>
                        </a:rPr>
                        <a:t>153,215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645319659"/>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3" name="Rectangle 3"/>
          <p:cNvSpPr>
            <a:spLocks noGrp="1" noRot="1" noChangeArrowheads="1"/>
          </p:cNvSpPr>
          <p:nvPr>
            <p:ph type="body" idx="1"/>
          </p:nvPr>
        </p:nvSpPr>
        <p:spPr>
          <a:xfrm>
            <a:off x="141287" y="506623"/>
            <a:ext cx="9002713" cy="5256213"/>
          </a:xfrm>
        </p:spPr>
        <p:txBody>
          <a:bodyPr/>
          <a:lstStyle/>
          <a:p>
            <a:pPr>
              <a:lnSpc>
                <a:spcPct val="90000"/>
              </a:lnSpc>
              <a:buFont typeface="Wingdings" pitchFamily="2" charset="2"/>
              <a:buNone/>
            </a:pPr>
            <a:r>
              <a:rPr lang="zh-CN" altLang="en-US" sz="2800" dirty="0"/>
              <a:t>表中各项目数字来源说明：</a:t>
            </a:r>
          </a:p>
          <a:p>
            <a:pPr>
              <a:lnSpc>
                <a:spcPct val="90000"/>
              </a:lnSpc>
              <a:buFont typeface="Wingdings" pitchFamily="2" charset="2"/>
              <a:buNone/>
            </a:pPr>
            <a:r>
              <a:rPr lang="zh-CN" altLang="en-US" sz="2800" dirty="0"/>
              <a:t>   </a:t>
            </a:r>
            <a:r>
              <a:rPr lang="en-US" altLang="zh-CN" sz="2800" dirty="0"/>
              <a:t>1</a:t>
            </a:r>
            <a:r>
              <a:rPr lang="zh-CN" altLang="en-US" sz="2800" dirty="0"/>
              <a:t>、见图表</a:t>
            </a:r>
            <a:r>
              <a:rPr lang="en-US" altLang="zh-CN" sz="2800" dirty="0"/>
              <a:t>8-11</a:t>
            </a:r>
            <a:r>
              <a:rPr lang="zh-CN" altLang="en-US" sz="2800" dirty="0"/>
              <a:t>的期末现金金额</a:t>
            </a:r>
          </a:p>
          <a:p>
            <a:pPr>
              <a:lnSpc>
                <a:spcPct val="90000"/>
              </a:lnSpc>
              <a:buFont typeface="Wingdings" pitchFamily="2" charset="2"/>
              <a:buNone/>
            </a:pPr>
            <a:r>
              <a:rPr lang="zh-CN" altLang="en-US" sz="2800" dirty="0"/>
              <a:t>   </a:t>
            </a:r>
            <a:r>
              <a:rPr lang="en-US" altLang="zh-CN" sz="2800" dirty="0"/>
              <a:t>2</a:t>
            </a:r>
            <a:r>
              <a:rPr lang="zh-CN" altLang="en-US" sz="2800" dirty="0"/>
              <a:t>、见图表</a:t>
            </a:r>
            <a:r>
              <a:rPr lang="en-US" altLang="zh-CN" sz="2800" dirty="0"/>
              <a:t>8-1</a:t>
            </a:r>
            <a:r>
              <a:rPr lang="zh-CN" altLang="en-US" sz="2800" dirty="0"/>
              <a:t>，第四季度销售货款的</a:t>
            </a:r>
            <a:r>
              <a:rPr lang="en-US" altLang="zh-CN" sz="2800" dirty="0"/>
              <a:t>60%</a:t>
            </a:r>
            <a:r>
              <a:rPr lang="zh-CN" altLang="en-US" sz="2800" dirty="0"/>
              <a:t>，</a:t>
            </a:r>
          </a:p>
          <a:p>
            <a:pPr>
              <a:lnSpc>
                <a:spcPct val="90000"/>
              </a:lnSpc>
              <a:buFont typeface="Wingdings" pitchFamily="2" charset="2"/>
              <a:buNone/>
            </a:pPr>
            <a:r>
              <a:rPr lang="zh-CN" altLang="en-US" sz="2800" dirty="0"/>
              <a:t>                      </a:t>
            </a:r>
            <a:r>
              <a:rPr lang="en-US" altLang="zh-CN" sz="2800" dirty="0"/>
              <a:t>112500 X 60% = 67500</a:t>
            </a:r>
            <a:r>
              <a:rPr lang="zh-CN" altLang="en-US" sz="2800" dirty="0"/>
              <a:t>元</a:t>
            </a:r>
          </a:p>
          <a:p>
            <a:pPr>
              <a:lnSpc>
                <a:spcPct val="90000"/>
              </a:lnSpc>
              <a:buFont typeface="Wingdings" pitchFamily="2" charset="2"/>
              <a:buNone/>
            </a:pPr>
            <a:r>
              <a:rPr lang="zh-CN" altLang="en-US" sz="2800" dirty="0"/>
              <a:t>   </a:t>
            </a:r>
            <a:r>
              <a:rPr lang="en-US" altLang="zh-CN" sz="2800" dirty="0"/>
              <a:t>3</a:t>
            </a:r>
            <a:r>
              <a:rPr lang="zh-CN" altLang="en-US" sz="2800" dirty="0"/>
              <a:t>、见图表</a:t>
            </a:r>
            <a:r>
              <a:rPr lang="en-US" altLang="zh-CN" sz="2800" dirty="0"/>
              <a:t>8-3</a:t>
            </a:r>
            <a:r>
              <a:rPr lang="zh-CN" altLang="en-US" sz="2800" dirty="0"/>
              <a:t>，第四季度期末存料为</a:t>
            </a:r>
            <a:r>
              <a:rPr lang="en-US" altLang="zh-CN" sz="2800" dirty="0"/>
              <a:t>460</a:t>
            </a:r>
            <a:r>
              <a:rPr lang="zh-CN" altLang="en-US" sz="2800" dirty="0"/>
              <a:t>千克，</a:t>
            </a:r>
          </a:p>
          <a:p>
            <a:pPr>
              <a:lnSpc>
                <a:spcPct val="90000"/>
              </a:lnSpc>
              <a:buFont typeface="Wingdings" pitchFamily="2" charset="2"/>
              <a:buNone/>
            </a:pPr>
            <a:r>
              <a:rPr lang="zh-CN" altLang="en-US" sz="2800" dirty="0"/>
              <a:t>                        </a:t>
            </a:r>
            <a:r>
              <a:rPr lang="en-US" altLang="zh-CN" sz="2800" dirty="0"/>
              <a:t>5 X 460 = 2300</a:t>
            </a:r>
            <a:r>
              <a:rPr lang="zh-CN" altLang="en-US" sz="2800" dirty="0"/>
              <a:t>元</a:t>
            </a:r>
          </a:p>
          <a:p>
            <a:pPr>
              <a:lnSpc>
                <a:spcPct val="90000"/>
              </a:lnSpc>
              <a:buFont typeface="Wingdings" pitchFamily="2" charset="2"/>
              <a:buNone/>
            </a:pPr>
            <a:r>
              <a:rPr lang="zh-CN" altLang="en-US" sz="2800" dirty="0"/>
              <a:t>   </a:t>
            </a:r>
            <a:r>
              <a:rPr lang="en-US" altLang="zh-CN" sz="2800" dirty="0"/>
              <a:t>4</a:t>
            </a:r>
            <a:r>
              <a:rPr lang="zh-CN" altLang="en-US" sz="2800" dirty="0"/>
              <a:t>、见图表</a:t>
            </a:r>
            <a:r>
              <a:rPr lang="en-US" altLang="zh-CN" sz="2800" dirty="0"/>
              <a:t>8-6</a:t>
            </a:r>
            <a:r>
              <a:rPr lang="zh-CN" altLang="en-US" sz="2800" dirty="0"/>
              <a:t>，期末存货金额 </a:t>
            </a:r>
            <a:r>
              <a:rPr lang="en-US" altLang="zh-CN" sz="2800" dirty="0"/>
              <a:t>= 40 X110 = 4400</a:t>
            </a:r>
            <a:r>
              <a:rPr lang="zh-CN" altLang="en-US" sz="2800" dirty="0"/>
              <a:t>元</a:t>
            </a:r>
          </a:p>
          <a:p>
            <a:pPr>
              <a:lnSpc>
                <a:spcPct val="90000"/>
              </a:lnSpc>
              <a:buFont typeface="Wingdings" pitchFamily="2" charset="2"/>
              <a:buNone/>
            </a:pPr>
            <a:r>
              <a:rPr lang="zh-CN" altLang="en-US" sz="2800" dirty="0"/>
              <a:t>   </a:t>
            </a:r>
            <a:r>
              <a:rPr lang="en-US" altLang="zh-CN" sz="2800" dirty="0"/>
              <a:t>5</a:t>
            </a:r>
            <a:r>
              <a:rPr lang="zh-CN" altLang="en-US" sz="2800" dirty="0"/>
              <a:t>、见图表</a:t>
            </a:r>
            <a:r>
              <a:rPr lang="en-US" altLang="zh-CN" sz="2800" dirty="0"/>
              <a:t>8-13</a:t>
            </a:r>
            <a:r>
              <a:rPr lang="zh-CN" altLang="en-US" sz="2800" dirty="0"/>
              <a:t>，土地的原数字未动</a:t>
            </a:r>
          </a:p>
          <a:p>
            <a:pPr>
              <a:lnSpc>
                <a:spcPct val="90000"/>
              </a:lnSpc>
              <a:buFont typeface="Wingdings" pitchFamily="2" charset="2"/>
              <a:buNone/>
            </a:pPr>
            <a:r>
              <a:rPr lang="zh-CN" altLang="en-US" sz="2800" dirty="0"/>
              <a:t>   </a:t>
            </a:r>
            <a:r>
              <a:rPr lang="en-US" altLang="zh-CN" sz="2800" dirty="0"/>
              <a:t>6</a:t>
            </a:r>
            <a:r>
              <a:rPr lang="zh-CN" altLang="en-US" sz="2800" dirty="0"/>
              <a:t>、见图表</a:t>
            </a:r>
            <a:r>
              <a:rPr lang="en-US" altLang="zh-CN" sz="2800" dirty="0"/>
              <a:t>8-11</a:t>
            </a:r>
            <a:r>
              <a:rPr lang="zh-CN" altLang="en-US" sz="2800" dirty="0"/>
              <a:t>，计划期购置新设备</a:t>
            </a:r>
            <a:r>
              <a:rPr lang="en-US" altLang="zh-CN" sz="2800" dirty="0"/>
              <a:t>16,000</a:t>
            </a:r>
            <a:r>
              <a:rPr lang="zh-CN" altLang="en-US" sz="2800" dirty="0"/>
              <a:t>元，此数</a:t>
            </a:r>
          </a:p>
          <a:p>
            <a:pPr>
              <a:lnSpc>
                <a:spcPct val="90000"/>
              </a:lnSpc>
              <a:buFont typeface="Wingdings" pitchFamily="2" charset="2"/>
              <a:buNone/>
            </a:pPr>
            <a:r>
              <a:rPr lang="zh-CN" altLang="en-US" sz="2800" dirty="0"/>
              <a:t>         加到图表</a:t>
            </a:r>
            <a:r>
              <a:rPr lang="en-US" altLang="zh-CN" sz="2800" dirty="0"/>
              <a:t>8-13</a:t>
            </a:r>
            <a:r>
              <a:rPr lang="zh-CN" altLang="en-US" sz="2800" dirty="0"/>
              <a:t>上，房屋及设备原金额</a:t>
            </a:r>
            <a:r>
              <a:rPr lang="en-US" altLang="zh-CN" sz="2800" dirty="0"/>
              <a:t>60,000</a:t>
            </a:r>
            <a:r>
              <a:rPr lang="zh-CN" altLang="en-US" sz="2800" dirty="0"/>
              <a:t>元，</a:t>
            </a:r>
          </a:p>
          <a:p>
            <a:pPr>
              <a:lnSpc>
                <a:spcPct val="90000"/>
              </a:lnSpc>
              <a:buFont typeface="Wingdings" pitchFamily="2" charset="2"/>
              <a:buNone/>
            </a:pPr>
            <a:r>
              <a:rPr lang="zh-CN" altLang="en-US" sz="2800" dirty="0"/>
              <a:t>         合计为</a:t>
            </a:r>
            <a:r>
              <a:rPr lang="en-US" altLang="zh-CN" sz="2800" dirty="0"/>
              <a:t>76,000</a:t>
            </a:r>
            <a:r>
              <a:rPr lang="zh-CN" altLang="en-US" sz="2800" dirty="0"/>
              <a:t>元</a:t>
            </a:r>
          </a:p>
        </p:txBody>
      </p:sp>
    </p:spTree>
    <p:extLst>
      <p:ext uri="{BB962C8B-B14F-4D97-AF65-F5344CB8AC3E}">
        <p14:creationId xmlns:p14="http://schemas.microsoft.com/office/powerpoint/2010/main" val="342582506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Rot="1" noChangeArrowheads="1"/>
          </p:cNvSpPr>
          <p:nvPr>
            <p:ph type="body" idx="1"/>
          </p:nvPr>
        </p:nvSpPr>
        <p:spPr>
          <a:xfrm>
            <a:off x="353683" y="207034"/>
            <a:ext cx="8583283" cy="6504317"/>
          </a:xfrm>
        </p:spPr>
        <p:txBody>
          <a:bodyPr/>
          <a:lstStyle/>
          <a:p>
            <a:pPr>
              <a:lnSpc>
                <a:spcPct val="90000"/>
              </a:lnSpc>
              <a:buFont typeface="Wingdings" pitchFamily="2" charset="2"/>
              <a:buNone/>
            </a:pPr>
            <a:r>
              <a:rPr lang="en-US" altLang="zh-CN" sz="2800" dirty="0"/>
              <a:t>7</a:t>
            </a:r>
            <a:r>
              <a:rPr lang="zh-CN" altLang="en-US" sz="2800" dirty="0"/>
              <a:t>、见图表</a:t>
            </a:r>
            <a:r>
              <a:rPr lang="en-US" altLang="zh-CN" sz="2800" dirty="0"/>
              <a:t>8-5</a:t>
            </a:r>
            <a:r>
              <a:rPr lang="zh-CN" altLang="en-US" sz="2800" dirty="0"/>
              <a:t>，计划期内计提折旧</a:t>
            </a:r>
            <a:r>
              <a:rPr lang="en-US" altLang="zh-CN" sz="2800" dirty="0"/>
              <a:t>15,000</a:t>
            </a:r>
            <a:r>
              <a:rPr lang="zh-CN" altLang="en-US" sz="2800" dirty="0"/>
              <a:t>元，此数</a:t>
            </a:r>
          </a:p>
          <a:p>
            <a:pPr>
              <a:lnSpc>
                <a:spcPct val="90000"/>
              </a:lnSpc>
              <a:buFont typeface="Wingdings" pitchFamily="2" charset="2"/>
              <a:buNone/>
            </a:pPr>
            <a:r>
              <a:rPr lang="zh-CN" altLang="en-US" sz="2800" dirty="0"/>
              <a:t>到图表</a:t>
            </a:r>
            <a:r>
              <a:rPr lang="en-US" altLang="zh-CN" sz="2800" dirty="0"/>
              <a:t>8-13             </a:t>
            </a:r>
            <a:r>
              <a:rPr lang="zh-CN" altLang="en-US" sz="2800" dirty="0"/>
              <a:t>原累计折旧</a:t>
            </a:r>
            <a:r>
              <a:rPr lang="en-US" altLang="zh-CN" sz="2800" dirty="0"/>
              <a:t>40,000</a:t>
            </a:r>
            <a:r>
              <a:rPr lang="zh-CN" altLang="en-US" sz="2800" dirty="0"/>
              <a:t>元，</a:t>
            </a:r>
          </a:p>
          <a:p>
            <a:pPr>
              <a:lnSpc>
                <a:spcPct val="90000"/>
              </a:lnSpc>
              <a:buFont typeface="Wingdings" pitchFamily="2" charset="2"/>
              <a:buNone/>
            </a:pPr>
            <a:r>
              <a:rPr lang="zh-CN" altLang="en-US" sz="2800" dirty="0"/>
              <a:t>                                       合计为</a:t>
            </a:r>
            <a:r>
              <a:rPr lang="en-US" altLang="zh-CN" sz="2800" dirty="0"/>
              <a:t>55,000</a:t>
            </a:r>
            <a:r>
              <a:rPr lang="zh-CN" altLang="en-US" sz="2800" dirty="0"/>
              <a:t>元。</a:t>
            </a:r>
          </a:p>
          <a:p>
            <a:pPr>
              <a:lnSpc>
                <a:spcPct val="90000"/>
              </a:lnSpc>
              <a:buFont typeface="Wingdings" pitchFamily="2" charset="2"/>
              <a:buNone/>
            </a:pPr>
            <a:r>
              <a:rPr lang="en-US" altLang="zh-CN" sz="2800" dirty="0"/>
              <a:t>8</a:t>
            </a:r>
            <a:r>
              <a:rPr lang="zh-CN" altLang="en-US" sz="2800" dirty="0"/>
              <a:t>、见图表</a:t>
            </a:r>
            <a:r>
              <a:rPr lang="en-US" altLang="zh-CN" sz="2800" dirty="0"/>
              <a:t>8-3</a:t>
            </a:r>
            <a:r>
              <a:rPr lang="zh-CN" altLang="en-US" sz="2800" dirty="0"/>
              <a:t>，第四季度购料的</a:t>
            </a:r>
            <a:r>
              <a:rPr lang="en-US" altLang="zh-CN" sz="2800" dirty="0"/>
              <a:t>50%,</a:t>
            </a:r>
          </a:p>
          <a:p>
            <a:pPr>
              <a:lnSpc>
                <a:spcPct val="90000"/>
              </a:lnSpc>
              <a:buFont typeface="Wingdings" pitchFamily="2" charset="2"/>
              <a:buNone/>
            </a:pPr>
            <a:r>
              <a:rPr lang="en-US" altLang="zh-CN" sz="2800" dirty="0"/>
              <a:t>                            13980 X 50% = 6990</a:t>
            </a:r>
            <a:r>
              <a:rPr lang="zh-CN" altLang="en-US" sz="2800" dirty="0"/>
              <a:t>元。</a:t>
            </a:r>
          </a:p>
          <a:p>
            <a:pPr>
              <a:lnSpc>
                <a:spcPct val="90000"/>
              </a:lnSpc>
              <a:buFont typeface="Wingdings" pitchFamily="2" charset="2"/>
              <a:buNone/>
            </a:pPr>
            <a:r>
              <a:rPr lang="en-US" altLang="zh-CN" sz="2800" dirty="0"/>
              <a:t>9</a:t>
            </a:r>
            <a:r>
              <a:rPr lang="zh-CN" altLang="en-US" sz="2800" dirty="0"/>
              <a:t>、见图表</a:t>
            </a:r>
            <a:r>
              <a:rPr lang="en-US" altLang="zh-CN" sz="2800" dirty="0"/>
              <a:t>8-13</a:t>
            </a:r>
            <a:r>
              <a:rPr lang="zh-CN" altLang="en-US" sz="2800" dirty="0"/>
              <a:t>，普通股股本在计划期内原数字未</a:t>
            </a:r>
          </a:p>
          <a:p>
            <a:pPr>
              <a:lnSpc>
                <a:spcPct val="90000"/>
              </a:lnSpc>
              <a:buFont typeface="Wingdings" pitchFamily="2" charset="2"/>
              <a:buNone/>
            </a:pPr>
            <a:r>
              <a:rPr lang="zh-CN" altLang="en-US" sz="2800" dirty="0"/>
              <a:t>      变动</a:t>
            </a:r>
          </a:p>
          <a:p>
            <a:pPr>
              <a:lnSpc>
                <a:spcPct val="90000"/>
              </a:lnSpc>
              <a:buFont typeface="Wingdings" pitchFamily="2" charset="2"/>
              <a:buNone/>
            </a:pPr>
            <a:r>
              <a:rPr lang="en-US" altLang="zh-CN" sz="2800" dirty="0"/>
              <a:t>10</a:t>
            </a:r>
            <a:r>
              <a:rPr lang="zh-CN" altLang="en-US" sz="2800" dirty="0"/>
              <a:t>、留存收益期初余额（见图表</a:t>
            </a:r>
            <a:r>
              <a:rPr lang="en-US" altLang="zh-CN" sz="2800" dirty="0"/>
              <a:t>8-13</a:t>
            </a:r>
            <a:r>
              <a:rPr lang="zh-CN" altLang="en-US" sz="2800" dirty="0"/>
              <a:t>）</a:t>
            </a:r>
            <a:r>
              <a:rPr lang="en-US" altLang="zh-CN" sz="2800" dirty="0"/>
              <a:t>56,100</a:t>
            </a:r>
            <a:r>
              <a:rPr lang="zh-CN" altLang="en-US" sz="2800" dirty="0"/>
              <a:t>元</a:t>
            </a:r>
          </a:p>
          <a:p>
            <a:pPr>
              <a:lnSpc>
                <a:spcPct val="90000"/>
              </a:lnSpc>
              <a:buFont typeface="Wingdings" pitchFamily="2" charset="2"/>
              <a:buNone/>
            </a:pPr>
            <a:r>
              <a:rPr lang="zh-CN" altLang="en-US" sz="2800" dirty="0"/>
              <a:t>        加：税后净利（见图表</a:t>
            </a:r>
            <a:r>
              <a:rPr lang="en-US" altLang="zh-CN" sz="2800" dirty="0"/>
              <a:t>8-12</a:t>
            </a:r>
            <a:r>
              <a:rPr lang="zh-CN" altLang="en-US" sz="2800" dirty="0"/>
              <a:t>）       </a:t>
            </a:r>
            <a:r>
              <a:rPr lang="en-US" altLang="zh-CN" sz="2800" dirty="0"/>
              <a:t>58,125</a:t>
            </a:r>
            <a:r>
              <a:rPr lang="zh-CN" altLang="en-US" sz="2800" dirty="0"/>
              <a:t>元</a:t>
            </a:r>
          </a:p>
          <a:p>
            <a:pPr>
              <a:lnSpc>
                <a:spcPct val="90000"/>
              </a:lnSpc>
              <a:buFont typeface="Wingdings" pitchFamily="2" charset="2"/>
              <a:buNone/>
            </a:pPr>
            <a:r>
              <a:rPr lang="zh-CN" altLang="en-US" sz="2800" dirty="0"/>
              <a:t>       </a:t>
            </a:r>
            <a:r>
              <a:rPr lang="zh-CN" altLang="en-US" sz="2800" dirty="0">
                <a:solidFill>
                  <a:srgbClr val="3333FF"/>
                </a:solidFill>
              </a:rPr>
              <a:t>小计                                              </a:t>
            </a:r>
            <a:r>
              <a:rPr lang="en-US" altLang="zh-CN" sz="2800" dirty="0">
                <a:solidFill>
                  <a:srgbClr val="3333FF"/>
                </a:solidFill>
              </a:rPr>
              <a:t>114,225</a:t>
            </a:r>
            <a:r>
              <a:rPr lang="zh-CN" altLang="en-US" sz="2800" dirty="0">
                <a:solidFill>
                  <a:srgbClr val="3333FF"/>
                </a:solidFill>
              </a:rPr>
              <a:t>元</a:t>
            </a:r>
          </a:p>
          <a:p>
            <a:pPr>
              <a:lnSpc>
                <a:spcPct val="90000"/>
              </a:lnSpc>
              <a:buFont typeface="Wingdings" pitchFamily="2" charset="2"/>
              <a:buNone/>
            </a:pPr>
            <a:r>
              <a:rPr lang="zh-CN" altLang="en-US" sz="2800" dirty="0"/>
              <a:t>       减：支付股利（见图表</a:t>
            </a:r>
            <a:r>
              <a:rPr lang="en-US" altLang="zh-CN" sz="2800" dirty="0"/>
              <a:t>8-11</a:t>
            </a:r>
            <a:r>
              <a:rPr lang="zh-CN" altLang="en-US" sz="2800" dirty="0"/>
              <a:t>）          </a:t>
            </a:r>
            <a:r>
              <a:rPr lang="en-US" altLang="zh-CN" sz="2800" dirty="0"/>
              <a:t>8,000</a:t>
            </a:r>
            <a:r>
              <a:rPr lang="zh-CN" altLang="en-US" sz="2800" dirty="0"/>
              <a:t>元</a:t>
            </a:r>
          </a:p>
          <a:p>
            <a:pPr>
              <a:lnSpc>
                <a:spcPct val="90000"/>
              </a:lnSpc>
              <a:buFont typeface="Wingdings" pitchFamily="2" charset="2"/>
              <a:buNone/>
            </a:pPr>
            <a:r>
              <a:rPr lang="zh-CN" altLang="en-US" sz="2800" dirty="0"/>
              <a:t>      </a:t>
            </a:r>
            <a:r>
              <a:rPr lang="zh-CN" altLang="en-US" sz="2800" dirty="0">
                <a:solidFill>
                  <a:srgbClr val="A50021"/>
                </a:solidFill>
              </a:rPr>
              <a:t>留存收益期末余额（图表</a:t>
            </a:r>
            <a:r>
              <a:rPr lang="en-US" altLang="zh-CN" sz="2800" dirty="0">
                <a:solidFill>
                  <a:srgbClr val="A50021"/>
                </a:solidFill>
              </a:rPr>
              <a:t>8-14</a:t>
            </a:r>
            <a:r>
              <a:rPr lang="zh-CN" altLang="en-US" sz="2800" dirty="0">
                <a:solidFill>
                  <a:srgbClr val="A50021"/>
                </a:solidFill>
              </a:rPr>
              <a:t>）    </a:t>
            </a:r>
            <a:r>
              <a:rPr lang="en-US" altLang="zh-CN" sz="2800" dirty="0">
                <a:solidFill>
                  <a:srgbClr val="A50021"/>
                </a:solidFill>
              </a:rPr>
              <a:t>106,225</a:t>
            </a:r>
            <a:r>
              <a:rPr lang="zh-CN" altLang="en-US" sz="2800" dirty="0">
                <a:solidFill>
                  <a:srgbClr val="A50021"/>
                </a:solidFill>
              </a:rPr>
              <a:t>元</a:t>
            </a:r>
          </a:p>
          <a:p>
            <a:pPr>
              <a:lnSpc>
                <a:spcPct val="90000"/>
              </a:lnSpc>
            </a:pPr>
            <a:endParaRPr lang="en-US" altLang="zh-CN" sz="2800" dirty="0">
              <a:solidFill>
                <a:srgbClr val="A50021"/>
              </a:solidFill>
            </a:endParaRPr>
          </a:p>
        </p:txBody>
      </p:sp>
      <p:sp>
        <p:nvSpPr>
          <p:cNvPr id="485380" name="Line 4"/>
          <p:cNvSpPr>
            <a:spLocks noChangeShapeType="1"/>
          </p:cNvSpPr>
          <p:nvPr/>
        </p:nvSpPr>
        <p:spPr bwMode="auto">
          <a:xfrm>
            <a:off x="6588125" y="5229225"/>
            <a:ext cx="18002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5381" name="Line 5"/>
          <p:cNvSpPr>
            <a:spLocks noChangeShapeType="1"/>
          </p:cNvSpPr>
          <p:nvPr/>
        </p:nvSpPr>
        <p:spPr bwMode="auto">
          <a:xfrm>
            <a:off x="6659563" y="6237288"/>
            <a:ext cx="18002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854294403"/>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5" name="Rectangle 3"/>
          <p:cNvSpPr>
            <a:spLocks noGrp="1" noRot="1" noChangeArrowheads="1"/>
          </p:cNvSpPr>
          <p:nvPr>
            <p:ph type="body" idx="1"/>
          </p:nvPr>
        </p:nvSpPr>
        <p:spPr>
          <a:xfrm>
            <a:off x="539750" y="0"/>
            <a:ext cx="8153400" cy="6524625"/>
          </a:xfrm>
        </p:spPr>
        <p:txBody>
          <a:bodyPr/>
          <a:lstStyle/>
          <a:p>
            <a:pPr marL="812800" indent="-812800">
              <a:buFont typeface="Wingdings" pitchFamily="2" charset="2"/>
              <a:buNone/>
            </a:pPr>
            <a:r>
              <a:rPr lang="zh-CN" altLang="en-US" sz="2800"/>
              <a:t>四、全面预算诸表的主要相关关系</a:t>
            </a:r>
          </a:p>
          <a:p>
            <a:pPr marL="812800" indent="-812800">
              <a:buFont typeface="Wingdings" pitchFamily="2" charset="2"/>
              <a:buNone/>
            </a:pPr>
            <a:r>
              <a:rPr lang="zh-CN" altLang="en-US" sz="2400"/>
              <a:t>   图表</a:t>
            </a:r>
            <a:r>
              <a:rPr lang="en-US" altLang="zh-CN" sz="2400"/>
              <a:t>8-15     </a:t>
            </a:r>
            <a:r>
              <a:rPr lang="zh-CN" altLang="en-US" sz="2400"/>
              <a:t>全面预算诸表的主要相关关系</a:t>
            </a:r>
          </a:p>
        </p:txBody>
      </p:sp>
      <p:sp>
        <p:nvSpPr>
          <p:cNvPr id="484356" name="Text Box 4"/>
          <p:cNvSpPr txBox="1">
            <a:spLocks noChangeArrowheads="1"/>
          </p:cNvSpPr>
          <p:nvPr/>
        </p:nvSpPr>
        <p:spPr bwMode="auto">
          <a:xfrm>
            <a:off x="3276600" y="1052513"/>
            <a:ext cx="1296988" cy="376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SzTx/>
            </a:pPr>
            <a:r>
              <a:rPr lang="zh-CN" altLang="en-US" sz="1800" b="0" smtClean="0">
                <a:solidFill>
                  <a:srgbClr val="000000"/>
                </a:solidFill>
                <a:latin typeface="Arial" charset="0"/>
                <a:cs typeface="+mn-cs"/>
              </a:rPr>
              <a:t>目标利润</a:t>
            </a:r>
          </a:p>
        </p:txBody>
      </p:sp>
      <p:sp>
        <p:nvSpPr>
          <p:cNvPr id="484373" name="Line 21"/>
          <p:cNvSpPr>
            <a:spLocks noChangeShapeType="1"/>
          </p:cNvSpPr>
          <p:nvPr/>
        </p:nvSpPr>
        <p:spPr bwMode="auto">
          <a:xfrm>
            <a:off x="2711264" y="1744122"/>
            <a:ext cx="0" cy="2159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74" name="Line 22"/>
          <p:cNvSpPr>
            <a:spLocks noChangeShapeType="1"/>
          </p:cNvSpPr>
          <p:nvPr/>
        </p:nvSpPr>
        <p:spPr bwMode="auto">
          <a:xfrm>
            <a:off x="7235825" y="1771651"/>
            <a:ext cx="0" cy="2159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84" name="Line 32"/>
          <p:cNvSpPr>
            <a:spLocks noChangeShapeType="1"/>
          </p:cNvSpPr>
          <p:nvPr/>
        </p:nvSpPr>
        <p:spPr bwMode="auto">
          <a:xfrm>
            <a:off x="323850" y="1196975"/>
            <a:ext cx="0" cy="46799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92" name="Line 40"/>
          <p:cNvSpPr>
            <a:spLocks noChangeShapeType="1"/>
          </p:cNvSpPr>
          <p:nvPr/>
        </p:nvSpPr>
        <p:spPr bwMode="auto">
          <a:xfrm>
            <a:off x="5580063" y="4724400"/>
            <a:ext cx="0" cy="1444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400" name="Line 48"/>
          <p:cNvSpPr>
            <a:spLocks noChangeShapeType="1"/>
          </p:cNvSpPr>
          <p:nvPr/>
        </p:nvSpPr>
        <p:spPr bwMode="auto">
          <a:xfrm>
            <a:off x="2051050" y="5516563"/>
            <a:ext cx="0" cy="1444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grpSp>
        <p:nvGrpSpPr>
          <p:cNvPr id="484415" name="Group 63"/>
          <p:cNvGrpSpPr>
            <a:grpSpLocks/>
          </p:cNvGrpSpPr>
          <p:nvPr/>
        </p:nvGrpSpPr>
        <p:grpSpPr bwMode="auto">
          <a:xfrm>
            <a:off x="323850" y="1268413"/>
            <a:ext cx="8569325" cy="5327650"/>
            <a:chOff x="204" y="754"/>
            <a:chExt cx="5398" cy="3356"/>
          </a:xfrm>
        </p:grpSpPr>
        <p:sp>
          <p:nvSpPr>
            <p:cNvPr id="484357" name="Text Box 5"/>
            <p:cNvSpPr txBox="1">
              <a:spLocks noChangeArrowheads="1"/>
            </p:cNvSpPr>
            <p:nvPr/>
          </p:nvSpPr>
          <p:spPr bwMode="auto">
            <a:xfrm>
              <a:off x="1292" y="1207"/>
              <a:ext cx="817" cy="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SzTx/>
              </a:pPr>
              <a:r>
                <a:rPr lang="zh-CN" altLang="en-US" sz="1800" b="0" dirty="0" smtClean="0">
                  <a:solidFill>
                    <a:srgbClr val="000000"/>
                  </a:solidFill>
                  <a:latin typeface="Arial" charset="0"/>
                  <a:cs typeface="+mn-cs"/>
                </a:rPr>
                <a:t>销售预算</a:t>
              </a:r>
            </a:p>
          </p:txBody>
        </p:sp>
        <p:sp>
          <p:nvSpPr>
            <p:cNvPr id="484358" name="Text Box 6"/>
            <p:cNvSpPr txBox="1">
              <a:spLocks noChangeArrowheads="1"/>
            </p:cNvSpPr>
            <p:nvPr/>
          </p:nvSpPr>
          <p:spPr bwMode="auto">
            <a:xfrm>
              <a:off x="521" y="1842"/>
              <a:ext cx="817" cy="4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SzTx/>
              </a:pPr>
              <a:r>
                <a:rPr lang="zh-CN" altLang="en-US" sz="1800" b="0" smtClean="0">
                  <a:solidFill>
                    <a:srgbClr val="000000"/>
                  </a:solidFill>
                  <a:latin typeface="Arial" charset="0"/>
                  <a:cs typeface="+mn-cs"/>
                </a:rPr>
                <a:t>单位生产成本预算</a:t>
              </a:r>
            </a:p>
          </p:txBody>
        </p:sp>
        <p:sp>
          <p:nvSpPr>
            <p:cNvPr id="484359" name="Text Box 7"/>
            <p:cNvSpPr txBox="1">
              <a:spLocks noChangeArrowheads="1"/>
            </p:cNvSpPr>
            <p:nvPr/>
          </p:nvSpPr>
          <p:spPr bwMode="auto">
            <a:xfrm>
              <a:off x="1791" y="1933"/>
              <a:ext cx="817" cy="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SzTx/>
              </a:pPr>
              <a:r>
                <a:rPr lang="zh-CN" altLang="en-US" sz="1800" b="0" smtClean="0">
                  <a:solidFill>
                    <a:srgbClr val="000000"/>
                  </a:solidFill>
                  <a:latin typeface="Arial" charset="0"/>
                  <a:cs typeface="+mn-cs"/>
                </a:rPr>
                <a:t>生产预算</a:t>
              </a:r>
            </a:p>
          </p:txBody>
        </p:sp>
        <p:sp>
          <p:nvSpPr>
            <p:cNvPr id="484360" name="Text Box 8"/>
            <p:cNvSpPr txBox="1">
              <a:spLocks noChangeArrowheads="1"/>
            </p:cNvSpPr>
            <p:nvPr/>
          </p:nvSpPr>
          <p:spPr bwMode="auto">
            <a:xfrm>
              <a:off x="3061" y="1933"/>
              <a:ext cx="998" cy="4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SzTx/>
              </a:pPr>
              <a:r>
                <a:rPr lang="zh-CN" altLang="en-US" sz="1800" b="0" smtClean="0">
                  <a:solidFill>
                    <a:srgbClr val="000000"/>
                  </a:solidFill>
                  <a:latin typeface="Arial" charset="0"/>
                  <a:cs typeface="+mn-cs"/>
                </a:rPr>
                <a:t>推销及管理费用预算</a:t>
              </a:r>
            </a:p>
          </p:txBody>
        </p:sp>
        <p:sp>
          <p:nvSpPr>
            <p:cNvPr id="484361" name="Text Box 9"/>
            <p:cNvSpPr txBox="1">
              <a:spLocks noChangeArrowheads="1"/>
            </p:cNvSpPr>
            <p:nvPr/>
          </p:nvSpPr>
          <p:spPr bwMode="auto">
            <a:xfrm>
              <a:off x="431" y="2523"/>
              <a:ext cx="817" cy="4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SzTx/>
              </a:pPr>
              <a:r>
                <a:rPr lang="zh-CN" altLang="en-US" sz="1800" b="0" smtClean="0">
                  <a:solidFill>
                    <a:srgbClr val="000000"/>
                  </a:solidFill>
                  <a:latin typeface="Arial" charset="0"/>
                  <a:cs typeface="+mn-cs"/>
                </a:rPr>
                <a:t>制造费用预算</a:t>
              </a:r>
            </a:p>
          </p:txBody>
        </p:sp>
        <p:sp>
          <p:nvSpPr>
            <p:cNvPr id="484362" name="Text Box 10"/>
            <p:cNvSpPr txBox="1">
              <a:spLocks noChangeArrowheads="1"/>
            </p:cNvSpPr>
            <p:nvPr/>
          </p:nvSpPr>
          <p:spPr bwMode="auto">
            <a:xfrm>
              <a:off x="3061" y="2568"/>
              <a:ext cx="817" cy="4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SzTx/>
              </a:pPr>
              <a:r>
                <a:rPr lang="zh-CN" altLang="en-US" sz="1800" b="0" smtClean="0">
                  <a:solidFill>
                    <a:srgbClr val="000000"/>
                  </a:solidFill>
                  <a:latin typeface="Arial" charset="0"/>
                  <a:cs typeface="+mn-cs"/>
                </a:rPr>
                <a:t>直接材料采购预算</a:t>
              </a:r>
            </a:p>
          </p:txBody>
        </p:sp>
        <p:sp>
          <p:nvSpPr>
            <p:cNvPr id="484363" name="Text Box 11"/>
            <p:cNvSpPr txBox="1">
              <a:spLocks noChangeArrowheads="1"/>
            </p:cNvSpPr>
            <p:nvPr/>
          </p:nvSpPr>
          <p:spPr bwMode="auto">
            <a:xfrm>
              <a:off x="1837" y="2568"/>
              <a:ext cx="817" cy="4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SzTx/>
              </a:pPr>
              <a:r>
                <a:rPr lang="zh-CN" altLang="en-US" sz="1800" b="0" smtClean="0">
                  <a:solidFill>
                    <a:srgbClr val="000000"/>
                  </a:solidFill>
                  <a:latin typeface="Arial" charset="0"/>
                  <a:cs typeface="+mn-cs"/>
                </a:rPr>
                <a:t>直接人工预算</a:t>
              </a:r>
            </a:p>
          </p:txBody>
        </p:sp>
        <p:sp>
          <p:nvSpPr>
            <p:cNvPr id="484364" name="Text Box 12"/>
            <p:cNvSpPr txBox="1">
              <a:spLocks noChangeArrowheads="1"/>
            </p:cNvSpPr>
            <p:nvPr/>
          </p:nvSpPr>
          <p:spPr bwMode="auto">
            <a:xfrm>
              <a:off x="1882" y="3158"/>
              <a:ext cx="817" cy="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SzTx/>
              </a:pPr>
              <a:r>
                <a:rPr lang="zh-CN" altLang="en-US" sz="1800" b="0" smtClean="0">
                  <a:solidFill>
                    <a:srgbClr val="000000"/>
                  </a:solidFill>
                  <a:latin typeface="Arial" charset="0"/>
                  <a:cs typeface="+mn-cs"/>
                </a:rPr>
                <a:t>现金预算</a:t>
              </a:r>
            </a:p>
          </p:txBody>
        </p:sp>
        <p:sp>
          <p:nvSpPr>
            <p:cNvPr id="484366" name="Text Box 14"/>
            <p:cNvSpPr txBox="1">
              <a:spLocks noChangeArrowheads="1"/>
            </p:cNvSpPr>
            <p:nvPr/>
          </p:nvSpPr>
          <p:spPr bwMode="auto">
            <a:xfrm>
              <a:off x="930" y="3566"/>
              <a:ext cx="907" cy="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SzTx/>
              </a:pPr>
              <a:r>
                <a:rPr lang="zh-CN" altLang="en-US" sz="1800" b="0" smtClean="0">
                  <a:solidFill>
                    <a:srgbClr val="000000"/>
                  </a:solidFill>
                  <a:latin typeface="Arial" charset="0"/>
                  <a:cs typeface="+mn-cs"/>
                </a:rPr>
                <a:t>预计收益表</a:t>
              </a:r>
            </a:p>
          </p:txBody>
        </p:sp>
        <p:sp>
          <p:nvSpPr>
            <p:cNvPr id="484367" name="Text Box 15"/>
            <p:cNvSpPr txBox="1">
              <a:spLocks noChangeArrowheads="1"/>
            </p:cNvSpPr>
            <p:nvPr/>
          </p:nvSpPr>
          <p:spPr bwMode="auto">
            <a:xfrm>
              <a:off x="2971" y="3566"/>
              <a:ext cx="817" cy="4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SzTx/>
              </a:pPr>
              <a:r>
                <a:rPr lang="zh-CN" altLang="en-US" sz="1800" b="0" smtClean="0">
                  <a:solidFill>
                    <a:srgbClr val="000000"/>
                  </a:solidFill>
                  <a:latin typeface="Arial" charset="0"/>
                  <a:cs typeface="+mn-cs"/>
                </a:rPr>
                <a:t>预计资产负债表</a:t>
              </a:r>
            </a:p>
          </p:txBody>
        </p:sp>
        <p:sp>
          <p:nvSpPr>
            <p:cNvPr id="484368" name="Text Box 16"/>
            <p:cNvSpPr txBox="1">
              <a:spLocks noChangeArrowheads="1"/>
            </p:cNvSpPr>
            <p:nvPr/>
          </p:nvSpPr>
          <p:spPr bwMode="auto">
            <a:xfrm>
              <a:off x="3560" y="1344"/>
              <a:ext cx="817" cy="4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SzTx/>
              </a:pPr>
              <a:r>
                <a:rPr lang="zh-CN" altLang="en-US" sz="1800" b="0" smtClean="0">
                  <a:solidFill>
                    <a:srgbClr val="000000"/>
                  </a:solidFill>
                  <a:latin typeface="Arial" charset="0"/>
                  <a:cs typeface="+mn-cs"/>
                </a:rPr>
                <a:t>资本支出预算</a:t>
              </a:r>
            </a:p>
          </p:txBody>
        </p:sp>
        <p:sp>
          <p:nvSpPr>
            <p:cNvPr id="484369" name="Text Box 17"/>
            <p:cNvSpPr txBox="1">
              <a:spLocks noChangeArrowheads="1"/>
            </p:cNvSpPr>
            <p:nvPr/>
          </p:nvSpPr>
          <p:spPr bwMode="auto">
            <a:xfrm>
              <a:off x="4740" y="1344"/>
              <a:ext cx="862" cy="4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SzTx/>
              </a:pPr>
              <a:r>
                <a:rPr lang="zh-CN" altLang="en-US" sz="1800" b="0" smtClean="0">
                  <a:solidFill>
                    <a:srgbClr val="000000"/>
                  </a:solidFill>
                  <a:latin typeface="Arial" charset="0"/>
                  <a:cs typeface="+mn-cs"/>
                </a:rPr>
                <a:t>一次性专门业务预算</a:t>
              </a:r>
            </a:p>
          </p:txBody>
        </p:sp>
        <p:sp>
          <p:nvSpPr>
            <p:cNvPr id="484371" name="Line 19"/>
            <p:cNvSpPr>
              <a:spLocks noChangeShapeType="1"/>
            </p:cNvSpPr>
            <p:nvPr/>
          </p:nvSpPr>
          <p:spPr bwMode="auto">
            <a:xfrm>
              <a:off x="2517" y="890"/>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72" name="Line 20"/>
            <p:cNvSpPr>
              <a:spLocks noChangeShapeType="1"/>
            </p:cNvSpPr>
            <p:nvPr/>
          </p:nvSpPr>
          <p:spPr bwMode="auto">
            <a:xfrm>
              <a:off x="1701" y="1026"/>
              <a:ext cx="285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75" name="Line 23"/>
            <p:cNvSpPr>
              <a:spLocks noChangeShapeType="1"/>
            </p:cNvSpPr>
            <p:nvPr/>
          </p:nvSpPr>
          <p:spPr bwMode="auto">
            <a:xfrm>
              <a:off x="3878" y="1207"/>
              <a:ext cx="136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76" name="Line 24"/>
            <p:cNvSpPr>
              <a:spLocks noChangeShapeType="1"/>
            </p:cNvSpPr>
            <p:nvPr/>
          </p:nvSpPr>
          <p:spPr bwMode="auto">
            <a:xfrm>
              <a:off x="3878" y="1207"/>
              <a:ext cx="0" cy="1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77" name="Line 25"/>
            <p:cNvSpPr>
              <a:spLocks noChangeShapeType="1"/>
            </p:cNvSpPr>
            <p:nvPr/>
          </p:nvSpPr>
          <p:spPr bwMode="auto">
            <a:xfrm>
              <a:off x="5239" y="1207"/>
              <a:ext cx="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78" name="Line 26"/>
            <p:cNvSpPr>
              <a:spLocks noChangeShapeType="1"/>
            </p:cNvSpPr>
            <p:nvPr/>
          </p:nvSpPr>
          <p:spPr bwMode="auto">
            <a:xfrm>
              <a:off x="2154" y="1344"/>
              <a:ext cx="108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79" name="Line 27"/>
            <p:cNvSpPr>
              <a:spLocks noChangeShapeType="1"/>
            </p:cNvSpPr>
            <p:nvPr/>
          </p:nvSpPr>
          <p:spPr bwMode="auto">
            <a:xfrm>
              <a:off x="2608" y="2115"/>
              <a:ext cx="45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80" name="Line 28"/>
            <p:cNvSpPr>
              <a:spLocks noChangeShapeType="1"/>
            </p:cNvSpPr>
            <p:nvPr/>
          </p:nvSpPr>
          <p:spPr bwMode="auto">
            <a:xfrm flipH="1">
              <a:off x="1338" y="2069"/>
              <a:ext cx="40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81" name="Line 29"/>
            <p:cNvSpPr>
              <a:spLocks noChangeShapeType="1"/>
            </p:cNvSpPr>
            <p:nvPr/>
          </p:nvSpPr>
          <p:spPr bwMode="auto">
            <a:xfrm>
              <a:off x="3243" y="1344"/>
              <a:ext cx="0" cy="5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82" name="Line 30"/>
            <p:cNvSpPr>
              <a:spLocks noChangeShapeType="1"/>
            </p:cNvSpPr>
            <p:nvPr/>
          </p:nvSpPr>
          <p:spPr bwMode="auto">
            <a:xfrm flipH="1">
              <a:off x="204" y="1298"/>
              <a:ext cx="104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83" name="Line 31"/>
            <p:cNvSpPr>
              <a:spLocks noChangeShapeType="1"/>
            </p:cNvSpPr>
            <p:nvPr/>
          </p:nvSpPr>
          <p:spPr bwMode="auto">
            <a:xfrm flipH="1">
              <a:off x="204" y="754"/>
              <a:ext cx="18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85" name="Line 33"/>
            <p:cNvSpPr>
              <a:spLocks noChangeShapeType="1"/>
            </p:cNvSpPr>
            <p:nvPr/>
          </p:nvSpPr>
          <p:spPr bwMode="auto">
            <a:xfrm>
              <a:off x="204" y="3702"/>
              <a:ext cx="68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86" name="Line 34"/>
            <p:cNvSpPr>
              <a:spLocks noChangeShapeType="1"/>
            </p:cNvSpPr>
            <p:nvPr/>
          </p:nvSpPr>
          <p:spPr bwMode="auto">
            <a:xfrm>
              <a:off x="204" y="3249"/>
              <a:ext cx="163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87" name="Line 35"/>
            <p:cNvSpPr>
              <a:spLocks noChangeShapeType="1"/>
            </p:cNvSpPr>
            <p:nvPr/>
          </p:nvSpPr>
          <p:spPr bwMode="auto">
            <a:xfrm>
              <a:off x="204" y="2704"/>
              <a:ext cx="22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88" name="Line 36"/>
            <p:cNvSpPr>
              <a:spLocks noChangeShapeType="1"/>
            </p:cNvSpPr>
            <p:nvPr/>
          </p:nvSpPr>
          <p:spPr bwMode="auto">
            <a:xfrm>
              <a:off x="204" y="1979"/>
              <a:ext cx="31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89" name="Line 37"/>
            <p:cNvSpPr>
              <a:spLocks noChangeShapeType="1"/>
            </p:cNvSpPr>
            <p:nvPr/>
          </p:nvSpPr>
          <p:spPr bwMode="auto">
            <a:xfrm>
              <a:off x="1973" y="1434"/>
              <a:ext cx="0" cy="45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90" name="Line 38"/>
            <p:cNvSpPr>
              <a:spLocks noChangeShapeType="1"/>
            </p:cNvSpPr>
            <p:nvPr/>
          </p:nvSpPr>
          <p:spPr bwMode="auto">
            <a:xfrm>
              <a:off x="793" y="3067"/>
              <a:ext cx="272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91" name="Line 39"/>
            <p:cNvSpPr>
              <a:spLocks noChangeShapeType="1"/>
            </p:cNvSpPr>
            <p:nvPr/>
          </p:nvSpPr>
          <p:spPr bwMode="auto">
            <a:xfrm>
              <a:off x="793" y="2931"/>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93" name="Line 41"/>
            <p:cNvSpPr>
              <a:spLocks noChangeShapeType="1"/>
            </p:cNvSpPr>
            <p:nvPr/>
          </p:nvSpPr>
          <p:spPr bwMode="auto">
            <a:xfrm>
              <a:off x="2336" y="2976"/>
              <a:ext cx="0" cy="18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94" name="Line 42"/>
            <p:cNvSpPr>
              <a:spLocks noChangeShapeType="1"/>
            </p:cNvSpPr>
            <p:nvPr/>
          </p:nvSpPr>
          <p:spPr bwMode="auto">
            <a:xfrm>
              <a:off x="1837" y="3702"/>
              <a:ext cx="113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95" name="Line 43"/>
            <p:cNvSpPr>
              <a:spLocks noChangeShapeType="1"/>
            </p:cNvSpPr>
            <p:nvPr/>
          </p:nvSpPr>
          <p:spPr bwMode="auto">
            <a:xfrm>
              <a:off x="4059" y="2160"/>
              <a:ext cx="1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96" name="Line 44"/>
            <p:cNvSpPr>
              <a:spLocks noChangeShapeType="1"/>
            </p:cNvSpPr>
            <p:nvPr/>
          </p:nvSpPr>
          <p:spPr bwMode="auto">
            <a:xfrm>
              <a:off x="4195" y="2160"/>
              <a:ext cx="0" cy="19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97" name="Line 45"/>
            <p:cNvSpPr>
              <a:spLocks noChangeShapeType="1"/>
            </p:cNvSpPr>
            <p:nvPr/>
          </p:nvSpPr>
          <p:spPr bwMode="auto">
            <a:xfrm>
              <a:off x="1338" y="4110"/>
              <a:ext cx="285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98" name="Line 46"/>
            <p:cNvSpPr>
              <a:spLocks noChangeShapeType="1"/>
            </p:cNvSpPr>
            <p:nvPr/>
          </p:nvSpPr>
          <p:spPr bwMode="auto">
            <a:xfrm flipV="1">
              <a:off x="1338" y="3838"/>
              <a:ext cx="0" cy="27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399" name="Line 47"/>
            <p:cNvSpPr>
              <a:spLocks noChangeShapeType="1"/>
            </p:cNvSpPr>
            <p:nvPr/>
          </p:nvSpPr>
          <p:spPr bwMode="auto">
            <a:xfrm>
              <a:off x="1292" y="3475"/>
              <a:ext cx="204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402" name="Line 50"/>
            <p:cNvSpPr>
              <a:spLocks noChangeShapeType="1"/>
            </p:cNvSpPr>
            <p:nvPr/>
          </p:nvSpPr>
          <p:spPr bwMode="auto">
            <a:xfrm>
              <a:off x="3334" y="3475"/>
              <a:ext cx="0" cy="9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403" name="Line 51"/>
            <p:cNvSpPr>
              <a:spLocks noChangeShapeType="1"/>
            </p:cNvSpPr>
            <p:nvPr/>
          </p:nvSpPr>
          <p:spPr bwMode="auto">
            <a:xfrm>
              <a:off x="2290" y="3385"/>
              <a:ext cx="0" cy="9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404" name="Line 52"/>
            <p:cNvSpPr>
              <a:spLocks noChangeShapeType="1"/>
            </p:cNvSpPr>
            <p:nvPr/>
          </p:nvSpPr>
          <p:spPr bwMode="auto">
            <a:xfrm>
              <a:off x="2200" y="2160"/>
              <a:ext cx="0" cy="40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405" name="Line 53"/>
            <p:cNvSpPr>
              <a:spLocks noChangeShapeType="1"/>
            </p:cNvSpPr>
            <p:nvPr/>
          </p:nvSpPr>
          <p:spPr bwMode="auto">
            <a:xfrm>
              <a:off x="839" y="2387"/>
              <a:ext cx="258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406" name="Line 54"/>
            <p:cNvSpPr>
              <a:spLocks noChangeShapeType="1"/>
            </p:cNvSpPr>
            <p:nvPr/>
          </p:nvSpPr>
          <p:spPr bwMode="auto">
            <a:xfrm>
              <a:off x="839" y="2387"/>
              <a:ext cx="0" cy="1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407" name="Line 55"/>
            <p:cNvSpPr>
              <a:spLocks noChangeShapeType="1"/>
            </p:cNvSpPr>
            <p:nvPr/>
          </p:nvSpPr>
          <p:spPr bwMode="auto">
            <a:xfrm>
              <a:off x="3424" y="2387"/>
              <a:ext cx="0" cy="1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408" name="Line 56"/>
            <p:cNvSpPr>
              <a:spLocks noChangeShapeType="1"/>
            </p:cNvSpPr>
            <p:nvPr/>
          </p:nvSpPr>
          <p:spPr bwMode="auto">
            <a:xfrm>
              <a:off x="4195" y="1979"/>
              <a:ext cx="108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409" name="Line 57"/>
            <p:cNvSpPr>
              <a:spLocks noChangeShapeType="1"/>
            </p:cNvSpPr>
            <p:nvPr/>
          </p:nvSpPr>
          <p:spPr bwMode="auto">
            <a:xfrm flipV="1">
              <a:off x="4195" y="1752"/>
              <a:ext cx="0" cy="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410" name="Line 58"/>
            <p:cNvSpPr>
              <a:spLocks noChangeShapeType="1"/>
            </p:cNvSpPr>
            <p:nvPr/>
          </p:nvSpPr>
          <p:spPr bwMode="auto">
            <a:xfrm flipV="1">
              <a:off x="5284" y="1752"/>
              <a:ext cx="0" cy="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411" name="Line 59"/>
            <p:cNvSpPr>
              <a:spLocks noChangeShapeType="1"/>
            </p:cNvSpPr>
            <p:nvPr/>
          </p:nvSpPr>
          <p:spPr bwMode="auto">
            <a:xfrm>
              <a:off x="4830" y="1979"/>
              <a:ext cx="0" cy="136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413" name="Line 61"/>
            <p:cNvSpPr>
              <a:spLocks noChangeShapeType="1"/>
            </p:cNvSpPr>
            <p:nvPr/>
          </p:nvSpPr>
          <p:spPr bwMode="auto">
            <a:xfrm flipH="1">
              <a:off x="2699" y="3339"/>
              <a:ext cx="213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sp>
          <p:nvSpPr>
            <p:cNvPr id="484414" name="Line 62"/>
            <p:cNvSpPr>
              <a:spLocks noChangeShapeType="1"/>
            </p:cNvSpPr>
            <p:nvPr/>
          </p:nvSpPr>
          <p:spPr bwMode="auto">
            <a:xfrm flipH="1">
              <a:off x="2699" y="3203"/>
              <a:ext cx="149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buSzTx/>
              </a:pPr>
              <a:endParaRPr lang="zh-CN" altLang="en-US" sz="1800" b="0" smtClean="0">
                <a:solidFill>
                  <a:srgbClr val="000000"/>
                </a:solidFill>
                <a:latin typeface="Arial" charset="0"/>
                <a:cs typeface="+mn-cs"/>
              </a:endParaRPr>
            </a:p>
          </p:txBody>
        </p:sp>
      </p:grpSp>
    </p:spTree>
    <p:extLst>
      <p:ext uri="{BB962C8B-B14F-4D97-AF65-F5344CB8AC3E}">
        <p14:creationId xmlns:p14="http://schemas.microsoft.com/office/powerpoint/2010/main" val="19708683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2"/>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ADBA1763-1DBC-482B-9DE8-5B0BD77E8536}" type="slidenum">
              <a:rPr lang="en-GB" altLang="zh-CN" sz="1100" b="0">
                <a:solidFill>
                  <a:schemeClr val="bg2"/>
                </a:solidFill>
              </a:rPr>
              <a:pPr eaLnBrk="1" hangingPunct="1"/>
              <a:t>16</a:t>
            </a:fld>
            <a:endParaRPr lang="en-GB" altLang="zh-CN" sz="1100" b="0">
              <a:solidFill>
                <a:schemeClr val="bg2"/>
              </a:solidFill>
            </a:endParaRPr>
          </a:p>
        </p:txBody>
      </p:sp>
      <p:sp>
        <p:nvSpPr>
          <p:cNvPr id="18435" name="Rectangle 2"/>
          <p:cNvSpPr>
            <a:spLocks noGrp="1" noChangeArrowheads="1"/>
          </p:cNvSpPr>
          <p:nvPr>
            <p:ph type="title"/>
          </p:nvPr>
        </p:nvSpPr>
        <p:spPr>
          <a:xfrm>
            <a:off x="160338" y="752475"/>
            <a:ext cx="8805862" cy="755650"/>
          </a:xfrm>
        </p:spPr>
        <p:txBody>
          <a:bodyPr/>
          <a:lstStyle/>
          <a:p>
            <a:pPr eaLnBrk="1" hangingPunct="1"/>
            <a:r>
              <a:rPr lang="zh-CN" altLang="en-US" sz="2000" b="1" smtClean="0">
                <a:ea typeface="宋体" pitchFamily="2" charset="-122"/>
              </a:rPr>
              <a:t>预算的成功实施需要以下六个要素来保障：</a:t>
            </a:r>
            <a:endParaRPr lang="en-GB" altLang="zh-CN" sz="2000" b="1" smtClean="0">
              <a:ea typeface="宋体" pitchFamily="2" charset="-122"/>
            </a:endParaRPr>
          </a:p>
        </p:txBody>
      </p:sp>
      <p:sp>
        <p:nvSpPr>
          <p:cNvPr id="18436" name="Rectangle 46"/>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2.3 </a:t>
            </a:r>
            <a:r>
              <a:rPr lang="zh-CN" altLang="en-GB" sz="2400">
                <a:solidFill>
                  <a:schemeClr val="folHlink"/>
                </a:solidFill>
                <a:ea typeface="宋体" pitchFamily="2" charset="-122"/>
              </a:rPr>
              <a:t>确保预算成功的因素</a:t>
            </a:r>
            <a:endParaRPr lang="en-GB" altLang="zh-CN" sz="2400">
              <a:solidFill>
                <a:schemeClr val="folHlink"/>
              </a:solidFill>
              <a:ea typeface="宋体" pitchFamily="2" charset="-122"/>
            </a:endParaRPr>
          </a:p>
        </p:txBody>
      </p:sp>
      <p:sp>
        <p:nvSpPr>
          <p:cNvPr id="18437" name="Line 47"/>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pSp>
        <p:nvGrpSpPr>
          <p:cNvPr id="18438" name="Group 50"/>
          <p:cNvGrpSpPr>
            <a:grpSpLocks/>
          </p:cNvGrpSpPr>
          <p:nvPr/>
        </p:nvGrpSpPr>
        <p:grpSpPr bwMode="auto">
          <a:xfrm>
            <a:off x="26988" y="1208088"/>
            <a:ext cx="9048750" cy="4903787"/>
            <a:chOff x="17" y="761"/>
            <a:chExt cx="5700" cy="3089"/>
          </a:xfrm>
        </p:grpSpPr>
        <p:sp>
          <p:nvSpPr>
            <p:cNvPr id="18439" name="AutoShape 3"/>
            <p:cNvSpPr>
              <a:spLocks noChangeArrowheads="1"/>
            </p:cNvSpPr>
            <p:nvPr/>
          </p:nvSpPr>
          <p:spPr bwMode="auto">
            <a:xfrm rot="-9336355">
              <a:off x="3826" y="2140"/>
              <a:ext cx="358" cy="223"/>
            </a:xfrm>
            <a:prstGeom prst="rightArrow">
              <a:avLst>
                <a:gd name="adj1" fmla="val 50000"/>
                <a:gd name="adj2" fmla="val 40135"/>
              </a:avLst>
            </a:prstGeom>
            <a:solidFill>
              <a:schemeClr val="folHlink"/>
            </a:solidFill>
            <a:ln w="9525">
              <a:miter lim="800000"/>
              <a:headEnd/>
              <a:tailEnd/>
            </a:ln>
            <a:effectLst/>
            <a:scene3d>
              <a:camera prst="legacyObliqueTopRight">
                <a:rot lat="20699998" lon="0" rev="0"/>
              </a:camera>
              <a:lightRig rig="legacyFlat3" dir="b"/>
            </a:scene3d>
            <a:sp3d extrusionH="125400" prstMaterial="legacyMatte">
              <a:bevelT w="13500" h="13500" prst="angle"/>
              <a:bevelB w="13500" h="13500" prst="angle"/>
              <a:extrusionClr>
                <a:schemeClr val="fo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flatTx/>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18440" name="Oval 4"/>
            <p:cNvSpPr>
              <a:spLocks noChangeArrowheads="1"/>
            </p:cNvSpPr>
            <p:nvPr/>
          </p:nvSpPr>
          <p:spPr bwMode="auto">
            <a:xfrm>
              <a:off x="1741" y="859"/>
              <a:ext cx="2232" cy="1688"/>
            </a:xfrm>
            <a:prstGeom prst="ellipse">
              <a:avLst/>
            </a:prstGeom>
            <a:solidFill>
              <a:schemeClr val="bg1"/>
            </a:solidFill>
            <a:ln w="12700">
              <a:solidFill>
                <a:schemeClr val="hlink"/>
              </a:solidFill>
              <a:round/>
              <a:headEnd type="none" w="sm" len="sm"/>
              <a:tailEnd type="none" w="sm" len="sm"/>
            </a:ln>
            <a:effectLst>
              <a:outerShdw dist="107763" dir="18900000" algn="ctr" rotWithShape="0">
                <a:schemeClr val="accent1"/>
              </a:outerShdw>
            </a:effec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endParaRPr lang="zh-CN" altLang="en-US" sz="2000" b="0">
                <a:solidFill>
                  <a:schemeClr val="tx1"/>
                </a:solidFill>
                <a:latin typeface="CG Omega"/>
                <a:ea typeface="宋体" pitchFamily="2" charset="-122"/>
              </a:endParaRPr>
            </a:p>
          </p:txBody>
        </p:sp>
        <p:sp>
          <p:nvSpPr>
            <p:cNvPr id="18441" name="Text Box 5"/>
            <p:cNvSpPr txBox="1">
              <a:spLocks noChangeArrowheads="1"/>
            </p:cNvSpPr>
            <p:nvPr/>
          </p:nvSpPr>
          <p:spPr bwMode="auto">
            <a:xfrm>
              <a:off x="2219" y="1094"/>
              <a:ext cx="1450" cy="17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accent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marL="177800" indent="-1778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800">
                  <a:solidFill>
                    <a:schemeClr val="tx1"/>
                  </a:solidFill>
                  <a:latin typeface="CG Omega"/>
                  <a:ea typeface="宋体" pitchFamily="2" charset="-122"/>
                </a:rPr>
                <a:t>实现计划与预算的目的</a:t>
              </a:r>
            </a:p>
          </p:txBody>
        </p:sp>
        <p:sp>
          <p:nvSpPr>
            <p:cNvPr id="18442" name="Rectangle 6"/>
            <p:cNvSpPr>
              <a:spLocks noChangeArrowheads="1"/>
            </p:cNvSpPr>
            <p:nvPr/>
          </p:nvSpPr>
          <p:spPr bwMode="auto">
            <a:xfrm>
              <a:off x="2155" y="1263"/>
              <a:ext cx="1582" cy="1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90500" indent="-1905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将长期战略目标分解为短期的目标</a:t>
              </a:r>
            </a:p>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保证公司的经营方向与目标沟通至所有相关人员</a:t>
              </a:r>
            </a:p>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保证资源分配过程中的相互协调及资源的最有效使用</a:t>
              </a:r>
            </a:p>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提供反馈机制：报告目标未实现情况并及时采取更正措施</a:t>
              </a:r>
            </a:p>
          </p:txBody>
        </p:sp>
        <p:sp>
          <p:nvSpPr>
            <p:cNvPr id="18443" name="AutoShape 7"/>
            <p:cNvSpPr>
              <a:spLocks noChangeArrowheads="1"/>
            </p:cNvSpPr>
            <p:nvPr/>
          </p:nvSpPr>
          <p:spPr bwMode="auto">
            <a:xfrm rot="1526922">
              <a:off x="1456" y="1360"/>
              <a:ext cx="331" cy="224"/>
            </a:xfrm>
            <a:prstGeom prst="rightArrow">
              <a:avLst>
                <a:gd name="adj1" fmla="val 50000"/>
                <a:gd name="adj2" fmla="val 36942"/>
              </a:avLst>
            </a:prstGeom>
            <a:solidFill>
              <a:schemeClr val="folHlink"/>
            </a:solidFill>
            <a:ln w="9525">
              <a:miter lim="800000"/>
              <a:headEnd/>
              <a:tailEnd/>
            </a:ln>
            <a:effectLst/>
            <a:scene3d>
              <a:camera prst="legacyObliqueTopRight">
                <a:rot lat="20699998" lon="0" rev="0"/>
              </a:camera>
              <a:lightRig rig="legacyFlat3" dir="b"/>
            </a:scene3d>
            <a:sp3d extrusionH="125400" prstMaterial="legacyMatte">
              <a:bevelT w="13500" h="13500" prst="angle"/>
              <a:bevelB w="13500" h="13500" prst="angle"/>
              <a:extrusionClr>
                <a:schemeClr val="fo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flatTx/>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18444" name="AutoShape 8"/>
            <p:cNvSpPr>
              <a:spLocks noChangeArrowheads="1"/>
            </p:cNvSpPr>
            <p:nvPr/>
          </p:nvSpPr>
          <p:spPr bwMode="auto">
            <a:xfrm rot="-2908030">
              <a:off x="1551" y="2192"/>
              <a:ext cx="356" cy="224"/>
            </a:xfrm>
            <a:prstGeom prst="rightArrow">
              <a:avLst>
                <a:gd name="adj1" fmla="val 50000"/>
                <a:gd name="adj2" fmla="val 39732"/>
              </a:avLst>
            </a:prstGeom>
            <a:solidFill>
              <a:schemeClr val="folHlink"/>
            </a:solidFill>
            <a:ln w="9525">
              <a:miter lim="800000"/>
              <a:headEnd/>
              <a:tailEnd/>
            </a:ln>
            <a:effectLst/>
            <a:scene3d>
              <a:camera prst="legacyObliqueTopRight">
                <a:rot lat="20699998" lon="0" rev="0"/>
              </a:camera>
              <a:lightRig rig="legacyFlat3" dir="b"/>
            </a:scene3d>
            <a:sp3d extrusionH="125400" prstMaterial="legacyMatte">
              <a:bevelT w="13500" h="13500" prst="angle"/>
              <a:bevelB w="13500" h="13500" prst="angle"/>
              <a:extrusionClr>
                <a:schemeClr val="fo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lIns="0" tIns="0" rIns="0" bIns="0" anchor="ctr">
              <a:flatTx/>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18445" name="AutoShape 9"/>
            <p:cNvSpPr>
              <a:spLocks noChangeArrowheads="1"/>
            </p:cNvSpPr>
            <p:nvPr/>
          </p:nvSpPr>
          <p:spPr bwMode="auto">
            <a:xfrm rot="-6691515">
              <a:off x="3026" y="2568"/>
              <a:ext cx="353" cy="224"/>
            </a:xfrm>
            <a:prstGeom prst="rightArrow">
              <a:avLst>
                <a:gd name="adj1" fmla="val 50000"/>
                <a:gd name="adj2" fmla="val 39397"/>
              </a:avLst>
            </a:prstGeom>
            <a:solidFill>
              <a:schemeClr val="folHlink"/>
            </a:solidFill>
            <a:ln w="9525">
              <a:miter lim="800000"/>
              <a:headEnd/>
              <a:tailEnd/>
            </a:ln>
            <a:effectLst/>
            <a:scene3d>
              <a:camera prst="legacyObliqueTopRight">
                <a:rot lat="20699998" lon="0" rev="0"/>
              </a:camera>
              <a:lightRig rig="legacyFlat3" dir="b"/>
            </a:scene3d>
            <a:sp3d extrusionH="125400" prstMaterial="legacyMatte">
              <a:bevelT w="13500" h="13500" prst="angle"/>
              <a:bevelB w="13500" h="13500" prst="angle"/>
              <a:extrusionClr>
                <a:schemeClr val="fo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lIns="0" tIns="0" rIns="0" bIns="0" anchor="ctr">
              <a:flatTx/>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18446" name="AutoShape 10"/>
            <p:cNvSpPr>
              <a:spLocks noChangeArrowheads="1"/>
            </p:cNvSpPr>
            <p:nvPr/>
          </p:nvSpPr>
          <p:spPr bwMode="auto">
            <a:xfrm rot="-3653450">
              <a:off x="2122" y="2516"/>
              <a:ext cx="354" cy="224"/>
            </a:xfrm>
            <a:prstGeom prst="rightArrow">
              <a:avLst>
                <a:gd name="adj1" fmla="val 50000"/>
                <a:gd name="adj2" fmla="val 39509"/>
              </a:avLst>
            </a:prstGeom>
            <a:solidFill>
              <a:schemeClr val="folHlink"/>
            </a:solidFill>
            <a:ln w="9525">
              <a:miter lim="800000"/>
              <a:headEnd/>
              <a:tailEnd/>
            </a:ln>
            <a:effectLst/>
            <a:scene3d>
              <a:camera prst="legacyObliqueTopRight">
                <a:rot lat="20699998" lon="0" rev="0"/>
              </a:camera>
              <a:lightRig rig="legacyFlat3" dir="b"/>
            </a:scene3d>
            <a:sp3d extrusionH="125400" prstMaterial="legacyMatte">
              <a:bevelT w="13500" h="13500" prst="angle"/>
              <a:bevelB w="13500" h="13500" prst="angle"/>
              <a:extrusionClr>
                <a:schemeClr val="fo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lIns="0" tIns="0" rIns="0" bIns="0" anchor="ctr">
              <a:flatTx/>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grpSp>
          <p:nvGrpSpPr>
            <p:cNvPr id="18447" name="Group 49"/>
            <p:cNvGrpSpPr>
              <a:grpSpLocks/>
            </p:cNvGrpSpPr>
            <p:nvPr/>
          </p:nvGrpSpPr>
          <p:grpSpPr bwMode="auto">
            <a:xfrm>
              <a:off x="1282" y="2785"/>
              <a:ext cx="1310" cy="995"/>
              <a:chOff x="1322" y="2805"/>
              <a:chExt cx="1310" cy="995"/>
            </a:xfrm>
          </p:grpSpPr>
          <p:sp>
            <p:nvSpPr>
              <p:cNvPr id="18474" name="Oval 11"/>
              <p:cNvSpPr>
                <a:spLocks noChangeArrowheads="1"/>
              </p:cNvSpPr>
              <p:nvPr/>
            </p:nvSpPr>
            <p:spPr bwMode="auto">
              <a:xfrm>
                <a:off x="1322" y="2805"/>
                <a:ext cx="1310" cy="995"/>
              </a:xfrm>
              <a:prstGeom prst="ellipse">
                <a:avLst/>
              </a:prstGeom>
              <a:solidFill>
                <a:schemeClr val="bg1"/>
              </a:solidFill>
              <a:ln w="12700">
                <a:solidFill>
                  <a:schemeClr val="hlink"/>
                </a:solidFill>
                <a:round/>
                <a:headEnd type="none" w="sm" len="sm"/>
                <a:tailEnd type="none" w="sm" len="sm"/>
              </a:ln>
              <a:effectLst>
                <a:outerShdw dist="107763" dir="18900000" algn="ctr" rotWithShape="0">
                  <a:schemeClr val="accent1"/>
                </a:outerShdw>
              </a:effec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18475" name="Text Box 12"/>
              <p:cNvSpPr txBox="1">
                <a:spLocks noChangeArrowheads="1"/>
              </p:cNvSpPr>
              <p:nvPr/>
            </p:nvSpPr>
            <p:spPr bwMode="auto">
              <a:xfrm>
                <a:off x="1786" y="2856"/>
                <a:ext cx="256"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accent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GB" sz="1600">
                    <a:solidFill>
                      <a:schemeClr val="tx1"/>
                    </a:solidFill>
                    <a:latin typeface="CG Omega"/>
                    <a:ea typeface="宋体" pitchFamily="2" charset="-122"/>
                  </a:rPr>
                  <a:t>控制</a:t>
                </a:r>
              </a:p>
            </p:txBody>
          </p:sp>
          <p:sp>
            <p:nvSpPr>
              <p:cNvPr id="18476" name="Rectangle 13"/>
              <p:cNvSpPr>
                <a:spLocks noChangeArrowheads="1"/>
              </p:cNvSpPr>
              <p:nvPr/>
            </p:nvSpPr>
            <p:spPr bwMode="auto">
              <a:xfrm>
                <a:off x="1437" y="3152"/>
                <a:ext cx="1026" cy="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90500" indent="-1905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预算指导</a:t>
                </a:r>
              </a:p>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预算审查</a:t>
                </a:r>
              </a:p>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预算与实际对比</a:t>
                </a:r>
              </a:p>
              <a:p>
                <a:pPr>
                  <a:spcBef>
                    <a:spcPct val="0"/>
                  </a:spcBef>
                  <a:spcAft>
                    <a:spcPct val="0"/>
                  </a:spcAft>
                  <a:buClr>
                    <a:schemeClr val="accent1"/>
                  </a:buClr>
                  <a:buSzPct val="75000"/>
                  <a:buFont typeface="Wingdings" pitchFamily="2" charset="2"/>
                  <a:buChar char="Ø"/>
                </a:pPr>
                <a:endParaRPr lang="zh-CN" altLang="en-GB" sz="1400" b="0">
                  <a:solidFill>
                    <a:srgbClr val="000000"/>
                  </a:solidFill>
                  <a:latin typeface="CG Omega"/>
                  <a:ea typeface="宋体" pitchFamily="2" charset="-122"/>
                </a:endParaRPr>
              </a:p>
            </p:txBody>
          </p:sp>
          <p:sp>
            <p:nvSpPr>
              <p:cNvPr id="18477" name="Freeform 14"/>
              <p:cNvSpPr>
                <a:spLocks/>
              </p:cNvSpPr>
              <p:nvPr/>
            </p:nvSpPr>
            <p:spPr bwMode="auto">
              <a:xfrm>
                <a:off x="2269" y="3009"/>
                <a:ext cx="323" cy="506"/>
              </a:xfrm>
              <a:custGeom>
                <a:avLst/>
                <a:gdLst>
                  <a:gd name="T0" fmla="*/ 125 w 931"/>
                  <a:gd name="T1" fmla="*/ 212 h 982"/>
                  <a:gd name="T2" fmla="*/ 0 w 931"/>
                  <a:gd name="T3" fmla="*/ 441 h 982"/>
                  <a:gd name="T4" fmla="*/ 6 w 931"/>
                  <a:gd name="T5" fmla="*/ 506 h 982"/>
                  <a:gd name="T6" fmla="*/ 61 w 931"/>
                  <a:gd name="T7" fmla="*/ 482 h 982"/>
                  <a:gd name="T8" fmla="*/ 71 w 931"/>
                  <a:gd name="T9" fmla="*/ 464 h 982"/>
                  <a:gd name="T10" fmla="*/ 67 w 931"/>
                  <a:gd name="T11" fmla="*/ 420 h 982"/>
                  <a:gd name="T12" fmla="*/ 103 w 931"/>
                  <a:gd name="T13" fmla="*/ 405 h 982"/>
                  <a:gd name="T14" fmla="*/ 130 w 931"/>
                  <a:gd name="T15" fmla="*/ 357 h 982"/>
                  <a:gd name="T16" fmla="*/ 125 w 931"/>
                  <a:gd name="T17" fmla="*/ 313 h 982"/>
                  <a:gd name="T18" fmla="*/ 161 w 931"/>
                  <a:gd name="T19" fmla="*/ 298 h 982"/>
                  <a:gd name="T20" fmla="*/ 185 w 931"/>
                  <a:gd name="T21" fmla="*/ 254 h 982"/>
                  <a:gd name="T22" fmla="*/ 190 w 931"/>
                  <a:gd name="T23" fmla="*/ 246 h 982"/>
                  <a:gd name="T24" fmla="*/ 194 w 931"/>
                  <a:gd name="T25" fmla="*/ 244 h 982"/>
                  <a:gd name="T26" fmla="*/ 207 w 931"/>
                  <a:gd name="T27" fmla="*/ 247 h 982"/>
                  <a:gd name="T28" fmla="*/ 220 w 931"/>
                  <a:gd name="T29" fmla="*/ 246 h 982"/>
                  <a:gd name="T30" fmla="*/ 234 w 931"/>
                  <a:gd name="T31" fmla="*/ 244 h 982"/>
                  <a:gd name="T32" fmla="*/ 246 w 931"/>
                  <a:gd name="T33" fmla="*/ 240 h 982"/>
                  <a:gd name="T34" fmla="*/ 260 w 931"/>
                  <a:gd name="T35" fmla="*/ 234 h 982"/>
                  <a:gd name="T36" fmla="*/ 272 w 931"/>
                  <a:gd name="T37" fmla="*/ 226 h 982"/>
                  <a:gd name="T38" fmla="*/ 283 w 931"/>
                  <a:gd name="T39" fmla="*/ 218 h 982"/>
                  <a:gd name="T40" fmla="*/ 292 w 931"/>
                  <a:gd name="T41" fmla="*/ 207 h 982"/>
                  <a:gd name="T42" fmla="*/ 301 w 931"/>
                  <a:gd name="T43" fmla="*/ 196 h 982"/>
                  <a:gd name="T44" fmla="*/ 309 w 931"/>
                  <a:gd name="T45" fmla="*/ 183 h 982"/>
                  <a:gd name="T46" fmla="*/ 314 w 931"/>
                  <a:gd name="T47" fmla="*/ 170 h 982"/>
                  <a:gd name="T48" fmla="*/ 320 w 931"/>
                  <a:gd name="T49" fmla="*/ 155 h 982"/>
                  <a:gd name="T50" fmla="*/ 322 w 931"/>
                  <a:gd name="T51" fmla="*/ 141 h 982"/>
                  <a:gd name="T52" fmla="*/ 323 w 931"/>
                  <a:gd name="T53" fmla="*/ 124 h 982"/>
                  <a:gd name="T54" fmla="*/ 322 w 931"/>
                  <a:gd name="T55" fmla="*/ 110 h 982"/>
                  <a:gd name="T56" fmla="*/ 320 w 931"/>
                  <a:gd name="T57" fmla="*/ 95 h 982"/>
                  <a:gd name="T58" fmla="*/ 316 w 931"/>
                  <a:gd name="T59" fmla="*/ 80 h 982"/>
                  <a:gd name="T60" fmla="*/ 311 w 931"/>
                  <a:gd name="T61" fmla="*/ 66 h 982"/>
                  <a:gd name="T62" fmla="*/ 303 w 931"/>
                  <a:gd name="T63" fmla="*/ 54 h 982"/>
                  <a:gd name="T64" fmla="*/ 295 w 931"/>
                  <a:gd name="T65" fmla="*/ 42 h 982"/>
                  <a:gd name="T66" fmla="*/ 285 w 931"/>
                  <a:gd name="T67" fmla="*/ 31 h 982"/>
                  <a:gd name="T68" fmla="*/ 274 w 931"/>
                  <a:gd name="T69" fmla="*/ 22 h 982"/>
                  <a:gd name="T70" fmla="*/ 263 w 931"/>
                  <a:gd name="T71" fmla="*/ 14 h 982"/>
                  <a:gd name="T72" fmla="*/ 250 w 931"/>
                  <a:gd name="T73" fmla="*/ 7 h 982"/>
                  <a:gd name="T74" fmla="*/ 237 w 931"/>
                  <a:gd name="T75" fmla="*/ 4 h 982"/>
                  <a:gd name="T76" fmla="*/ 223 w 931"/>
                  <a:gd name="T77" fmla="*/ 1 h 982"/>
                  <a:gd name="T78" fmla="*/ 210 w 931"/>
                  <a:gd name="T79" fmla="*/ 0 h 982"/>
                  <a:gd name="T80" fmla="*/ 196 w 931"/>
                  <a:gd name="T81" fmla="*/ 1 h 982"/>
                  <a:gd name="T82" fmla="*/ 183 w 931"/>
                  <a:gd name="T83" fmla="*/ 5 h 982"/>
                  <a:gd name="T84" fmla="*/ 171 w 931"/>
                  <a:gd name="T85" fmla="*/ 10 h 982"/>
                  <a:gd name="T86" fmla="*/ 158 w 931"/>
                  <a:gd name="T87" fmla="*/ 17 h 982"/>
                  <a:gd name="T88" fmla="*/ 147 w 931"/>
                  <a:gd name="T89" fmla="*/ 26 h 982"/>
                  <a:gd name="T90" fmla="*/ 137 w 931"/>
                  <a:gd name="T91" fmla="*/ 36 h 982"/>
                  <a:gd name="T92" fmla="*/ 128 w 931"/>
                  <a:gd name="T93" fmla="*/ 46 h 982"/>
                  <a:gd name="T94" fmla="*/ 120 w 931"/>
                  <a:gd name="T95" fmla="*/ 59 h 982"/>
                  <a:gd name="T96" fmla="*/ 113 w 931"/>
                  <a:gd name="T97" fmla="*/ 72 h 982"/>
                  <a:gd name="T98" fmla="*/ 109 w 931"/>
                  <a:gd name="T99" fmla="*/ 86 h 982"/>
                  <a:gd name="T100" fmla="*/ 105 w 931"/>
                  <a:gd name="T101" fmla="*/ 101 h 982"/>
                  <a:gd name="T102" fmla="*/ 103 w 931"/>
                  <a:gd name="T103" fmla="*/ 116 h 982"/>
                  <a:gd name="T104" fmla="*/ 102 w 931"/>
                  <a:gd name="T105" fmla="*/ 131 h 982"/>
                  <a:gd name="T106" fmla="*/ 105 w 931"/>
                  <a:gd name="T107" fmla="*/ 146 h 982"/>
                  <a:gd name="T108" fmla="*/ 108 w 931"/>
                  <a:gd name="T109" fmla="*/ 160 h 982"/>
                  <a:gd name="T110" fmla="*/ 114 w 931"/>
                  <a:gd name="T111" fmla="*/ 176 h 982"/>
                  <a:gd name="T112" fmla="*/ 119 w 931"/>
                  <a:gd name="T113" fmla="*/ 188 h 982"/>
                  <a:gd name="T114" fmla="*/ 127 w 931"/>
                  <a:gd name="T115" fmla="*/ 200 h 982"/>
                  <a:gd name="T116" fmla="*/ 129 w 931"/>
                  <a:gd name="T117" fmla="*/ 204 h 982"/>
                  <a:gd name="T118" fmla="*/ 125 w 931"/>
                  <a:gd name="T119" fmla="*/ 212 h 9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31" h="982">
                    <a:moveTo>
                      <a:pt x="359" y="412"/>
                    </a:moveTo>
                    <a:lnTo>
                      <a:pt x="0" y="855"/>
                    </a:lnTo>
                    <a:lnTo>
                      <a:pt x="16" y="982"/>
                    </a:lnTo>
                    <a:lnTo>
                      <a:pt x="175" y="935"/>
                    </a:lnTo>
                    <a:lnTo>
                      <a:pt x="205" y="901"/>
                    </a:lnTo>
                    <a:lnTo>
                      <a:pt x="192" y="815"/>
                    </a:lnTo>
                    <a:lnTo>
                      <a:pt x="297" y="786"/>
                    </a:lnTo>
                    <a:lnTo>
                      <a:pt x="374" y="693"/>
                    </a:lnTo>
                    <a:lnTo>
                      <a:pt x="359" y="608"/>
                    </a:lnTo>
                    <a:lnTo>
                      <a:pt x="465" y="578"/>
                    </a:lnTo>
                    <a:lnTo>
                      <a:pt x="534" y="493"/>
                    </a:lnTo>
                    <a:lnTo>
                      <a:pt x="548" y="477"/>
                    </a:lnTo>
                    <a:lnTo>
                      <a:pt x="558" y="474"/>
                    </a:lnTo>
                    <a:lnTo>
                      <a:pt x="596" y="479"/>
                    </a:lnTo>
                    <a:lnTo>
                      <a:pt x="634" y="477"/>
                    </a:lnTo>
                    <a:lnTo>
                      <a:pt x="674" y="474"/>
                    </a:lnTo>
                    <a:lnTo>
                      <a:pt x="710" y="466"/>
                    </a:lnTo>
                    <a:lnTo>
                      <a:pt x="749" y="454"/>
                    </a:lnTo>
                    <a:lnTo>
                      <a:pt x="785" y="439"/>
                    </a:lnTo>
                    <a:lnTo>
                      <a:pt x="816" y="423"/>
                    </a:lnTo>
                    <a:lnTo>
                      <a:pt x="843" y="402"/>
                    </a:lnTo>
                    <a:lnTo>
                      <a:pt x="867" y="381"/>
                    </a:lnTo>
                    <a:lnTo>
                      <a:pt x="890" y="356"/>
                    </a:lnTo>
                    <a:lnTo>
                      <a:pt x="905" y="329"/>
                    </a:lnTo>
                    <a:lnTo>
                      <a:pt x="921" y="300"/>
                    </a:lnTo>
                    <a:lnTo>
                      <a:pt x="929" y="273"/>
                    </a:lnTo>
                    <a:lnTo>
                      <a:pt x="931" y="241"/>
                    </a:lnTo>
                    <a:lnTo>
                      <a:pt x="929" y="213"/>
                    </a:lnTo>
                    <a:lnTo>
                      <a:pt x="921" y="184"/>
                    </a:lnTo>
                    <a:lnTo>
                      <a:pt x="910" y="155"/>
                    </a:lnTo>
                    <a:lnTo>
                      <a:pt x="895" y="129"/>
                    </a:lnTo>
                    <a:lnTo>
                      <a:pt x="873" y="104"/>
                    </a:lnTo>
                    <a:lnTo>
                      <a:pt x="849" y="81"/>
                    </a:lnTo>
                    <a:lnTo>
                      <a:pt x="821" y="60"/>
                    </a:lnTo>
                    <a:lnTo>
                      <a:pt x="790" y="42"/>
                    </a:lnTo>
                    <a:lnTo>
                      <a:pt x="758" y="27"/>
                    </a:lnTo>
                    <a:lnTo>
                      <a:pt x="720" y="14"/>
                    </a:lnTo>
                    <a:lnTo>
                      <a:pt x="684" y="8"/>
                    </a:lnTo>
                    <a:lnTo>
                      <a:pt x="643" y="2"/>
                    </a:lnTo>
                    <a:lnTo>
                      <a:pt x="606" y="0"/>
                    </a:lnTo>
                    <a:lnTo>
                      <a:pt x="565" y="2"/>
                    </a:lnTo>
                    <a:lnTo>
                      <a:pt x="528" y="10"/>
                    </a:lnTo>
                    <a:lnTo>
                      <a:pt x="492" y="19"/>
                    </a:lnTo>
                    <a:lnTo>
                      <a:pt x="456" y="33"/>
                    </a:lnTo>
                    <a:lnTo>
                      <a:pt x="424" y="50"/>
                    </a:lnTo>
                    <a:lnTo>
                      <a:pt x="394" y="69"/>
                    </a:lnTo>
                    <a:lnTo>
                      <a:pt x="369" y="89"/>
                    </a:lnTo>
                    <a:lnTo>
                      <a:pt x="346" y="114"/>
                    </a:lnTo>
                    <a:lnTo>
                      <a:pt x="326" y="140"/>
                    </a:lnTo>
                    <a:lnTo>
                      <a:pt x="314" y="166"/>
                    </a:lnTo>
                    <a:lnTo>
                      <a:pt x="302" y="196"/>
                    </a:lnTo>
                    <a:lnTo>
                      <a:pt x="297" y="225"/>
                    </a:lnTo>
                    <a:lnTo>
                      <a:pt x="295" y="254"/>
                    </a:lnTo>
                    <a:lnTo>
                      <a:pt x="302" y="283"/>
                    </a:lnTo>
                    <a:lnTo>
                      <a:pt x="311" y="311"/>
                    </a:lnTo>
                    <a:lnTo>
                      <a:pt x="328" y="341"/>
                    </a:lnTo>
                    <a:lnTo>
                      <a:pt x="343" y="364"/>
                    </a:lnTo>
                    <a:lnTo>
                      <a:pt x="367" y="389"/>
                    </a:lnTo>
                    <a:lnTo>
                      <a:pt x="371" y="396"/>
                    </a:lnTo>
                    <a:lnTo>
                      <a:pt x="359" y="412"/>
                    </a:lnTo>
                    <a:close/>
                  </a:path>
                </a:pathLst>
              </a:custGeom>
              <a:solidFill>
                <a:srgbClr val="808080"/>
              </a:solidFill>
              <a:ln w="0">
                <a:solidFill>
                  <a:srgbClr val="000000"/>
                </a:solidFill>
                <a:prstDash val="solid"/>
                <a:round/>
                <a:headEnd/>
                <a:tailEnd/>
              </a:ln>
            </p:spPr>
            <p:txBody>
              <a:bodyPr/>
              <a:lstStyle/>
              <a:p>
                <a:endParaRPr lang="zh-CN" altLang="en-US"/>
              </a:p>
            </p:txBody>
          </p:sp>
        </p:grpSp>
        <p:grpSp>
          <p:nvGrpSpPr>
            <p:cNvPr id="18448" name="Group 16"/>
            <p:cNvGrpSpPr>
              <a:grpSpLocks/>
            </p:cNvGrpSpPr>
            <p:nvPr/>
          </p:nvGrpSpPr>
          <p:grpSpPr bwMode="auto">
            <a:xfrm>
              <a:off x="17" y="761"/>
              <a:ext cx="1522" cy="1101"/>
              <a:chOff x="469" y="1254"/>
              <a:chExt cx="1355" cy="954"/>
            </a:xfrm>
          </p:grpSpPr>
          <p:sp>
            <p:nvSpPr>
              <p:cNvPr id="18470" name="Oval 17"/>
              <p:cNvSpPr>
                <a:spLocks noChangeArrowheads="1"/>
              </p:cNvSpPr>
              <p:nvPr/>
            </p:nvSpPr>
            <p:spPr bwMode="auto">
              <a:xfrm>
                <a:off x="469" y="1254"/>
                <a:ext cx="1355" cy="954"/>
              </a:xfrm>
              <a:prstGeom prst="ellipse">
                <a:avLst/>
              </a:prstGeom>
              <a:solidFill>
                <a:schemeClr val="bg1"/>
              </a:solidFill>
              <a:ln w="12700">
                <a:solidFill>
                  <a:schemeClr val="hlink"/>
                </a:solidFill>
                <a:round/>
                <a:headEnd type="none" w="sm" len="sm"/>
                <a:tailEnd type="none" w="sm" len="sm"/>
              </a:ln>
              <a:effectLst>
                <a:outerShdw dist="107763" dir="18900000" algn="ctr" rotWithShape="0">
                  <a:schemeClr val="accent1"/>
                </a:outerShdw>
              </a:effec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18471" name="Text Box 18"/>
              <p:cNvSpPr txBox="1">
                <a:spLocks noChangeArrowheads="1"/>
              </p:cNvSpPr>
              <p:nvPr/>
            </p:nvSpPr>
            <p:spPr bwMode="auto">
              <a:xfrm>
                <a:off x="1051" y="1333"/>
                <a:ext cx="228" cy="13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accent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GB" sz="1600">
                    <a:solidFill>
                      <a:schemeClr val="tx1"/>
                    </a:solidFill>
                    <a:latin typeface="CG Omega"/>
                    <a:ea typeface="宋体" pitchFamily="2" charset="-122"/>
                  </a:rPr>
                  <a:t>组织</a:t>
                </a:r>
              </a:p>
            </p:txBody>
          </p:sp>
          <p:graphicFrame>
            <p:nvGraphicFramePr>
              <p:cNvPr id="18472" name="Object 19"/>
              <p:cNvGraphicFramePr>
                <a:graphicFrameLocks noChangeAspect="1"/>
              </p:cNvGraphicFramePr>
              <p:nvPr/>
            </p:nvGraphicFramePr>
            <p:xfrm>
              <a:off x="821" y="1471"/>
              <a:ext cx="735" cy="280"/>
            </p:xfrm>
            <a:graphic>
              <a:graphicData uri="http://schemas.openxmlformats.org/presentationml/2006/ole">
                <mc:AlternateContent xmlns:mc="http://schemas.openxmlformats.org/markup-compatibility/2006">
                  <mc:Choice xmlns:v="urn:schemas-microsoft-com:vml" Requires="v">
                    <p:oleObj spid="_x0000_s18533" name="Drawing" r:id="rId3" imgW="530093" imgH="3965185" progId="FLW3Drawing">
                      <p:embed/>
                    </p:oleObj>
                  </mc:Choice>
                  <mc:Fallback>
                    <p:oleObj name="Drawing" r:id="rId3" imgW="530093" imgH="3965185" progId="FLW3Drawing">
                      <p:embed/>
                      <p:pic>
                        <p:nvPicPr>
                          <p:cNvPr id="0"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 y="1471"/>
                            <a:ext cx="735" cy="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473" name="Rectangle 20"/>
              <p:cNvSpPr>
                <a:spLocks noChangeArrowheads="1"/>
              </p:cNvSpPr>
              <p:nvPr/>
            </p:nvSpPr>
            <p:spPr bwMode="auto">
              <a:xfrm>
                <a:off x="618" y="1775"/>
                <a:ext cx="1123"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90500" indent="-1905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侧重于业务营运单位</a:t>
                </a:r>
              </a:p>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明确经营过程中的责任</a:t>
                </a:r>
              </a:p>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基于经营行为的组织</a:t>
                </a:r>
              </a:p>
            </p:txBody>
          </p:sp>
        </p:grpSp>
        <p:sp>
          <p:nvSpPr>
            <p:cNvPr id="18449" name="Oval 22"/>
            <p:cNvSpPr>
              <a:spLocks noChangeArrowheads="1"/>
            </p:cNvSpPr>
            <p:nvPr/>
          </p:nvSpPr>
          <p:spPr bwMode="auto">
            <a:xfrm>
              <a:off x="101" y="2070"/>
              <a:ext cx="1527" cy="995"/>
            </a:xfrm>
            <a:prstGeom prst="ellipse">
              <a:avLst/>
            </a:prstGeom>
            <a:solidFill>
              <a:schemeClr val="bg1"/>
            </a:solidFill>
            <a:ln w="12700">
              <a:solidFill>
                <a:schemeClr val="hlink"/>
              </a:solidFill>
              <a:round/>
              <a:headEnd type="none" w="sm" len="sm"/>
              <a:tailEnd type="none" w="sm" len="sm"/>
            </a:ln>
            <a:effectLst>
              <a:outerShdw dist="107763" dir="18900000" algn="ctr" rotWithShape="0">
                <a:schemeClr val="accent1"/>
              </a:outerShdw>
            </a:effec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grpSp>
          <p:nvGrpSpPr>
            <p:cNvPr id="18450" name="Group 43"/>
            <p:cNvGrpSpPr>
              <a:grpSpLocks/>
            </p:cNvGrpSpPr>
            <p:nvPr/>
          </p:nvGrpSpPr>
          <p:grpSpPr bwMode="auto">
            <a:xfrm>
              <a:off x="478" y="2060"/>
              <a:ext cx="1003" cy="841"/>
              <a:chOff x="478" y="2060"/>
              <a:chExt cx="1003" cy="841"/>
            </a:xfrm>
          </p:grpSpPr>
          <p:sp>
            <p:nvSpPr>
              <p:cNvPr id="18467" name="Text Box 23"/>
              <p:cNvSpPr txBox="1">
                <a:spLocks noChangeArrowheads="1"/>
              </p:cNvSpPr>
              <p:nvPr/>
            </p:nvSpPr>
            <p:spPr bwMode="auto">
              <a:xfrm>
                <a:off x="779" y="2060"/>
                <a:ext cx="262"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accent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GB" sz="1600">
                    <a:solidFill>
                      <a:schemeClr val="tx1"/>
                    </a:solidFill>
                    <a:latin typeface="CG Omega"/>
                    <a:ea typeface="宋体" pitchFamily="2" charset="-122"/>
                  </a:rPr>
                  <a:t>流程</a:t>
                </a:r>
              </a:p>
            </p:txBody>
          </p:sp>
          <p:sp>
            <p:nvSpPr>
              <p:cNvPr id="18468" name="Rectangle 24"/>
              <p:cNvSpPr>
                <a:spLocks noChangeArrowheads="1"/>
              </p:cNvSpPr>
              <p:nvPr/>
            </p:nvSpPr>
            <p:spPr bwMode="auto">
              <a:xfrm>
                <a:off x="478" y="2231"/>
                <a:ext cx="1003" cy="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90500" indent="-1905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设定指导与目标</a:t>
                </a:r>
              </a:p>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预算准备</a:t>
                </a:r>
              </a:p>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合并预算</a:t>
                </a:r>
              </a:p>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准备预测</a:t>
                </a:r>
              </a:p>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与实际对比报告</a:t>
                </a:r>
              </a:p>
            </p:txBody>
          </p:sp>
          <p:graphicFrame>
            <p:nvGraphicFramePr>
              <p:cNvPr id="18469" name="Object 25"/>
              <p:cNvGraphicFramePr>
                <a:graphicFrameLocks noChangeAspect="1"/>
              </p:cNvGraphicFramePr>
              <p:nvPr/>
            </p:nvGraphicFramePr>
            <p:xfrm>
              <a:off x="1181" y="2385"/>
              <a:ext cx="275" cy="362"/>
            </p:xfrm>
            <a:graphic>
              <a:graphicData uri="http://schemas.openxmlformats.org/presentationml/2006/ole">
                <mc:AlternateContent xmlns:mc="http://schemas.openxmlformats.org/markup-compatibility/2006">
                  <mc:Choice xmlns:v="urn:schemas-microsoft-com:vml" Requires="v">
                    <p:oleObj spid="_x0000_s18534" name="Drawing" r:id="rId5" imgW="547938" imgH="3845152" progId="FLW3Drawing">
                      <p:embed/>
                    </p:oleObj>
                  </mc:Choice>
                  <mc:Fallback>
                    <p:oleObj name="Drawing" r:id="rId5" imgW="547938" imgH="3845152" progId="FLW3Drawing">
                      <p:embed/>
                      <p:pic>
                        <p:nvPicPr>
                          <p:cNvPr id="0"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1" y="2385"/>
                            <a:ext cx="275" cy="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8451" name="Group 45"/>
            <p:cNvGrpSpPr>
              <a:grpSpLocks/>
            </p:cNvGrpSpPr>
            <p:nvPr/>
          </p:nvGrpSpPr>
          <p:grpSpPr bwMode="auto">
            <a:xfrm>
              <a:off x="2780" y="2855"/>
              <a:ext cx="1390" cy="995"/>
              <a:chOff x="3108" y="2850"/>
              <a:chExt cx="1390" cy="995"/>
            </a:xfrm>
          </p:grpSpPr>
          <p:sp>
            <p:nvSpPr>
              <p:cNvPr id="18461" name="Oval 26"/>
              <p:cNvSpPr>
                <a:spLocks noChangeArrowheads="1"/>
              </p:cNvSpPr>
              <p:nvPr/>
            </p:nvSpPr>
            <p:spPr bwMode="auto">
              <a:xfrm>
                <a:off x="3108" y="2850"/>
                <a:ext cx="1390" cy="995"/>
              </a:xfrm>
              <a:prstGeom prst="ellipse">
                <a:avLst/>
              </a:prstGeom>
              <a:solidFill>
                <a:schemeClr val="bg1"/>
              </a:solidFill>
              <a:ln w="12700">
                <a:solidFill>
                  <a:schemeClr val="hlink"/>
                </a:solidFill>
                <a:round/>
                <a:headEnd type="none" w="sm" len="sm"/>
                <a:tailEnd type="none" w="sm" len="sm"/>
              </a:ln>
              <a:effectLst>
                <a:outerShdw dist="107763" dir="18900000" algn="ctr" rotWithShape="0">
                  <a:schemeClr val="accent1"/>
                </a:outerShdw>
              </a:effec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18462" name="Text Box 27"/>
              <p:cNvSpPr txBox="1">
                <a:spLocks noChangeArrowheads="1"/>
              </p:cNvSpPr>
              <p:nvPr/>
            </p:nvSpPr>
            <p:spPr bwMode="auto">
              <a:xfrm>
                <a:off x="3643" y="2925"/>
                <a:ext cx="256"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accent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GB" sz="1600">
                    <a:solidFill>
                      <a:schemeClr val="tx1"/>
                    </a:solidFill>
                    <a:latin typeface="CG Omega"/>
                    <a:ea typeface="宋体" pitchFamily="2" charset="-122"/>
                  </a:rPr>
                  <a:t>考评</a:t>
                </a:r>
              </a:p>
            </p:txBody>
          </p:sp>
          <p:graphicFrame>
            <p:nvGraphicFramePr>
              <p:cNvPr id="18463" name="Object 28"/>
              <p:cNvGraphicFramePr>
                <a:graphicFrameLocks noChangeAspect="1"/>
              </p:cNvGraphicFramePr>
              <p:nvPr/>
            </p:nvGraphicFramePr>
            <p:xfrm>
              <a:off x="3108" y="3196"/>
              <a:ext cx="377" cy="330"/>
            </p:xfrm>
            <a:graphic>
              <a:graphicData uri="http://schemas.openxmlformats.org/presentationml/2006/ole">
                <mc:AlternateContent xmlns:mc="http://schemas.openxmlformats.org/markup-compatibility/2006">
                  <mc:Choice xmlns:v="urn:schemas-microsoft-com:vml" Requires="v">
                    <p:oleObj spid="_x0000_s18535" name="Drawing" r:id="rId7" imgW="255361" imgH="3227047" progId="FLW3Drawing">
                      <p:embed/>
                    </p:oleObj>
                  </mc:Choice>
                  <mc:Fallback>
                    <p:oleObj name="Drawing" r:id="rId7" imgW="255361" imgH="3227047" progId="FLW3Drawing">
                      <p:embed/>
                      <p:pic>
                        <p:nvPicPr>
                          <p:cNvPr id="0" name="Object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08" y="3196"/>
                            <a:ext cx="377"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464" name="Oval 29"/>
              <p:cNvSpPr>
                <a:spLocks noChangeArrowheads="1"/>
              </p:cNvSpPr>
              <p:nvPr/>
            </p:nvSpPr>
            <p:spPr bwMode="auto">
              <a:xfrm>
                <a:off x="3425" y="3307"/>
                <a:ext cx="26" cy="30"/>
              </a:xfrm>
              <a:prstGeom prst="ellipse">
                <a:avLst/>
              </a:prstGeom>
              <a:solidFill>
                <a:srgbClr val="000000"/>
              </a:solidFill>
              <a:ln w="0">
                <a:solidFill>
                  <a:srgbClr val="000000"/>
                </a:solidFill>
                <a:round/>
                <a:headEnd/>
                <a:tailEnd/>
              </a:ln>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endParaRPr lang="zh-CN" altLang="en-US" sz="1600">
                  <a:solidFill>
                    <a:schemeClr val="folHlink"/>
                  </a:solidFill>
                  <a:ea typeface="宋体" pitchFamily="2" charset="-122"/>
                </a:endParaRPr>
              </a:p>
            </p:txBody>
          </p:sp>
          <p:sp>
            <p:nvSpPr>
              <p:cNvPr id="18465" name="Rectangle 30"/>
              <p:cNvSpPr>
                <a:spLocks noChangeArrowheads="1"/>
              </p:cNvSpPr>
              <p:nvPr/>
            </p:nvSpPr>
            <p:spPr bwMode="auto">
              <a:xfrm>
                <a:off x="3524" y="3096"/>
                <a:ext cx="974" cy="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90500" indent="-1905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准备预算的速度</a:t>
                </a:r>
              </a:p>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准确度</a:t>
                </a:r>
              </a:p>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编制预算的成本</a:t>
                </a:r>
              </a:p>
              <a:p>
                <a:pP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关键评估指标</a:t>
                </a:r>
              </a:p>
            </p:txBody>
          </p:sp>
          <p:sp>
            <p:nvSpPr>
              <p:cNvPr id="18466" name="Oval 31"/>
              <p:cNvSpPr>
                <a:spLocks noChangeArrowheads="1"/>
              </p:cNvSpPr>
              <p:nvPr/>
            </p:nvSpPr>
            <p:spPr bwMode="auto">
              <a:xfrm>
                <a:off x="3425" y="3392"/>
                <a:ext cx="26" cy="29"/>
              </a:xfrm>
              <a:prstGeom prst="ellipse">
                <a:avLst/>
              </a:prstGeom>
              <a:solidFill>
                <a:srgbClr val="000000"/>
              </a:solidFill>
              <a:ln w="0">
                <a:solidFill>
                  <a:srgbClr val="000000"/>
                </a:solidFill>
                <a:round/>
                <a:headEnd/>
                <a:tailEnd/>
              </a:ln>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endParaRPr lang="zh-CN" altLang="en-US" sz="1600">
                  <a:solidFill>
                    <a:schemeClr val="folHlink"/>
                  </a:solidFill>
                  <a:ea typeface="宋体" pitchFamily="2" charset="-122"/>
                </a:endParaRPr>
              </a:p>
            </p:txBody>
          </p:sp>
        </p:grpSp>
        <p:sp>
          <p:nvSpPr>
            <p:cNvPr id="18452" name="Oval 32"/>
            <p:cNvSpPr>
              <a:spLocks noChangeArrowheads="1"/>
            </p:cNvSpPr>
            <p:nvPr/>
          </p:nvSpPr>
          <p:spPr bwMode="auto">
            <a:xfrm>
              <a:off x="4221" y="2102"/>
              <a:ext cx="1496" cy="1337"/>
            </a:xfrm>
            <a:prstGeom prst="ellipse">
              <a:avLst/>
            </a:prstGeom>
            <a:solidFill>
              <a:schemeClr val="bg1"/>
            </a:solidFill>
            <a:ln w="12700">
              <a:solidFill>
                <a:schemeClr val="hlink"/>
              </a:solidFill>
              <a:round/>
              <a:headEnd type="none" w="sm" len="sm"/>
              <a:tailEnd type="none" w="sm" len="sm"/>
            </a:ln>
            <a:effectLst>
              <a:outerShdw dist="107763" dir="18900000" algn="ctr" rotWithShape="0">
                <a:schemeClr val="accent1"/>
              </a:outerShdw>
            </a:effec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graphicFrame>
          <p:nvGraphicFramePr>
            <p:cNvPr id="18453" name="Object 33"/>
            <p:cNvGraphicFramePr>
              <a:graphicFrameLocks noChangeAspect="1"/>
            </p:cNvGraphicFramePr>
            <p:nvPr/>
          </p:nvGraphicFramePr>
          <p:xfrm>
            <a:off x="3933" y="2479"/>
            <a:ext cx="400" cy="275"/>
          </p:xfrm>
          <a:graphic>
            <a:graphicData uri="http://schemas.openxmlformats.org/presentationml/2006/ole">
              <mc:AlternateContent xmlns:mc="http://schemas.openxmlformats.org/markup-compatibility/2006">
                <mc:Choice xmlns:v="urn:schemas-microsoft-com:vml" Requires="v">
                  <p:oleObj spid="_x0000_s18536" name="Drawing" r:id="rId9" imgW="556690" imgH="3793141" progId="FLW3Drawing">
                    <p:embed/>
                  </p:oleObj>
                </mc:Choice>
                <mc:Fallback>
                  <p:oleObj name="Drawing" r:id="rId9" imgW="556690" imgH="3793141" progId="FLW3Drawing">
                    <p:embed/>
                    <p:pic>
                      <p:nvPicPr>
                        <p:cNvPr id="0" name="Object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33" y="2479"/>
                          <a:ext cx="400" cy="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454" name="Oval 35"/>
            <p:cNvSpPr>
              <a:spLocks noChangeArrowheads="1"/>
            </p:cNvSpPr>
            <p:nvPr/>
          </p:nvSpPr>
          <p:spPr bwMode="auto">
            <a:xfrm>
              <a:off x="4165" y="859"/>
              <a:ext cx="1435" cy="1120"/>
            </a:xfrm>
            <a:prstGeom prst="ellipse">
              <a:avLst/>
            </a:prstGeom>
            <a:solidFill>
              <a:schemeClr val="bg1"/>
            </a:solidFill>
            <a:ln w="12700">
              <a:solidFill>
                <a:schemeClr val="hlink"/>
              </a:solidFill>
              <a:round/>
              <a:headEnd type="none" w="sm" len="sm"/>
              <a:tailEnd type="none" w="sm" len="sm"/>
            </a:ln>
            <a:effectLst>
              <a:outerShdw dist="107763" dir="18900000" algn="ctr" rotWithShape="0">
                <a:schemeClr val="accent1"/>
              </a:outerShdw>
            </a:effec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18455" name="Text Box 36"/>
            <p:cNvSpPr txBox="1">
              <a:spLocks noChangeArrowheads="1"/>
            </p:cNvSpPr>
            <p:nvPr/>
          </p:nvSpPr>
          <p:spPr bwMode="auto">
            <a:xfrm>
              <a:off x="4809" y="913"/>
              <a:ext cx="256"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Clr>
                  <a:schemeClr val="accent1"/>
                </a:buClr>
                <a:buSzPct val="75000"/>
                <a:buFont typeface="Wingdings" pitchFamily="2" charset="2"/>
                <a:buNone/>
              </a:pPr>
              <a:r>
                <a:rPr lang="zh-CN" altLang="en-GB" sz="1600">
                  <a:solidFill>
                    <a:schemeClr val="tx1"/>
                  </a:solidFill>
                  <a:latin typeface="CG Omega"/>
                  <a:ea typeface="宋体" pitchFamily="2" charset="-122"/>
                </a:rPr>
                <a:t>人员</a:t>
              </a:r>
            </a:p>
          </p:txBody>
        </p:sp>
        <p:graphicFrame>
          <p:nvGraphicFramePr>
            <p:cNvPr id="18456" name="Object 37"/>
            <p:cNvGraphicFramePr>
              <a:graphicFrameLocks noChangeAspect="1"/>
            </p:cNvGraphicFramePr>
            <p:nvPr/>
          </p:nvGraphicFramePr>
          <p:xfrm>
            <a:off x="4626" y="1044"/>
            <a:ext cx="649" cy="283"/>
          </p:xfrm>
          <a:graphic>
            <a:graphicData uri="http://schemas.openxmlformats.org/presentationml/2006/ole">
              <mc:AlternateContent xmlns:mc="http://schemas.openxmlformats.org/markup-compatibility/2006">
                <mc:Choice xmlns:v="urn:schemas-microsoft-com:vml" Requires="v">
                  <p:oleObj spid="_x0000_s18537" name="Drawing" r:id="rId11" imgW="482535" imgH="2757301" progId="FLW3Drawing">
                    <p:embed/>
                  </p:oleObj>
                </mc:Choice>
                <mc:Fallback>
                  <p:oleObj name="Drawing" r:id="rId11" imgW="482535" imgH="2757301" progId="FLW3Drawing">
                    <p:embed/>
                    <p:pic>
                      <p:nvPicPr>
                        <p:cNvPr id="0" name="Object 3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26" y="1044"/>
                          <a:ext cx="649" cy="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457" name="Rectangle 38"/>
            <p:cNvSpPr>
              <a:spLocks noChangeArrowheads="1"/>
            </p:cNvSpPr>
            <p:nvPr/>
          </p:nvSpPr>
          <p:spPr bwMode="auto">
            <a:xfrm>
              <a:off x="4422" y="1326"/>
              <a:ext cx="942" cy="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90500" indent="-1905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业务知识</a:t>
              </a:r>
            </a:p>
            <a:p>
              <a:pPr algn="ct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计划技巧</a:t>
              </a:r>
            </a:p>
            <a:p>
              <a:pPr algn="ct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沟通能力</a:t>
              </a:r>
            </a:p>
            <a:p>
              <a:pPr algn="ctr">
                <a:spcBef>
                  <a:spcPct val="0"/>
                </a:spcBef>
                <a:spcAft>
                  <a:spcPct val="0"/>
                </a:spcAft>
                <a:buClr>
                  <a:schemeClr val="accent1"/>
                </a:buClr>
                <a:buSzPct val="75000"/>
                <a:buFont typeface="Wingdings" pitchFamily="2" charset="2"/>
                <a:buChar char="Ø"/>
              </a:pPr>
              <a:r>
                <a:rPr lang="zh-CN" altLang="en-GB" sz="1400" b="0">
                  <a:solidFill>
                    <a:srgbClr val="000000"/>
                  </a:solidFill>
                  <a:latin typeface="CG Omega"/>
                  <a:ea typeface="宋体" pitchFamily="2" charset="-122"/>
                </a:rPr>
                <a:t>自我挑战</a:t>
              </a:r>
            </a:p>
          </p:txBody>
        </p:sp>
        <p:sp>
          <p:nvSpPr>
            <p:cNvPr id="18458" name="Text Box 39"/>
            <p:cNvSpPr txBox="1">
              <a:spLocks noChangeArrowheads="1"/>
            </p:cNvSpPr>
            <p:nvPr/>
          </p:nvSpPr>
          <p:spPr bwMode="auto">
            <a:xfrm>
              <a:off x="4326" y="2297"/>
              <a:ext cx="1161"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accent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Clr>
                  <a:schemeClr val="accent1"/>
                </a:buClr>
                <a:buSzPct val="75000"/>
                <a:buFont typeface="Wingdings" pitchFamily="2" charset="2"/>
                <a:buNone/>
              </a:pPr>
              <a:r>
                <a:rPr lang="zh-CN" altLang="en-GB" sz="1600">
                  <a:solidFill>
                    <a:schemeClr val="tx1"/>
                  </a:solidFill>
                  <a:ea typeface="宋体" pitchFamily="2" charset="-122"/>
                </a:rPr>
                <a:t>信息系统和基础数据</a:t>
              </a:r>
            </a:p>
          </p:txBody>
        </p:sp>
        <p:sp>
          <p:nvSpPr>
            <p:cNvPr id="18459" name="Rectangle 40"/>
            <p:cNvSpPr>
              <a:spLocks noChangeArrowheads="1"/>
            </p:cNvSpPr>
            <p:nvPr/>
          </p:nvSpPr>
          <p:spPr bwMode="auto">
            <a:xfrm>
              <a:off x="4363" y="2479"/>
              <a:ext cx="1147" cy="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90500" indent="-1905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0"/>
                </a:spcAft>
                <a:buClr>
                  <a:schemeClr val="tx1"/>
                </a:buClr>
                <a:buSzPct val="75000"/>
                <a:buFont typeface="Wingdings" pitchFamily="2" charset="2"/>
                <a:buChar char="Ø"/>
              </a:pPr>
              <a:r>
                <a:rPr lang="zh-CN" altLang="en-GB" sz="1400" b="0">
                  <a:solidFill>
                    <a:srgbClr val="000000"/>
                  </a:solidFill>
                  <a:latin typeface="CG Omega"/>
                  <a:ea typeface="宋体" pitchFamily="2" charset="-122"/>
                </a:rPr>
                <a:t>网上录入数据</a:t>
              </a:r>
            </a:p>
            <a:p>
              <a:pPr>
                <a:spcBef>
                  <a:spcPct val="0"/>
                </a:spcBef>
                <a:spcAft>
                  <a:spcPct val="0"/>
                </a:spcAft>
                <a:buClr>
                  <a:schemeClr val="tx1"/>
                </a:buClr>
                <a:buSzPct val="75000"/>
                <a:buFont typeface="Wingdings" pitchFamily="2" charset="2"/>
                <a:buChar char="Ø"/>
              </a:pPr>
              <a:r>
                <a:rPr lang="zh-CN" altLang="en-GB" sz="1400" b="0">
                  <a:solidFill>
                    <a:srgbClr val="000000"/>
                  </a:solidFill>
                  <a:latin typeface="CG Omega"/>
                  <a:ea typeface="宋体" pitchFamily="2" charset="-122"/>
                </a:rPr>
                <a:t>避免数据重复录入</a:t>
              </a:r>
            </a:p>
            <a:p>
              <a:pPr>
                <a:spcBef>
                  <a:spcPct val="0"/>
                </a:spcBef>
                <a:spcAft>
                  <a:spcPct val="0"/>
                </a:spcAft>
                <a:buClr>
                  <a:schemeClr val="tx1"/>
                </a:buClr>
                <a:buSzPct val="75000"/>
                <a:buFont typeface="Wingdings" pitchFamily="2" charset="2"/>
                <a:buChar char="Ø"/>
              </a:pPr>
              <a:r>
                <a:rPr lang="zh-CN" altLang="en-GB" sz="1400" b="0">
                  <a:solidFill>
                    <a:srgbClr val="000000"/>
                  </a:solidFill>
                  <a:latin typeface="CG Omega"/>
                  <a:ea typeface="宋体" pitchFamily="2" charset="-122"/>
                </a:rPr>
                <a:t>系统整合</a:t>
              </a:r>
            </a:p>
            <a:p>
              <a:pPr>
                <a:spcBef>
                  <a:spcPct val="0"/>
                </a:spcBef>
                <a:spcAft>
                  <a:spcPct val="0"/>
                </a:spcAft>
                <a:buClr>
                  <a:schemeClr val="tx1"/>
                </a:buClr>
                <a:buSzPct val="75000"/>
                <a:buFont typeface="Wingdings" pitchFamily="2" charset="2"/>
                <a:buChar char="Ø"/>
              </a:pPr>
              <a:r>
                <a:rPr lang="zh-CN" altLang="en-GB" sz="1400" b="0">
                  <a:solidFill>
                    <a:srgbClr val="000000"/>
                  </a:solidFill>
                  <a:latin typeface="CG Omega"/>
                  <a:ea typeface="宋体" pitchFamily="2" charset="-122"/>
                </a:rPr>
                <a:t>合理的数据细致程度</a:t>
              </a:r>
            </a:p>
            <a:p>
              <a:pPr>
                <a:spcBef>
                  <a:spcPct val="0"/>
                </a:spcBef>
                <a:spcAft>
                  <a:spcPct val="0"/>
                </a:spcAft>
                <a:buClr>
                  <a:schemeClr val="tx1"/>
                </a:buClr>
                <a:buSzPct val="75000"/>
                <a:buFont typeface="Wingdings" pitchFamily="2" charset="2"/>
                <a:buChar char="Ø"/>
              </a:pPr>
              <a:r>
                <a:rPr lang="zh-CN" altLang="en-GB" sz="1400" b="0">
                  <a:solidFill>
                    <a:srgbClr val="000000"/>
                  </a:solidFill>
                  <a:latin typeface="CG Omega"/>
                  <a:ea typeface="宋体" pitchFamily="2" charset="-122"/>
                </a:rPr>
                <a:t>统一的数据模型和会计科目表</a:t>
              </a:r>
            </a:p>
          </p:txBody>
        </p:sp>
        <p:sp>
          <p:nvSpPr>
            <p:cNvPr id="18460" name="AutoShape 34"/>
            <p:cNvSpPr>
              <a:spLocks noChangeArrowheads="1"/>
            </p:cNvSpPr>
            <p:nvPr/>
          </p:nvSpPr>
          <p:spPr bwMode="auto">
            <a:xfrm rot="9176656">
              <a:off x="3950" y="1323"/>
              <a:ext cx="271" cy="244"/>
            </a:xfrm>
            <a:prstGeom prst="rightArrow">
              <a:avLst>
                <a:gd name="adj1" fmla="val 50000"/>
                <a:gd name="adj2" fmla="val 27766"/>
              </a:avLst>
            </a:prstGeom>
            <a:solidFill>
              <a:schemeClr val="folHlink"/>
            </a:solidFill>
            <a:ln w="9525">
              <a:miter lim="800000"/>
              <a:headEnd/>
              <a:tailEnd/>
            </a:ln>
            <a:effectLst/>
            <a:scene3d>
              <a:camera prst="legacyObliqueTopRight">
                <a:rot lat="20699998" lon="0" rev="0"/>
              </a:camera>
              <a:lightRig rig="legacyFlat3" dir="b"/>
            </a:scene3d>
            <a:sp3d extrusionH="125400" prstMaterial="legacyMatte">
              <a:bevelT w="13500" h="13500" prst="angle"/>
              <a:bevelB w="13500" h="13500" prst="angle"/>
              <a:extrusionClr>
                <a:schemeClr val="fo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lIns="0" tIns="0" rIns="0" bIns="0" anchor="ctr">
              <a:flatTx/>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179388" y="608013"/>
            <a:ext cx="8786812" cy="820737"/>
          </a:xfrm>
        </p:spPr>
        <p:txBody>
          <a:bodyPr/>
          <a:lstStyle/>
          <a:p>
            <a:pPr eaLnBrk="1" hangingPunct="1"/>
            <a:r>
              <a:rPr lang="zh-CN" altLang="en-GB" smtClean="0">
                <a:ea typeface="宋体" pitchFamily="2" charset="-122"/>
              </a:rPr>
              <a:t>目录</a:t>
            </a:r>
          </a:p>
        </p:txBody>
      </p:sp>
      <p:sp>
        <p:nvSpPr>
          <p:cNvPr id="19459" name="Rectangle 3"/>
          <p:cNvSpPr>
            <a:spLocks noGrp="1" noChangeArrowheads="1"/>
          </p:cNvSpPr>
          <p:nvPr>
            <p:ph type="subTitle" idx="1"/>
          </p:nvPr>
        </p:nvSpPr>
        <p:spPr>
          <a:xfrm>
            <a:off x="163513" y="1219200"/>
            <a:ext cx="7431087" cy="4338638"/>
          </a:xfrm>
        </p:spPr>
        <p:txBody>
          <a:bodyPr/>
          <a:lstStyle/>
          <a:p>
            <a:pPr marL="508000" indent="-508000" eaLnBrk="1" hangingPunct="1">
              <a:buFont typeface="Arial" pitchFamily="34" charset="0"/>
              <a:buAutoNum type="arabicPeriod" startAt="2"/>
            </a:pPr>
            <a:r>
              <a:rPr lang="zh-CN" altLang="en-GB" sz="2400" b="1" smtClean="0">
                <a:ea typeface="宋体" pitchFamily="2" charset="-122"/>
              </a:rPr>
              <a:t>预算管理基本概念</a:t>
            </a:r>
          </a:p>
          <a:p>
            <a:pPr marL="508000" indent="-508000" eaLnBrk="1" hangingPunct="1"/>
            <a:endParaRPr lang="zh-CN" altLang="en-GB" sz="2400" b="1" smtClean="0">
              <a:ea typeface="宋体" pitchFamily="2" charset="-122"/>
            </a:endParaRPr>
          </a:p>
          <a:p>
            <a:pPr lvl="1" eaLnBrk="1" hangingPunct="1">
              <a:buFontTx/>
              <a:buNone/>
            </a:pPr>
            <a:r>
              <a:rPr lang="en-GB" altLang="zh-CN" sz="1800" smtClean="0">
                <a:solidFill>
                  <a:srgbClr val="C0C0C0"/>
                </a:solidFill>
                <a:ea typeface="宋体" pitchFamily="2" charset="-122"/>
              </a:rPr>
              <a:t>2.1 </a:t>
            </a:r>
            <a:r>
              <a:rPr lang="zh-CN" altLang="en-GB" sz="1800" smtClean="0">
                <a:solidFill>
                  <a:srgbClr val="C0C0C0"/>
                </a:solidFill>
                <a:ea typeface="宋体" pitchFamily="2" charset="-122"/>
              </a:rPr>
              <a:t>预算管理的概念、本质、构成</a:t>
            </a:r>
          </a:p>
          <a:p>
            <a:pPr lvl="1" eaLnBrk="1" hangingPunct="1">
              <a:buFontTx/>
              <a:buNone/>
            </a:pPr>
            <a:r>
              <a:rPr lang="en-GB" altLang="zh-CN" sz="1800" smtClean="0">
                <a:solidFill>
                  <a:srgbClr val="C0C0C0"/>
                </a:solidFill>
                <a:ea typeface="宋体" pitchFamily="2" charset="-122"/>
              </a:rPr>
              <a:t>2.2 </a:t>
            </a:r>
            <a:r>
              <a:rPr lang="zh-CN" altLang="en-GB" sz="1800" smtClean="0">
                <a:solidFill>
                  <a:srgbClr val="C0C0C0"/>
                </a:solidFill>
                <a:ea typeface="宋体" pitchFamily="2" charset="-122"/>
              </a:rPr>
              <a:t>预算管理在企业管理中的重要性</a:t>
            </a:r>
          </a:p>
          <a:p>
            <a:pPr lvl="1" eaLnBrk="1" hangingPunct="1">
              <a:buFontTx/>
              <a:buNone/>
            </a:pPr>
            <a:r>
              <a:rPr lang="en-US" altLang="zh-CN" sz="1800" smtClean="0">
                <a:solidFill>
                  <a:srgbClr val="C0C0C0"/>
                </a:solidFill>
                <a:ea typeface="宋体" pitchFamily="2" charset="-122"/>
              </a:rPr>
              <a:t>2.3 </a:t>
            </a:r>
            <a:r>
              <a:rPr lang="zh-CN" altLang="en-US" sz="1800" smtClean="0">
                <a:solidFill>
                  <a:srgbClr val="C0C0C0"/>
                </a:solidFill>
                <a:ea typeface="宋体" pitchFamily="2" charset="-122"/>
              </a:rPr>
              <a:t>确保预算成功的因素</a:t>
            </a:r>
            <a:endParaRPr lang="zh-CN" altLang="en-GB" sz="1800" smtClean="0">
              <a:solidFill>
                <a:srgbClr val="C0C0C0"/>
              </a:solidFill>
              <a:ea typeface="宋体" pitchFamily="2" charset="-122"/>
            </a:endParaRPr>
          </a:p>
          <a:p>
            <a:pPr lvl="1" eaLnBrk="1" hangingPunct="1">
              <a:buFontTx/>
              <a:buNone/>
            </a:pPr>
            <a:r>
              <a:rPr lang="en-US" altLang="zh-CN" sz="1800" b="1" smtClean="0">
                <a:ea typeface="宋体" pitchFamily="2" charset="-122"/>
              </a:rPr>
              <a:t>2.4 </a:t>
            </a:r>
            <a:r>
              <a:rPr lang="zh-CN" altLang="en-US" sz="1800" b="1" smtClean="0">
                <a:ea typeface="宋体" pitchFamily="2" charset="-122"/>
              </a:rPr>
              <a:t>预算管理的特点</a:t>
            </a:r>
          </a:p>
          <a:p>
            <a:pPr lvl="1" eaLnBrk="1" hangingPunct="1">
              <a:buFontTx/>
              <a:buNone/>
            </a:pPr>
            <a:r>
              <a:rPr lang="en-US" altLang="zh-CN" sz="1800" smtClean="0">
                <a:solidFill>
                  <a:srgbClr val="C0C0C0"/>
                </a:solidFill>
                <a:ea typeface="宋体" pitchFamily="2" charset="-122"/>
              </a:rPr>
              <a:t>2.5 </a:t>
            </a:r>
            <a:r>
              <a:rPr lang="zh-CN" altLang="en-US" sz="1800" smtClean="0">
                <a:solidFill>
                  <a:srgbClr val="C0C0C0"/>
                </a:solidFill>
                <a:ea typeface="宋体" pitchFamily="2" charset="-122"/>
              </a:rPr>
              <a:t>预算管理框架</a:t>
            </a:r>
          </a:p>
          <a:p>
            <a:pPr lvl="1" eaLnBrk="1" hangingPunct="1">
              <a:buFontTx/>
              <a:buNone/>
            </a:pPr>
            <a:r>
              <a:rPr lang="en-US" altLang="zh-CN" sz="1800" smtClean="0">
                <a:solidFill>
                  <a:srgbClr val="C0C0C0"/>
                </a:solidFill>
                <a:ea typeface="宋体" pitchFamily="2" charset="-122"/>
              </a:rPr>
              <a:t>2.6 </a:t>
            </a:r>
            <a:r>
              <a:rPr lang="zh-CN" altLang="en-US" sz="1800" smtClean="0">
                <a:solidFill>
                  <a:srgbClr val="C0C0C0"/>
                </a:solidFill>
                <a:ea typeface="宋体" pitchFamily="2" charset="-122"/>
              </a:rPr>
              <a:t>预算管理的组织机构和管理原则</a:t>
            </a:r>
          </a:p>
          <a:p>
            <a:pPr lvl="1" eaLnBrk="1" hangingPunct="1">
              <a:buFontTx/>
              <a:buNone/>
            </a:pPr>
            <a:r>
              <a:rPr lang="en-GB" altLang="zh-CN" sz="1800" smtClean="0">
                <a:solidFill>
                  <a:srgbClr val="C0C0C0"/>
                </a:solidFill>
                <a:ea typeface="宋体" pitchFamily="2" charset="-122"/>
              </a:rPr>
              <a:t>2.7 </a:t>
            </a:r>
            <a:r>
              <a:rPr lang="zh-CN" altLang="en-GB" sz="1800" smtClean="0">
                <a:solidFill>
                  <a:srgbClr val="C0C0C0"/>
                </a:solidFill>
                <a:ea typeface="宋体" pitchFamily="2" charset="-122"/>
              </a:rPr>
              <a:t>年度预算指标和编制思想</a:t>
            </a:r>
          </a:p>
          <a:p>
            <a:pPr lvl="1" eaLnBrk="1" hangingPunct="1">
              <a:buFontTx/>
              <a:buNone/>
            </a:pPr>
            <a:r>
              <a:rPr lang="en-US" altLang="zh-CN" sz="1800" smtClean="0">
                <a:solidFill>
                  <a:srgbClr val="C0C0C0"/>
                </a:solidFill>
                <a:ea typeface="宋体" pitchFamily="2" charset="-122"/>
              </a:rPr>
              <a:t>2.8 </a:t>
            </a:r>
            <a:r>
              <a:rPr lang="zh-CN" altLang="en-GB" sz="1800" smtClean="0">
                <a:solidFill>
                  <a:srgbClr val="C0C0C0"/>
                </a:solidFill>
                <a:ea typeface="宋体" pitchFamily="2" charset="-122"/>
              </a:rPr>
              <a:t>预算编制部门职能转换</a:t>
            </a:r>
            <a:endParaRPr lang="en-GB" altLang="zh-CN" sz="1800" smtClean="0">
              <a:solidFill>
                <a:srgbClr val="C0C0C0"/>
              </a:solidFill>
              <a:ea typeface="宋体" pitchFamily="2" charset="-122"/>
            </a:endParaRPr>
          </a:p>
        </p:txBody>
      </p:sp>
      <p:sp>
        <p:nvSpPr>
          <p:cNvPr id="19460" name="Text Box 4"/>
          <p:cNvSpPr txBox="1">
            <a:spLocks noChangeArrowheads="1"/>
          </p:cNvSpPr>
          <p:nvPr/>
        </p:nvSpPr>
        <p:spPr bwMode="blackWhite">
          <a:xfrm>
            <a:off x="373063" y="5761038"/>
            <a:ext cx="3440112" cy="488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rgbClr val="FB2B15"/>
                </a:solidFill>
                <a:ea typeface="宋体" pitchFamily="2" charset="-122"/>
              </a:rPr>
              <a:t>Need to modify the format to have consistent page separator </a:t>
            </a:r>
            <a:endParaRPr lang="zh-CN" altLang="en-GB" sz="1600">
              <a:solidFill>
                <a:srgbClr val="FB2B15"/>
              </a:solidFill>
              <a:ea typeface="宋体" pitchFamily="2" charset="-122"/>
            </a:endParaRPr>
          </a:p>
        </p:txBody>
      </p:sp>
      <p:pic>
        <p:nvPicPr>
          <p:cNvPr id="19461" name="Picture 5"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455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4550025B-95F7-477D-8A0F-EC590E12F17E}" type="slidenum">
              <a:rPr lang="en-GB" altLang="zh-CN" sz="1100" b="0">
                <a:solidFill>
                  <a:schemeClr val="bg2"/>
                </a:solidFill>
              </a:rPr>
              <a:pPr eaLnBrk="1" hangingPunct="1"/>
              <a:t>18</a:t>
            </a:fld>
            <a:endParaRPr lang="en-GB" altLang="zh-CN" sz="1100" b="0">
              <a:solidFill>
                <a:schemeClr val="bg2"/>
              </a:solidFill>
            </a:endParaRPr>
          </a:p>
        </p:txBody>
      </p:sp>
      <p:sp>
        <p:nvSpPr>
          <p:cNvPr id="20483" name="Rectangle 2"/>
          <p:cNvSpPr>
            <a:spLocks noGrp="1" noChangeArrowheads="1"/>
          </p:cNvSpPr>
          <p:nvPr>
            <p:ph type="title"/>
          </p:nvPr>
        </p:nvSpPr>
        <p:spPr/>
        <p:txBody>
          <a:bodyPr/>
          <a:lstStyle/>
          <a:p>
            <a:pPr eaLnBrk="1" hangingPunct="1"/>
            <a:r>
              <a:rPr lang="zh-CN" altLang="en-US" sz="2000" b="1" smtClean="0">
                <a:ea typeface="宋体" pitchFamily="2" charset="-122"/>
              </a:rPr>
              <a:t>有效预算管理体系的主要特点可归纳如下：</a:t>
            </a:r>
          </a:p>
        </p:txBody>
      </p:sp>
      <p:grpSp>
        <p:nvGrpSpPr>
          <p:cNvPr id="20484" name="Group 21"/>
          <p:cNvGrpSpPr>
            <a:grpSpLocks/>
          </p:cNvGrpSpPr>
          <p:nvPr/>
        </p:nvGrpSpPr>
        <p:grpSpPr bwMode="auto">
          <a:xfrm>
            <a:off x="673100" y="1252538"/>
            <a:ext cx="7912100" cy="5370512"/>
            <a:chOff x="713" y="345"/>
            <a:chExt cx="4470" cy="3684"/>
          </a:xfrm>
        </p:grpSpPr>
        <p:grpSp>
          <p:nvGrpSpPr>
            <p:cNvPr id="20487" name="Group 3"/>
            <p:cNvGrpSpPr>
              <a:grpSpLocks/>
            </p:cNvGrpSpPr>
            <p:nvPr/>
          </p:nvGrpSpPr>
          <p:grpSpPr bwMode="auto">
            <a:xfrm>
              <a:off x="830" y="631"/>
              <a:ext cx="4087" cy="3045"/>
              <a:chOff x="1128" y="1380"/>
              <a:chExt cx="3976" cy="2568"/>
            </a:xfrm>
          </p:grpSpPr>
          <p:sp>
            <p:nvSpPr>
              <p:cNvPr id="20495" name="Freeform 4"/>
              <p:cNvSpPr>
                <a:spLocks/>
              </p:cNvSpPr>
              <p:nvPr/>
            </p:nvSpPr>
            <p:spPr bwMode="auto">
              <a:xfrm>
                <a:off x="2171" y="1380"/>
                <a:ext cx="1311" cy="749"/>
              </a:xfrm>
              <a:custGeom>
                <a:avLst/>
                <a:gdLst>
                  <a:gd name="T0" fmla="*/ 0 w 1311"/>
                  <a:gd name="T1" fmla="*/ 0 h 756"/>
                  <a:gd name="T2" fmla="*/ 600 w 1311"/>
                  <a:gd name="T3" fmla="*/ 749 h 756"/>
                  <a:gd name="T4" fmla="*/ 1311 w 1311"/>
                  <a:gd name="T5" fmla="*/ 749 h 756"/>
                  <a:gd name="T6" fmla="*/ 0 60000 65536"/>
                  <a:gd name="T7" fmla="*/ 0 60000 65536"/>
                  <a:gd name="T8" fmla="*/ 0 60000 65536"/>
                </a:gdLst>
                <a:ahLst/>
                <a:cxnLst>
                  <a:cxn ang="T6">
                    <a:pos x="T0" y="T1"/>
                  </a:cxn>
                  <a:cxn ang="T7">
                    <a:pos x="T2" y="T3"/>
                  </a:cxn>
                  <a:cxn ang="T8">
                    <a:pos x="T4" y="T5"/>
                  </a:cxn>
                </a:cxnLst>
                <a:rect l="0" t="0" r="r" b="b"/>
                <a:pathLst>
                  <a:path w="1311" h="756">
                    <a:moveTo>
                      <a:pt x="0" y="0"/>
                    </a:moveTo>
                    <a:lnTo>
                      <a:pt x="600" y="756"/>
                    </a:lnTo>
                    <a:lnTo>
                      <a:pt x="1311" y="756"/>
                    </a:lnTo>
                  </a:path>
                </a:pathLst>
              </a:custGeom>
              <a:noFill/>
              <a:ln w="28575"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20496" name="Freeform 5"/>
              <p:cNvSpPr>
                <a:spLocks/>
              </p:cNvSpPr>
              <p:nvPr/>
            </p:nvSpPr>
            <p:spPr bwMode="auto">
              <a:xfrm rot="10800000">
                <a:off x="2763" y="3199"/>
                <a:ext cx="1311" cy="749"/>
              </a:xfrm>
              <a:custGeom>
                <a:avLst/>
                <a:gdLst>
                  <a:gd name="T0" fmla="*/ 0 w 1311"/>
                  <a:gd name="T1" fmla="*/ 0 h 756"/>
                  <a:gd name="T2" fmla="*/ 600 w 1311"/>
                  <a:gd name="T3" fmla="*/ 749 h 756"/>
                  <a:gd name="T4" fmla="*/ 1311 w 1311"/>
                  <a:gd name="T5" fmla="*/ 749 h 756"/>
                  <a:gd name="T6" fmla="*/ 0 60000 65536"/>
                  <a:gd name="T7" fmla="*/ 0 60000 65536"/>
                  <a:gd name="T8" fmla="*/ 0 60000 65536"/>
                </a:gdLst>
                <a:ahLst/>
                <a:cxnLst>
                  <a:cxn ang="T6">
                    <a:pos x="T0" y="T1"/>
                  </a:cxn>
                  <a:cxn ang="T7">
                    <a:pos x="T2" y="T3"/>
                  </a:cxn>
                  <a:cxn ang="T8">
                    <a:pos x="T4" y="T5"/>
                  </a:cxn>
                </a:cxnLst>
                <a:rect l="0" t="0" r="r" b="b"/>
                <a:pathLst>
                  <a:path w="1311" h="756">
                    <a:moveTo>
                      <a:pt x="0" y="0"/>
                    </a:moveTo>
                    <a:lnTo>
                      <a:pt x="600" y="756"/>
                    </a:lnTo>
                    <a:lnTo>
                      <a:pt x="1311" y="756"/>
                    </a:lnTo>
                  </a:path>
                </a:pathLst>
              </a:custGeom>
              <a:noFill/>
              <a:ln w="28575"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20497" name="Freeform 6"/>
              <p:cNvSpPr>
                <a:spLocks/>
              </p:cNvSpPr>
              <p:nvPr/>
            </p:nvSpPr>
            <p:spPr bwMode="auto">
              <a:xfrm>
                <a:off x="1128" y="2186"/>
                <a:ext cx="1548" cy="452"/>
              </a:xfrm>
              <a:custGeom>
                <a:avLst/>
                <a:gdLst>
                  <a:gd name="T0" fmla="*/ 0 w 1548"/>
                  <a:gd name="T1" fmla="*/ 452 h 452"/>
                  <a:gd name="T2" fmla="*/ 1222 w 1548"/>
                  <a:gd name="T3" fmla="*/ 452 h 452"/>
                  <a:gd name="T4" fmla="*/ 1548 w 1548"/>
                  <a:gd name="T5" fmla="*/ 0 h 452"/>
                  <a:gd name="T6" fmla="*/ 0 60000 65536"/>
                  <a:gd name="T7" fmla="*/ 0 60000 65536"/>
                  <a:gd name="T8" fmla="*/ 0 60000 65536"/>
                </a:gdLst>
                <a:ahLst/>
                <a:cxnLst>
                  <a:cxn ang="T6">
                    <a:pos x="T0" y="T1"/>
                  </a:cxn>
                  <a:cxn ang="T7">
                    <a:pos x="T2" y="T3"/>
                  </a:cxn>
                  <a:cxn ang="T8">
                    <a:pos x="T4" y="T5"/>
                  </a:cxn>
                </a:cxnLst>
                <a:rect l="0" t="0" r="r" b="b"/>
                <a:pathLst>
                  <a:path w="1548" h="452">
                    <a:moveTo>
                      <a:pt x="0" y="452"/>
                    </a:moveTo>
                    <a:lnTo>
                      <a:pt x="1222" y="452"/>
                    </a:lnTo>
                    <a:lnTo>
                      <a:pt x="1548" y="0"/>
                    </a:lnTo>
                  </a:path>
                </a:pathLst>
              </a:custGeom>
              <a:noFill/>
              <a:ln w="28575"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20498" name="Freeform 7"/>
              <p:cNvSpPr>
                <a:spLocks/>
              </p:cNvSpPr>
              <p:nvPr/>
            </p:nvSpPr>
            <p:spPr bwMode="auto">
              <a:xfrm rot="10800000">
                <a:off x="3556" y="2725"/>
                <a:ext cx="1548" cy="452"/>
              </a:xfrm>
              <a:custGeom>
                <a:avLst/>
                <a:gdLst>
                  <a:gd name="T0" fmla="*/ 0 w 1548"/>
                  <a:gd name="T1" fmla="*/ 452 h 452"/>
                  <a:gd name="T2" fmla="*/ 1222 w 1548"/>
                  <a:gd name="T3" fmla="*/ 452 h 452"/>
                  <a:gd name="T4" fmla="*/ 1548 w 1548"/>
                  <a:gd name="T5" fmla="*/ 0 h 452"/>
                  <a:gd name="T6" fmla="*/ 0 60000 65536"/>
                  <a:gd name="T7" fmla="*/ 0 60000 65536"/>
                  <a:gd name="T8" fmla="*/ 0 60000 65536"/>
                </a:gdLst>
                <a:ahLst/>
                <a:cxnLst>
                  <a:cxn ang="T6">
                    <a:pos x="T0" y="T1"/>
                  </a:cxn>
                  <a:cxn ang="T7">
                    <a:pos x="T2" y="T3"/>
                  </a:cxn>
                  <a:cxn ang="T8">
                    <a:pos x="T4" y="T5"/>
                  </a:cxn>
                </a:cxnLst>
                <a:rect l="0" t="0" r="r" b="b"/>
                <a:pathLst>
                  <a:path w="1548" h="452">
                    <a:moveTo>
                      <a:pt x="0" y="452"/>
                    </a:moveTo>
                    <a:lnTo>
                      <a:pt x="1222" y="452"/>
                    </a:lnTo>
                    <a:lnTo>
                      <a:pt x="1548" y="0"/>
                    </a:lnTo>
                  </a:path>
                </a:pathLst>
              </a:custGeom>
              <a:noFill/>
              <a:ln w="28575"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20499" name="Freeform 8"/>
              <p:cNvSpPr>
                <a:spLocks/>
              </p:cNvSpPr>
              <p:nvPr/>
            </p:nvSpPr>
            <p:spPr bwMode="auto">
              <a:xfrm>
                <a:off x="3554" y="1387"/>
                <a:ext cx="615" cy="1223"/>
              </a:xfrm>
              <a:custGeom>
                <a:avLst/>
                <a:gdLst>
                  <a:gd name="T0" fmla="*/ 615 w 615"/>
                  <a:gd name="T1" fmla="*/ 0 h 1223"/>
                  <a:gd name="T2" fmla="*/ 0 w 615"/>
                  <a:gd name="T3" fmla="*/ 763 h 1223"/>
                  <a:gd name="T4" fmla="*/ 326 w 615"/>
                  <a:gd name="T5" fmla="*/ 1223 h 1223"/>
                  <a:gd name="T6" fmla="*/ 0 60000 65536"/>
                  <a:gd name="T7" fmla="*/ 0 60000 65536"/>
                  <a:gd name="T8" fmla="*/ 0 60000 65536"/>
                </a:gdLst>
                <a:ahLst/>
                <a:cxnLst>
                  <a:cxn ang="T6">
                    <a:pos x="T0" y="T1"/>
                  </a:cxn>
                  <a:cxn ang="T7">
                    <a:pos x="T2" y="T3"/>
                  </a:cxn>
                  <a:cxn ang="T8">
                    <a:pos x="T4" y="T5"/>
                  </a:cxn>
                </a:cxnLst>
                <a:rect l="0" t="0" r="r" b="b"/>
                <a:pathLst>
                  <a:path w="615" h="1223">
                    <a:moveTo>
                      <a:pt x="615" y="0"/>
                    </a:moveTo>
                    <a:lnTo>
                      <a:pt x="0" y="763"/>
                    </a:lnTo>
                    <a:lnTo>
                      <a:pt x="326" y="1223"/>
                    </a:lnTo>
                  </a:path>
                </a:pathLst>
              </a:custGeom>
              <a:noFill/>
              <a:ln w="28575"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20500" name="Freeform 9"/>
              <p:cNvSpPr>
                <a:spLocks/>
              </p:cNvSpPr>
              <p:nvPr/>
            </p:nvSpPr>
            <p:spPr bwMode="auto">
              <a:xfrm rot="10800000">
                <a:off x="2067" y="2717"/>
                <a:ext cx="615" cy="1223"/>
              </a:xfrm>
              <a:custGeom>
                <a:avLst/>
                <a:gdLst>
                  <a:gd name="T0" fmla="*/ 615 w 615"/>
                  <a:gd name="T1" fmla="*/ 0 h 1223"/>
                  <a:gd name="T2" fmla="*/ 0 w 615"/>
                  <a:gd name="T3" fmla="*/ 763 h 1223"/>
                  <a:gd name="T4" fmla="*/ 326 w 615"/>
                  <a:gd name="T5" fmla="*/ 1223 h 1223"/>
                  <a:gd name="T6" fmla="*/ 0 60000 65536"/>
                  <a:gd name="T7" fmla="*/ 0 60000 65536"/>
                  <a:gd name="T8" fmla="*/ 0 60000 65536"/>
                </a:gdLst>
                <a:ahLst/>
                <a:cxnLst>
                  <a:cxn ang="T6">
                    <a:pos x="T0" y="T1"/>
                  </a:cxn>
                  <a:cxn ang="T7">
                    <a:pos x="T2" y="T3"/>
                  </a:cxn>
                  <a:cxn ang="T8">
                    <a:pos x="T4" y="T5"/>
                  </a:cxn>
                </a:cxnLst>
                <a:rect l="0" t="0" r="r" b="b"/>
                <a:pathLst>
                  <a:path w="615" h="1223">
                    <a:moveTo>
                      <a:pt x="615" y="0"/>
                    </a:moveTo>
                    <a:lnTo>
                      <a:pt x="0" y="763"/>
                    </a:lnTo>
                    <a:lnTo>
                      <a:pt x="326" y="1223"/>
                    </a:lnTo>
                  </a:path>
                </a:pathLst>
              </a:custGeom>
              <a:noFill/>
              <a:ln w="28575"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grpSp>
        <p:sp>
          <p:nvSpPr>
            <p:cNvPr id="20488" name="Text Box 10"/>
            <p:cNvSpPr txBox="1">
              <a:spLocks noChangeArrowheads="1"/>
            </p:cNvSpPr>
            <p:nvPr/>
          </p:nvSpPr>
          <p:spPr bwMode="auto">
            <a:xfrm>
              <a:off x="2375" y="1632"/>
              <a:ext cx="967" cy="1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a:solidFill>
                    <a:schemeClr val="tx1"/>
                  </a:solidFill>
                  <a:ea typeface="宋体" pitchFamily="2" charset="-122"/>
                </a:rPr>
                <a:t>预算是关于企业在一定的时期内（一般为一年或一个既定的期内）经营、财务等方面的总体业务管理的预测</a:t>
              </a:r>
            </a:p>
          </p:txBody>
        </p:sp>
        <p:sp>
          <p:nvSpPr>
            <p:cNvPr id="20489" name="Text Box 11"/>
            <p:cNvSpPr txBox="1">
              <a:spLocks noChangeArrowheads="1"/>
            </p:cNvSpPr>
            <p:nvPr/>
          </p:nvSpPr>
          <p:spPr bwMode="auto">
            <a:xfrm>
              <a:off x="2322" y="2917"/>
              <a:ext cx="1119" cy="1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15000"/>
                </a:spcBef>
                <a:buSzTx/>
              </a:pPr>
              <a:r>
                <a:rPr lang="zh-CN" altLang="en-US" sz="1600">
                  <a:solidFill>
                    <a:schemeClr val="tx1"/>
                  </a:solidFill>
                  <a:ea typeface="宋体" pitchFamily="2" charset="-122"/>
                </a:rPr>
                <a:t>降低预算的</a:t>
              </a:r>
            </a:p>
            <a:p>
              <a:pPr eaLnBrk="1" hangingPunct="1">
                <a:spcBef>
                  <a:spcPct val="15000"/>
                </a:spcBef>
                <a:buSzTx/>
              </a:pPr>
              <a:r>
                <a:rPr lang="zh-CN" altLang="en-US" sz="1600">
                  <a:solidFill>
                    <a:schemeClr val="tx1"/>
                  </a:solidFill>
                  <a:ea typeface="宋体" pitchFamily="2" charset="-122"/>
                </a:rPr>
                <a:t>复杂度和周期</a:t>
              </a:r>
            </a:p>
            <a:p>
              <a:pPr eaLnBrk="1" hangingPunct="1">
                <a:spcBef>
                  <a:spcPct val="15000"/>
                </a:spcBef>
                <a:buSzTx/>
              </a:pPr>
              <a:r>
                <a:rPr lang="zh-CN" altLang="en-US" b="0">
                  <a:solidFill>
                    <a:schemeClr val="tx1"/>
                  </a:solidFill>
                  <a:ea typeface="宋体" pitchFamily="2" charset="-122"/>
                </a:rPr>
                <a:t>降低预算的繁杂度和周期将大大降低预算制订所需的时间和成本，并降低对企业正常经营所造成的影响</a:t>
              </a:r>
            </a:p>
          </p:txBody>
        </p:sp>
        <p:sp>
          <p:nvSpPr>
            <p:cNvPr id="20490" name="Text Box 12"/>
            <p:cNvSpPr txBox="1">
              <a:spLocks noChangeArrowheads="1"/>
            </p:cNvSpPr>
            <p:nvPr/>
          </p:nvSpPr>
          <p:spPr bwMode="auto">
            <a:xfrm>
              <a:off x="3666" y="893"/>
              <a:ext cx="1517" cy="1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15000"/>
                </a:spcBef>
                <a:buSzTx/>
              </a:pPr>
              <a:r>
                <a:rPr lang="zh-CN" altLang="en-US" sz="1600">
                  <a:solidFill>
                    <a:schemeClr val="tx1"/>
                  </a:solidFill>
                  <a:ea typeface="宋体" pitchFamily="2" charset="-122"/>
                </a:rPr>
                <a:t>协调与绩效考评的关系</a:t>
              </a:r>
            </a:p>
            <a:p>
              <a:pPr eaLnBrk="1" hangingPunct="1">
                <a:spcBef>
                  <a:spcPct val="15000"/>
                </a:spcBef>
                <a:buSzTx/>
              </a:pPr>
              <a:r>
                <a:rPr lang="zh-CN" altLang="en-US" b="0">
                  <a:solidFill>
                    <a:schemeClr val="tx1"/>
                  </a:solidFill>
                  <a:ea typeface="宋体" pitchFamily="2" charset="-122"/>
                </a:rPr>
                <a:t>预算的执行情况通过绩效考核体系中的相应指标来反映，预算的执行情况将会纳入绩效管理体系，但单纯实现企业预算目标并不一定实现企业效益的最大化，所以应以企业绩效考评指标表现的最优化为目标，实现预算目标是第二位的目标</a:t>
              </a:r>
            </a:p>
          </p:txBody>
        </p:sp>
        <p:sp>
          <p:nvSpPr>
            <p:cNvPr id="20491" name="Text Box 13"/>
            <p:cNvSpPr txBox="1">
              <a:spLocks noChangeArrowheads="1"/>
            </p:cNvSpPr>
            <p:nvPr/>
          </p:nvSpPr>
          <p:spPr bwMode="auto">
            <a:xfrm>
              <a:off x="2391" y="345"/>
              <a:ext cx="1050" cy="1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15000"/>
                </a:spcBef>
                <a:buSzTx/>
              </a:pPr>
              <a:r>
                <a:rPr lang="zh-CN" altLang="en-US" sz="1600">
                  <a:solidFill>
                    <a:schemeClr val="tx1"/>
                  </a:solidFill>
                  <a:ea typeface="宋体" pitchFamily="2" charset="-122"/>
                </a:rPr>
                <a:t>结合成本控制来设计预算</a:t>
              </a:r>
            </a:p>
            <a:p>
              <a:pPr eaLnBrk="1" hangingPunct="1">
                <a:spcBef>
                  <a:spcPct val="15000"/>
                </a:spcBef>
                <a:buSzTx/>
              </a:pPr>
              <a:r>
                <a:rPr lang="zh-CN" altLang="en-US" b="0">
                  <a:solidFill>
                    <a:schemeClr val="tx1"/>
                  </a:solidFill>
                  <a:ea typeface="宋体" pitchFamily="2" charset="-122"/>
                </a:rPr>
                <a:t>精确的成本信息是预算的基础，大量精确的容易获得的成本信息将大大提高预算的准确性和预算制订的速度</a:t>
              </a:r>
            </a:p>
          </p:txBody>
        </p:sp>
        <p:sp>
          <p:nvSpPr>
            <p:cNvPr id="20492" name="Text Box 14"/>
            <p:cNvSpPr txBox="1">
              <a:spLocks noChangeArrowheads="1"/>
            </p:cNvSpPr>
            <p:nvPr/>
          </p:nvSpPr>
          <p:spPr bwMode="auto">
            <a:xfrm>
              <a:off x="713" y="2226"/>
              <a:ext cx="1374" cy="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15000"/>
                </a:spcBef>
                <a:buSzTx/>
              </a:pPr>
              <a:r>
                <a:rPr lang="zh-CN" altLang="en-US" sz="1600">
                  <a:solidFill>
                    <a:schemeClr val="tx1"/>
                  </a:solidFill>
                  <a:ea typeface="宋体" pitchFamily="2" charset="-122"/>
                </a:rPr>
                <a:t>设计分配资源的程序</a:t>
              </a:r>
            </a:p>
            <a:p>
              <a:pPr eaLnBrk="1" hangingPunct="1">
                <a:spcBef>
                  <a:spcPct val="15000"/>
                </a:spcBef>
                <a:buSzTx/>
              </a:pPr>
              <a:r>
                <a:rPr lang="zh-CN" altLang="en-US" b="0">
                  <a:solidFill>
                    <a:schemeClr val="tx1"/>
                  </a:solidFill>
                  <a:ea typeface="宋体" pitchFamily="2" charset="-122"/>
                </a:rPr>
                <a:t>企业内部在资源分配上的竞争是不可避免的，企业必须设计资源分析的程度以支持企业的主要战略</a:t>
              </a:r>
            </a:p>
          </p:txBody>
        </p:sp>
        <p:sp>
          <p:nvSpPr>
            <p:cNvPr id="20493" name="Text Box 15"/>
            <p:cNvSpPr txBox="1">
              <a:spLocks noChangeArrowheads="1"/>
            </p:cNvSpPr>
            <p:nvPr/>
          </p:nvSpPr>
          <p:spPr bwMode="auto">
            <a:xfrm>
              <a:off x="3594" y="2292"/>
              <a:ext cx="1364" cy="1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15000"/>
                </a:spcBef>
                <a:buSzTx/>
              </a:pPr>
              <a:r>
                <a:rPr lang="zh-CN" altLang="en-US" sz="1600">
                  <a:solidFill>
                    <a:schemeClr val="tx1"/>
                  </a:solidFill>
                  <a:ea typeface="宋体" pitchFamily="2" charset="-122"/>
                </a:rPr>
                <a:t>设计有弹性的预算</a:t>
              </a:r>
            </a:p>
            <a:p>
              <a:pPr eaLnBrk="1" hangingPunct="1">
                <a:spcBef>
                  <a:spcPct val="15000"/>
                </a:spcBef>
                <a:buSzTx/>
              </a:pPr>
              <a:r>
                <a:rPr lang="zh-CN" altLang="en-US" b="0">
                  <a:solidFill>
                    <a:schemeClr val="tx1"/>
                  </a:solidFill>
                  <a:ea typeface="宋体" pitchFamily="2" charset="-122"/>
                </a:rPr>
                <a:t>设计有弹性的预算，并及时对差异进行分析调整，从而使企业能够更好的对市场的变动作出迅速的反应，如设计多情境预算等，但一般不频繁调整预算，并应解释调整的原因</a:t>
              </a:r>
            </a:p>
          </p:txBody>
        </p:sp>
        <p:sp>
          <p:nvSpPr>
            <p:cNvPr id="20494" name="Text Box 16"/>
            <p:cNvSpPr txBox="1">
              <a:spLocks noChangeArrowheads="1"/>
            </p:cNvSpPr>
            <p:nvPr/>
          </p:nvSpPr>
          <p:spPr bwMode="auto">
            <a:xfrm>
              <a:off x="713" y="964"/>
              <a:ext cx="1465" cy="1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15000"/>
                </a:spcBef>
                <a:buSzTx/>
              </a:pPr>
              <a:r>
                <a:rPr lang="zh-CN" altLang="en-US" sz="1600">
                  <a:solidFill>
                    <a:schemeClr val="tx1"/>
                  </a:solidFill>
                  <a:ea typeface="宋体" pitchFamily="2" charset="-122"/>
                </a:rPr>
                <a:t>结合企业战略来设计预算</a:t>
              </a:r>
            </a:p>
            <a:p>
              <a:pPr eaLnBrk="1" hangingPunct="1">
                <a:spcBef>
                  <a:spcPct val="15000"/>
                </a:spcBef>
                <a:buSzTx/>
              </a:pPr>
              <a:r>
                <a:rPr lang="zh-CN" altLang="en-US" b="0">
                  <a:solidFill>
                    <a:schemeClr val="tx1"/>
                  </a:solidFill>
                  <a:ea typeface="宋体" pitchFamily="2" charset="-122"/>
                </a:rPr>
                <a:t>预算编制以公司的发展战略目标和公司在各具体方面的基本策略为编制原则，以良好的组织架构自上而下、自下而上相结合的方式，明确的职责分工和权限划分以及完善的工作流程为基础</a:t>
              </a:r>
            </a:p>
          </p:txBody>
        </p:sp>
      </p:grpSp>
      <p:sp>
        <p:nvSpPr>
          <p:cNvPr id="20485" name="Rectangle 22"/>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2.4 </a:t>
            </a:r>
            <a:r>
              <a:rPr lang="zh-CN" altLang="en-GB" sz="2400">
                <a:solidFill>
                  <a:schemeClr val="folHlink"/>
                </a:solidFill>
                <a:ea typeface="宋体" pitchFamily="2" charset="-122"/>
              </a:rPr>
              <a:t>预算管理的特点</a:t>
            </a:r>
            <a:endParaRPr lang="en-GB" altLang="zh-CN" sz="2400">
              <a:solidFill>
                <a:schemeClr val="folHlink"/>
              </a:solidFill>
              <a:ea typeface="宋体" pitchFamily="2" charset="-122"/>
            </a:endParaRPr>
          </a:p>
        </p:txBody>
      </p:sp>
      <p:sp>
        <p:nvSpPr>
          <p:cNvPr id="20486" name="Line 2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179388" y="608013"/>
            <a:ext cx="8786812" cy="820737"/>
          </a:xfrm>
        </p:spPr>
        <p:txBody>
          <a:bodyPr/>
          <a:lstStyle/>
          <a:p>
            <a:pPr eaLnBrk="1" hangingPunct="1"/>
            <a:r>
              <a:rPr lang="zh-CN" altLang="en-GB" smtClean="0">
                <a:ea typeface="宋体" pitchFamily="2" charset="-122"/>
              </a:rPr>
              <a:t>目录</a:t>
            </a:r>
          </a:p>
        </p:txBody>
      </p:sp>
      <p:sp>
        <p:nvSpPr>
          <p:cNvPr id="21507" name="Rectangle 3"/>
          <p:cNvSpPr>
            <a:spLocks noGrp="1" noChangeArrowheads="1"/>
          </p:cNvSpPr>
          <p:nvPr>
            <p:ph type="subTitle" idx="1"/>
          </p:nvPr>
        </p:nvSpPr>
        <p:spPr>
          <a:xfrm>
            <a:off x="163513" y="1219200"/>
            <a:ext cx="7431087" cy="4338638"/>
          </a:xfrm>
        </p:spPr>
        <p:txBody>
          <a:bodyPr/>
          <a:lstStyle/>
          <a:p>
            <a:pPr marL="508000" indent="-508000" eaLnBrk="1" hangingPunct="1">
              <a:buFont typeface="Arial" pitchFamily="34" charset="0"/>
              <a:buAutoNum type="arabicPeriod" startAt="2"/>
            </a:pPr>
            <a:r>
              <a:rPr lang="zh-CN" altLang="en-GB" sz="2400" b="1" smtClean="0">
                <a:ea typeface="宋体" pitchFamily="2" charset="-122"/>
              </a:rPr>
              <a:t>预算管理基本概念</a:t>
            </a:r>
          </a:p>
          <a:p>
            <a:pPr marL="508000" indent="-508000" eaLnBrk="1" hangingPunct="1"/>
            <a:endParaRPr lang="zh-CN" altLang="en-GB" sz="2400" b="1" smtClean="0">
              <a:ea typeface="宋体" pitchFamily="2" charset="-122"/>
            </a:endParaRPr>
          </a:p>
          <a:p>
            <a:pPr lvl="1" eaLnBrk="1" hangingPunct="1">
              <a:buFontTx/>
              <a:buNone/>
            </a:pPr>
            <a:r>
              <a:rPr lang="en-GB" altLang="zh-CN" sz="1800" smtClean="0">
                <a:solidFill>
                  <a:srgbClr val="C0C0C0"/>
                </a:solidFill>
                <a:ea typeface="宋体" pitchFamily="2" charset="-122"/>
              </a:rPr>
              <a:t>2.1 </a:t>
            </a:r>
            <a:r>
              <a:rPr lang="zh-CN" altLang="en-GB" sz="1800" smtClean="0">
                <a:solidFill>
                  <a:srgbClr val="C0C0C0"/>
                </a:solidFill>
                <a:ea typeface="宋体" pitchFamily="2" charset="-122"/>
              </a:rPr>
              <a:t>预算管理的概念、本质、构成</a:t>
            </a:r>
          </a:p>
          <a:p>
            <a:pPr lvl="1" eaLnBrk="1" hangingPunct="1">
              <a:buFontTx/>
              <a:buNone/>
            </a:pPr>
            <a:r>
              <a:rPr lang="en-GB" altLang="zh-CN" sz="1800" smtClean="0">
                <a:solidFill>
                  <a:srgbClr val="C0C0C0"/>
                </a:solidFill>
                <a:ea typeface="宋体" pitchFamily="2" charset="-122"/>
              </a:rPr>
              <a:t>2.2 </a:t>
            </a:r>
            <a:r>
              <a:rPr lang="zh-CN" altLang="en-GB" sz="1800" smtClean="0">
                <a:solidFill>
                  <a:srgbClr val="C0C0C0"/>
                </a:solidFill>
                <a:ea typeface="宋体" pitchFamily="2" charset="-122"/>
              </a:rPr>
              <a:t>预算管理在企业管理中的重要性</a:t>
            </a:r>
          </a:p>
          <a:p>
            <a:pPr lvl="1" eaLnBrk="1" hangingPunct="1">
              <a:buFontTx/>
              <a:buNone/>
            </a:pPr>
            <a:r>
              <a:rPr lang="en-US" altLang="zh-CN" sz="1800" smtClean="0">
                <a:solidFill>
                  <a:srgbClr val="C0C0C0"/>
                </a:solidFill>
                <a:ea typeface="宋体" pitchFamily="2" charset="-122"/>
              </a:rPr>
              <a:t>2.3 </a:t>
            </a:r>
            <a:r>
              <a:rPr lang="zh-CN" altLang="en-US" sz="1800" smtClean="0">
                <a:solidFill>
                  <a:srgbClr val="C0C0C0"/>
                </a:solidFill>
                <a:ea typeface="宋体" pitchFamily="2" charset="-122"/>
              </a:rPr>
              <a:t>确保预算成功的因素</a:t>
            </a:r>
            <a:endParaRPr lang="zh-CN" altLang="en-GB" sz="1800" smtClean="0">
              <a:solidFill>
                <a:srgbClr val="C0C0C0"/>
              </a:solidFill>
              <a:ea typeface="宋体" pitchFamily="2" charset="-122"/>
            </a:endParaRPr>
          </a:p>
          <a:p>
            <a:pPr lvl="1" eaLnBrk="1" hangingPunct="1">
              <a:buFontTx/>
              <a:buNone/>
            </a:pPr>
            <a:r>
              <a:rPr lang="en-US" altLang="zh-CN" sz="1800" smtClean="0">
                <a:solidFill>
                  <a:srgbClr val="C0C0C0"/>
                </a:solidFill>
                <a:ea typeface="宋体" pitchFamily="2" charset="-122"/>
              </a:rPr>
              <a:t>2.4 </a:t>
            </a:r>
            <a:r>
              <a:rPr lang="zh-CN" altLang="en-US" sz="1800" smtClean="0">
                <a:solidFill>
                  <a:srgbClr val="C0C0C0"/>
                </a:solidFill>
                <a:ea typeface="宋体" pitchFamily="2" charset="-122"/>
              </a:rPr>
              <a:t>预算管理的特点</a:t>
            </a:r>
          </a:p>
          <a:p>
            <a:pPr lvl="1" eaLnBrk="1" hangingPunct="1">
              <a:buFontTx/>
              <a:buNone/>
            </a:pPr>
            <a:r>
              <a:rPr lang="en-US" altLang="zh-CN" sz="1800" b="1" smtClean="0">
                <a:ea typeface="宋体" pitchFamily="2" charset="-122"/>
              </a:rPr>
              <a:t>2.5 </a:t>
            </a:r>
            <a:r>
              <a:rPr lang="zh-CN" altLang="en-US" sz="1800" b="1" smtClean="0">
                <a:ea typeface="宋体" pitchFamily="2" charset="-122"/>
              </a:rPr>
              <a:t>预算管理框架</a:t>
            </a:r>
          </a:p>
          <a:p>
            <a:pPr lvl="1" eaLnBrk="1" hangingPunct="1">
              <a:buFontTx/>
              <a:buNone/>
            </a:pPr>
            <a:r>
              <a:rPr lang="en-US" altLang="zh-CN" sz="1800" smtClean="0">
                <a:solidFill>
                  <a:srgbClr val="C0C0C0"/>
                </a:solidFill>
                <a:ea typeface="宋体" pitchFamily="2" charset="-122"/>
              </a:rPr>
              <a:t>2.6 </a:t>
            </a:r>
            <a:r>
              <a:rPr lang="zh-CN" altLang="en-US" sz="1800" smtClean="0">
                <a:solidFill>
                  <a:srgbClr val="C0C0C0"/>
                </a:solidFill>
                <a:ea typeface="宋体" pitchFamily="2" charset="-122"/>
              </a:rPr>
              <a:t>预算管理的组织机构和管理原则</a:t>
            </a:r>
          </a:p>
          <a:p>
            <a:pPr lvl="1" eaLnBrk="1" hangingPunct="1">
              <a:buFontTx/>
              <a:buNone/>
            </a:pPr>
            <a:r>
              <a:rPr lang="en-GB" altLang="zh-CN" sz="1800" smtClean="0">
                <a:solidFill>
                  <a:srgbClr val="C0C0C0"/>
                </a:solidFill>
                <a:ea typeface="宋体" pitchFamily="2" charset="-122"/>
              </a:rPr>
              <a:t>2.7 </a:t>
            </a:r>
            <a:r>
              <a:rPr lang="zh-CN" altLang="en-GB" sz="1800" smtClean="0">
                <a:solidFill>
                  <a:srgbClr val="C0C0C0"/>
                </a:solidFill>
                <a:ea typeface="宋体" pitchFamily="2" charset="-122"/>
              </a:rPr>
              <a:t>年度预算指标和编制思想</a:t>
            </a:r>
          </a:p>
          <a:p>
            <a:pPr lvl="1" eaLnBrk="1" hangingPunct="1">
              <a:buFontTx/>
              <a:buNone/>
            </a:pPr>
            <a:r>
              <a:rPr lang="en-US" altLang="zh-CN" sz="1800" smtClean="0">
                <a:solidFill>
                  <a:srgbClr val="C0C0C0"/>
                </a:solidFill>
                <a:ea typeface="宋体" pitchFamily="2" charset="-122"/>
              </a:rPr>
              <a:t>2.8 </a:t>
            </a:r>
            <a:r>
              <a:rPr lang="zh-CN" altLang="en-GB" sz="1800" smtClean="0">
                <a:solidFill>
                  <a:srgbClr val="C0C0C0"/>
                </a:solidFill>
                <a:ea typeface="宋体" pitchFamily="2" charset="-122"/>
              </a:rPr>
              <a:t>预算编制部门职能转换</a:t>
            </a:r>
            <a:endParaRPr lang="en-GB" altLang="zh-CN" sz="1800" smtClean="0">
              <a:solidFill>
                <a:srgbClr val="C0C0C0"/>
              </a:solidFill>
              <a:ea typeface="宋体" pitchFamily="2" charset="-122"/>
            </a:endParaRPr>
          </a:p>
        </p:txBody>
      </p:sp>
      <p:sp>
        <p:nvSpPr>
          <p:cNvPr id="21508" name="Text Box 4"/>
          <p:cNvSpPr txBox="1">
            <a:spLocks noChangeArrowheads="1"/>
          </p:cNvSpPr>
          <p:nvPr/>
        </p:nvSpPr>
        <p:spPr bwMode="blackWhite">
          <a:xfrm>
            <a:off x="373063" y="5761038"/>
            <a:ext cx="3440112" cy="488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rgbClr val="FB2B15"/>
                </a:solidFill>
                <a:ea typeface="宋体" pitchFamily="2" charset="-122"/>
              </a:rPr>
              <a:t>Need to modify the format to have consistent page separator </a:t>
            </a:r>
            <a:endParaRPr lang="zh-CN" altLang="en-GB" sz="1600">
              <a:solidFill>
                <a:srgbClr val="FB2B15"/>
              </a:solidFill>
              <a:ea typeface="宋体" pitchFamily="2" charset="-122"/>
            </a:endParaRPr>
          </a:p>
        </p:txBody>
      </p:sp>
      <p:pic>
        <p:nvPicPr>
          <p:cNvPr id="21509" name="Picture 5"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455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noChangeArrowheads="1"/>
          </p:cNvSpPr>
          <p:nvPr>
            <p:ph type="title" idx="4294967295"/>
          </p:nvPr>
        </p:nvSpPr>
        <p:spPr>
          <a:xfrm>
            <a:off x="250825" y="274638"/>
            <a:ext cx="8785225" cy="510366"/>
          </a:xfrm>
        </p:spPr>
        <p:txBody>
          <a:bodyPr/>
          <a:lstStyle/>
          <a:p>
            <a:pPr eaLnBrk="1" hangingPunct="1"/>
            <a:r>
              <a:rPr lang="zh-CN" altLang="en-US" sz="3200" b="1" dirty="0" smtClean="0"/>
              <a:t>任课教师</a:t>
            </a:r>
          </a:p>
        </p:txBody>
      </p:sp>
      <p:pic>
        <p:nvPicPr>
          <p:cNvPr id="4099" name="Picture 8"/>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250825" y="3613150"/>
            <a:ext cx="7251700" cy="679450"/>
          </a:xfrm>
        </p:spPr>
      </p:pic>
      <p:sp>
        <p:nvSpPr>
          <p:cNvPr id="4100" name="灯片编号占位符 3"/>
          <p:cNvSpPr>
            <a:spLocks noGrp="1" noChangeArrowheads="1"/>
          </p:cNvSpPr>
          <p:nvPr/>
        </p:nvSpPr>
        <p:spPr bwMode="auto">
          <a:xfrm>
            <a:off x="70104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spcBef>
                <a:spcPts val="600"/>
              </a:spcBef>
              <a:buClr>
                <a:schemeClr val="accent1"/>
              </a:buClr>
              <a:buSzPct val="76000"/>
              <a:buFont typeface="Wingdings 3" pitchFamily="18" charset="2"/>
              <a:buNone/>
            </a:pPr>
            <a:fld id="{D008E979-9FF8-477C-BE6C-A0F8C1145580}" type="slidenum">
              <a:rPr lang="zh-CN" altLang="en-US" sz="1400">
                <a:solidFill>
                  <a:srgbClr val="000000"/>
                </a:solidFill>
                <a:sym typeface="Arial" pitchFamily="34" charset="0"/>
              </a:rPr>
              <a:pPr algn="r" eaLnBrk="1" hangingPunct="1">
                <a:spcBef>
                  <a:spcPts val="600"/>
                </a:spcBef>
                <a:buClr>
                  <a:schemeClr val="accent1"/>
                </a:buClr>
                <a:buSzPct val="76000"/>
                <a:buFont typeface="Wingdings 3" pitchFamily="18" charset="2"/>
                <a:buNone/>
              </a:pPr>
              <a:t>2</a:t>
            </a:fld>
            <a:endParaRPr lang="en-US" altLang="zh-CN" sz="1400">
              <a:solidFill>
                <a:srgbClr val="000000"/>
              </a:solidFill>
              <a:sym typeface="Arial" pitchFamily="34" charset="0"/>
            </a:endParaRPr>
          </a:p>
        </p:txBody>
      </p:sp>
      <p:pic>
        <p:nvPicPr>
          <p:cNvPr id="410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452563"/>
            <a:ext cx="2195513"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33650" y="845389"/>
            <a:ext cx="6359525" cy="553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5794403"/>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14283806-7B48-40C1-B3EF-B2EB1BC7C638}" type="slidenum">
              <a:rPr lang="en-GB" altLang="zh-CN" sz="1100" b="0">
                <a:solidFill>
                  <a:schemeClr val="bg2"/>
                </a:solidFill>
              </a:rPr>
              <a:pPr eaLnBrk="1" hangingPunct="1"/>
              <a:t>20</a:t>
            </a:fld>
            <a:endParaRPr lang="en-GB" altLang="zh-CN" sz="1100" b="0">
              <a:solidFill>
                <a:schemeClr val="bg2"/>
              </a:solidFill>
            </a:endParaRPr>
          </a:p>
        </p:txBody>
      </p:sp>
      <p:sp>
        <p:nvSpPr>
          <p:cNvPr id="22531" name="Rectangle 3"/>
          <p:cNvSpPr>
            <a:spLocks noChangeArrowheads="1"/>
          </p:cNvSpPr>
          <p:nvPr/>
        </p:nvSpPr>
        <p:spPr bwMode="auto">
          <a:xfrm>
            <a:off x="5389563" y="1095375"/>
            <a:ext cx="160337" cy="177800"/>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en-US" altLang="zh-CN" sz="1600">
                <a:solidFill>
                  <a:schemeClr val="tx1"/>
                </a:solidFill>
                <a:ea typeface="宋体" pitchFamily="2" charset="-122"/>
              </a:rPr>
              <a:t>1</a:t>
            </a:r>
          </a:p>
        </p:txBody>
      </p:sp>
      <p:sp>
        <p:nvSpPr>
          <p:cNvPr id="22532" name="Text Box 4"/>
          <p:cNvSpPr txBox="1">
            <a:spLocks noChangeArrowheads="1"/>
          </p:cNvSpPr>
          <p:nvPr/>
        </p:nvSpPr>
        <p:spPr bwMode="auto">
          <a:xfrm>
            <a:off x="5640388" y="1058863"/>
            <a:ext cx="29972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sz="1600" b="0">
                <a:solidFill>
                  <a:schemeClr val="tx1"/>
                </a:solidFill>
                <a:ea typeface="宋体" pitchFamily="2" charset="-122"/>
              </a:rPr>
              <a:t>根据商业环境和内部的能力制定公司战略</a:t>
            </a:r>
          </a:p>
        </p:txBody>
      </p:sp>
      <p:sp>
        <p:nvSpPr>
          <p:cNvPr id="22533" name="Rectangle 5"/>
          <p:cNvSpPr>
            <a:spLocks noChangeArrowheads="1"/>
          </p:cNvSpPr>
          <p:nvPr/>
        </p:nvSpPr>
        <p:spPr bwMode="auto">
          <a:xfrm>
            <a:off x="5402263" y="1646238"/>
            <a:ext cx="160337" cy="177800"/>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en-US" altLang="zh-CN" sz="1600">
                <a:solidFill>
                  <a:schemeClr val="tx1"/>
                </a:solidFill>
                <a:ea typeface="宋体" pitchFamily="2" charset="-122"/>
              </a:rPr>
              <a:t>2</a:t>
            </a:r>
          </a:p>
        </p:txBody>
      </p:sp>
      <p:sp>
        <p:nvSpPr>
          <p:cNvPr id="22534" name="Text Box 6"/>
          <p:cNvSpPr txBox="1">
            <a:spLocks noChangeArrowheads="1"/>
          </p:cNvSpPr>
          <p:nvPr/>
        </p:nvSpPr>
        <p:spPr bwMode="auto">
          <a:xfrm>
            <a:off x="5629275" y="1614488"/>
            <a:ext cx="263842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sz="1600" b="0">
                <a:solidFill>
                  <a:schemeClr val="tx1"/>
                </a:solidFill>
                <a:ea typeface="宋体" pitchFamily="2" charset="-122"/>
              </a:rPr>
              <a:t>将战略细化到目标和考核指标</a:t>
            </a:r>
          </a:p>
        </p:txBody>
      </p:sp>
      <p:sp>
        <p:nvSpPr>
          <p:cNvPr id="22535" name="Rectangle 7"/>
          <p:cNvSpPr>
            <a:spLocks noChangeArrowheads="1"/>
          </p:cNvSpPr>
          <p:nvPr/>
        </p:nvSpPr>
        <p:spPr bwMode="auto">
          <a:xfrm>
            <a:off x="5402263" y="2200275"/>
            <a:ext cx="160337" cy="177800"/>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en-US" altLang="zh-CN" sz="1600">
                <a:solidFill>
                  <a:schemeClr val="tx1"/>
                </a:solidFill>
                <a:ea typeface="宋体" pitchFamily="2" charset="-122"/>
              </a:rPr>
              <a:t>3</a:t>
            </a:r>
          </a:p>
        </p:txBody>
      </p:sp>
      <p:sp>
        <p:nvSpPr>
          <p:cNvPr id="22536" name="Text Box 8"/>
          <p:cNvSpPr txBox="1">
            <a:spLocks noChangeArrowheads="1"/>
          </p:cNvSpPr>
          <p:nvPr/>
        </p:nvSpPr>
        <p:spPr bwMode="auto">
          <a:xfrm>
            <a:off x="5629275" y="2136775"/>
            <a:ext cx="3005138"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sz="1600" b="0">
                <a:solidFill>
                  <a:schemeClr val="tx1"/>
                </a:solidFill>
                <a:ea typeface="宋体" pitchFamily="2" charset="-122"/>
              </a:rPr>
              <a:t>为实现战略目标和考核指标确认必须执行措施包括</a:t>
            </a:r>
            <a:r>
              <a:rPr lang="en-US" altLang="zh-CN" sz="1600" b="0">
                <a:solidFill>
                  <a:schemeClr val="tx1"/>
                </a:solidFill>
                <a:ea typeface="宋体" pitchFamily="2" charset="-122"/>
              </a:rPr>
              <a:t>:</a:t>
            </a:r>
            <a:r>
              <a:rPr lang="zh-CN" altLang="en-US" sz="1600" b="0">
                <a:solidFill>
                  <a:schemeClr val="tx1"/>
                </a:solidFill>
                <a:ea typeface="宋体" pitchFamily="2" charset="-122"/>
              </a:rPr>
              <a:t>业务流程、相应的成本费用、主要的负责部门</a:t>
            </a:r>
          </a:p>
        </p:txBody>
      </p:sp>
      <p:sp>
        <p:nvSpPr>
          <p:cNvPr id="22537" name="Rectangle 9"/>
          <p:cNvSpPr>
            <a:spLocks noChangeArrowheads="1"/>
          </p:cNvSpPr>
          <p:nvPr/>
        </p:nvSpPr>
        <p:spPr bwMode="auto">
          <a:xfrm>
            <a:off x="5402263" y="2990850"/>
            <a:ext cx="160337" cy="177800"/>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en-US" altLang="zh-CN" sz="1600">
                <a:solidFill>
                  <a:schemeClr val="tx1"/>
                </a:solidFill>
                <a:ea typeface="宋体" pitchFamily="2" charset="-122"/>
              </a:rPr>
              <a:t>4</a:t>
            </a:r>
          </a:p>
        </p:txBody>
      </p:sp>
      <p:sp>
        <p:nvSpPr>
          <p:cNvPr id="22538" name="Text Box 10"/>
          <p:cNvSpPr txBox="1">
            <a:spLocks noChangeArrowheads="1"/>
          </p:cNvSpPr>
          <p:nvPr/>
        </p:nvSpPr>
        <p:spPr bwMode="auto">
          <a:xfrm>
            <a:off x="5629275" y="2930525"/>
            <a:ext cx="3005138"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sz="1600" b="0">
                <a:solidFill>
                  <a:schemeClr val="tx1"/>
                </a:solidFill>
                <a:ea typeface="宋体" pitchFamily="2" charset="-122"/>
              </a:rPr>
              <a:t>根据确认的执行措施编制预算</a:t>
            </a:r>
          </a:p>
        </p:txBody>
      </p:sp>
      <p:sp>
        <p:nvSpPr>
          <p:cNvPr id="22539" name="Rectangle 11"/>
          <p:cNvSpPr>
            <a:spLocks noChangeArrowheads="1"/>
          </p:cNvSpPr>
          <p:nvPr/>
        </p:nvSpPr>
        <p:spPr bwMode="auto">
          <a:xfrm>
            <a:off x="5402263" y="3281363"/>
            <a:ext cx="160337" cy="177800"/>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en-US" altLang="zh-CN" sz="1600">
                <a:solidFill>
                  <a:schemeClr val="tx1"/>
                </a:solidFill>
                <a:ea typeface="宋体" pitchFamily="2" charset="-122"/>
              </a:rPr>
              <a:t>5</a:t>
            </a:r>
          </a:p>
        </p:txBody>
      </p:sp>
      <p:sp>
        <p:nvSpPr>
          <p:cNvPr id="22540" name="Text Box 12"/>
          <p:cNvSpPr txBox="1">
            <a:spLocks noChangeArrowheads="1"/>
          </p:cNvSpPr>
          <p:nvPr/>
        </p:nvSpPr>
        <p:spPr bwMode="auto">
          <a:xfrm>
            <a:off x="5629275" y="3241675"/>
            <a:ext cx="3005138"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sz="1600" b="0">
                <a:solidFill>
                  <a:schemeClr val="tx1"/>
                </a:solidFill>
                <a:ea typeface="宋体" pitchFamily="2" charset="-122"/>
              </a:rPr>
              <a:t>执行</a:t>
            </a:r>
          </a:p>
        </p:txBody>
      </p:sp>
      <p:sp>
        <p:nvSpPr>
          <p:cNvPr id="22541" name="Rectangle 13"/>
          <p:cNvSpPr>
            <a:spLocks noChangeArrowheads="1"/>
          </p:cNvSpPr>
          <p:nvPr/>
        </p:nvSpPr>
        <p:spPr bwMode="auto">
          <a:xfrm>
            <a:off x="5402263" y="3614738"/>
            <a:ext cx="160337" cy="177800"/>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en-US" altLang="zh-CN" sz="1600">
                <a:solidFill>
                  <a:schemeClr val="tx1"/>
                </a:solidFill>
                <a:ea typeface="宋体" pitchFamily="2" charset="-122"/>
              </a:rPr>
              <a:t>6</a:t>
            </a:r>
          </a:p>
        </p:txBody>
      </p:sp>
      <p:sp>
        <p:nvSpPr>
          <p:cNvPr id="22542" name="Text Box 14"/>
          <p:cNvSpPr txBox="1">
            <a:spLocks noChangeArrowheads="1"/>
          </p:cNvSpPr>
          <p:nvPr/>
        </p:nvSpPr>
        <p:spPr bwMode="auto">
          <a:xfrm>
            <a:off x="5629275" y="3567113"/>
            <a:ext cx="3005138"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sz="1600" b="0">
                <a:solidFill>
                  <a:schemeClr val="tx1"/>
                </a:solidFill>
                <a:ea typeface="宋体" pitchFamily="2" charset="-122"/>
              </a:rPr>
              <a:t>将确认的主要行动及相应的业绩考核指标作为目标数据，并与前述制定的战略目标和考核指标进行对比修正</a:t>
            </a:r>
          </a:p>
        </p:txBody>
      </p:sp>
      <p:sp>
        <p:nvSpPr>
          <p:cNvPr id="22543" name="Rectangle 15"/>
          <p:cNvSpPr>
            <a:spLocks noChangeArrowheads="1"/>
          </p:cNvSpPr>
          <p:nvPr/>
        </p:nvSpPr>
        <p:spPr bwMode="auto">
          <a:xfrm>
            <a:off x="5402263" y="4625975"/>
            <a:ext cx="160337" cy="177800"/>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en-US" altLang="zh-CN" sz="1600">
                <a:solidFill>
                  <a:schemeClr val="tx1"/>
                </a:solidFill>
                <a:ea typeface="宋体" pitchFamily="2" charset="-122"/>
              </a:rPr>
              <a:t>7</a:t>
            </a:r>
          </a:p>
        </p:txBody>
      </p:sp>
      <p:sp>
        <p:nvSpPr>
          <p:cNvPr id="22544" name="Text Box 16"/>
          <p:cNvSpPr txBox="1">
            <a:spLocks noChangeArrowheads="1"/>
          </p:cNvSpPr>
          <p:nvPr/>
        </p:nvSpPr>
        <p:spPr bwMode="auto">
          <a:xfrm>
            <a:off x="5629275" y="4613275"/>
            <a:ext cx="3005138" cy="122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sz="1600" b="0">
                <a:solidFill>
                  <a:schemeClr val="tx1"/>
                </a:solidFill>
                <a:ea typeface="宋体" pitchFamily="2" charset="-122"/>
              </a:rPr>
              <a:t>对预算执行情况按月进行检查，并将目标数据和实际数据进行差异分析找到问题的原因从而加以改进，同时更新未来预测</a:t>
            </a:r>
            <a:br>
              <a:rPr lang="zh-CN" altLang="en-US" sz="1600" b="0">
                <a:solidFill>
                  <a:schemeClr val="tx1"/>
                </a:solidFill>
                <a:ea typeface="宋体" pitchFamily="2" charset="-122"/>
              </a:rPr>
            </a:br>
            <a:endParaRPr lang="zh-CN" altLang="en-US" sz="1600" b="0">
              <a:solidFill>
                <a:schemeClr val="tx1"/>
              </a:solidFill>
              <a:ea typeface="宋体" pitchFamily="2" charset="-122"/>
            </a:endParaRPr>
          </a:p>
        </p:txBody>
      </p:sp>
      <p:sp>
        <p:nvSpPr>
          <p:cNvPr id="22545" name="AutoShape 17"/>
          <p:cNvSpPr>
            <a:spLocks noChangeArrowheads="1"/>
          </p:cNvSpPr>
          <p:nvPr/>
        </p:nvSpPr>
        <p:spPr bwMode="auto">
          <a:xfrm>
            <a:off x="1903413" y="1528763"/>
            <a:ext cx="796925" cy="1317625"/>
          </a:xfrm>
          <a:prstGeom prst="triangle">
            <a:avLst>
              <a:gd name="adj" fmla="val 50000"/>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solidFill>
                <a:schemeClr val="folHlink"/>
              </a:solidFill>
              <a:ea typeface="宋体" pitchFamily="2" charset="-122"/>
            </a:endParaRPr>
          </a:p>
        </p:txBody>
      </p:sp>
      <p:sp>
        <p:nvSpPr>
          <p:cNvPr id="22546" name="Freeform 18"/>
          <p:cNvSpPr>
            <a:spLocks/>
          </p:cNvSpPr>
          <p:nvPr/>
        </p:nvSpPr>
        <p:spPr bwMode="auto">
          <a:xfrm>
            <a:off x="1382713" y="2843213"/>
            <a:ext cx="1838325" cy="1695450"/>
          </a:xfrm>
          <a:custGeom>
            <a:avLst/>
            <a:gdLst>
              <a:gd name="T0" fmla="*/ 514480 w 1172"/>
              <a:gd name="T1" fmla="*/ 0 h 1028"/>
              <a:gd name="T2" fmla="*/ 0 w 1172"/>
              <a:gd name="T3" fmla="*/ 1695450 h 1028"/>
              <a:gd name="T4" fmla="*/ 1838325 w 1172"/>
              <a:gd name="T5" fmla="*/ 1695450 h 1028"/>
              <a:gd name="T6" fmla="*/ 1311297 w 1172"/>
              <a:gd name="T7" fmla="*/ 0 h 1028"/>
              <a:gd name="T8" fmla="*/ 514480 w 1172"/>
              <a:gd name="T9" fmla="*/ 0 h 10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72" h="1028">
                <a:moveTo>
                  <a:pt x="328" y="0"/>
                </a:moveTo>
                <a:lnTo>
                  <a:pt x="0" y="1028"/>
                </a:lnTo>
                <a:lnTo>
                  <a:pt x="1172" y="1028"/>
                </a:lnTo>
                <a:lnTo>
                  <a:pt x="836" y="0"/>
                </a:lnTo>
                <a:lnTo>
                  <a:pt x="328" y="0"/>
                </a:lnTo>
                <a:close/>
              </a:path>
            </a:pathLst>
          </a:custGeom>
          <a:solidFill>
            <a:schemeClr val="folHlink"/>
          </a:solidFill>
          <a:ln w="9525"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22547" name="Freeform 19"/>
          <p:cNvSpPr>
            <a:spLocks/>
          </p:cNvSpPr>
          <p:nvPr/>
        </p:nvSpPr>
        <p:spPr bwMode="auto">
          <a:xfrm>
            <a:off x="1211263" y="4540250"/>
            <a:ext cx="2203450" cy="584200"/>
          </a:xfrm>
          <a:custGeom>
            <a:avLst/>
            <a:gdLst>
              <a:gd name="T0" fmla="*/ 183621 w 1404"/>
              <a:gd name="T1" fmla="*/ 0 h 354"/>
              <a:gd name="T2" fmla="*/ 0 w 1404"/>
              <a:gd name="T3" fmla="*/ 584200 h 354"/>
              <a:gd name="T4" fmla="*/ 2203450 w 1404"/>
              <a:gd name="T5" fmla="*/ 584200 h 354"/>
              <a:gd name="T6" fmla="*/ 2024537 w 1404"/>
              <a:gd name="T7" fmla="*/ 0 h 354"/>
              <a:gd name="T8" fmla="*/ 183621 w 1404"/>
              <a:gd name="T9" fmla="*/ 0 h 3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04" h="354">
                <a:moveTo>
                  <a:pt x="117" y="0"/>
                </a:moveTo>
                <a:lnTo>
                  <a:pt x="0" y="354"/>
                </a:lnTo>
                <a:lnTo>
                  <a:pt x="1404" y="354"/>
                </a:lnTo>
                <a:lnTo>
                  <a:pt x="1290" y="0"/>
                </a:lnTo>
                <a:lnTo>
                  <a:pt x="117" y="0"/>
                </a:lnTo>
                <a:close/>
              </a:path>
            </a:pathLst>
          </a:custGeom>
          <a:solidFill>
            <a:schemeClr val="accent2"/>
          </a:solidFill>
          <a:ln w="9525"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22548" name="Rectangle 20"/>
          <p:cNvSpPr>
            <a:spLocks noChangeArrowheads="1"/>
          </p:cNvSpPr>
          <p:nvPr/>
        </p:nvSpPr>
        <p:spPr bwMode="auto">
          <a:xfrm>
            <a:off x="727075" y="1727200"/>
            <a:ext cx="722313" cy="30321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b="0">
                <a:solidFill>
                  <a:schemeClr val="tx1"/>
                </a:solidFill>
                <a:ea typeface="宋体" pitchFamily="2" charset="-122"/>
              </a:rPr>
              <a:t>市场环境</a:t>
            </a:r>
          </a:p>
        </p:txBody>
      </p:sp>
      <p:sp>
        <p:nvSpPr>
          <p:cNvPr id="22549" name="Rectangle 21"/>
          <p:cNvSpPr>
            <a:spLocks noChangeArrowheads="1"/>
          </p:cNvSpPr>
          <p:nvPr/>
        </p:nvSpPr>
        <p:spPr bwMode="auto">
          <a:xfrm>
            <a:off x="1936750" y="1727200"/>
            <a:ext cx="725488" cy="30321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b="0">
                <a:solidFill>
                  <a:schemeClr val="tx1"/>
                </a:solidFill>
                <a:ea typeface="宋体" pitchFamily="2" charset="-122"/>
              </a:rPr>
              <a:t>战略</a:t>
            </a:r>
          </a:p>
        </p:txBody>
      </p:sp>
      <p:sp>
        <p:nvSpPr>
          <p:cNvPr id="22550" name="Rectangle 22"/>
          <p:cNvSpPr>
            <a:spLocks noChangeArrowheads="1"/>
          </p:cNvSpPr>
          <p:nvPr/>
        </p:nvSpPr>
        <p:spPr bwMode="auto">
          <a:xfrm>
            <a:off x="3038475" y="2527300"/>
            <a:ext cx="725488" cy="303213"/>
          </a:xfrm>
          <a:prstGeom prst="rect">
            <a:avLst/>
          </a:prstGeom>
          <a:solidFill>
            <a:schemeClr val="accent1"/>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b="0">
                <a:solidFill>
                  <a:schemeClr val="tx1"/>
                </a:solidFill>
                <a:ea typeface="宋体" pitchFamily="2" charset="-122"/>
              </a:rPr>
              <a:t>实际</a:t>
            </a:r>
            <a:r>
              <a:rPr lang="en-US" altLang="zh-CN" b="0">
                <a:solidFill>
                  <a:schemeClr val="tx1"/>
                </a:solidFill>
                <a:ea typeface="宋体" pitchFamily="2" charset="-122"/>
              </a:rPr>
              <a:t>KPI</a:t>
            </a:r>
          </a:p>
        </p:txBody>
      </p:sp>
      <p:cxnSp>
        <p:nvCxnSpPr>
          <p:cNvPr id="22551" name="AutoShape 23"/>
          <p:cNvCxnSpPr>
            <a:cxnSpLocks noChangeShapeType="1"/>
            <a:stCxn id="22548" idx="3"/>
            <a:endCxn id="22549" idx="1"/>
          </p:cNvCxnSpPr>
          <p:nvPr/>
        </p:nvCxnSpPr>
        <p:spPr bwMode="auto">
          <a:xfrm>
            <a:off x="1449388" y="1879600"/>
            <a:ext cx="487362" cy="0"/>
          </a:xfrm>
          <a:prstGeom prst="straightConnector1">
            <a:avLst/>
          </a:prstGeom>
          <a:noFill/>
          <a:ln w="9525">
            <a:solidFill>
              <a:srgbClr val="FF960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552" name="Rectangle 24"/>
          <p:cNvSpPr>
            <a:spLocks noChangeArrowheads="1"/>
          </p:cNvSpPr>
          <p:nvPr/>
        </p:nvSpPr>
        <p:spPr bwMode="auto">
          <a:xfrm>
            <a:off x="1901825" y="1668463"/>
            <a:ext cx="171450" cy="184150"/>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en-US" altLang="zh-CN">
                <a:solidFill>
                  <a:schemeClr val="tx1"/>
                </a:solidFill>
                <a:ea typeface="宋体" pitchFamily="2" charset="-122"/>
              </a:rPr>
              <a:t>1</a:t>
            </a:r>
          </a:p>
        </p:txBody>
      </p:sp>
      <p:sp>
        <p:nvSpPr>
          <p:cNvPr id="22553" name="Rectangle 25"/>
          <p:cNvSpPr>
            <a:spLocks noChangeArrowheads="1"/>
          </p:cNvSpPr>
          <p:nvPr/>
        </p:nvSpPr>
        <p:spPr bwMode="auto">
          <a:xfrm>
            <a:off x="1682750" y="2667000"/>
            <a:ext cx="1231900" cy="304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b="0">
                <a:solidFill>
                  <a:schemeClr val="tx1"/>
                </a:solidFill>
                <a:ea typeface="宋体" pitchFamily="2" charset="-122"/>
              </a:rPr>
              <a:t>目标/考核指标</a:t>
            </a:r>
          </a:p>
        </p:txBody>
      </p:sp>
      <p:cxnSp>
        <p:nvCxnSpPr>
          <p:cNvPr id="22554" name="AutoShape 26"/>
          <p:cNvCxnSpPr>
            <a:cxnSpLocks noChangeShapeType="1"/>
            <a:stCxn id="22549" idx="2"/>
            <a:endCxn id="22553" idx="0"/>
          </p:cNvCxnSpPr>
          <p:nvPr/>
        </p:nvCxnSpPr>
        <p:spPr bwMode="auto">
          <a:xfrm>
            <a:off x="2298700" y="2030413"/>
            <a:ext cx="0" cy="636587"/>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555" name="AutoShape 27"/>
          <p:cNvCxnSpPr>
            <a:cxnSpLocks noChangeShapeType="1"/>
            <a:stCxn id="22553" idx="2"/>
            <a:endCxn id="22591" idx="0"/>
          </p:cNvCxnSpPr>
          <p:nvPr/>
        </p:nvCxnSpPr>
        <p:spPr bwMode="auto">
          <a:xfrm>
            <a:off x="2298700" y="2971800"/>
            <a:ext cx="25400" cy="352425"/>
          </a:xfrm>
          <a:prstGeom prst="straightConnector1">
            <a:avLst/>
          </a:prstGeom>
          <a:noFill/>
          <a:ln w="9525">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2556" name="Group 28"/>
          <p:cNvGrpSpPr>
            <a:grpSpLocks/>
          </p:cNvGrpSpPr>
          <p:nvPr/>
        </p:nvGrpSpPr>
        <p:grpSpPr bwMode="auto">
          <a:xfrm>
            <a:off x="1609725" y="3324225"/>
            <a:ext cx="1428750" cy="1225550"/>
            <a:chOff x="1242" y="2786"/>
            <a:chExt cx="845" cy="496"/>
          </a:xfrm>
        </p:grpSpPr>
        <p:sp>
          <p:nvSpPr>
            <p:cNvPr id="22591" name="Rectangle 29"/>
            <p:cNvSpPr>
              <a:spLocks noChangeArrowheads="1"/>
            </p:cNvSpPr>
            <p:nvPr/>
          </p:nvSpPr>
          <p:spPr bwMode="auto">
            <a:xfrm>
              <a:off x="1242" y="2786"/>
              <a:ext cx="845" cy="496"/>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endParaRPr lang="zh-CN" altLang="en-US">
                <a:solidFill>
                  <a:schemeClr val="tx1"/>
                </a:solidFill>
                <a:ea typeface="宋体" pitchFamily="2" charset="-122"/>
              </a:endParaRPr>
            </a:p>
          </p:txBody>
        </p:sp>
        <p:sp>
          <p:nvSpPr>
            <p:cNvPr id="22592" name="Text Box 30"/>
            <p:cNvSpPr txBox="1">
              <a:spLocks noChangeArrowheads="1"/>
            </p:cNvSpPr>
            <p:nvPr/>
          </p:nvSpPr>
          <p:spPr bwMode="auto">
            <a:xfrm>
              <a:off x="1334" y="2822"/>
              <a:ext cx="662" cy="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b="0">
                  <a:solidFill>
                    <a:schemeClr val="tx1"/>
                  </a:solidFill>
                  <a:ea typeface="宋体" pitchFamily="2" charset="-122"/>
                </a:rPr>
                <a:t>执行措施（业务流程、成本、利益、主要绩效考核指标、负责人）</a:t>
              </a:r>
            </a:p>
          </p:txBody>
        </p:sp>
      </p:grpSp>
      <p:sp>
        <p:nvSpPr>
          <p:cNvPr id="22557" name="Rectangle 31"/>
          <p:cNvSpPr>
            <a:spLocks noChangeArrowheads="1"/>
          </p:cNvSpPr>
          <p:nvPr/>
        </p:nvSpPr>
        <p:spPr bwMode="auto">
          <a:xfrm>
            <a:off x="1566863" y="3319463"/>
            <a:ext cx="169862" cy="185737"/>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en-US" altLang="zh-CN">
                <a:solidFill>
                  <a:schemeClr val="tx1"/>
                </a:solidFill>
                <a:ea typeface="宋体" pitchFamily="2" charset="-122"/>
              </a:rPr>
              <a:t>3</a:t>
            </a:r>
          </a:p>
        </p:txBody>
      </p:sp>
      <p:sp>
        <p:nvSpPr>
          <p:cNvPr id="22558" name="Rectangle 32"/>
          <p:cNvSpPr>
            <a:spLocks noChangeArrowheads="1"/>
          </p:cNvSpPr>
          <p:nvPr/>
        </p:nvSpPr>
        <p:spPr bwMode="auto">
          <a:xfrm>
            <a:off x="1690688" y="2681288"/>
            <a:ext cx="171450" cy="184150"/>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en-US" altLang="zh-CN">
                <a:solidFill>
                  <a:schemeClr val="tx1"/>
                </a:solidFill>
                <a:ea typeface="宋体" pitchFamily="2" charset="-122"/>
              </a:rPr>
              <a:t>2</a:t>
            </a:r>
          </a:p>
        </p:txBody>
      </p:sp>
      <p:sp>
        <p:nvSpPr>
          <p:cNvPr id="22559" name="Rectangle 33"/>
          <p:cNvSpPr>
            <a:spLocks noChangeArrowheads="1"/>
          </p:cNvSpPr>
          <p:nvPr/>
        </p:nvSpPr>
        <p:spPr bwMode="auto">
          <a:xfrm>
            <a:off x="1936750" y="4776788"/>
            <a:ext cx="725488" cy="30321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b="0">
                <a:solidFill>
                  <a:schemeClr val="tx1"/>
                </a:solidFill>
                <a:ea typeface="宋体" pitchFamily="2" charset="-122"/>
              </a:rPr>
              <a:t>年度预算</a:t>
            </a:r>
          </a:p>
        </p:txBody>
      </p:sp>
      <p:cxnSp>
        <p:nvCxnSpPr>
          <p:cNvPr id="22560" name="AutoShape 34"/>
          <p:cNvCxnSpPr>
            <a:cxnSpLocks noChangeShapeType="1"/>
            <a:stCxn id="22591" idx="2"/>
            <a:endCxn id="22559" idx="0"/>
          </p:cNvCxnSpPr>
          <p:nvPr/>
        </p:nvCxnSpPr>
        <p:spPr bwMode="auto">
          <a:xfrm flipH="1">
            <a:off x="2300288" y="4549775"/>
            <a:ext cx="23812" cy="227013"/>
          </a:xfrm>
          <a:prstGeom prst="straightConnector1">
            <a:avLst/>
          </a:prstGeom>
          <a:noFill/>
          <a:ln w="9525">
            <a:solidFill>
              <a:srgbClr val="FF960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561" name="Rectangle 35"/>
          <p:cNvSpPr>
            <a:spLocks noChangeArrowheads="1"/>
          </p:cNvSpPr>
          <p:nvPr/>
        </p:nvSpPr>
        <p:spPr bwMode="auto">
          <a:xfrm>
            <a:off x="1852613" y="4651375"/>
            <a:ext cx="169862" cy="184150"/>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en-US" altLang="zh-CN">
                <a:solidFill>
                  <a:schemeClr val="tx1"/>
                </a:solidFill>
                <a:ea typeface="宋体" pitchFamily="2" charset="-122"/>
              </a:rPr>
              <a:t>4</a:t>
            </a:r>
          </a:p>
        </p:txBody>
      </p:sp>
      <p:sp>
        <p:nvSpPr>
          <p:cNvPr id="22562" name="Rectangle 36"/>
          <p:cNvSpPr>
            <a:spLocks noChangeArrowheads="1"/>
          </p:cNvSpPr>
          <p:nvPr/>
        </p:nvSpPr>
        <p:spPr bwMode="auto">
          <a:xfrm>
            <a:off x="3059113" y="5241925"/>
            <a:ext cx="171450" cy="184150"/>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en-US" altLang="zh-CN">
                <a:solidFill>
                  <a:schemeClr val="tx1"/>
                </a:solidFill>
                <a:ea typeface="宋体" pitchFamily="2" charset="-122"/>
              </a:rPr>
              <a:t>5</a:t>
            </a:r>
          </a:p>
        </p:txBody>
      </p:sp>
      <p:sp>
        <p:nvSpPr>
          <p:cNvPr id="22563" name="Line 37"/>
          <p:cNvSpPr>
            <a:spLocks noChangeShapeType="1"/>
          </p:cNvSpPr>
          <p:nvPr/>
        </p:nvSpPr>
        <p:spPr bwMode="auto">
          <a:xfrm>
            <a:off x="593725" y="5148263"/>
            <a:ext cx="4467225" cy="14287"/>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22564" name="Freeform 38"/>
          <p:cNvSpPr>
            <a:spLocks/>
          </p:cNvSpPr>
          <p:nvPr/>
        </p:nvSpPr>
        <p:spPr bwMode="auto">
          <a:xfrm>
            <a:off x="1535113" y="4049713"/>
            <a:ext cx="112712" cy="1058862"/>
          </a:xfrm>
          <a:custGeom>
            <a:avLst/>
            <a:gdLst>
              <a:gd name="T0" fmla="*/ 112712 w 72"/>
              <a:gd name="T1" fmla="*/ 0 h 642"/>
              <a:gd name="T2" fmla="*/ 0 w 72"/>
              <a:gd name="T3" fmla="*/ 0 h 642"/>
              <a:gd name="T4" fmla="*/ 0 w 72"/>
              <a:gd name="T5" fmla="*/ 1058862 h 642"/>
              <a:gd name="T6" fmla="*/ 0 60000 65536"/>
              <a:gd name="T7" fmla="*/ 0 60000 65536"/>
              <a:gd name="T8" fmla="*/ 0 60000 65536"/>
            </a:gdLst>
            <a:ahLst/>
            <a:cxnLst>
              <a:cxn ang="T6">
                <a:pos x="T0" y="T1"/>
              </a:cxn>
              <a:cxn ang="T7">
                <a:pos x="T2" y="T3"/>
              </a:cxn>
              <a:cxn ang="T8">
                <a:pos x="T4" y="T5"/>
              </a:cxn>
            </a:cxnLst>
            <a:rect l="0" t="0" r="r" b="b"/>
            <a:pathLst>
              <a:path w="72" h="642">
                <a:moveTo>
                  <a:pt x="72" y="0"/>
                </a:moveTo>
                <a:lnTo>
                  <a:pt x="0" y="0"/>
                </a:lnTo>
                <a:lnTo>
                  <a:pt x="0" y="642"/>
                </a:lnTo>
              </a:path>
            </a:pathLst>
          </a:custGeom>
          <a:noFill/>
          <a:ln w="9525" cap="flat" cmpd="sng">
            <a:solidFill>
              <a:schemeClr val="tx2"/>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22565" name="Line 39"/>
          <p:cNvSpPr>
            <a:spLocks noChangeShapeType="1"/>
          </p:cNvSpPr>
          <p:nvPr/>
        </p:nvSpPr>
        <p:spPr bwMode="auto">
          <a:xfrm flipV="1">
            <a:off x="2825750" y="4475163"/>
            <a:ext cx="0" cy="644525"/>
          </a:xfrm>
          <a:prstGeom prst="line">
            <a:avLst/>
          </a:prstGeom>
          <a:noFill/>
          <a:ln w="9525">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22566" name="Text Box 40"/>
          <p:cNvSpPr txBox="1">
            <a:spLocks noChangeArrowheads="1"/>
          </p:cNvSpPr>
          <p:nvPr/>
        </p:nvSpPr>
        <p:spPr bwMode="auto">
          <a:xfrm>
            <a:off x="754063" y="2178050"/>
            <a:ext cx="3556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b="0">
                <a:solidFill>
                  <a:schemeClr val="tx1"/>
                </a:solidFill>
                <a:ea typeface="宋体" pitchFamily="2" charset="-122"/>
              </a:rPr>
              <a:t>战略</a:t>
            </a:r>
          </a:p>
        </p:txBody>
      </p:sp>
      <p:sp>
        <p:nvSpPr>
          <p:cNvPr id="22567" name="Text Box 41"/>
          <p:cNvSpPr txBox="1">
            <a:spLocks noChangeArrowheads="1"/>
          </p:cNvSpPr>
          <p:nvPr/>
        </p:nvSpPr>
        <p:spPr bwMode="auto">
          <a:xfrm>
            <a:off x="754063" y="3187700"/>
            <a:ext cx="788987" cy="42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b="0">
                <a:solidFill>
                  <a:schemeClr val="tx1"/>
                </a:solidFill>
                <a:ea typeface="宋体" pitchFamily="2" charset="-122"/>
              </a:rPr>
              <a:t>业务计划</a:t>
            </a:r>
          </a:p>
          <a:p>
            <a:pPr algn="l" eaLnBrk="1" hangingPunct="1">
              <a:buSzTx/>
            </a:pPr>
            <a:r>
              <a:rPr lang="zh-CN" altLang="en-US" b="0">
                <a:solidFill>
                  <a:schemeClr val="tx1"/>
                </a:solidFill>
                <a:ea typeface="宋体" pitchFamily="2" charset="-122"/>
              </a:rPr>
              <a:t>（3-5年）</a:t>
            </a:r>
          </a:p>
        </p:txBody>
      </p:sp>
      <p:sp>
        <p:nvSpPr>
          <p:cNvPr id="22568" name="Text Box 42"/>
          <p:cNvSpPr txBox="1">
            <a:spLocks noChangeArrowheads="1"/>
          </p:cNvSpPr>
          <p:nvPr/>
        </p:nvSpPr>
        <p:spPr bwMode="auto">
          <a:xfrm>
            <a:off x="477838" y="4683125"/>
            <a:ext cx="631825" cy="42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b="0">
                <a:solidFill>
                  <a:schemeClr val="tx1"/>
                </a:solidFill>
                <a:ea typeface="宋体" pitchFamily="2" charset="-122"/>
              </a:rPr>
              <a:t>预算</a:t>
            </a:r>
          </a:p>
          <a:p>
            <a:pPr algn="l" eaLnBrk="1" hangingPunct="1">
              <a:buSzTx/>
            </a:pPr>
            <a:r>
              <a:rPr lang="zh-CN" altLang="en-US" b="0">
                <a:solidFill>
                  <a:schemeClr val="tx1"/>
                </a:solidFill>
                <a:ea typeface="宋体" pitchFamily="2" charset="-122"/>
              </a:rPr>
              <a:t>（1年）</a:t>
            </a:r>
          </a:p>
        </p:txBody>
      </p:sp>
      <p:sp>
        <p:nvSpPr>
          <p:cNvPr id="22569" name="Rectangle 43"/>
          <p:cNvSpPr>
            <a:spLocks noChangeArrowheads="1"/>
          </p:cNvSpPr>
          <p:nvPr/>
        </p:nvSpPr>
        <p:spPr bwMode="auto">
          <a:xfrm>
            <a:off x="3908425" y="2251075"/>
            <a:ext cx="1152525" cy="2286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solidFill>
                <a:schemeClr val="folHlink"/>
              </a:solidFill>
              <a:ea typeface="宋体" pitchFamily="2" charset="-122"/>
            </a:endParaRPr>
          </a:p>
        </p:txBody>
      </p:sp>
      <p:sp>
        <p:nvSpPr>
          <p:cNvPr id="22570" name="Text Box 44"/>
          <p:cNvSpPr txBox="1">
            <a:spLocks noChangeArrowheads="1"/>
          </p:cNvSpPr>
          <p:nvPr/>
        </p:nvSpPr>
        <p:spPr bwMode="auto">
          <a:xfrm>
            <a:off x="4098925" y="2251075"/>
            <a:ext cx="7112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a:solidFill>
                  <a:schemeClr val="tx1"/>
                </a:solidFill>
                <a:ea typeface="宋体" pitchFamily="2" charset="-122"/>
              </a:rPr>
              <a:t>战略控制</a:t>
            </a:r>
          </a:p>
        </p:txBody>
      </p:sp>
      <p:sp>
        <p:nvSpPr>
          <p:cNvPr id="22571" name="Rectangle 45"/>
          <p:cNvSpPr>
            <a:spLocks noChangeArrowheads="1"/>
          </p:cNvSpPr>
          <p:nvPr/>
        </p:nvSpPr>
        <p:spPr bwMode="auto">
          <a:xfrm>
            <a:off x="4083050" y="2501900"/>
            <a:ext cx="788988" cy="19161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solidFill>
                <a:schemeClr val="folHlink"/>
              </a:solidFill>
              <a:ea typeface="宋体" pitchFamily="2" charset="-122"/>
            </a:endParaRPr>
          </a:p>
        </p:txBody>
      </p:sp>
      <p:sp>
        <p:nvSpPr>
          <p:cNvPr id="22572" name="Text Box 46"/>
          <p:cNvSpPr txBox="1">
            <a:spLocks noChangeArrowheads="1"/>
          </p:cNvSpPr>
          <p:nvPr/>
        </p:nvSpPr>
        <p:spPr bwMode="auto">
          <a:xfrm>
            <a:off x="4116388" y="2608263"/>
            <a:ext cx="755650" cy="148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b="0">
                <a:solidFill>
                  <a:schemeClr val="tx1"/>
                </a:solidFill>
                <a:ea typeface="宋体" pitchFamily="2" charset="-122"/>
              </a:rPr>
              <a:t>业务计划修正</a:t>
            </a:r>
          </a:p>
          <a:p>
            <a:pPr algn="l" eaLnBrk="1" hangingPunct="1">
              <a:buSzTx/>
            </a:pPr>
            <a:endParaRPr lang="zh-CN" altLang="en-US" b="0">
              <a:solidFill>
                <a:schemeClr val="tx1"/>
              </a:solidFill>
              <a:ea typeface="宋体" pitchFamily="2" charset="-122"/>
            </a:endParaRPr>
          </a:p>
          <a:p>
            <a:pPr algn="l" eaLnBrk="1" hangingPunct="1">
              <a:buSzTx/>
            </a:pPr>
            <a:r>
              <a:rPr lang="zh-CN" altLang="en-US" b="0">
                <a:solidFill>
                  <a:schemeClr val="tx1"/>
                </a:solidFill>
                <a:ea typeface="宋体" pitchFamily="2" charset="-122"/>
              </a:rPr>
              <a:t>主要流程</a:t>
            </a:r>
          </a:p>
          <a:p>
            <a:pPr algn="l" eaLnBrk="1" hangingPunct="1">
              <a:buSzTx/>
            </a:pPr>
            <a:endParaRPr lang="zh-CN" altLang="en-US" b="0">
              <a:solidFill>
                <a:schemeClr val="tx1"/>
              </a:solidFill>
              <a:ea typeface="宋体" pitchFamily="2" charset="-122"/>
            </a:endParaRPr>
          </a:p>
          <a:p>
            <a:pPr algn="l" eaLnBrk="1" hangingPunct="1">
              <a:buSzTx/>
            </a:pPr>
            <a:r>
              <a:rPr lang="zh-CN" altLang="en-US" b="0">
                <a:solidFill>
                  <a:schemeClr val="tx1"/>
                </a:solidFill>
                <a:ea typeface="宋体" pitchFamily="2" charset="-122"/>
              </a:rPr>
              <a:t>业绩考核指标</a:t>
            </a:r>
          </a:p>
        </p:txBody>
      </p:sp>
      <p:sp>
        <p:nvSpPr>
          <p:cNvPr id="22573" name="Line 47"/>
          <p:cNvSpPr>
            <a:spLocks noChangeShapeType="1"/>
          </p:cNvSpPr>
          <p:nvPr/>
        </p:nvSpPr>
        <p:spPr bwMode="auto">
          <a:xfrm flipH="1">
            <a:off x="2930525" y="2813050"/>
            <a:ext cx="9667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22574" name="Line 48"/>
          <p:cNvSpPr>
            <a:spLocks noChangeShapeType="1"/>
          </p:cNvSpPr>
          <p:nvPr/>
        </p:nvSpPr>
        <p:spPr bwMode="auto">
          <a:xfrm>
            <a:off x="3028950" y="3941763"/>
            <a:ext cx="87947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22575" name="Text Box 49"/>
          <p:cNvSpPr txBox="1">
            <a:spLocks noChangeArrowheads="1"/>
          </p:cNvSpPr>
          <p:nvPr/>
        </p:nvSpPr>
        <p:spPr bwMode="auto">
          <a:xfrm>
            <a:off x="3089275" y="3651250"/>
            <a:ext cx="7112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b="0">
                <a:solidFill>
                  <a:schemeClr val="tx1"/>
                </a:solidFill>
                <a:ea typeface="宋体" pitchFamily="2" charset="-122"/>
              </a:rPr>
              <a:t>计划数据</a:t>
            </a:r>
          </a:p>
        </p:txBody>
      </p:sp>
      <p:sp>
        <p:nvSpPr>
          <p:cNvPr id="22576" name="Line 50"/>
          <p:cNvSpPr>
            <a:spLocks noChangeShapeType="1"/>
          </p:cNvSpPr>
          <p:nvPr/>
        </p:nvSpPr>
        <p:spPr bwMode="auto">
          <a:xfrm flipV="1">
            <a:off x="4452938" y="4406900"/>
            <a:ext cx="0" cy="70167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22577" name="Freeform 51"/>
          <p:cNvSpPr>
            <a:spLocks/>
          </p:cNvSpPr>
          <p:nvPr/>
        </p:nvSpPr>
        <p:spPr bwMode="auto">
          <a:xfrm>
            <a:off x="3335338" y="4406900"/>
            <a:ext cx="933450" cy="474663"/>
          </a:xfrm>
          <a:custGeom>
            <a:avLst/>
            <a:gdLst>
              <a:gd name="T0" fmla="*/ 0 w 522"/>
              <a:gd name="T1" fmla="*/ 474663 h 288"/>
              <a:gd name="T2" fmla="*/ 933450 w 522"/>
              <a:gd name="T3" fmla="*/ 474663 h 288"/>
              <a:gd name="T4" fmla="*/ 933450 w 522"/>
              <a:gd name="T5" fmla="*/ 0 h 288"/>
              <a:gd name="T6" fmla="*/ 0 60000 65536"/>
              <a:gd name="T7" fmla="*/ 0 60000 65536"/>
              <a:gd name="T8" fmla="*/ 0 60000 65536"/>
            </a:gdLst>
            <a:ahLst/>
            <a:cxnLst>
              <a:cxn ang="T6">
                <a:pos x="T0" y="T1"/>
              </a:cxn>
              <a:cxn ang="T7">
                <a:pos x="T2" y="T3"/>
              </a:cxn>
              <a:cxn ang="T8">
                <a:pos x="T4" y="T5"/>
              </a:cxn>
            </a:cxnLst>
            <a:rect l="0" t="0" r="r" b="b"/>
            <a:pathLst>
              <a:path w="522" h="288">
                <a:moveTo>
                  <a:pt x="0" y="288"/>
                </a:moveTo>
                <a:lnTo>
                  <a:pt x="522" y="288"/>
                </a:lnTo>
                <a:lnTo>
                  <a:pt x="522" y="0"/>
                </a:lnTo>
              </a:path>
            </a:pathLst>
          </a:custGeom>
          <a:noFill/>
          <a:ln w="9525" cap="flat" cmpd="sng">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22578" name="Rectangle 52"/>
          <p:cNvSpPr>
            <a:spLocks noChangeArrowheads="1"/>
          </p:cNvSpPr>
          <p:nvPr/>
        </p:nvSpPr>
        <p:spPr bwMode="auto">
          <a:xfrm>
            <a:off x="4098925" y="4221163"/>
            <a:ext cx="169863" cy="185737"/>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en-US" altLang="zh-CN">
                <a:solidFill>
                  <a:schemeClr val="tx1"/>
                </a:solidFill>
                <a:ea typeface="宋体" pitchFamily="2" charset="-122"/>
              </a:rPr>
              <a:t>6</a:t>
            </a:r>
          </a:p>
        </p:txBody>
      </p:sp>
      <p:sp>
        <p:nvSpPr>
          <p:cNvPr id="22579" name="Text Box 53"/>
          <p:cNvSpPr txBox="1">
            <a:spLocks noChangeArrowheads="1"/>
          </p:cNvSpPr>
          <p:nvPr/>
        </p:nvSpPr>
        <p:spPr bwMode="auto">
          <a:xfrm>
            <a:off x="3460750" y="4651375"/>
            <a:ext cx="7112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b="0">
                <a:solidFill>
                  <a:schemeClr val="tx1"/>
                </a:solidFill>
                <a:ea typeface="宋体" pitchFamily="2" charset="-122"/>
              </a:rPr>
              <a:t>差异分析</a:t>
            </a:r>
          </a:p>
        </p:txBody>
      </p:sp>
      <p:sp>
        <p:nvSpPr>
          <p:cNvPr id="22580" name="Rectangle 54"/>
          <p:cNvSpPr>
            <a:spLocks noChangeArrowheads="1"/>
          </p:cNvSpPr>
          <p:nvPr/>
        </p:nvSpPr>
        <p:spPr bwMode="auto">
          <a:xfrm>
            <a:off x="4075113" y="4897438"/>
            <a:ext cx="171450" cy="185737"/>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en-US" altLang="zh-CN">
                <a:solidFill>
                  <a:schemeClr val="tx1"/>
                </a:solidFill>
                <a:ea typeface="宋体" pitchFamily="2" charset="-122"/>
              </a:rPr>
              <a:t>7</a:t>
            </a:r>
          </a:p>
        </p:txBody>
      </p:sp>
      <p:sp>
        <p:nvSpPr>
          <p:cNvPr id="22581" name="Text Box 55"/>
          <p:cNvSpPr txBox="1">
            <a:spLocks noChangeArrowheads="1"/>
          </p:cNvSpPr>
          <p:nvPr/>
        </p:nvSpPr>
        <p:spPr bwMode="auto">
          <a:xfrm>
            <a:off x="4449763" y="4864100"/>
            <a:ext cx="7207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b="0">
                <a:solidFill>
                  <a:schemeClr val="tx1"/>
                </a:solidFill>
                <a:ea typeface="宋体" pitchFamily="2" charset="-122"/>
              </a:rPr>
              <a:t>未来预测</a:t>
            </a:r>
          </a:p>
        </p:txBody>
      </p:sp>
      <p:sp>
        <p:nvSpPr>
          <p:cNvPr id="22582" name="Rectangle 56"/>
          <p:cNvSpPr>
            <a:spLocks noChangeArrowheads="1"/>
          </p:cNvSpPr>
          <p:nvPr/>
        </p:nvSpPr>
        <p:spPr bwMode="auto">
          <a:xfrm>
            <a:off x="1938338" y="1054100"/>
            <a:ext cx="725487" cy="30321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b="0">
                <a:solidFill>
                  <a:schemeClr val="tx1"/>
                </a:solidFill>
                <a:ea typeface="宋体" pitchFamily="2" charset="-122"/>
              </a:rPr>
              <a:t>企业使命</a:t>
            </a:r>
          </a:p>
        </p:txBody>
      </p:sp>
      <p:cxnSp>
        <p:nvCxnSpPr>
          <p:cNvPr id="22583" name="AutoShape 57"/>
          <p:cNvCxnSpPr>
            <a:cxnSpLocks noChangeShapeType="1"/>
            <a:stCxn id="22582" idx="2"/>
            <a:endCxn id="22549" idx="0"/>
          </p:cNvCxnSpPr>
          <p:nvPr/>
        </p:nvCxnSpPr>
        <p:spPr bwMode="auto">
          <a:xfrm flipH="1">
            <a:off x="2298700" y="1357313"/>
            <a:ext cx="1588" cy="369887"/>
          </a:xfrm>
          <a:prstGeom prst="straightConnector1">
            <a:avLst/>
          </a:prstGeom>
          <a:noFill/>
          <a:ln w="9525">
            <a:solidFill>
              <a:srgbClr val="FF960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584" name="Rectangle 58"/>
          <p:cNvSpPr>
            <a:spLocks noChangeArrowheads="1"/>
          </p:cNvSpPr>
          <p:nvPr/>
        </p:nvSpPr>
        <p:spPr bwMode="auto">
          <a:xfrm>
            <a:off x="3175000" y="1727200"/>
            <a:ext cx="722313" cy="30321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b="0">
                <a:solidFill>
                  <a:schemeClr val="tx1"/>
                </a:solidFill>
                <a:ea typeface="宋体" pitchFamily="2" charset="-122"/>
              </a:rPr>
              <a:t>内部能力</a:t>
            </a:r>
            <a:endParaRPr lang="en-US" altLang="zh-CN" b="0">
              <a:solidFill>
                <a:schemeClr val="tx1"/>
              </a:solidFill>
              <a:ea typeface="宋体" pitchFamily="2" charset="-122"/>
            </a:endParaRPr>
          </a:p>
        </p:txBody>
      </p:sp>
      <p:cxnSp>
        <p:nvCxnSpPr>
          <p:cNvPr id="22585" name="AutoShape 59"/>
          <p:cNvCxnSpPr>
            <a:cxnSpLocks noChangeShapeType="1"/>
            <a:stCxn id="22584" idx="1"/>
          </p:cNvCxnSpPr>
          <p:nvPr/>
        </p:nvCxnSpPr>
        <p:spPr bwMode="auto">
          <a:xfrm flipH="1">
            <a:off x="2632075" y="1879600"/>
            <a:ext cx="542925" cy="0"/>
          </a:xfrm>
          <a:prstGeom prst="straightConnector1">
            <a:avLst/>
          </a:prstGeom>
          <a:noFill/>
          <a:ln w="9525">
            <a:solidFill>
              <a:srgbClr val="FF960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586" name="AutoShape 60"/>
          <p:cNvCxnSpPr>
            <a:cxnSpLocks noChangeShapeType="1"/>
            <a:stCxn id="22569" idx="0"/>
            <a:endCxn id="22584" idx="3"/>
          </p:cNvCxnSpPr>
          <p:nvPr/>
        </p:nvCxnSpPr>
        <p:spPr bwMode="auto">
          <a:xfrm rot="5400000" flipH="1">
            <a:off x="4005263" y="1771650"/>
            <a:ext cx="371475" cy="587375"/>
          </a:xfrm>
          <a:prstGeom prst="bentConnector2">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587" name="Line 61"/>
          <p:cNvSpPr>
            <a:spLocks noChangeShapeType="1"/>
          </p:cNvSpPr>
          <p:nvPr/>
        </p:nvSpPr>
        <p:spPr bwMode="auto">
          <a:xfrm flipH="1">
            <a:off x="2968625" y="4119563"/>
            <a:ext cx="939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22588" name="Text Box 62"/>
          <p:cNvSpPr txBox="1">
            <a:spLocks noChangeArrowheads="1"/>
          </p:cNvSpPr>
          <p:nvPr/>
        </p:nvSpPr>
        <p:spPr bwMode="auto">
          <a:xfrm>
            <a:off x="3155950" y="4175125"/>
            <a:ext cx="7112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b="0">
                <a:solidFill>
                  <a:schemeClr val="tx1"/>
                </a:solidFill>
                <a:ea typeface="宋体" pitchFamily="2" charset="-122"/>
              </a:rPr>
              <a:t>实施改进</a:t>
            </a:r>
          </a:p>
        </p:txBody>
      </p:sp>
      <p:sp>
        <p:nvSpPr>
          <p:cNvPr id="22589" name="Rectangle 67"/>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2.5 </a:t>
            </a:r>
            <a:r>
              <a:rPr lang="zh-CN" altLang="en-GB" sz="2400">
                <a:solidFill>
                  <a:schemeClr val="folHlink"/>
                </a:solidFill>
                <a:ea typeface="宋体" pitchFamily="2" charset="-122"/>
              </a:rPr>
              <a:t>预算的管理框架</a:t>
            </a:r>
            <a:endParaRPr lang="en-GB" altLang="zh-CN" sz="2400">
              <a:solidFill>
                <a:schemeClr val="folHlink"/>
              </a:solidFill>
              <a:ea typeface="宋体" pitchFamily="2" charset="-122"/>
            </a:endParaRPr>
          </a:p>
        </p:txBody>
      </p:sp>
      <p:sp>
        <p:nvSpPr>
          <p:cNvPr id="22590" name="Line 68"/>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735EE829-A875-4158-BB31-0908AB9E74BD}" type="slidenum">
              <a:rPr lang="en-GB" altLang="zh-CN" sz="1100" b="0">
                <a:solidFill>
                  <a:schemeClr val="bg2"/>
                </a:solidFill>
              </a:rPr>
              <a:pPr eaLnBrk="1" hangingPunct="1"/>
              <a:t>21</a:t>
            </a:fld>
            <a:endParaRPr lang="en-GB" altLang="zh-CN" sz="1100" b="0">
              <a:solidFill>
                <a:schemeClr val="bg2"/>
              </a:solidFill>
            </a:endParaRPr>
          </a:p>
        </p:txBody>
      </p:sp>
      <p:sp>
        <p:nvSpPr>
          <p:cNvPr id="23555" name="Rectangle 64"/>
          <p:cNvSpPr>
            <a:spLocks noChangeArrowheads="1"/>
          </p:cNvSpPr>
          <p:nvPr/>
        </p:nvSpPr>
        <p:spPr bwMode="blackWhite">
          <a:xfrm>
            <a:off x="279400" y="1127125"/>
            <a:ext cx="8547100" cy="4891088"/>
          </a:xfrm>
          <a:prstGeom prst="rect">
            <a:avLst/>
          </a:prstGeom>
          <a:solidFill>
            <a:schemeClr val="bg1"/>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23556" name="Rectangle 3"/>
          <p:cNvSpPr>
            <a:spLocks noGrp="1" noChangeArrowheads="1"/>
          </p:cNvSpPr>
          <p:nvPr>
            <p:ph type="title"/>
          </p:nvPr>
        </p:nvSpPr>
        <p:spPr/>
        <p:txBody>
          <a:bodyPr/>
          <a:lstStyle/>
          <a:p>
            <a:pPr eaLnBrk="1" hangingPunct="1"/>
            <a:r>
              <a:rPr lang="zh-CN" altLang="en-US" sz="2000" b="1" smtClean="0">
                <a:solidFill>
                  <a:schemeClr val="tx1"/>
                </a:solidFill>
                <a:latin typeface="楷体" pitchFamily="49" charset="-122"/>
                <a:ea typeface="宋体" pitchFamily="2" charset="-122"/>
              </a:rPr>
              <a:t>举例：某大型企业集团</a:t>
            </a:r>
            <a:r>
              <a:rPr lang="zh-CN" altLang="en-US" sz="2000" b="1" smtClean="0">
                <a:solidFill>
                  <a:schemeClr val="tx1"/>
                </a:solidFill>
                <a:ea typeface="宋体" pitchFamily="2" charset="-122"/>
              </a:rPr>
              <a:t>预算的内容框架</a:t>
            </a:r>
          </a:p>
        </p:txBody>
      </p:sp>
      <p:sp>
        <p:nvSpPr>
          <p:cNvPr id="23557" name="Text Box 65"/>
          <p:cNvSpPr txBox="1">
            <a:spLocks noChangeArrowheads="1"/>
          </p:cNvSpPr>
          <p:nvPr/>
        </p:nvSpPr>
        <p:spPr bwMode="blackWhite">
          <a:xfrm rot="1573916">
            <a:off x="7416800" y="1304925"/>
            <a:ext cx="1609725" cy="254000"/>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1600" dirty="0">
                <a:solidFill>
                  <a:srgbClr val="FB2B15"/>
                </a:solidFill>
                <a:ea typeface="宋体" pitchFamily="2" charset="-122"/>
              </a:rPr>
              <a:t>示例，仅供参考</a:t>
            </a:r>
            <a:endParaRPr lang="zh-CN" altLang="en-GB" sz="1600" dirty="0">
              <a:solidFill>
                <a:srgbClr val="FB2B15"/>
              </a:solidFill>
              <a:ea typeface="宋体" pitchFamily="2" charset="-122"/>
            </a:endParaRPr>
          </a:p>
        </p:txBody>
      </p:sp>
      <p:sp>
        <p:nvSpPr>
          <p:cNvPr id="23558" name="Rectangle 2"/>
          <p:cNvSpPr>
            <a:spLocks noChangeArrowheads="1"/>
          </p:cNvSpPr>
          <p:nvPr/>
        </p:nvSpPr>
        <p:spPr bwMode="auto">
          <a:xfrm>
            <a:off x="604838" y="2547938"/>
            <a:ext cx="6708775" cy="2752725"/>
          </a:xfrm>
          <a:prstGeom prst="rect">
            <a:avLst/>
          </a:prstGeom>
          <a:noFill/>
          <a:ln w="22225">
            <a:solidFill>
              <a:schemeClr val="accent2"/>
            </a:solidFill>
            <a:prstDash val="dash"/>
            <a:miter lim="800000"/>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lIns="0" tIns="0" rIns="0" bIns="468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23559" name="Rectangle 4"/>
          <p:cNvSpPr>
            <a:spLocks noChangeArrowheads="1"/>
          </p:cNvSpPr>
          <p:nvPr/>
        </p:nvSpPr>
        <p:spPr bwMode="auto">
          <a:xfrm>
            <a:off x="3876675" y="1381125"/>
            <a:ext cx="1781175" cy="304800"/>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预算蓝皮书</a:t>
            </a:r>
          </a:p>
        </p:txBody>
      </p:sp>
      <p:sp>
        <p:nvSpPr>
          <p:cNvPr id="23560" name="Rectangle 5"/>
          <p:cNvSpPr>
            <a:spLocks noChangeArrowheads="1"/>
          </p:cNvSpPr>
          <p:nvPr/>
        </p:nvSpPr>
        <p:spPr bwMode="auto">
          <a:xfrm>
            <a:off x="1111250" y="2143125"/>
            <a:ext cx="993775" cy="304800"/>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预算总手册</a:t>
            </a:r>
          </a:p>
        </p:txBody>
      </p:sp>
      <p:sp>
        <p:nvSpPr>
          <p:cNvPr id="23561" name="Rectangle 6"/>
          <p:cNvSpPr>
            <a:spLocks noChangeArrowheads="1"/>
          </p:cNvSpPr>
          <p:nvPr/>
        </p:nvSpPr>
        <p:spPr bwMode="auto">
          <a:xfrm>
            <a:off x="4813300" y="2135188"/>
            <a:ext cx="993775" cy="304800"/>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总预算</a:t>
            </a:r>
          </a:p>
        </p:txBody>
      </p:sp>
      <p:sp>
        <p:nvSpPr>
          <p:cNvPr id="23562" name="Rectangle 7"/>
          <p:cNvSpPr>
            <a:spLocks noChangeArrowheads="1"/>
          </p:cNvSpPr>
          <p:nvPr/>
        </p:nvSpPr>
        <p:spPr bwMode="auto">
          <a:xfrm>
            <a:off x="7442200" y="2144713"/>
            <a:ext cx="993775" cy="304800"/>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预算分册</a:t>
            </a:r>
          </a:p>
        </p:txBody>
      </p:sp>
      <p:sp>
        <p:nvSpPr>
          <p:cNvPr id="23563" name="Rectangle 8"/>
          <p:cNvSpPr>
            <a:spLocks noChangeArrowheads="1"/>
          </p:cNvSpPr>
          <p:nvPr/>
        </p:nvSpPr>
        <p:spPr bwMode="auto">
          <a:xfrm>
            <a:off x="1374775" y="2882900"/>
            <a:ext cx="1130300" cy="304800"/>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利润预算</a:t>
            </a:r>
          </a:p>
        </p:txBody>
      </p:sp>
      <p:sp>
        <p:nvSpPr>
          <p:cNvPr id="23564" name="Rectangle 9"/>
          <p:cNvSpPr>
            <a:spLocks noChangeArrowheads="1"/>
          </p:cNvSpPr>
          <p:nvPr/>
        </p:nvSpPr>
        <p:spPr bwMode="auto">
          <a:xfrm>
            <a:off x="2814638" y="2882900"/>
            <a:ext cx="1471612" cy="312738"/>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现金流量预算</a:t>
            </a:r>
          </a:p>
        </p:txBody>
      </p:sp>
      <p:sp>
        <p:nvSpPr>
          <p:cNvPr id="23565" name="Rectangle 10"/>
          <p:cNvSpPr>
            <a:spLocks noChangeArrowheads="1"/>
          </p:cNvSpPr>
          <p:nvPr/>
        </p:nvSpPr>
        <p:spPr bwMode="auto">
          <a:xfrm>
            <a:off x="4491038" y="2882900"/>
            <a:ext cx="1381125" cy="336550"/>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资本性支出预算</a:t>
            </a:r>
          </a:p>
        </p:txBody>
      </p:sp>
      <p:sp>
        <p:nvSpPr>
          <p:cNvPr id="23566" name="Rectangle 11"/>
          <p:cNvSpPr>
            <a:spLocks noChangeArrowheads="1"/>
          </p:cNvSpPr>
          <p:nvPr/>
        </p:nvSpPr>
        <p:spPr bwMode="auto">
          <a:xfrm>
            <a:off x="796925" y="3475038"/>
            <a:ext cx="252413"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销</a:t>
            </a:r>
          </a:p>
          <a:p>
            <a:pPr eaLnBrk="1" hangingPunct="1">
              <a:buSzPct val="250000"/>
            </a:pPr>
            <a:r>
              <a:rPr lang="zh-CN" altLang="en-US" sz="1600" b="0">
                <a:solidFill>
                  <a:schemeClr val="tx1"/>
                </a:solidFill>
                <a:ea typeface="宋体" pitchFamily="2" charset="-122"/>
              </a:rPr>
              <a:t>售</a:t>
            </a:r>
          </a:p>
          <a:p>
            <a:pPr eaLnBrk="1" hangingPunct="1">
              <a:buSzPct val="250000"/>
            </a:pPr>
            <a:r>
              <a:rPr lang="zh-CN" altLang="en-US" sz="1600" b="0">
                <a:solidFill>
                  <a:schemeClr val="tx1"/>
                </a:solidFill>
                <a:ea typeface="宋体" pitchFamily="2" charset="-122"/>
              </a:rPr>
              <a:t>量</a:t>
            </a:r>
          </a:p>
        </p:txBody>
      </p:sp>
      <p:sp>
        <p:nvSpPr>
          <p:cNvPr id="23567" name="Rectangle 12"/>
          <p:cNvSpPr>
            <a:spLocks noChangeArrowheads="1"/>
          </p:cNvSpPr>
          <p:nvPr/>
        </p:nvSpPr>
        <p:spPr bwMode="auto">
          <a:xfrm>
            <a:off x="1087438" y="3475038"/>
            <a:ext cx="252412"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销</a:t>
            </a:r>
          </a:p>
          <a:p>
            <a:pPr eaLnBrk="1" hangingPunct="1">
              <a:buSzPct val="250000"/>
            </a:pPr>
            <a:r>
              <a:rPr lang="zh-CN" altLang="en-US" sz="1600" b="0">
                <a:solidFill>
                  <a:schemeClr val="tx1"/>
                </a:solidFill>
                <a:ea typeface="宋体" pitchFamily="2" charset="-122"/>
              </a:rPr>
              <a:t>售</a:t>
            </a:r>
          </a:p>
          <a:p>
            <a:pPr eaLnBrk="1" hangingPunct="1">
              <a:buSzPct val="250000"/>
            </a:pPr>
            <a:r>
              <a:rPr lang="zh-CN" altLang="en-US" sz="1600" b="0">
                <a:solidFill>
                  <a:schemeClr val="tx1"/>
                </a:solidFill>
                <a:ea typeface="宋体" pitchFamily="2" charset="-122"/>
              </a:rPr>
              <a:t>收</a:t>
            </a:r>
          </a:p>
          <a:p>
            <a:pPr eaLnBrk="1" hangingPunct="1">
              <a:buSzPct val="250000"/>
            </a:pPr>
            <a:r>
              <a:rPr lang="zh-CN" altLang="en-US" sz="1600" b="0">
                <a:solidFill>
                  <a:schemeClr val="tx1"/>
                </a:solidFill>
                <a:ea typeface="宋体" pitchFamily="2" charset="-122"/>
              </a:rPr>
              <a:t>入</a:t>
            </a:r>
          </a:p>
        </p:txBody>
      </p:sp>
      <p:sp>
        <p:nvSpPr>
          <p:cNvPr id="23568" name="Rectangle 13"/>
          <p:cNvSpPr>
            <a:spLocks noChangeArrowheads="1"/>
          </p:cNvSpPr>
          <p:nvPr/>
        </p:nvSpPr>
        <p:spPr bwMode="auto">
          <a:xfrm>
            <a:off x="1377950" y="3475038"/>
            <a:ext cx="250825"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销</a:t>
            </a:r>
          </a:p>
          <a:p>
            <a:pPr eaLnBrk="1" hangingPunct="1">
              <a:buSzPct val="250000"/>
            </a:pPr>
            <a:r>
              <a:rPr lang="zh-CN" altLang="en-US" sz="1600" b="0">
                <a:solidFill>
                  <a:schemeClr val="tx1"/>
                </a:solidFill>
                <a:ea typeface="宋体" pitchFamily="2" charset="-122"/>
              </a:rPr>
              <a:t>售</a:t>
            </a:r>
          </a:p>
          <a:p>
            <a:pPr eaLnBrk="1" hangingPunct="1">
              <a:buSzPct val="250000"/>
            </a:pPr>
            <a:r>
              <a:rPr lang="zh-CN" altLang="en-US" sz="1600" b="0">
                <a:solidFill>
                  <a:schemeClr val="tx1"/>
                </a:solidFill>
                <a:ea typeface="宋体" pitchFamily="2" charset="-122"/>
              </a:rPr>
              <a:t>成</a:t>
            </a:r>
          </a:p>
          <a:p>
            <a:pPr eaLnBrk="1" hangingPunct="1">
              <a:buSzPct val="250000"/>
            </a:pPr>
            <a:r>
              <a:rPr lang="zh-CN" altLang="en-US" sz="1600" b="0">
                <a:solidFill>
                  <a:schemeClr val="tx1"/>
                </a:solidFill>
                <a:ea typeface="宋体" pitchFamily="2" charset="-122"/>
              </a:rPr>
              <a:t>本</a:t>
            </a:r>
          </a:p>
        </p:txBody>
      </p:sp>
      <p:sp>
        <p:nvSpPr>
          <p:cNvPr id="23569" name="Rectangle 14"/>
          <p:cNvSpPr>
            <a:spLocks noChangeArrowheads="1"/>
          </p:cNvSpPr>
          <p:nvPr/>
        </p:nvSpPr>
        <p:spPr bwMode="auto">
          <a:xfrm>
            <a:off x="1666875" y="3475038"/>
            <a:ext cx="252413"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期</a:t>
            </a:r>
          </a:p>
          <a:p>
            <a:pPr eaLnBrk="1" hangingPunct="1">
              <a:buSzPct val="250000"/>
            </a:pPr>
            <a:r>
              <a:rPr lang="zh-CN" altLang="en-US" sz="1600" b="0">
                <a:solidFill>
                  <a:schemeClr val="tx1"/>
                </a:solidFill>
                <a:ea typeface="宋体" pitchFamily="2" charset="-122"/>
              </a:rPr>
              <a:t>间</a:t>
            </a:r>
          </a:p>
          <a:p>
            <a:pPr eaLnBrk="1" hangingPunct="1">
              <a:buSzPct val="250000"/>
            </a:pPr>
            <a:r>
              <a:rPr lang="zh-CN" altLang="en-US" sz="1600" b="0">
                <a:solidFill>
                  <a:schemeClr val="tx1"/>
                </a:solidFill>
                <a:ea typeface="宋体" pitchFamily="2" charset="-122"/>
              </a:rPr>
              <a:t>费</a:t>
            </a:r>
          </a:p>
          <a:p>
            <a:pPr eaLnBrk="1" hangingPunct="1">
              <a:buSzPct val="250000"/>
            </a:pPr>
            <a:r>
              <a:rPr lang="zh-CN" altLang="en-US" sz="1600" b="0">
                <a:solidFill>
                  <a:schemeClr val="tx1"/>
                </a:solidFill>
                <a:ea typeface="宋体" pitchFamily="2" charset="-122"/>
              </a:rPr>
              <a:t>用</a:t>
            </a:r>
          </a:p>
        </p:txBody>
      </p:sp>
      <p:sp>
        <p:nvSpPr>
          <p:cNvPr id="23570" name="Rectangle 15"/>
          <p:cNvSpPr>
            <a:spLocks noChangeArrowheads="1"/>
          </p:cNvSpPr>
          <p:nvPr/>
        </p:nvSpPr>
        <p:spPr bwMode="auto">
          <a:xfrm>
            <a:off x="1958975" y="3475038"/>
            <a:ext cx="252413"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投</a:t>
            </a:r>
          </a:p>
          <a:p>
            <a:pPr eaLnBrk="1" hangingPunct="1">
              <a:buSzPct val="250000"/>
            </a:pPr>
            <a:r>
              <a:rPr lang="zh-CN" altLang="en-US" sz="1600" b="0">
                <a:solidFill>
                  <a:schemeClr val="tx1"/>
                </a:solidFill>
                <a:ea typeface="宋体" pitchFamily="2" charset="-122"/>
              </a:rPr>
              <a:t>资</a:t>
            </a:r>
          </a:p>
          <a:p>
            <a:pPr eaLnBrk="1" hangingPunct="1">
              <a:buSzPct val="250000"/>
            </a:pPr>
            <a:r>
              <a:rPr lang="zh-CN" altLang="en-US" sz="1600" b="0">
                <a:solidFill>
                  <a:schemeClr val="tx1"/>
                </a:solidFill>
                <a:ea typeface="宋体" pitchFamily="2" charset="-122"/>
              </a:rPr>
              <a:t>收</a:t>
            </a:r>
          </a:p>
          <a:p>
            <a:pPr eaLnBrk="1" hangingPunct="1">
              <a:buSzPct val="250000"/>
            </a:pPr>
            <a:r>
              <a:rPr lang="zh-CN" altLang="en-US" sz="1600" b="0">
                <a:solidFill>
                  <a:schemeClr val="tx1"/>
                </a:solidFill>
                <a:ea typeface="宋体" pitchFamily="2" charset="-122"/>
              </a:rPr>
              <a:t>益</a:t>
            </a:r>
          </a:p>
        </p:txBody>
      </p:sp>
      <p:sp>
        <p:nvSpPr>
          <p:cNvPr id="23571" name="Rectangle 16"/>
          <p:cNvSpPr>
            <a:spLocks noChangeArrowheads="1"/>
          </p:cNvSpPr>
          <p:nvPr/>
        </p:nvSpPr>
        <p:spPr bwMode="auto">
          <a:xfrm>
            <a:off x="2249488" y="3475038"/>
            <a:ext cx="252412"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营</a:t>
            </a:r>
          </a:p>
          <a:p>
            <a:pPr eaLnBrk="1" hangingPunct="1">
              <a:buSzPct val="250000"/>
            </a:pPr>
            <a:r>
              <a:rPr lang="zh-CN" altLang="en-US" sz="1600" b="0">
                <a:solidFill>
                  <a:schemeClr val="tx1"/>
                </a:solidFill>
                <a:ea typeface="宋体" pitchFamily="2" charset="-122"/>
              </a:rPr>
              <a:t>业</a:t>
            </a:r>
          </a:p>
          <a:p>
            <a:pPr eaLnBrk="1" hangingPunct="1">
              <a:buSzPct val="250000"/>
            </a:pPr>
            <a:r>
              <a:rPr lang="zh-CN" altLang="en-US" sz="1600" b="0">
                <a:solidFill>
                  <a:schemeClr val="tx1"/>
                </a:solidFill>
                <a:ea typeface="宋体" pitchFamily="2" charset="-122"/>
              </a:rPr>
              <a:t>外</a:t>
            </a:r>
          </a:p>
          <a:p>
            <a:pPr eaLnBrk="1" hangingPunct="1">
              <a:buSzPct val="250000"/>
            </a:pPr>
            <a:r>
              <a:rPr lang="zh-CN" altLang="en-US" sz="1600" b="0">
                <a:solidFill>
                  <a:schemeClr val="tx1"/>
                </a:solidFill>
                <a:ea typeface="宋体" pitchFamily="2" charset="-122"/>
              </a:rPr>
              <a:t>收</a:t>
            </a:r>
          </a:p>
          <a:p>
            <a:pPr eaLnBrk="1" hangingPunct="1">
              <a:buSzPct val="250000"/>
            </a:pPr>
            <a:r>
              <a:rPr lang="zh-CN" altLang="en-US" sz="1600" b="0">
                <a:solidFill>
                  <a:schemeClr val="tx1"/>
                </a:solidFill>
                <a:ea typeface="宋体" pitchFamily="2" charset="-122"/>
              </a:rPr>
              <a:t>支</a:t>
            </a:r>
          </a:p>
        </p:txBody>
      </p:sp>
      <p:sp>
        <p:nvSpPr>
          <p:cNvPr id="23572" name="Rectangle 17"/>
          <p:cNvSpPr>
            <a:spLocks noChangeArrowheads="1"/>
          </p:cNvSpPr>
          <p:nvPr/>
        </p:nvSpPr>
        <p:spPr bwMode="auto">
          <a:xfrm>
            <a:off x="2540000" y="3475038"/>
            <a:ext cx="250825"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其</a:t>
            </a:r>
          </a:p>
          <a:p>
            <a:pPr eaLnBrk="1" hangingPunct="1">
              <a:buSzPct val="250000"/>
            </a:pPr>
            <a:r>
              <a:rPr lang="zh-CN" altLang="en-US" sz="1600" b="0">
                <a:solidFill>
                  <a:schemeClr val="tx1"/>
                </a:solidFill>
                <a:ea typeface="宋体" pitchFamily="2" charset="-122"/>
              </a:rPr>
              <a:t>他</a:t>
            </a:r>
          </a:p>
          <a:p>
            <a:pPr eaLnBrk="1" hangingPunct="1">
              <a:buSzPct val="250000"/>
            </a:pPr>
            <a:r>
              <a:rPr lang="zh-CN" altLang="en-US" sz="1600" b="0">
                <a:solidFill>
                  <a:schemeClr val="tx1"/>
                </a:solidFill>
                <a:ea typeface="宋体" pitchFamily="2" charset="-122"/>
              </a:rPr>
              <a:t>业</a:t>
            </a:r>
          </a:p>
          <a:p>
            <a:pPr eaLnBrk="1" hangingPunct="1">
              <a:buSzPct val="250000"/>
            </a:pPr>
            <a:r>
              <a:rPr lang="zh-CN" altLang="en-US" sz="1600" b="0">
                <a:solidFill>
                  <a:schemeClr val="tx1"/>
                </a:solidFill>
                <a:ea typeface="宋体" pitchFamily="2" charset="-122"/>
              </a:rPr>
              <a:t>务</a:t>
            </a:r>
          </a:p>
          <a:p>
            <a:pPr eaLnBrk="1" hangingPunct="1">
              <a:buSzPct val="250000"/>
            </a:pPr>
            <a:r>
              <a:rPr lang="zh-CN" altLang="en-US" sz="1600" b="0">
                <a:solidFill>
                  <a:schemeClr val="tx1"/>
                </a:solidFill>
                <a:ea typeface="宋体" pitchFamily="2" charset="-122"/>
              </a:rPr>
              <a:t>利</a:t>
            </a:r>
          </a:p>
          <a:p>
            <a:pPr eaLnBrk="1" hangingPunct="1">
              <a:buSzPct val="250000"/>
            </a:pPr>
            <a:r>
              <a:rPr lang="zh-CN" altLang="en-US" sz="1600" b="0">
                <a:solidFill>
                  <a:schemeClr val="tx1"/>
                </a:solidFill>
                <a:ea typeface="宋体" pitchFamily="2" charset="-122"/>
              </a:rPr>
              <a:t>润</a:t>
            </a:r>
          </a:p>
        </p:txBody>
      </p:sp>
      <p:sp>
        <p:nvSpPr>
          <p:cNvPr id="23573" name="Rectangle 18"/>
          <p:cNvSpPr>
            <a:spLocks noChangeArrowheads="1"/>
          </p:cNvSpPr>
          <p:nvPr/>
        </p:nvSpPr>
        <p:spPr bwMode="auto">
          <a:xfrm>
            <a:off x="2830513" y="3475038"/>
            <a:ext cx="252412"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其</a:t>
            </a:r>
          </a:p>
          <a:p>
            <a:pPr eaLnBrk="1" hangingPunct="1">
              <a:buSzPct val="250000"/>
            </a:pPr>
            <a:r>
              <a:rPr lang="zh-CN" altLang="en-US" sz="1600" b="0">
                <a:solidFill>
                  <a:schemeClr val="tx1"/>
                </a:solidFill>
                <a:ea typeface="宋体" pitchFamily="2" charset="-122"/>
              </a:rPr>
              <a:t>他</a:t>
            </a:r>
          </a:p>
        </p:txBody>
      </p:sp>
      <p:sp>
        <p:nvSpPr>
          <p:cNvPr id="23574" name="Rectangle 19"/>
          <p:cNvSpPr>
            <a:spLocks noChangeArrowheads="1"/>
          </p:cNvSpPr>
          <p:nvPr/>
        </p:nvSpPr>
        <p:spPr bwMode="auto">
          <a:xfrm>
            <a:off x="3240088" y="3475038"/>
            <a:ext cx="252412"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现</a:t>
            </a:r>
          </a:p>
          <a:p>
            <a:pPr eaLnBrk="1" hangingPunct="1">
              <a:buSzPct val="250000"/>
            </a:pPr>
            <a:r>
              <a:rPr lang="zh-CN" altLang="en-US" sz="1600" b="0">
                <a:solidFill>
                  <a:schemeClr val="tx1"/>
                </a:solidFill>
                <a:ea typeface="宋体" pitchFamily="2" charset="-122"/>
              </a:rPr>
              <a:t>金</a:t>
            </a:r>
          </a:p>
          <a:p>
            <a:pPr eaLnBrk="1" hangingPunct="1">
              <a:buSzPct val="250000"/>
            </a:pPr>
            <a:r>
              <a:rPr lang="zh-CN" altLang="en-US" sz="1600" b="0">
                <a:solidFill>
                  <a:schemeClr val="tx1"/>
                </a:solidFill>
                <a:ea typeface="宋体" pitchFamily="2" charset="-122"/>
              </a:rPr>
              <a:t>流</a:t>
            </a:r>
          </a:p>
          <a:p>
            <a:pPr eaLnBrk="1" hangingPunct="1">
              <a:buSzPct val="250000"/>
            </a:pPr>
            <a:r>
              <a:rPr lang="zh-CN" altLang="en-US" sz="1600" b="0">
                <a:solidFill>
                  <a:schemeClr val="tx1"/>
                </a:solidFill>
                <a:ea typeface="宋体" pitchFamily="2" charset="-122"/>
              </a:rPr>
              <a:t>入</a:t>
            </a:r>
          </a:p>
        </p:txBody>
      </p:sp>
      <p:sp>
        <p:nvSpPr>
          <p:cNvPr id="23575" name="Rectangle 20"/>
          <p:cNvSpPr>
            <a:spLocks noChangeArrowheads="1"/>
          </p:cNvSpPr>
          <p:nvPr/>
        </p:nvSpPr>
        <p:spPr bwMode="auto">
          <a:xfrm>
            <a:off x="3529013" y="3475038"/>
            <a:ext cx="252412"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现</a:t>
            </a:r>
          </a:p>
          <a:p>
            <a:pPr eaLnBrk="1" hangingPunct="1">
              <a:buSzPct val="250000"/>
            </a:pPr>
            <a:r>
              <a:rPr lang="zh-CN" altLang="en-US" sz="1600" b="0">
                <a:solidFill>
                  <a:schemeClr val="tx1"/>
                </a:solidFill>
                <a:ea typeface="宋体" pitchFamily="2" charset="-122"/>
              </a:rPr>
              <a:t>金</a:t>
            </a:r>
          </a:p>
          <a:p>
            <a:pPr eaLnBrk="1" hangingPunct="1">
              <a:buSzPct val="250000"/>
            </a:pPr>
            <a:r>
              <a:rPr lang="zh-CN" altLang="en-US" sz="1600" b="0">
                <a:solidFill>
                  <a:schemeClr val="tx1"/>
                </a:solidFill>
                <a:ea typeface="宋体" pitchFamily="2" charset="-122"/>
              </a:rPr>
              <a:t>流</a:t>
            </a:r>
          </a:p>
          <a:p>
            <a:pPr eaLnBrk="1" hangingPunct="1">
              <a:buSzPct val="250000"/>
            </a:pPr>
            <a:r>
              <a:rPr lang="zh-CN" altLang="en-US" sz="1600" b="0">
                <a:solidFill>
                  <a:schemeClr val="tx1"/>
                </a:solidFill>
                <a:ea typeface="宋体" pitchFamily="2" charset="-122"/>
              </a:rPr>
              <a:t>出</a:t>
            </a:r>
          </a:p>
        </p:txBody>
      </p:sp>
      <p:sp>
        <p:nvSpPr>
          <p:cNvPr id="23576" name="Rectangle 21"/>
          <p:cNvSpPr>
            <a:spLocks noChangeArrowheads="1"/>
          </p:cNvSpPr>
          <p:nvPr/>
        </p:nvSpPr>
        <p:spPr bwMode="auto">
          <a:xfrm>
            <a:off x="3817938" y="3475038"/>
            <a:ext cx="252412"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分</a:t>
            </a:r>
          </a:p>
          <a:p>
            <a:pPr eaLnBrk="1" hangingPunct="1">
              <a:buSzPct val="250000"/>
            </a:pPr>
            <a:r>
              <a:rPr lang="zh-CN" altLang="en-US" sz="1600" b="0">
                <a:solidFill>
                  <a:schemeClr val="tx1"/>
                </a:solidFill>
                <a:ea typeface="宋体" pitchFamily="2" charset="-122"/>
              </a:rPr>
              <a:t>项</a:t>
            </a:r>
          </a:p>
          <a:p>
            <a:pPr eaLnBrk="1" hangingPunct="1">
              <a:buSzPct val="250000"/>
            </a:pPr>
            <a:r>
              <a:rPr lang="zh-CN" altLang="en-US" sz="1600" b="0">
                <a:solidFill>
                  <a:schemeClr val="tx1"/>
                </a:solidFill>
                <a:ea typeface="宋体" pitchFamily="2" charset="-122"/>
              </a:rPr>
              <a:t>目</a:t>
            </a:r>
          </a:p>
          <a:p>
            <a:pPr eaLnBrk="1" hangingPunct="1">
              <a:buSzPct val="250000"/>
            </a:pPr>
            <a:r>
              <a:rPr lang="zh-CN" altLang="en-US" sz="1600" b="0">
                <a:solidFill>
                  <a:schemeClr val="tx1"/>
                </a:solidFill>
                <a:ea typeface="宋体" pitchFamily="2" charset="-122"/>
              </a:rPr>
              <a:t>预</a:t>
            </a:r>
          </a:p>
          <a:p>
            <a:pPr eaLnBrk="1" hangingPunct="1">
              <a:buSzPct val="250000"/>
            </a:pPr>
            <a:r>
              <a:rPr lang="zh-CN" altLang="en-US" sz="1600" b="0">
                <a:solidFill>
                  <a:schemeClr val="tx1"/>
                </a:solidFill>
                <a:ea typeface="宋体" pitchFamily="2" charset="-122"/>
              </a:rPr>
              <a:t>算</a:t>
            </a:r>
          </a:p>
        </p:txBody>
      </p:sp>
      <p:sp>
        <p:nvSpPr>
          <p:cNvPr id="23577" name="Rectangle 22"/>
          <p:cNvSpPr>
            <a:spLocks noChangeArrowheads="1"/>
          </p:cNvSpPr>
          <p:nvPr/>
        </p:nvSpPr>
        <p:spPr bwMode="auto">
          <a:xfrm>
            <a:off x="4108450" y="3475038"/>
            <a:ext cx="250825"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分</a:t>
            </a:r>
          </a:p>
          <a:p>
            <a:pPr eaLnBrk="1" hangingPunct="1">
              <a:buSzPct val="250000"/>
            </a:pPr>
            <a:r>
              <a:rPr lang="zh-CN" altLang="en-US" sz="1600" b="0">
                <a:solidFill>
                  <a:schemeClr val="tx1"/>
                </a:solidFill>
                <a:ea typeface="宋体" pitchFamily="2" charset="-122"/>
              </a:rPr>
              <a:t>部</a:t>
            </a:r>
          </a:p>
          <a:p>
            <a:pPr eaLnBrk="1" hangingPunct="1">
              <a:buSzPct val="250000"/>
            </a:pPr>
            <a:r>
              <a:rPr lang="zh-CN" altLang="en-US" sz="1600" b="0">
                <a:solidFill>
                  <a:schemeClr val="tx1"/>
                </a:solidFill>
                <a:ea typeface="宋体" pitchFamily="2" charset="-122"/>
              </a:rPr>
              <a:t>门</a:t>
            </a:r>
          </a:p>
          <a:p>
            <a:pPr eaLnBrk="1" hangingPunct="1">
              <a:buSzPct val="250000"/>
            </a:pPr>
            <a:r>
              <a:rPr lang="zh-CN" altLang="en-US" sz="1600" b="0">
                <a:solidFill>
                  <a:schemeClr val="tx1"/>
                </a:solidFill>
                <a:ea typeface="宋体" pitchFamily="2" charset="-122"/>
              </a:rPr>
              <a:t>预</a:t>
            </a:r>
          </a:p>
          <a:p>
            <a:pPr eaLnBrk="1" hangingPunct="1">
              <a:buSzPct val="250000"/>
            </a:pPr>
            <a:r>
              <a:rPr lang="zh-CN" altLang="en-US" sz="1600" b="0">
                <a:solidFill>
                  <a:schemeClr val="tx1"/>
                </a:solidFill>
                <a:ea typeface="宋体" pitchFamily="2" charset="-122"/>
              </a:rPr>
              <a:t>算</a:t>
            </a:r>
          </a:p>
        </p:txBody>
      </p:sp>
      <p:sp>
        <p:nvSpPr>
          <p:cNvPr id="23578" name="Rectangle 23"/>
          <p:cNvSpPr>
            <a:spLocks noChangeArrowheads="1"/>
          </p:cNvSpPr>
          <p:nvPr/>
        </p:nvSpPr>
        <p:spPr bwMode="auto">
          <a:xfrm>
            <a:off x="4706938" y="3475038"/>
            <a:ext cx="252412"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工</a:t>
            </a:r>
          </a:p>
          <a:p>
            <a:pPr eaLnBrk="1" hangingPunct="1">
              <a:buSzPct val="250000"/>
            </a:pPr>
            <a:r>
              <a:rPr lang="zh-CN" altLang="en-US" sz="1600" b="0">
                <a:solidFill>
                  <a:schemeClr val="tx1"/>
                </a:solidFill>
                <a:ea typeface="宋体" pitchFamily="2" charset="-122"/>
              </a:rPr>
              <a:t>程</a:t>
            </a:r>
          </a:p>
          <a:p>
            <a:pPr eaLnBrk="1" hangingPunct="1">
              <a:buSzPct val="250000"/>
            </a:pPr>
            <a:r>
              <a:rPr lang="zh-CN" altLang="en-US" sz="1600" b="0">
                <a:solidFill>
                  <a:schemeClr val="tx1"/>
                </a:solidFill>
                <a:ea typeface="宋体" pitchFamily="2" charset="-122"/>
              </a:rPr>
              <a:t>建</a:t>
            </a:r>
          </a:p>
          <a:p>
            <a:pPr eaLnBrk="1" hangingPunct="1">
              <a:buSzPct val="250000"/>
            </a:pPr>
            <a:r>
              <a:rPr lang="zh-CN" altLang="en-US" sz="1600" b="0">
                <a:solidFill>
                  <a:schemeClr val="tx1"/>
                </a:solidFill>
                <a:ea typeface="宋体" pitchFamily="2" charset="-122"/>
              </a:rPr>
              <a:t>设</a:t>
            </a:r>
          </a:p>
        </p:txBody>
      </p:sp>
      <p:sp>
        <p:nvSpPr>
          <p:cNvPr id="23579" name="Rectangle 24"/>
          <p:cNvSpPr>
            <a:spLocks noChangeArrowheads="1"/>
          </p:cNvSpPr>
          <p:nvPr/>
        </p:nvSpPr>
        <p:spPr bwMode="auto">
          <a:xfrm>
            <a:off x="4992688" y="3475038"/>
            <a:ext cx="252412"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长</a:t>
            </a:r>
          </a:p>
          <a:p>
            <a:pPr eaLnBrk="1" hangingPunct="1">
              <a:buSzPct val="250000"/>
            </a:pPr>
            <a:r>
              <a:rPr lang="zh-CN" altLang="en-US" sz="1600" b="0">
                <a:solidFill>
                  <a:schemeClr val="tx1"/>
                </a:solidFill>
                <a:ea typeface="宋体" pitchFamily="2" charset="-122"/>
              </a:rPr>
              <a:t>期</a:t>
            </a:r>
          </a:p>
          <a:p>
            <a:pPr eaLnBrk="1" hangingPunct="1">
              <a:buSzPct val="250000"/>
            </a:pPr>
            <a:r>
              <a:rPr lang="zh-CN" altLang="en-US" sz="1600" b="0">
                <a:solidFill>
                  <a:schemeClr val="tx1"/>
                </a:solidFill>
                <a:ea typeface="宋体" pitchFamily="2" charset="-122"/>
              </a:rPr>
              <a:t>投</a:t>
            </a:r>
          </a:p>
          <a:p>
            <a:pPr eaLnBrk="1" hangingPunct="1">
              <a:buSzPct val="250000"/>
            </a:pPr>
            <a:r>
              <a:rPr lang="zh-CN" altLang="en-US" sz="1600" b="0">
                <a:solidFill>
                  <a:schemeClr val="tx1"/>
                </a:solidFill>
                <a:ea typeface="宋体" pitchFamily="2" charset="-122"/>
              </a:rPr>
              <a:t>资</a:t>
            </a:r>
          </a:p>
        </p:txBody>
      </p:sp>
      <p:sp>
        <p:nvSpPr>
          <p:cNvPr id="23580" name="Rectangle 25"/>
          <p:cNvSpPr>
            <a:spLocks noChangeArrowheads="1"/>
          </p:cNvSpPr>
          <p:nvPr/>
        </p:nvSpPr>
        <p:spPr bwMode="auto">
          <a:xfrm>
            <a:off x="5280025" y="3475038"/>
            <a:ext cx="252413"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更</a:t>
            </a:r>
          </a:p>
          <a:p>
            <a:pPr eaLnBrk="1" hangingPunct="1">
              <a:buSzPct val="250000"/>
            </a:pPr>
            <a:r>
              <a:rPr lang="zh-CN" altLang="en-US" sz="1600" b="0">
                <a:solidFill>
                  <a:schemeClr val="tx1"/>
                </a:solidFill>
                <a:ea typeface="宋体" pitchFamily="2" charset="-122"/>
              </a:rPr>
              <a:t>新</a:t>
            </a:r>
          </a:p>
          <a:p>
            <a:pPr eaLnBrk="1" hangingPunct="1">
              <a:buSzPct val="250000"/>
            </a:pPr>
            <a:r>
              <a:rPr lang="zh-CN" altLang="en-US" sz="1600" b="0">
                <a:solidFill>
                  <a:schemeClr val="tx1"/>
                </a:solidFill>
                <a:ea typeface="宋体" pitchFamily="2" charset="-122"/>
              </a:rPr>
              <a:t>改</a:t>
            </a:r>
          </a:p>
          <a:p>
            <a:pPr eaLnBrk="1" hangingPunct="1">
              <a:buSzPct val="250000"/>
            </a:pPr>
            <a:r>
              <a:rPr lang="zh-CN" altLang="en-US" sz="1600" b="0">
                <a:solidFill>
                  <a:schemeClr val="tx1"/>
                </a:solidFill>
                <a:ea typeface="宋体" pitchFamily="2" charset="-122"/>
              </a:rPr>
              <a:t>造</a:t>
            </a:r>
          </a:p>
        </p:txBody>
      </p:sp>
      <p:sp>
        <p:nvSpPr>
          <p:cNvPr id="23581" name="Rectangle 26"/>
          <p:cNvSpPr>
            <a:spLocks noChangeArrowheads="1"/>
          </p:cNvSpPr>
          <p:nvPr/>
        </p:nvSpPr>
        <p:spPr bwMode="auto">
          <a:xfrm>
            <a:off x="5943600" y="3475038"/>
            <a:ext cx="252413"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利</a:t>
            </a:r>
          </a:p>
          <a:p>
            <a:pPr eaLnBrk="1" hangingPunct="1">
              <a:buSzPct val="250000"/>
            </a:pPr>
            <a:r>
              <a:rPr lang="zh-CN" altLang="en-US" sz="1600" b="0">
                <a:solidFill>
                  <a:schemeClr val="tx1"/>
                </a:solidFill>
                <a:ea typeface="宋体" pitchFamily="2" charset="-122"/>
              </a:rPr>
              <a:t>润</a:t>
            </a:r>
          </a:p>
          <a:p>
            <a:pPr eaLnBrk="1" hangingPunct="1">
              <a:buSzPct val="250000"/>
            </a:pPr>
            <a:r>
              <a:rPr lang="zh-CN" altLang="en-US" sz="1600" b="0">
                <a:solidFill>
                  <a:schemeClr val="tx1"/>
                </a:solidFill>
                <a:ea typeface="宋体" pitchFamily="2" charset="-122"/>
              </a:rPr>
              <a:t>分</a:t>
            </a:r>
          </a:p>
          <a:p>
            <a:pPr eaLnBrk="1" hangingPunct="1">
              <a:buSzPct val="250000"/>
            </a:pPr>
            <a:r>
              <a:rPr lang="zh-CN" altLang="en-US" sz="1600" b="0">
                <a:solidFill>
                  <a:schemeClr val="tx1"/>
                </a:solidFill>
                <a:ea typeface="宋体" pitchFamily="2" charset="-122"/>
              </a:rPr>
              <a:t>配</a:t>
            </a:r>
          </a:p>
        </p:txBody>
      </p:sp>
      <p:sp>
        <p:nvSpPr>
          <p:cNvPr id="23582" name="Rectangle 27"/>
          <p:cNvSpPr>
            <a:spLocks noChangeArrowheads="1"/>
          </p:cNvSpPr>
          <p:nvPr/>
        </p:nvSpPr>
        <p:spPr bwMode="auto">
          <a:xfrm>
            <a:off x="6226175" y="3475038"/>
            <a:ext cx="250825"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债</a:t>
            </a:r>
          </a:p>
          <a:p>
            <a:pPr eaLnBrk="1" hangingPunct="1">
              <a:buSzPct val="250000"/>
            </a:pPr>
            <a:r>
              <a:rPr lang="zh-CN" altLang="en-US" sz="1600" b="0">
                <a:solidFill>
                  <a:schemeClr val="tx1"/>
                </a:solidFill>
                <a:ea typeface="宋体" pitchFamily="2" charset="-122"/>
              </a:rPr>
              <a:t>权</a:t>
            </a:r>
          </a:p>
          <a:p>
            <a:pPr eaLnBrk="1" hangingPunct="1">
              <a:buSzPct val="250000"/>
            </a:pPr>
            <a:r>
              <a:rPr lang="zh-CN" altLang="en-US" sz="1600" b="0">
                <a:solidFill>
                  <a:schemeClr val="tx1"/>
                </a:solidFill>
                <a:ea typeface="宋体" pitchFamily="2" charset="-122"/>
              </a:rPr>
              <a:t>债</a:t>
            </a:r>
          </a:p>
          <a:p>
            <a:pPr eaLnBrk="1" hangingPunct="1">
              <a:buSzPct val="250000"/>
            </a:pPr>
            <a:r>
              <a:rPr lang="zh-CN" altLang="en-US" sz="1600" b="0">
                <a:solidFill>
                  <a:schemeClr val="tx1"/>
                </a:solidFill>
                <a:ea typeface="宋体" pitchFamily="2" charset="-122"/>
              </a:rPr>
              <a:t>务</a:t>
            </a:r>
          </a:p>
        </p:txBody>
      </p:sp>
      <p:sp>
        <p:nvSpPr>
          <p:cNvPr id="23583" name="Rectangle 28"/>
          <p:cNvSpPr>
            <a:spLocks noChangeArrowheads="1"/>
          </p:cNvSpPr>
          <p:nvPr/>
        </p:nvSpPr>
        <p:spPr bwMode="auto">
          <a:xfrm>
            <a:off x="5967413" y="2882900"/>
            <a:ext cx="1260475" cy="32067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资产负债预算</a:t>
            </a:r>
          </a:p>
        </p:txBody>
      </p:sp>
      <p:sp>
        <p:nvSpPr>
          <p:cNvPr id="23584" name="Line 29"/>
          <p:cNvSpPr>
            <a:spLocks noChangeShapeType="1"/>
          </p:cNvSpPr>
          <p:nvPr/>
        </p:nvSpPr>
        <p:spPr bwMode="auto">
          <a:xfrm>
            <a:off x="6559550" y="4216400"/>
            <a:ext cx="250825" cy="3175"/>
          </a:xfrm>
          <a:prstGeom prst="line">
            <a:avLst/>
          </a:prstGeom>
          <a:noFill/>
          <a:ln w="9525">
            <a:solidFill>
              <a:schemeClr va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p>
            <a:endParaRPr lang="zh-CN" altLang="en-US"/>
          </a:p>
        </p:txBody>
      </p:sp>
      <p:sp>
        <p:nvSpPr>
          <p:cNvPr id="23585" name="Rectangle 30"/>
          <p:cNvSpPr>
            <a:spLocks noChangeArrowheads="1"/>
          </p:cNvSpPr>
          <p:nvPr/>
        </p:nvSpPr>
        <p:spPr bwMode="auto">
          <a:xfrm>
            <a:off x="7470775" y="2882900"/>
            <a:ext cx="295275" cy="1682750"/>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期</a:t>
            </a:r>
            <a:br>
              <a:rPr lang="zh-CN" altLang="en-US" sz="1600" b="0">
                <a:solidFill>
                  <a:schemeClr val="tx1"/>
                </a:solidFill>
                <a:ea typeface="宋体" pitchFamily="2" charset="-122"/>
              </a:rPr>
            </a:br>
            <a:r>
              <a:rPr lang="zh-CN" altLang="en-US" sz="1600" b="0">
                <a:solidFill>
                  <a:schemeClr val="tx1"/>
                </a:solidFill>
                <a:ea typeface="宋体" pitchFamily="2" charset="-122"/>
              </a:rPr>
              <a:t>间</a:t>
            </a:r>
          </a:p>
          <a:p>
            <a:pPr eaLnBrk="1" hangingPunct="1">
              <a:buSzPct val="250000"/>
            </a:pPr>
            <a:r>
              <a:rPr lang="zh-CN" altLang="en-US" sz="1600" b="0">
                <a:solidFill>
                  <a:schemeClr val="tx1"/>
                </a:solidFill>
                <a:ea typeface="宋体" pitchFamily="2" charset="-122"/>
              </a:rPr>
              <a:t>费</a:t>
            </a:r>
          </a:p>
          <a:p>
            <a:pPr eaLnBrk="1" hangingPunct="1">
              <a:buSzPct val="250000"/>
            </a:pPr>
            <a:r>
              <a:rPr lang="zh-CN" altLang="en-US" sz="1600" b="0">
                <a:solidFill>
                  <a:schemeClr val="tx1"/>
                </a:solidFill>
                <a:ea typeface="宋体" pitchFamily="2" charset="-122"/>
              </a:rPr>
              <a:t>用</a:t>
            </a:r>
          </a:p>
          <a:p>
            <a:pPr eaLnBrk="1" hangingPunct="1">
              <a:buSzPct val="250000"/>
            </a:pPr>
            <a:r>
              <a:rPr lang="zh-CN" altLang="en-US" sz="1600" b="0">
                <a:solidFill>
                  <a:schemeClr val="tx1"/>
                </a:solidFill>
                <a:ea typeface="宋体" pitchFamily="2" charset="-122"/>
              </a:rPr>
              <a:t>预</a:t>
            </a:r>
          </a:p>
          <a:p>
            <a:pPr eaLnBrk="1" hangingPunct="1">
              <a:buSzPct val="250000"/>
            </a:pPr>
            <a:r>
              <a:rPr lang="zh-CN" altLang="en-US" sz="1600" b="0">
                <a:solidFill>
                  <a:schemeClr val="tx1"/>
                </a:solidFill>
                <a:ea typeface="宋体" pitchFamily="2" charset="-122"/>
              </a:rPr>
              <a:t>算</a:t>
            </a:r>
          </a:p>
        </p:txBody>
      </p:sp>
      <p:sp>
        <p:nvSpPr>
          <p:cNvPr id="23586" name="Rectangle 31"/>
          <p:cNvSpPr>
            <a:spLocks noChangeArrowheads="1"/>
          </p:cNvSpPr>
          <p:nvPr/>
        </p:nvSpPr>
        <p:spPr bwMode="auto">
          <a:xfrm>
            <a:off x="8112125" y="2882900"/>
            <a:ext cx="296863" cy="1682750"/>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生</a:t>
            </a:r>
          </a:p>
          <a:p>
            <a:pPr eaLnBrk="1" hangingPunct="1">
              <a:buSzPct val="250000"/>
            </a:pPr>
            <a:r>
              <a:rPr lang="zh-CN" altLang="en-US" sz="1600" b="0">
                <a:solidFill>
                  <a:schemeClr val="tx1"/>
                </a:solidFill>
                <a:ea typeface="宋体" pitchFamily="2" charset="-122"/>
              </a:rPr>
              <a:t>产</a:t>
            </a:r>
          </a:p>
          <a:p>
            <a:pPr eaLnBrk="1" hangingPunct="1">
              <a:buSzPct val="250000"/>
            </a:pPr>
            <a:r>
              <a:rPr lang="zh-CN" altLang="en-US" sz="1600" b="0">
                <a:solidFill>
                  <a:schemeClr val="tx1"/>
                </a:solidFill>
                <a:ea typeface="宋体" pitchFamily="2" charset="-122"/>
              </a:rPr>
              <a:t>成</a:t>
            </a:r>
          </a:p>
          <a:p>
            <a:pPr eaLnBrk="1" hangingPunct="1">
              <a:buSzPct val="250000"/>
            </a:pPr>
            <a:r>
              <a:rPr lang="zh-CN" altLang="en-US" sz="1600" b="0">
                <a:solidFill>
                  <a:schemeClr val="tx1"/>
                </a:solidFill>
                <a:ea typeface="宋体" pitchFamily="2" charset="-122"/>
              </a:rPr>
              <a:t>本</a:t>
            </a:r>
          </a:p>
          <a:p>
            <a:pPr eaLnBrk="1" hangingPunct="1">
              <a:buSzPct val="250000"/>
            </a:pPr>
            <a:r>
              <a:rPr lang="zh-CN" altLang="en-US" sz="1600" b="0">
                <a:solidFill>
                  <a:schemeClr val="tx1"/>
                </a:solidFill>
                <a:ea typeface="宋体" pitchFamily="2" charset="-122"/>
              </a:rPr>
              <a:t>预</a:t>
            </a:r>
          </a:p>
          <a:p>
            <a:pPr eaLnBrk="1" hangingPunct="1">
              <a:buSzPct val="250000"/>
            </a:pPr>
            <a:r>
              <a:rPr lang="zh-CN" altLang="en-US" sz="1600" b="0">
                <a:solidFill>
                  <a:schemeClr val="tx1"/>
                </a:solidFill>
                <a:ea typeface="宋体" pitchFamily="2" charset="-122"/>
              </a:rPr>
              <a:t>算</a:t>
            </a:r>
          </a:p>
        </p:txBody>
      </p:sp>
      <p:sp>
        <p:nvSpPr>
          <p:cNvPr id="23587" name="Rectangle 32"/>
          <p:cNvSpPr>
            <a:spLocks noChangeArrowheads="1"/>
          </p:cNvSpPr>
          <p:nvPr/>
        </p:nvSpPr>
        <p:spPr bwMode="auto">
          <a:xfrm>
            <a:off x="2695575" y="5449888"/>
            <a:ext cx="2614613" cy="304800"/>
          </a:xfrm>
          <a:prstGeom prst="rect">
            <a:avLst/>
          </a:prstGeom>
          <a:solidFill>
            <a:schemeClr val="accent2"/>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kumimoji="1" lang="zh-CN" altLang="en-US" sz="1600">
                <a:solidFill>
                  <a:schemeClr val="tx1"/>
                </a:solidFill>
                <a:ea typeface="文鼎大隶书简"/>
                <a:cs typeface="文鼎大隶书简"/>
              </a:rPr>
              <a:t>专项预算</a:t>
            </a:r>
            <a:r>
              <a:rPr lang="zh-CN" altLang="en-US" sz="1600">
                <a:solidFill>
                  <a:schemeClr val="tx1"/>
                </a:solidFill>
                <a:ea typeface="宋体" pitchFamily="2" charset="-122"/>
              </a:rPr>
              <a:t>/</a:t>
            </a:r>
            <a:r>
              <a:rPr kumimoji="1" lang="zh-CN" altLang="en-US" sz="1600">
                <a:solidFill>
                  <a:schemeClr val="tx1"/>
                </a:solidFill>
                <a:ea typeface="文鼎大隶书简"/>
                <a:cs typeface="文鼎大隶书简"/>
              </a:rPr>
              <a:t>部门预算</a:t>
            </a:r>
          </a:p>
        </p:txBody>
      </p:sp>
      <p:cxnSp>
        <p:nvCxnSpPr>
          <p:cNvPr id="23588" name="AutoShape 33"/>
          <p:cNvCxnSpPr>
            <a:cxnSpLocks noChangeShapeType="1"/>
            <a:stCxn id="23563" idx="2"/>
            <a:endCxn id="23566" idx="0"/>
          </p:cNvCxnSpPr>
          <p:nvPr/>
        </p:nvCxnSpPr>
        <p:spPr bwMode="auto">
          <a:xfrm rot="5400000">
            <a:off x="1296194" y="2823369"/>
            <a:ext cx="271462" cy="1016000"/>
          </a:xfrm>
          <a:prstGeom prst="bentConnector3">
            <a:avLst>
              <a:gd name="adj1" fmla="val 49708"/>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589" name="AutoShape 34"/>
          <p:cNvCxnSpPr>
            <a:cxnSpLocks noChangeShapeType="1"/>
            <a:stCxn id="23563" idx="2"/>
            <a:endCxn id="23567" idx="0"/>
          </p:cNvCxnSpPr>
          <p:nvPr/>
        </p:nvCxnSpPr>
        <p:spPr bwMode="auto">
          <a:xfrm rot="5400000">
            <a:off x="1441451" y="2968625"/>
            <a:ext cx="271462" cy="725487"/>
          </a:xfrm>
          <a:prstGeom prst="bentConnector3">
            <a:avLst>
              <a:gd name="adj1" fmla="val 49708"/>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590" name="AutoShape 35"/>
          <p:cNvCxnSpPr>
            <a:cxnSpLocks noChangeShapeType="1"/>
            <a:stCxn id="23563" idx="2"/>
            <a:endCxn id="23568" idx="0"/>
          </p:cNvCxnSpPr>
          <p:nvPr/>
        </p:nvCxnSpPr>
        <p:spPr bwMode="auto">
          <a:xfrm rot="5400000">
            <a:off x="1585913" y="3113088"/>
            <a:ext cx="271462" cy="436562"/>
          </a:xfrm>
          <a:prstGeom prst="bentConnector3">
            <a:avLst>
              <a:gd name="adj1" fmla="val 49708"/>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591" name="AutoShape 36"/>
          <p:cNvCxnSpPr>
            <a:cxnSpLocks noChangeShapeType="1"/>
            <a:stCxn id="23563" idx="2"/>
            <a:endCxn id="23569" idx="0"/>
          </p:cNvCxnSpPr>
          <p:nvPr/>
        </p:nvCxnSpPr>
        <p:spPr bwMode="auto">
          <a:xfrm rot="5400000">
            <a:off x="1731169" y="3258344"/>
            <a:ext cx="271462" cy="146050"/>
          </a:xfrm>
          <a:prstGeom prst="bentConnector3">
            <a:avLst>
              <a:gd name="adj1" fmla="val 49708"/>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592" name="AutoShape 37"/>
          <p:cNvCxnSpPr>
            <a:cxnSpLocks noChangeShapeType="1"/>
            <a:stCxn id="23563" idx="2"/>
            <a:endCxn id="23570" idx="0"/>
          </p:cNvCxnSpPr>
          <p:nvPr/>
        </p:nvCxnSpPr>
        <p:spPr bwMode="auto">
          <a:xfrm rot="16200000" flipH="1">
            <a:off x="1877219" y="3258344"/>
            <a:ext cx="271462" cy="146050"/>
          </a:xfrm>
          <a:prstGeom prst="bentConnector3">
            <a:avLst>
              <a:gd name="adj1" fmla="val 49708"/>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593" name="AutoShape 38"/>
          <p:cNvCxnSpPr>
            <a:cxnSpLocks noChangeShapeType="1"/>
            <a:stCxn id="23563" idx="2"/>
            <a:endCxn id="23571" idx="0"/>
          </p:cNvCxnSpPr>
          <p:nvPr/>
        </p:nvCxnSpPr>
        <p:spPr bwMode="auto">
          <a:xfrm rot="16200000" flipH="1">
            <a:off x="2022476" y="3113087"/>
            <a:ext cx="271462" cy="436563"/>
          </a:xfrm>
          <a:prstGeom prst="bentConnector3">
            <a:avLst>
              <a:gd name="adj1" fmla="val 49708"/>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594" name="AutoShape 39"/>
          <p:cNvCxnSpPr>
            <a:cxnSpLocks noChangeShapeType="1"/>
            <a:stCxn id="23563" idx="2"/>
            <a:endCxn id="23572" idx="0"/>
          </p:cNvCxnSpPr>
          <p:nvPr/>
        </p:nvCxnSpPr>
        <p:spPr bwMode="auto">
          <a:xfrm rot="16200000" flipH="1">
            <a:off x="2166938" y="2968625"/>
            <a:ext cx="271462" cy="725488"/>
          </a:xfrm>
          <a:prstGeom prst="bentConnector3">
            <a:avLst>
              <a:gd name="adj1" fmla="val 49708"/>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595" name="AutoShape 40"/>
          <p:cNvCxnSpPr>
            <a:cxnSpLocks noChangeShapeType="1"/>
            <a:stCxn id="23563" idx="2"/>
            <a:endCxn id="23573" idx="0"/>
          </p:cNvCxnSpPr>
          <p:nvPr/>
        </p:nvCxnSpPr>
        <p:spPr bwMode="auto">
          <a:xfrm rot="16200000" flipH="1">
            <a:off x="2312988" y="2822575"/>
            <a:ext cx="271462" cy="1017588"/>
          </a:xfrm>
          <a:prstGeom prst="bentConnector3">
            <a:avLst>
              <a:gd name="adj1" fmla="val 49708"/>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596" name="AutoShape 41"/>
          <p:cNvCxnSpPr>
            <a:cxnSpLocks noChangeShapeType="1"/>
            <a:stCxn id="23583" idx="2"/>
            <a:endCxn id="23581" idx="0"/>
          </p:cNvCxnSpPr>
          <p:nvPr/>
        </p:nvCxnSpPr>
        <p:spPr bwMode="auto">
          <a:xfrm rot="5400000">
            <a:off x="6206331" y="3075782"/>
            <a:ext cx="255587" cy="527050"/>
          </a:xfrm>
          <a:prstGeom prst="bentConnector3">
            <a:avLst>
              <a:gd name="adj1" fmla="val 4969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597" name="AutoShape 42"/>
          <p:cNvCxnSpPr>
            <a:cxnSpLocks noChangeShapeType="1"/>
            <a:stCxn id="23583" idx="2"/>
            <a:endCxn id="23615" idx="0"/>
          </p:cNvCxnSpPr>
          <p:nvPr/>
        </p:nvCxnSpPr>
        <p:spPr bwMode="auto">
          <a:xfrm rot="16200000" flipH="1">
            <a:off x="6488113" y="3321050"/>
            <a:ext cx="255587" cy="36513"/>
          </a:xfrm>
          <a:prstGeom prst="bentConnector3">
            <a:avLst>
              <a:gd name="adj1" fmla="val 4969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598" name="AutoShape 44"/>
          <p:cNvCxnSpPr>
            <a:cxnSpLocks noChangeShapeType="1"/>
            <a:stCxn id="23583" idx="2"/>
            <a:endCxn id="23616" idx="0"/>
          </p:cNvCxnSpPr>
          <p:nvPr/>
        </p:nvCxnSpPr>
        <p:spPr bwMode="auto">
          <a:xfrm rot="16200000" flipH="1">
            <a:off x="6734175" y="3074988"/>
            <a:ext cx="255587" cy="528638"/>
          </a:xfrm>
          <a:prstGeom prst="bentConnector3">
            <a:avLst>
              <a:gd name="adj1" fmla="val 4969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599" name="AutoShape 45"/>
          <p:cNvCxnSpPr>
            <a:cxnSpLocks noChangeShapeType="1"/>
            <a:stCxn id="23565" idx="2"/>
            <a:endCxn id="23578" idx="0"/>
          </p:cNvCxnSpPr>
          <p:nvPr/>
        </p:nvCxnSpPr>
        <p:spPr bwMode="auto">
          <a:xfrm rot="5400000">
            <a:off x="4887913" y="3173413"/>
            <a:ext cx="239712" cy="347662"/>
          </a:xfrm>
          <a:prstGeom prst="bentConnector3">
            <a:avLst>
              <a:gd name="adj1" fmla="val 49667"/>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00" name="AutoShape 46"/>
          <p:cNvCxnSpPr>
            <a:cxnSpLocks noChangeShapeType="1"/>
            <a:stCxn id="23565" idx="2"/>
            <a:endCxn id="23579" idx="0"/>
          </p:cNvCxnSpPr>
          <p:nvPr/>
        </p:nvCxnSpPr>
        <p:spPr bwMode="auto">
          <a:xfrm rot="5400000">
            <a:off x="5030788" y="3316288"/>
            <a:ext cx="239712" cy="61912"/>
          </a:xfrm>
          <a:prstGeom prst="bentConnector3">
            <a:avLst>
              <a:gd name="adj1" fmla="val 49667"/>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01" name="AutoShape 47"/>
          <p:cNvCxnSpPr>
            <a:cxnSpLocks noChangeShapeType="1"/>
            <a:stCxn id="23565" idx="2"/>
            <a:endCxn id="23580" idx="0"/>
          </p:cNvCxnSpPr>
          <p:nvPr/>
        </p:nvCxnSpPr>
        <p:spPr bwMode="auto">
          <a:xfrm rot="16200000" flipH="1">
            <a:off x="5174457" y="3234531"/>
            <a:ext cx="239712" cy="225425"/>
          </a:xfrm>
          <a:prstGeom prst="bentConnector3">
            <a:avLst>
              <a:gd name="adj1" fmla="val 49667"/>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02" name="AutoShape 48"/>
          <p:cNvCxnSpPr>
            <a:cxnSpLocks noChangeShapeType="1"/>
            <a:stCxn id="23564" idx="2"/>
            <a:endCxn id="23574" idx="0"/>
          </p:cNvCxnSpPr>
          <p:nvPr/>
        </p:nvCxnSpPr>
        <p:spPr bwMode="auto">
          <a:xfrm rot="5400000">
            <a:off x="3327400" y="3243263"/>
            <a:ext cx="263525" cy="184150"/>
          </a:xfrm>
          <a:prstGeom prst="bentConnector3">
            <a:avLst>
              <a:gd name="adj1" fmla="val 49398"/>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03" name="AutoShape 49"/>
          <p:cNvCxnSpPr>
            <a:cxnSpLocks noChangeShapeType="1"/>
            <a:stCxn id="23564" idx="2"/>
            <a:endCxn id="23575" idx="0"/>
          </p:cNvCxnSpPr>
          <p:nvPr/>
        </p:nvCxnSpPr>
        <p:spPr bwMode="auto">
          <a:xfrm rot="16200000" flipH="1">
            <a:off x="3471863" y="3282950"/>
            <a:ext cx="263525" cy="104775"/>
          </a:xfrm>
          <a:prstGeom prst="bentConnector3">
            <a:avLst>
              <a:gd name="adj1" fmla="val 49398"/>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04" name="AutoShape 50"/>
          <p:cNvCxnSpPr>
            <a:cxnSpLocks noChangeShapeType="1"/>
            <a:stCxn id="23564" idx="2"/>
            <a:endCxn id="23576" idx="0"/>
          </p:cNvCxnSpPr>
          <p:nvPr/>
        </p:nvCxnSpPr>
        <p:spPr bwMode="auto">
          <a:xfrm rot="16200000" flipH="1">
            <a:off x="3616325" y="3138488"/>
            <a:ext cx="263525" cy="393700"/>
          </a:xfrm>
          <a:prstGeom prst="bentConnector3">
            <a:avLst>
              <a:gd name="adj1" fmla="val 49398"/>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05" name="AutoShape 51"/>
          <p:cNvCxnSpPr>
            <a:cxnSpLocks noChangeShapeType="1"/>
            <a:stCxn id="23564" idx="2"/>
            <a:endCxn id="23577" idx="0"/>
          </p:cNvCxnSpPr>
          <p:nvPr/>
        </p:nvCxnSpPr>
        <p:spPr bwMode="auto">
          <a:xfrm rot="16200000" flipH="1">
            <a:off x="3760788" y="2994025"/>
            <a:ext cx="263525" cy="682625"/>
          </a:xfrm>
          <a:prstGeom prst="bentConnector3">
            <a:avLst>
              <a:gd name="adj1" fmla="val 49398"/>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06" name="AutoShape 52"/>
          <p:cNvCxnSpPr>
            <a:cxnSpLocks noChangeShapeType="1"/>
            <a:stCxn id="23562" idx="2"/>
            <a:endCxn id="23585" idx="0"/>
          </p:cNvCxnSpPr>
          <p:nvPr/>
        </p:nvCxnSpPr>
        <p:spPr bwMode="auto">
          <a:xfrm rot="5400000">
            <a:off x="7569994" y="2505869"/>
            <a:ext cx="417513" cy="320675"/>
          </a:xfrm>
          <a:prstGeom prst="bentConnector3">
            <a:avLst>
              <a:gd name="adj1" fmla="val 4981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07" name="AutoShape 53"/>
          <p:cNvCxnSpPr>
            <a:cxnSpLocks noChangeShapeType="1"/>
            <a:stCxn id="23562" idx="2"/>
            <a:endCxn id="23586" idx="0"/>
          </p:cNvCxnSpPr>
          <p:nvPr/>
        </p:nvCxnSpPr>
        <p:spPr bwMode="auto">
          <a:xfrm rot="16200000" flipH="1">
            <a:off x="7891462" y="2505076"/>
            <a:ext cx="417513" cy="322262"/>
          </a:xfrm>
          <a:prstGeom prst="bentConnector3">
            <a:avLst>
              <a:gd name="adj1" fmla="val 4981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08" name="AutoShape 54"/>
          <p:cNvCxnSpPr>
            <a:cxnSpLocks noChangeShapeType="1"/>
            <a:stCxn id="23559" idx="2"/>
            <a:endCxn id="23560" idx="0"/>
          </p:cNvCxnSpPr>
          <p:nvPr/>
        </p:nvCxnSpPr>
        <p:spPr bwMode="auto">
          <a:xfrm rot="5400000">
            <a:off x="2967038" y="334963"/>
            <a:ext cx="441325" cy="3159125"/>
          </a:xfrm>
          <a:prstGeom prst="bentConnector3">
            <a:avLst>
              <a:gd name="adj1" fmla="val 5000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09" name="AutoShape 55"/>
          <p:cNvCxnSpPr>
            <a:cxnSpLocks noChangeShapeType="1"/>
            <a:stCxn id="23559" idx="2"/>
            <a:endCxn id="23561" idx="0"/>
          </p:cNvCxnSpPr>
          <p:nvPr/>
        </p:nvCxnSpPr>
        <p:spPr bwMode="auto">
          <a:xfrm rot="16200000" flipH="1">
            <a:off x="4822032" y="1639094"/>
            <a:ext cx="433387" cy="542925"/>
          </a:xfrm>
          <a:prstGeom prst="bentConnector3">
            <a:avLst>
              <a:gd name="adj1" fmla="val 49815"/>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10" name="AutoShape 56"/>
          <p:cNvCxnSpPr>
            <a:cxnSpLocks noChangeShapeType="1"/>
            <a:stCxn id="23559" idx="2"/>
            <a:endCxn id="23562" idx="0"/>
          </p:cNvCxnSpPr>
          <p:nvPr/>
        </p:nvCxnSpPr>
        <p:spPr bwMode="auto">
          <a:xfrm rot="16200000" flipH="1">
            <a:off x="6131720" y="329406"/>
            <a:ext cx="442912" cy="3171825"/>
          </a:xfrm>
          <a:prstGeom prst="bentConnector3">
            <a:avLst>
              <a:gd name="adj1" fmla="val 49819"/>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11" name="AutoShape 57"/>
          <p:cNvCxnSpPr>
            <a:cxnSpLocks noChangeShapeType="1"/>
            <a:stCxn id="23561" idx="2"/>
            <a:endCxn id="23563" idx="0"/>
          </p:cNvCxnSpPr>
          <p:nvPr/>
        </p:nvCxnSpPr>
        <p:spPr bwMode="auto">
          <a:xfrm rot="5400000">
            <a:off x="3411538" y="976312"/>
            <a:ext cx="427038" cy="3370263"/>
          </a:xfrm>
          <a:prstGeom prst="bentConnector3">
            <a:avLst>
              <a:gd name="adj1" fmla="val 49815"/>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12" name="AutoShape 58"/>
          <p:cNvCxnSpPr>
            <a:cxnSpLocks noChangeShapeType="1"/>
            <a:stCxn id="23561" idx="2"/>
            <a:endCxn id="23564" idx="0"/>
          </p:cNvCxnSpPr>
          <p:nvPr/>
        </p:nvCxnSpPr>
        <p:spPr bwMode="auto">
          <a:xfrm rot="5400000">
            <a:off x="4217194" y="1781969"/>
            <a:ext cx="427038" cy="1758950"/>
          </a:xfrm>
          <a:prstGeom prst="bentConnector3">
            <a:avLst>
              <a:gd name="adj1" fmla="val 49815"/>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13" name="AutoShape 59"/>
          <p:cNvCxnSpPr>
            <a:cxnSpLocks noChangeShapeType="1"/>
            <a:stCxn id="23561" idx="2"/>
            <a:endCxn id="23565" idx="0"/>
          </p:cNvCxnSpPr>
          <p:nvPr/>
        </p:nvCxnSpPr>
        <p:spPr bwMode="auto">
          <a:xfrm rot="5400000">
            <a:off x="5032375" y="2597150"/>
            <a:ext cx="427038" cy="128588"/>
          </a:xfrm>
          <a:prstGeom prst="bentConnector3">
            <a:avLst>
              <a:gd name="adj1" fmla="val 49815"/>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14" name="AutoShape 60"/>
          <p:cNvCxnSpPr>
            <a:cxnSpLocks noChangeShapeType="1"/>
            <a:stCxn id="23561" idx="2"/>
            <a:endCxn id="23583" idx="0"/>
          </p:cNvCxnSpPr>
          <p:nvPr/>
        </p:nvCxnSpPr>
        <p:spPr bwMode="auto">
          <a:xfrm rot="16200000" flipH="1">
            <a:off x="5740400" y="2017713"/>
            <a:ext cx="427038" cy="1287462"/>
          </a:xfrm>
          <a:prstGeom prst="bentConnector3">
            <a:avLst>
              <a:gd name="adj1" fmla="val 49815"/>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615" name="Rectangle 61"/>
          <p:cNvSpPr>
            <a:spLocks noChangeArrowheads="1"/>
          </p:cNvSpPr>
          <p:nvPr/>
        </p:nvSpPr>
        <p:spPr bwMode="auto">
          <a:xfrm>
            <a:off x="6507163" y="3475038"/>
            <a:ext cx="252412"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存</a:t>
            </a:r>
          </a:p>
          <a:p>
            <a:pPr eaLnBrk="1" hangingPunct="1">
              <a:buSzPct val="250000"/>
            </a:pPr>
            <a:r>
              <a:rPr lang="zh-CN" altLang="en-US" sz="1600" b="0">
                <a:solidFill>
                  <a:schemeClr val="tx1"/>
                </a:solidFill>
                <a:ea typeface="宋体" pitchFamily="2" charset="-122"/>
              </a:rPr>
              <a:t>货</a:t>
            </a:r>
          </a:p>
        </p:txBody>
      </p:sp>
      <p:sp>
        <p:nvSpPr>
          <p:cNvPr id="23616" name="Rectangle 62"/>
          <p:cNvSpPr>
            <a:spLocks noChangeArrowheads="1"/>
          </p:cNvSpPr>
          <p:nvPr/>
        </p:nvSpPr>
        <p:spPr bwMode="auto">
          <a:xfrm>
            <a:off x="6999288" y="3475038"/>
            <a:ext cx="252412" cy="1533525"/>
          </a:xfrm>
          <a:prstGeom prst="rect">
            <a:avLst/>
          </a:prstGeom>
          <a:solidFill>
            <a:schemeClr val="accent1"/>
          </a:solidFill>
          <a:ln w="1587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Pct val="250000"/>
            </a:pPr>
            <a:r>
              <a:rPr lang="zh-CN" altLang="en-US" sz="1600" b="0">
                <a:solidFill>
                  <a:schemeClr val="tx1"/>
                </a:solidFill>
                <a:ea typeface="宋体" pitchFamily="2" charset="-122"/>
              </a:rPr>
              <a:t>其</a:t>
            </a:r>
          </a:p>
          <a:p>
            <a:pPr eaLnBrk="1" hangingPunct="1">
              <a:buSzPct val="250000"/>
            </a:pPr>
            <a:r>
              <a:rPr lang="zh-CN" altLang="en-US" sz="1600" b="0">
                <a:solidFill>
                  <a:schemeClr val="tx1"/>
                </a:solidFill>
                <a:ea typeface="宋体" pitchFamily="2" charset="-122"/>
              </a:rPr>
              <a:t>他</a:t>
            </a:r>
          </a:p>
        </p:txBody>
      </p:sp>
      <p:cxnSp>
        <p:nvCxnSpPr>
          <p:cNvPr id="23617" name="AutoShape 63"/>
          <p:cNvCxnSpPr>
            <a:cxnSpLocks noChangeShapeType="1"/>
            <a:endCxn id="23561" idx="1"/>
          </p:cNvCxnSpPr>
          <p:nvPr/>
        </p:nvCxnSpPr>
        <p:spPr bwMode="auto">
          <a:xfrm flipV="1">
            <a:off x="2174875" y="2287588"/>
            <a:ext cx="2630488" cy="7937"/>
          </a:xfrm>
          <a:prstGeom prst="straightConnector1">
            <a:avLst/>
          </a:prstGeom>
          <a:noFill/>
          <a:ln w="9525">
            <a:solidFill>
              <a:schemeClr val="accent2"/>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18" name="AutoShape 70"/>
          <p:cNvCxnSpPr>
            <a:cxnSpLocks noChangeShapeType="1"/>
            <a:stCxn id="23583" idx="2"/>
            <a:endCxn id="23582" idx="0"/>
          </p:cNvCxnSpPr>
          <p:nvPr/>
        </p:nvCxnSpPr>
        <p:spPr bwMode="auto">
          <a:xfrm rot="5400000">
            <a:off x="6346825" y="3216276"/>
            <a:ext cx="255587" cy="246062"/>
          </a:xfrm>
          <a:prstGeom prst="bentConnector3">
            <a:avLst>
              <a:gd name="adj1" fmla="val 4969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619" name="Rectangle 72"/>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2.5 </a:t>
            </a:r>
            <a:r>
              <a:rPr lang="zh-CN" altLang="en-GB" sz="2400">
                <a:solidFill>
                  <a:schemeClr val="folHlink"/>
                </a:solidFill>
                <a:ea typeface="宋体" pitchFamily="2" charset="-122"/>
              </a:rPr>
              <a:t>预算的管理框架（续）</a:t>
            </a:r>
            <a:endParaRPr lang="en-GB" altLang="zh-CN" sz="2400">
              <a:solidFill>
                <a:schemeClr val="folHlink"/>
              </a:solidFill>
              <a:ea typeface="宋体" pitchFamily="2" charset="-122"/>
            </a:endParaRPr>
          </a:p>
        </p:txBody>
      </p:sp>
      <p:sp>
        <p:nvSpPr>
          <p:cNvPr id="23620" name="Line 7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a:xfrm>
            <a:off x="179388" y="608013"/>
            <a:ext cx="8786812" cy="820737"/>
          </a:xfrm>
        </p:spPr>
        <p:txBody>
          <a:bodyPr/>
          <a:lstStyle/>
          <a:p>
            <a:pPr eaLnBrk="1" hangingPunct="1"/>
            <a:r>
              <a:rPr lang="zh-CN" altLang="en-GB" smtClean="0">
                <a:ea typeface="宋体" pitchFamily="2" charset="-122"/>
              </a:rPr>
              <a:t>目录</a:t>
            </a:r>
          </a:p>
        </p:txBody>
      </p:sp>
      <p:sp>
        <p:nvSpPr>
          <p:cNvPr id="28675" name="Rectangle 3"/>
          <p:cNvSpPr>
            <a:spLocks noGrp="1" noChangeArrowheads="1"/>
          </p:cNvSpPr>
          <p:nvPr>
            <p:ph type="subTitle" idx="1"/>
          </p:nvPr>
        </p:nvSpPr>
        <p:spPr>
          <a:xfrm>
            <a:off x="163513" y="1219200"/>
            <a:ext cx="7431087" cy="4338638"/>
          </a:xfrm>
        </p:spPr>
        <p:txBody>
          <a:bodyPr/>
          <a:lstStyle/>
          <a:p>
            <a:pPr marL="508000" indent="-508000" eaLnBrk="1" hangingPunct="1">
              <a:buFont typeface="Arial" pitchFamily="34" charset="0"/>
              <a:buAutoNum type="arabicPeriod" startAt="2"/>
            </a:pPr>
            <a:r>
              <a:rPr lang="zh-CN" altLang="en-GB" sz="2400" b="1" smtClean="0">
                <a:ea typeface="宋体" pitchFamily="2" charset="-122"/>
              </a:rPr>
              <a:t>预算管理基本概念</a:t>
            </a:r>
          </a:p>
          <a:p>
            <a:pPr marL="508000" indent="-508000" eaLnBrk="1" hangingPunct="1"/>
            <a:endParaRPr lang="zh-CN" altLang="en-GB" sz="2400" b="1" smtClean="0">
              <a:ea typeface="宋体" pitchFamily="2" charset="-122"/>
            </a:endParaRPr>
          </a:p>
          <a:p>
            <a:pPr lvl="1" eaLnBrk="1" hangingPunct="1">
              <a:buFontTx/>
              <a:buNone/>
            </a:pPr>
            <a:r>
              <a:rPr lang="en-GB" altLang="zh-CN" sz="1800" smtClean="0">
                <a:solidFill>
                  <a:srgbClr val="C0C0C0"/>
                </a:solidFill>
                <a:ea typeface="宋体" pitchFamily="2" charset="-122"/>
              </a:rPr>
              <a:t>2.1 </a:t>
            </a:r>
            <a:r>
              <a:rPr lang="zh-CN" altLang="en-GB" sz="1800" smtClean="0">
                <a:solidFill>
                  <a:srgbClr val="C0C0C0"/>
                </a:solidFill>
                <a:ea typeface="宋体" pitchFamily="2" charset="-122"/>
              </a:rPr>
              <a:t>预算管理的概念、本质、构成</a:t>
            </a:r>
          </a:p>
          <a:p>
            <a:pPr lvl="1" eaLnBrk="1" hangingPunct="1">
              <a:buFontTx/>
              <a:buNone/>
            </a:pPr>
            <a:r>
              <a:rPr lang="en-GB" altLang="zh-CN" sz="1800" smtClean="0">
                <a:solidFill>
                  <a:srgbClr val="C0C0C0"/>
                </a:solidFill>
                <a:ea typeface="宋体" pitchFamily="2" charset="-122"/>
              </a:rPr>
              <a:t>2.2 </a:t>
            </a:r>
            <a:r>
              <a:rPr lang="zh-CN" altLang="en-GB" sz="1800" smtClean="0">
                <a:solidFill>
                  <a:srgbClr val="C0C0C0"/>
                </a:solidFill>
                <a:ea typeface="宋体" pitchFamily="2" charset="-122"/>
              </a:rPr>
              <a:t>预算管理在企业管理中的重要性</a:t>
            </a:r>
          </a:p>
          <a:p>
            <a:pPr lvl="1" eaLnBrk="1" hangingPunct="1">
              <a:buFontTx/>
              <a:buNone/>
            </a:pPr>
            <a:r>
              <a:rPr lang="en-US" altLang="zh-CN" sz="1800" smtClean="0">
                <a:solidFill>
                  <a:srgbClr val="C0C0C0"/>
                </a:solidFill>
                <a:ea typeface="宋体" pitchFamily="2" charset="-122"/>
              </a:rPr>
              <a:t>2.3 </a:t>
            </a:r>
            <a:r>
              <a:rPr lang="zh-CN" altLang="en-US" sz="1800" smtClean="0">
                <a:solidFill>
                  <a:srgbClr val="C0C0C0"/>
                </a:solidFill>
                <a:ea typeface="宋体" pitchFamily="2" charset="-122"/>
              </a:rPr>
              <a:t>确保预算成功的因素</a:t>
            </a:r>
            <a:endParaRPr lang="zh-CN" altLang="en-GB" sz="1800" smtClean="0">
              <a:solidFill>
                <a:srgbClr val="C0C0C0"/>
              </a:solidFill>
              <a:ea typeface="宋体" pitchFamily="2" charset="-122"/>
            </a:endParaRPr>
          </a:p>
          <a:p>
            <a:pPr lvl="1" eaLnBrk="1" hangingPunct="1">
              <a:buFontTx/>
              <a:buNone/>
            </a:pPr>
            <a:r>
              <a:rPr lang="en-US" altLang="zh-CN" sz="1800" smtClean="0">
                <a:solidFill>
                  <a:srgbClr val="C0C0C0"/>
                </a:solidFill>
                <a:ea typeface="宋体" pitchFamily="2" charset="-122"/>
              </a:rPr>
              <a:t>2.4 </a:t>
            </a:r>
            <a:r>
              <a:rPr lang="zh-CN" altLang="en-US" sz="1800" smtClean="0">
                <a:solidFill>
                  <a:srgbClr val="C0C0C0"/>
                </a:solidFill>
                <a:ea typeface="宋体" pitchFamily="2" charset="-122"/>
              </a:rPr>
              <a:t>预算管理的特点</a:t>
            </a:r>
          </a:p>
          <a:p>
            <a:pPr lvl="1" eaLnBrk="1" hangingPunct="1">
              <a:buFontTx/>
              <a:buNone/>
            </a:pPr>
            <a:r>
              <a:rPr lang="en-US" altLang="zh-CN" sz="1800" smtClean="0">
                <a:solidFill>
                  <a:srgbClr val="C0C0C0"/>
                </a:solidFill>
                <a:ea typeface="宋体" pitchFamily="2" charset="-122"/>
              </a:rPr>
              <a:t>2.5 </a:t>
            </a:r>
            <a:r>
              <a:rPr lang="zh-CN" altLang="en-US" sz="1800" smtClean="0">
                <a:solidFill>
                  <a:srgbClr val="C0C0C0"/>
                </a:solidFill>
                <a:ea typeface="宋体" pitchFamily="2" charset="-122"/>
              </a:rPr>
              <a:t>预算管理框架</a:t>
            </a:r>
          </a:p>
          <a:p>
            <a:pPr lvl="1" eaLnBrk="1" hangingPunct="1">
              <a:buFontTx/>
              <a:buNone/>
            </a:pPr>
            <a:r>
              <a:rPr lang="en-US" altLang="zh-CN" sz="1800" smtClean="0">
                <a:solidFill>
                  <a:srgbClr val="C0C0C0"/>
                </a:solidFill>
                <a:ea typeface="宋体" pitchFamily="2" charset="-122"/>
              </a:rPr>
              <a:t>2.6 </a:t>
            </a:r>
            <a:r>
              <a:rPr lang="zh-CN" altLang="en-US" sz="1800" smtClean="0">
                <a:solidFill>
                  <a:srgbClr val="C0C0C0"/>
                </a:solidFill>
                <a:ea typeface="宋体" pitchFamily="2" charset="-122"/>
              </a:rPr>
              <a:t>预算管理的组织机构和管理原则</a:t>
            </a:r>
          </a:p>
          <a:p>
            <a:pPr lvl="1" eaLnBrk="1" hangingPunct="1">
              <a:buFontTx/>
              <a:buNone/>
            </a:pPr>
            <a:r>
              <a:rPr lang="en-GB" altLang="zh-CN" sz="1800" b="1" smtClean="0">
                <a:ea typeface="宋体" pitchFamily="2" charset="-122"/>
              </a:rPr>
              <a:t>2.7 </a:t>
            </a:r>
            <a:r>
              <a:rPr lang="zh-CN" altLang="en-GB" sz="1800" b="1" smtClean="0">
                <a:ea typeface="宋体" pitchFamily="2" charset="-122"/>
              </a:rPr>
              <a:t>年度预算指标和编制思想</a:t>
            </a:r>
          </a:p>
          <a:p>
            <a:pPr lvl="1" eaLnBrk="1" hangingPunct="1">
              <a:buFontTx/>
              <a:buNone/>
            </a:pPr>
            <a:r>
              <a:rPr lang="en-US" altLang="zh-CN" sz="1800" smtClean="0">
                <a:solidFill>
                  <a:srgbClr val="C0C0C0"/>
                </a:solidFill>
                <a:ea typeface="宋体" pitchFamily="2" charset="-122"/>
              </a:rPr>
              <a:t>2.8 </a:t>
            </a:r>
            <a:r>
              <a:rPr lang="zh-CN" altLang="en-GB" sz="1800" smtClean="0">
                <a:solidFill>
                  <a:srgbClr val="C0C0C0"/>
                </a:solidFill>
                <a:ea typeface="宋体" pitchFamily="2" charset="-122"/>
              </a:rPr>
              <a:t>预算编制部门职能转换</a:t>
            </a:r>
            <a:endParaRPr lang="en-GB" altLang="zh-CN" sz="1800" smtClean="0">
              <a:solidFill>
                <a:srgbClr val="C0C0C0"/>
              </a:solidFill>
              <a:ea typeface="宋体" pitchFamily="2" charset="-122"/>
            </a:endParaRPr>
          </a:p>
        </p:txBody>
      </p:sp>
      <p:sp>
        <p:nvSpPr>
          <p:cNvPr id="28676" name="Text Box 4"/>
          <p:cNvSpPr txBox="1">
            <a:spLocks noChangeArrowheads="1"/>
          </p:cNvSpPr>
          <p:nvPr/>
        </p:nvSpPr>
        <p:spPr bwMode="blackWhite">
          <a:xfrm>
            <a:off x="373063" y="5761038"/>
            <a:ext cx="3440112" cy="488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rgbClr val="FB2B15"/>
                </a:solidFill>
                <a:ea typeface="宋体" pitchFamily="2" charset="-122"/>
              </a:rPr>
              <a:t>Need to modify the format to have consistent page separator </a:t>
            </a:r>
            <a:endParaRPr lang="zh-CN" altLang="en-GB" sz="1600">
              <a:solidFill>
                <a:srgbClr val="FB2B15"/>
              </a:solidFill>
              <a:ea typeface="宋体" pitchFamily="2" charset="-122"/>
            </a:endParaRPr>
          </a:p>
        </p:txBody>
      </p:sp>
      <p:pic>
        <p:nvPicPr>
          <p:cNvPr id="28677" name="Picture 5"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455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72BF1053-30BC-4EB9-B7BA-D86E59F5FA14}" type="slidenum">
              <a:rPr lang="en-GB" altLang="zh-CN" sz="1100" b="0">
                <a:solidFill>
                  <a:schemeClr val="bg2"/>
                </a:solidFill>
              </a:rPr>
              <a:pPr eaLnBrk="1" hangingPunct="1"/>
              <a:t>23</a:t>
            </a:fld>
            <a:endParaRPr lang="en-GB" altLang="zh-CN" sz="1100" b="0">
              <a:solidFill>
                <a:schemeClr val="bg2"/>
              </a:solidFill>
            </a:endParaRPr>
          </a:p>
        </p:txBody>
      </p:sp>
      <p:sp>
        <p:nvSpPr>
          <p:cNvPr id="29699" name="Rectangle 2"/>
          <p:cNvSpPr>
            <a:spLocks noGrp="1" noChangeArrowheads="1"/>
          </p:cNvSpPr>
          <p:nvPr>
            <p:ph type="title"/>
          </p:nvPr>
        </p:nvSpPr>
        <p:spPr bwMode="auto">
          <a:xfrm>
            <a:off x="134938" y="608013"/>
            <a:ext cx="8805862" cy="471487"/>
          </a:xfrm>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cap="flat" cmpd="sng" algn="ctr">
                <a:solidFill>
                  <a:srgbClr val="F5F5F5"/>
                </a:solidFill>
                <a:prstDash val="solid"/>
                <a:miter lim="800000"/>
                <a:headEnd/>
                <a:tailEnd/>
              </a14:hiddenLine>
            </a:ext>
          </a:extLst>
        </p:spPr>
        <p:txBody>
          <a:bodyPr lIns="36000" rIns="36000" anchor="ctr"/>
          <a:lstStyle/>
          <a:p>
            <a:pPr eaLnBrk="1" hangingPunct="1"/>
            <a:r>
              <a:rPr lang="zh-CN" altLang="en-US" sz="2000" b="1" smtClean="0">
                <a:solidFill>
                  <a:schemeClr val="tx1"/>
                </a:solidFill>
                <a:ea typeface="宋体" pitchFamily="2" charset="-122"/>
              </a:rPr>
              <a:t>全面预算编制的基本观念可从以下几方面理解：</a:t>
            </a:r>
          </a:p>
        </p:txBody>
      </p:sp>
      <p:sp>
        <p:nvSpPr>
          <p:cNvPr id="29700" name="Line 3"/>
          <p:cNvSpPr>
            <a:spLocks noChangeShapeType="1"/>
          </p:cNvSpPr>
          <p:nvPr/>
        </p:nvSpPr>
        <p:spPr bwMode="auto">
          <a:xfrm>
            <a:off x="450850" y="1473200"/>
            <a:ext cx="1435100" cy="0"/>
          </a:xfrm>
          <a:prstGeom prst="line">
            <a:avLst/>
          </a:prstGeom>
          <a:noFill/>
          <a:ln w="22225">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29701" name="Text12"/>
          <p:cNvSpPr>
            <a:spLocks noChangeArrowheads="1"/>
          </p:cNvSpPr>
          <p:nvPr/>
        </p:nvSpPr>
        <p:spPr bwMode="auto">
          <a:xfrm>
            <a:off x="450850" y="1138238"/>
            <a:ext cx="1376363"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330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8275" indent="-166688" algn="l" defTabSz="330200" eaLnBrk="0" hangingPunct="0">
              <a:spcAft>
                <a:spcPct val="20000"/>
              </a:spcAft>
              <a:buChar char="•"/>
              <a:defRPr sz="2000">
                <a:solidFill>
                  <a:schemeClr val="bg2"/>
                </a:solidFill>
                <a:latin typeface="Arial" pitchFamily="34" charset="0"/>
                <a:cs typeface="Arial" pitchFamily="34" charset="0"/>
              </a:defRPr>
            </a:lvl2pPr>
            <a:lvl3pPr marL="358775" indent="-18891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1175" indent="-150813" algn="l" defTabSz="330200" eaLnBrk="0" hangingPunct="0">
              <a:spcAft>
                <a:spcPct val="20000"/>
              </a:spcAft>
              <a:buChar char="•"/>
              <a:defRPr sz="2000">
                <a:solidFill>
                  <a:schemeClr val="bg2"/>
                </a:solidFill>
                <a:latin typeface="Arial" pitchFamily="34" charset="0"/>
                <a:cs typeface="Arial" pitchFamily="34" charset="0"/>
              </a:defRPr>
            </a:lvl4pPr>
            <a:lvl5pPr marL="2624138" indent="476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813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385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957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529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de-DE" sz="1800">
                <a:solidFill>
                  <a:schemeClr val="tx1"/>
                </a:solidFill>
                <a:ea typeface="宋体" pitchFamily="2" charset="-122"/>
              </a:rPr>
              <a:t>整体观念</a:t>
            </a:r>
            <a:endParaRPr lang="zh-HK" altLang="de-DE" sz="1800">
              <a:solidFill>
                <a:schemeClr val="tx1"/>
              </a:solidFill>
              <a:ea typeface="PMingLiU" pitchFamily="18" charset="-120"/>
            </a:endParaRPr>
          </a:p>
        </p:txBody>
      </p:sp>
      <p:sp>
        <p:nvSpPr>
          <p:cNvPr id="29702" name="Text12"/>
          <p:cNvSpPr>
            <a:spLocks noChangeArrowheads="1"/>
          </p:cNvSpPr>
          <p:nvPr/>
        </p:nvSpPr>
        <p:spPr bwMode="auto">
          <a:xfrm>
            <a:off x="450850" y="1612900"/>
            <a:ext cx="1376363" cy="4360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342900" indent="-342900" algn="l" defTabSz="330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8275" indent="-166688" algn="l" defTabSz="330200" eaLnBrk="0" hangingPunct="0">
              <a:spcAft>
                <a:spcPct val="20000"/>
              </a:spcAft>
              <a:buChar char="•"/>
              <a:defRPr sz="2000">
                <a:solidFill>
                  <a:schemeClr val="bg2"/>
                </a:solidFill>
                <a:latin typeface="Arial" pitchFamily="34" charset="0"/>
                <a:cs typeface="Arial" pitchFamily="34" charset="0"/>
              </a:defRPr>
            </a:lvl2pPr>
            <a:lvl3pPr marL="358775" indent="-18891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1175" indent="-150813" algn="l" defTabSz="330200" eaLnBrk="0" hangingPunct="0">
              <a:spcAft>
                <a:spcPct val="20000"/>
              </a:spcAft>
              <a:buChar char="•"/>
              <a:defRPr sz="2000">
                <a:solidFill>
                  <a:schemeClr val="bg2"/>
                </a:solidFill>
                <a:latin typeface="Arial" pitchFamily="34" charset="0"/>
                <a:cs typeface="Arial" pitchFamily="34" charset="0"/>
              </a:defRPr>
            </a:lvl4pPr>
            <a:lvl5pPr marL="2624138" indent="476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813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385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957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529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lvl="1" eaLnBrk="1" hangingPunct="1">
              <a:buSzTx/>
            </a:pPr>
            <a:r>
              <a:rPr lang="zh-CN" altLang="de-DE" sz="1600">
                <a:solidFill>
                  <a:schemeClr val="tx1"/>
                </a:solidFill>
                <a:ea typeface="宋体" pitchFamily="2" charset="-122"/>
              </a:rPr>
              <a:t>目标统一</a:t>
            </a:r>
            <a:r>
              <a:rPr lang="zh-CN" altLang="de-DE" sz="1600" b="0">
                <a:solidFill>
                  <a:schemeClr val="tx1"/>
                </a:solidFill>
                <a:ea typeface="宋体" pitchFamily="2" charset="-122"/>
              </a:rPr>
              <a:t/>
            </a:r>
            <a:br>
              <a:rPr lang="zh-CN" altLang="de-DE" sz="1600" b="0">
                <a:solidFill>
                  <a:schemeClr val="tx1"/>
                </a:solidFill>
                <a:ea typeface="宋体" pitchFamily="2" charset="-122"/>
              </a:rPr>
            </a:br>
            <a:r>
              <a:rPr lang="zh-CN" altLang="de-DE" sz="1400" b="0">
                <a:solidFill>
                  <a:schemeClr val="tx1"/>
                </a:solidFill>
                <a:ea typeface="宋体" pitchFamily="2" charset="-122"/>
              </a:rPr>
              <a:t>预算编制以公司的发展战略目标和企业在各具体方面的基本策略为编制原则，各部门在编制预算时以公司的经营目标为最终目标</a:t>
            </a:r>
            <a:br>
              <a:rPr lang="zh-CN" altLang="de-DE" sz="1400" b="0">
                <a:solidFill>
                  <a:schemeClr val="tx1"/>
                </a:solidFill>
                <a:ea typeface="宋体" pitchFamily="2" charset="-122"/>
              </a:rPr>
            </a:br>
            <a:endParaRPr lang="zh-CN" altLang="de-DE" sz="1400" b="0">
              <a:solidFill>
                <a:schemeClr val="tx1"/>
              </a:solidFill>
              <a:ea typeface="宋体" pitchFamily="2" charset="-122"/>
            </a:endParaRPr>
          </a:p>
          <a:p>
            <a:pPr lvl="1" eaLnBrk="1" hangingPunct="1">
              <a:buSzTx/>
            </a:pPr>
            <a:r>
              <a:rPr lang="zh-CN" altLang="de-DE" sz="1600">
                <a:solidFill>
                  <a:schemeClr val="tx1"/>
                </a:solidFill>
                <a:ea typeface="宋体" pitchFamily="2" charset="-122"/>
              </a:rPr>
              <a:t>分工协作</a:t>
            </a:r>
            <a:br>
              <a:rPr lang="zh-CN" altLang="de-DE" sz="1600">
                <a:solidFill>
                  <a:schemeClr val="tx1"/>
                </a:solidFill>
                <a:ea typeface="宋体" pitchFamily="2" charset="-122"/>
              </a:rPr>
            </a:br>
            <a:r>
              <a:rPr lang="zh-CN" altLang="de-DE" sz="1400" b="0">
                <a:solidFill>
                  <a:schemeClr val="tx1"/>
                </a:solidFill>
                <a:ea typeface="宋体" pitchFamily="2" charset="-122"/>
              </a:rPr>
              <a:t>以调整以后的组织架构、明确的部门职责分工和权限划盼以及完善的工作流程为基础</a:t>
            </a:r>
            <a:endParaRPr lang="zh-HK" altLang="de-DE" sz="1400" b="0">
              <a:solidFill>
                <a:schemeClr val="tx1"/>
              </a:solidFill>
              <a:ea typeface="PMingLiU" pitchFamily="18" charset="-120"/>
            </a:endParaRPr>
          </a:p>
        </p:txBody>
      </p:sp>
      <p:sp>
        <p:nvSpPr>
          <p:cNvPr id="29703" name="Line 6"/>
          <p:cNvSpPr>
            <a:spLocks noChangeShapeType="1"/>
          </p:cNvSpPr>
          <p:nvPr/>
        </p:nvSpPr>
        <p:spPr bwMode="auto">
          <a:xfrm>
            <a:off x="2062163" y="1473200"/>
            <a:ext cx="1433512" cy="0"/>
          </a:xfrm>
          <a:prstGeom prst="line">
            <a:avLst/>
          </a:prstGeom>
          <a:noFill/>
          <a:ln w="22225">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29704" name="Text12"/>
          <p:cNvSpPr>
            <a:spLocks noChangeArrowheads="1"/>
          </p:cNvSpPr>
          <p:nvPr/>
        </p:nvSpPr>
        <p:spPr bwMode="auto">
          <a:xfrm>
            <a:off x="2062163" y="1138238"/>
            <a:ext cx="1376362"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330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8275" indent="-166688" algn="l" defTabSz="330200" eaLnBrk="0" hangingPunct="0">
              <a:spcAft>
                <a:spcPct val="20000"/>
              </a:spcAft>
              <a:buChar char="•"/>
              <a:defRPr sz="2000">
                <a:solidFill>
                  <a:schemeClr val="bg2"/>
                </a:solidFill>
                <a:latin typeface="Arial" pitchFamily="34" charset="0"/>
                <a:cs typeface="Arial" pitchFamily="34" charset="0"/>
              </a:defRPr>
            </a:lvl2pPr>
            <a:lvl3pPr marL="358775" indent="-18891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1175" indent="-150813" algn="l" defTabSz="330200" eaLnBrk="0" hangingPunct="0">
              <a:spcAft>
                <a:spcPct val="20000"/>
              </a:spcAft>
              <a:buChar char="•"/>
              <a:defRPr sz="2000">
                <a:solidFill>
                  <a:schemeClr val="bg2"/>
                </a:solidFill>
                <a:latin typeface="Arial" pitchFamily="34" charset="0"/>
                <a:cs typeface="Arial" pitchFamily="34" charset="0"/>
              </a:defRPr>
            </a:lvl4pPr>
            <a:lvl5pPr marL="2624138" indent="476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813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385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957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529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de-DE" sz="1800">
                <a:solidFill>
                  <a:schemeClr val="tx1"/>
                </a:solidFill>
                <a:ea typeface="宋体" pitchFamily="2" charset="-122"/>
              </a:rPr>
              <a:t>全面观念</a:t>
            </a:r>
            <a:endParaRPr lang="zh-HK" altLang="de-DE" sz="1800">
              <a:solidFill>
                <a:schemeClr val="tx1"/>
              </a:solidFill>
              <a:ea typeface="PMingLiU" pitchFamily="18" charset="-120"/>
            </a:endParaRPr>
          </a:p>
        </p:txBody>
      </p:sp>
      <p:sp>
        <p:nvSpPr>
          <p:cNvPr id="29705" name="Text12"/>
          <p:cNvSpPr>
            <a:spLocks noChangeArrowheads="1"/>
          </p:cNvSpPr>
          <p:nvPr/>
        </p:nvSpPr>
        <p:spPr bwMode="auto">
          <a:xfrm>
            <a:off x="2062163" y="1612900"/>
            <a:ext cx="1376362" cy="3070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342900" indent="-342900" algn="l" defTabSz="330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8275" indent="-166688" algn="l" defTabSz="330200" eaLnBrk="0" hangingPunct="0">
              <a:spcAft>
                <a:spcPct val="20000"/>
              </a:spcAft>
              <a:buChar char="•"/>
              <a:defRPr sz="2000">
                <a:solidFill>
                  <a:schemeClr val="bg2"/>
                </a:solidFill>
                <a:latin typeface="Arial" pitchFamily="34" charset="0"/>
                <a:cs typeface="Arial" pitchFamily="34" charset="0"/>
              </a:defRPr>
            </a:lvl2pPr>
            <a:lvl3pPr marL="358775" indent="-18891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1175" indent="-150813" algn="l" defTabSz="330200" eaLnBrk="0" hangingPunct="0">
              <a:spcAft>
                <a:spcPct val="20000"/>
              </a:spcAft>
              <a:buChar char="•"/>
              <a:defRPr sz="2000">
                <a:solidFill>
                  <a:schemeClr val="bg2"/>
                </a:solidFill>
                <a:latin typeface="Arial" pitchFamily="34" charset="0"/>
                <a:cs typeface="Arial" pitchFamily="34" charset="0"/>
              </a:defRPr>
            </a:lvl4pPr>
            <a:lvl5pPr marL="2624138" indent="476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813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385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957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529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lvl="1" eaLnBrk="1" hangingPunct="1">
              <a:buSzTx/>
            </a:pPr>
            <a:r>
              <a:rPr lang="zh-CN" altLang="de-DE" sz="1600">
                <a:solidFill>
                  <a:schemeClr val="tx1"/>
                </a:solidFill>
                <a:ea typeface="宋体" pitchFamily="2" charset="-122"/>
              </a:rPr>
              <a:t>内容全面</a:t>
            </a:r>
            <a:br>
              <a:rPr lang="zh-CN" altLang="de-DE" sz="1600">
                <a:solidFill>
                  <a:schemeClr val="tx1"/>
                </a:solidFill>
                <a:ea typeface="宋体" pitchFamily="2" charset="-122"/>
              </a:rPr>
            </a:br>
            <a:r>
              <a:rPr lang="zh-CN" altLang="de-DE" sz="1400" b="0">
                <a:solidFill>
                  <a:schemeClr val="tx1"/>
                </a:solidFill>
                <a:ea typeface="宋体" pitchFamily="2" charset="-122"/>
              </a:rPr>
              <a:t>财务预算包括利润表、资产负债表及现金流量表</a:t>
            </a:r>
          </a:p>
          <a:p>
            <a:pPr lvl="1" eaLnBrk="1" hangingPunct="1">
              <a:buSzTx/>
            </a:pPr>
            <a:endParaRPr lang="zh-CN" altLang="de-DE" sz="1400" b="0">
              <a:solidFill>
                <a:schemeClr val="tx1"/>
              </a:solidFill>
              <a:ea typeface="宋体" pitchFamily="2" charset="-122"/>
            </a:endParaRPr>
          </a:p>
          <a:p>
            <a:pPr lvl="1" eaLnBrk="1" hangingPunct="1">
              <a:buSzTx/>
            </a:pPr>
            <a:r>
              <a:rPr lang="zh-CN" altLang="de-DE" sz="1600">
                <a:solidFill>
                  <a:schemeClr val="tx1"/>
                </a:solidFill>
                <a:ea typeface="宋体" pitchFamily="2" charset="-122"/>
              </a:rPr>
              <a:t>时间全面</a:t>
            </a:r>
            <a:r>
              <a:rPr lang="zh-CN" altLang="de-DE" sz="1600" b="0">
                <a:solidFill>
                  <a:schemeClr val="tx1"/>
                </a:solidFill>
                <a:ea typeface="宋体" pitchFamily="2" charset="-122"/>
              </a:rPr>
              <a:t/>
            </a:r>
            <a:br>
              <a:rPr lang="zh-CN" altLang="de-DE" sz="1600" b="0">
                <a:solidFill>
                  <a:schemeClr val="tx1"/>
                </a:solidFill>
                <a:ea typeface="宋体" pitchFamily="2" charset="-122"/>
              </a:rPr>
            </a:br>
            <a:r>
              <a:rPr lang="zh-CN" altLang="de-DE" sz="1400" b="0">
                <a:solidFill>
                  <a:schemeClr val="tx1"/>
                </a:solidFill>
                <a:ea typeface="宋体" pitchFamily="2" charset="-122"/>
              </a:rPr>
              <a:t>分解至各月份</a:t>
            </a:r>
          </a:p>
          <a:p>
            <a:pPr lvl="1" eaLnBrk="1" hangingPunct="1">
              <a:buSzTx/>
            </a:pPr>
            <a:endParaRPr lang="zh-CN" altLang="de-DE" sz="1600" b="0">
              <a:solidFill>
                <a:schemeClr val="tx1"/>
              </a:solidFill>
              <a:ea typeface="宋体" pitchFamily="2" charset="-122"/>
            </a:endParaRPr>
          </a:p>
          <a:p>
            <a:pPr lvl="1" eaLnBrk="1" hangingPunct="1">
              <a:buSzTx/>
            </a:pPr>
            <a:r>
              <a:rPr lang="zh-CN" altLang="de-DE" sz="1600">
                <a:solidFill>
                  <a:schemeClr val="tx1"/>
                </a:solidFill>
                <a:ea typeface="宋体" pitchFamily="2" charset="-122"/>
              </a:rPr>
              <a:t>部门全面</a:t>
            </a:r>
            <a:br>
              <a:rPr lang="zh-CN" altLang="de-DE" sz="1600">
                <a:solidFill>
                  <a:schemeClr val="tx1"/>
                </a:solidFill>
                <a:ea typeface="宋体" pitchFamily="2" charset="-122"/>
              </a:rPr>
            </a:br>
            <a:r>
              <a:rPr lang="zh-CN" altLang="de-DE" sz="1400" b="0">
                <a:solidFill>
                  <a:schemeClr val="tx1"/>
                </a:solidFill>
                <a:ea typeface="宋体" pitchFamily="2" charset="-122"/>
              </a:rPr>
              <a:t>各部门的负责人均需参与</a:t>
            </a:r>
            <a:r>
              <a:rPr lang="zh-CN" altLang="de-DE" sz="1400">
                <a:solidFill>
                  <a:schemeClr val="tx1"/>
                </a:solidFill>
                <a:ea typeface="宋体" pitchFamily="2" charset="-122"/>
              </a:rPr>
              <a:t/>
            </a:r>
            <a:br>
              <a:rPr lang="zh-CN" altLang="de-DE" sz="1400">
                <a:solidFill>
                  <a:schemeClr val="tx1"/>
                </a:solidFill>
                <a:ea typeface="宋体" pitchFamily="2" charset="-122"/>
              </a:rPr>
            </a:br>
            <a:endParaRPr lang="zh-HK" altLang="de-DE" sz="1400">
              <a:solidFill>
                <a:schemeClr val="tx1"/>
              </a:solidFill>
              <a:ea typeface="PMingLiU" pitchFamily="18" charset="-120"/>
            </a:endParaRPr>
          </a:p>
        </p:txBody>
      </p:sp>
      <p:sp>
        <p:nvSpPr>
          <p:cNvPr id="29706" name="Line 9"/>
          <p:cNvSpPr>
            <a:spLocks noChangeShapeType="1"/>
          </p:cNvSpPr>
          <p:nvPr/>
        </p:nvSpPr>
        <p:spPr bwMode="auto">
          <a:xfrm>
            <a:off x="3671888" y="1473200"/>
            <a:ext cx="1436687" cy="0"/>
          </a:xfrm>
          <a:prstGeom prst="line">
            <a:avLst/>
          </a:prstGeom>
          <a:noFill/>
          <a:ln w="22225">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29707" name="Text12"/>
          <p:cNvSpPr>
            <a:spLocks noChangeArrowheads="1"/>
          </p:cNvSpPr>
          <p:nvPr/>
        </p:nvSpPr>
        <p:spPr bwMode="auto">
          <a:xfrm>
            <a:off x="3671888" y="1138238"/>
            <a:ext cx="1377950"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330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8275" indent="-166688" algn="l" defTabSz="330200" eaLnBrk="0" hangingPunct="0">
              <a:spcAft>
                <a:spcPct val="20000"/>
              </a:spcAft>
              <a:buChar char="•"/>
              <a:defRPr sz="2000">
                <a:solidFill>
                  <a:schemeClr val="bg2"/>
                </a:solidFill>
                <a:latin typeface="Arial" pitchFamily="34" charset="0"/>
                <a:cs typeface="Arial" pitchFamily="34" charset="0"/>
              </a:defRPr>
            </a:lvl2pPr>
            <a:lvl3pPr marL="358775" indent="-18891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1175" indent="-150813" algn="l" defTabSz="330200" eaLnBrk="0" hangingPunct="0">
              <a:spcAft>
                <a:spcPct val="20000"/>
              </a:spcAft>
              <a:buChar char="•"/>
              <a:defRPr sz="2000">
                <a:solidFill>
                  <a:schemeClr val="bg2"/>
                </a:solidFill>
                <a:latin typeface="Arial" pitchFamily="34" charset="0"/>
                <a:cs typeface="Arial" pitchFamily="34" charset="0"/>
              </a:defRPr>
            </a:lvl4pPr>
            <a:lvl5pPr marL="2624138" indent="476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813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385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957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529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de-DE" sz="1800">
                <a:solidFill>
                  <a:schemeClr val="tx1"/>
                </a:solidFill>
                <a:ea typeface="宋体" pitchFamily="2" charset="-122"/>
              </a:rPr>
              <a:t>计划观念</a:t>
            </a:r>
            <a:endParaRPr lang="zh-HK" altLang="de-DE" sz="1800">
              <a:solidFill>
                <a:schemeClr val="tx1"/>
              </a:solidFill>
              <a:ea typeface="PMingLiU" pitchFamily="18" charset="-120"/>
            </a:endParaRPr>
          </a:p>
        </p:txBody>
      </p:sp>
      <p:sp>
        <p:nvSpPr>
          <p:cNvPr id="29708" name="Text12"/>
          <p:cNvSpPr>
            <a:spLocks noChangeArrowheads="1"/>
          </p:cNvSpPr>
          <p:nvPr/>
        </p:nvSpPr>
        <p:spPr bwMode="auto">
          <a:xfrm>
            <a:off x="3671888" y="1612900"/>
            <a:ext cx="1377950" cy="3792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342900" indent="-342900" algn="l" defTabSz="330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8275" indent="-166688" algn="l" defTabSz="330200" eaLnBrk="0" hangingPunct="0">
              <a:spcAft>
                <a:spcPct val="20000"/>
              </a:spcAft>
              <a:buChar char="•"/>
              <a:defRPr sz="2000">
                <a:solidFill>
                  <a:schemeClr val="bg2"/>
                </a:solidFill>
                <a:latin typeface="Arial" pitchFamily="34" charset="0"/>
                <a:cs typeface="Arial" pitchFamily="34" charset="0"/>
              </a:defRPr>
            </a:lvl2pPr>
            <a:lvl3pPr marL="358775" indent="-18891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1175" indent="-150813" algn="l" defTabSz="330200" eaLnBrk="0" hangingPunct="0">
              <a:spcAft>
                <a:spcPct val="20000"/>
              </a:spcAft>
              <a:buChar char="•"/>
              <a:defRPr sz="2000">
                <a:solidFill>
                  <a:schemeClr val="bg2"/>
                </a:solidFill>
                <a:latin typeface="Arial" pitchFamily="34" charset="0"/>
                <a:cs typeface="Arial" pitchFamily="34" charset="0"/>
              </a:defRPr>
            </a:lvl4pPr>
            <a:lvl5pPr marL="2624138" indent="476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813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385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957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529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lvl="1" eaLnBrk="1" hangingPunct="1">
              <a:buSzTx/>
            </a:pPr>
            <a:r>
              <a:rPr lang="zh-CN" altLang="de-DE" sz="1600">
                <a:solidFill>
                  <a:schemeClr val="tx1"/>
                </a:solidFill>
                <a:ea typeface="宋体" pitchFamily="2" charset="-122"/>
              </a:rPr>
              <a:t>以业务计划为基础</a:t>
            </a:r>
            <a:r>
              <a:rPr lang="zh-CN" altLang="de-DE" sz="1600" b="0">
                <a:solidFill>
                  <a:schemeClr val="tx1"/>
                </a:solidFill>
                <a:ea typeface="宋体" pitchFamily="2" charset="-122"/>
              </a:rPr>
              <a:t/>
            </a:r>
            <a:br>
              <a:rPr lang="zh-CN" altLang="de-DE" sz="1600" b="0">
                <a:solidFill>
                  <a:schemeClr val="tx1"/>
                </a:solidFill>
                <a:ea typeface="宋体" pitchFamily="2" charset="-122"/>
              </a:rPr>
            </a:br>
            <a:r>
              <a:rPr lang="zh-CN" altLang="de-DE" sz="1400" b="0">
                <a:solidFill>
                  <a:schemeClr val="tx1"/>
                </a:solidFill>
                <a:ea typeface="宋体" pitchFamily="2" charset="-122"/>
              </a:rPr>
              <a:t>以各部门的各种计划为基础，包括各部门的工作计划、采购计划、业务发展计划、专项计划等</a:t>
            </a:r>
            <a:r>
              <a:rPr lang="zh-CN" altLang="de-DE" sz="1600" b="0">
                <a:solidFill>
                  <a:schemeClr val="tx1"/>
                </a:solidFill>
                <a:ea typeface="宋体" pitchFamily="2" charset="-122"/>
              </a:rPr>
              <a:t/>
            </a:r>
            <a:br>
              <a:rPr lang="zh-CN" altLang="de-DE" sz="1600" b="0">
                <a:solidFill>
                  <a:schemeClr val="tx1"/>
                </a:solidFill>
                <a:ea typeface="宋体" pitchFamily="2" charset="-122"/>
              </a:rPr>
            </a:br>
            <a:endParaRPr lang="zh-CN" altLang="de-DE" sz="1600" b="0">
              <a:solidFill>
                <a:schemeClr val="tx1"/>
              </a:solidFill>
              <a:ea typeface="宋体" pitchFamily="2" charset="-122"/>
            </a:endParaRPr>
          </a:p>
          <a:p>
            <a:pPr lvl="1" eaLnBrk="1" hangingPunct="1">
              <a:buSzTx/>
            </a:pPr>
            <a:r>
              <a:rPr lang="zh-CN" altLang="de-DE" sz="1600">
                <a:solidFill>
                  <a:schemeClr val="tx1"/>
                </a:solidFill>
                <a:ea typeface="宋体" pitchFamily="2" charset="-122"/>
              </a:rPr>
              <a:t>量化与协调</a:t>
            </a:r>
            <a:r>
              <a:rPr lang="zh-CN" altLang="de-DE" sz="1600" b="0">
                <a:solidFill>
                  <a:schemeClr val="tx1"/>
                </a:solidFill>
                <a:ea typeface="宋体" pitchFamily="2" charset="-122"/>
              </a:rPr>
              <a:t/>
            </a:r>
            <a:br>
              <a:rPr lang="zh-CN" altLang="de-DE" sz="1600" b="0">
                <a:solidFill>
                  <a:schemeClr val="tx1"/>
                </a:solidFill>
                <a:ea typeface="宋体" pitchFamily="2" charset="-122"/>
              </a:rPr>
            </a:br>
            <a:r>
              <a:rPr lang="zh-CN" altLang="de-DE" sz="1400" b="0">
                <a:solidFill>
                  <a:schemeClr val="tx1"/>
                </a:solidFill>
                <a:ea typeface="宋体" pitchFamily="2" charset="-122"/>
              </a:rPr>
              <a:t>预算是工作计划的量化体现，同时也促进工作计划目标明确并且相互衔接</a:t>
            </a:r>
            <a:endParaRPr lang="zh-HK" altLang="de-DE" sz="1400" b="0">
              <a:solidFill>
                <a:schemeClr val="tx1"/>
              </a:solidFill>
              <a:ea typeface="PMingLiU" pitchFamily="18" charset="-120"/>
            </a:endParaRPr>
          </a:p>
        </p:txBody>
      </p:sp>
      <p:sp>
        <p:nvSpPr>
          <p:cNvPr id="29709" name="Line 12"/>
          <p:cNvSpPr>
            <a:spLocks noChangeShapeType="1"/>
          </p:cNvSpPr>
          <p:nvPr/>
        </p:nvSpPr>
        <p:spPr bwMode="auto">
          <a:xfrm>
            <a:off x="5284788" y="1473200"/>
            <a:ext cx="1433512" cy="0"/>
          </a:xfrm>
          <a:prstGeom prst="line">
            <a:avLst/>
          </a:prstGeom>
          <a:noFill/>
          <a:ln w="22225">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29710" name="Text12"/>
          <p:cNvSpPr>
            <a:spLocks noChangeArrowheads="1"/>
          </p:cNvSpPr>
          <p:nvPr/>
        </p:nvSpPr>
        <p:spPr bwMode="auto">
          <a:xfrm>
            <a:off x="5284788" y="1138238"/>
            <a:ext cx="1374775"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330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8275" indent="-166688" algn="l" defTabSz="330200" eaLnBrk="0" hangingPunct="0">
              <a:spcAft>
                <a:spcPct val="20000"/>
              </a:spcAft>
              <a:buChar char="•"/>
              <a:defRPr sz="2000">
                <a:solidFill>
                  <a:schemeClr val="bg2"/>
                </a:solidFill>
                <a:latin typeface="Arial" pitchFamily="34" charset="0"/>
                <a:cs typeface="Arial" pitchFamily="34" charset="0"/>
              </a:defRPr>
            </a:lvl2pPr>
            <a:lvl3pPr marL="358775" indent="-18891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1175" indent="-150813" algn="l" defTabSz="330200" eaLnBrk="0" hangingPunct="0">
              <a:spcAft>
                <a:spcPct val="20000"/>
              </a:spcAft>
              <a:buChar char="•"/>
              <a:defRPr sz="2000">
                <a:solidFill>
                  <a:schemeClr val="bg2"/>
                </a:solidFill>
                <a:latin typeface="Arial" pitchFamily="34" charset="0"/>
                <a:cs typeface="Arial" pitchFamily="34" charset="0"/>
              </a:defRPr>
            </a:lvl4pPr>
            <a:lvl5pPr marL="2624138" indent="476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813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385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957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529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de-DE" sz="1800">
                <a:solidFill>
                  <a:schemeClr val="tx1"/>
                </a:solidFill>
                <a:ea typeface="宋体" pitchFamily="2" charset="-122"/>
              </a:rPr>
              <a:t>责任观念</a:t>
            </a:r>
            <a:endParaRPr lang="zh-HK" altLang="de-DE" sz="1800">
              <a:solidFill>
                <a:schemeClr val="tx1"/>
              </a:solidFill>
              <a:ea typeface="PMingLiU" pitchFamily="18" charset="-120"/>
            </a:endParaRPr>
          </a:p>
        </p:txBody>
      </p:sp>
      <p:sp>
        <p:nvSpPr>
          <p:cNvPr id="29711" name="Text12"/>
          <p:cNvSpPr>
            <a:spLocks noChangeArrowheads="1"/>
          </p:cNvSpPr>
          <p:nvPr/>
        </p:nvSpPr>
        <p:spPr bwMode="auto">
          <a:xfrm>
            <a:off x="5284788" y="1612900"/>
            <a:ext cx="1374775" cy="4930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342900" indent="-342900" algn="l" defTabSz="330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8275" indent="-166688" algn="l" defTabSz="330200" eaLnBrk="0" hangingPunct="0">
              <a:spcAft>
                <a:spcPct val="20000"/>
              </a:spcAft>
              <a:buChar char="•"/>
              <a:defRPr sz="2000">
                <a:solidFill>
                  <a:schemeClr val="bg2"/>
                </a:solidFill>
                <a:latin typeface="Arial" pitchFamily="34" charset="0"/>
                <a:cs typeface="Arial" pitchFamily="34" charset="0"/>
              </a:defRPr>
            </a:lvl2pPr>
            <a:lvl3pPr marL="358775" indent="-18891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1175" indent="-150813" algn="l" defTabSz="330200" eaLnBrk="0" hangingPunct="0">
              <a:spcAft>
                <a:spcPct val="20000"/>
              </a:spcAft>
              <a:buChar char="•"/>
              <a:defRPr sz="2000">
                <a:solidFill>
                  <a:schemeClr val="bg2"/>
                </a:solidFill>
                <a:latin typeface="Arial" pitchFamily="34" charset="0"/>
                <a:cs typeface="Arial" pitchFamily="34" charset="0"/>
              </a:defRPr>
            </a:lvl4pPr>
            <a:lvl5pPr marL="2624138" indent="476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813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385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957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529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lvl="1" eaLnBrk="1" hangingPunct="1">
              <a:buSzTx/>
            </a:pPr>
            <a:r>
              <a:rPr lang="zh-CN" altLang="de-DE" sz="1600">
                <a:solidFill>
                  <a:schemeClr val="tx1"/>
                </a:solidFill>
                <a:ea typeface="宋体" pitchFamily="2" charset="-122"/>
              </a:rPr>
              <a:t>各司其责</a:t>
            </a:r>
            <a:r>
              <a:rPr lang="zh-CN" altLang="de-DE" sz="1600" b="0">
                <a:solidFill>
                  <a:schemeClr val="tx1"/>
                </a:solidFill>
                <a:ea typeface="宋体" pitchFamily="2" charset="-122"/>
              </a:rPr>
              <a:t/>
            </a:r>
            <a:br>
              <a:rPr lang="zh-CN" altLang="de-DE" sz="1600" b="0">
                <a:solidFill>
                  <a:schemeClr val="tx1"/>
                </a:solidFill>
                <a:ea typeface="宋体" pitchFamily="2" charset="-122"/>
              </a:rPr>
            </a:br>
            <a:r>
              <a:rPr lang="zh-CN" altLang="de-DE" sz="1400" b="0">
                <a:solidFill>
                  <a:schemeClr val="tx1"/>
                </a:solidFill>
                <a:ea typeface="宋体" pitchFamily="2" charset="-122"/>
              </a:rPr>
              <a:t>各部门在充分协商的基础上，编制预算并认可公司正式下发的整体预算，负责本部门的预算执行的控制</a:t>
            </a:r>
            <a:r>
              <a:rPr lang="zh-CN" altLang="de-DE" sz="1600" b="0">
                <a:solidFill>
                  <a:schemeClr val="tx1"/>
                </a:solidFill>
                <a:ea typeface="宋体" pitchFamily="2" charset="-122"/>
              </a:rPr>
              <a:t/>
            </a:r>
            <a:br>
              <a:rPr lang="zh-CN" altLang="de-DE" sz="1600" b="0">
                <a:solidFill>
                  <a:schemeClr val="tx1"/>
                </a:solidFill>
                <a:ea typeface="宋体" pitchFamily="2" charset="-122"/>
              </a:rPr>
            </a:br>
            <a:endParaRPr lang="zh-CN" altLang="de-DE" sz="1600" b="0">
              <a:solidFill>
                <a:schemeClr val="tx1"/>
              </a:solidFill>
              <a:ea typeface="宋体" pitchFamily="2" charset="-122"/>
            </a:endParaRPr>
          </a:p>
          <a:p>
            <a:pPr lvl="1" eaLnBrk="1" hangingPunct="1">
              <a:buSzTx/>
            </a:pPr>
            <a:r>
              <a:rPr lang="zh-CN" altLang="de-DE" sz="1600">
                <a:solidFill>
                  <a:schemeClr val="tx1"/>
                </a:solidFill>
                <a:ea typeface="宋体" pitchFamily="2" charset="-122"/>
              </a:rPr>
              <a:t>财务汇总</a:t>
            </a:r>
            <a:r>
              <a:rPr lang="zh-CN" altLang="de-DE" sz="1600" b="0">
                <a:solidFill>
                  <a:schemeClr val="tx1"/>
                </a:solidFill>
                <a:ea typeface="宋体" pitchFamily="2" charset="-122"/>
              </a:rPr>
              <a:t/>
            </a:r>
            <a:br>
              <a:rPr lang="zh-CN" altLang="de-DE" sz="1600" b="0">
                <a:solidFill>
                  <a:schemeClr val="tx1"/>
                </a:solidFill>
                <a:ea typeface="宋体" pitchFamily="2" charset="-122"/>
              </a:rPr>
            </a:br>
            <a:r>
              <a:rPr lang="zh-CN" altLang="de-DE" sz="1400" b="0">
                <a:solidFill>
                  <a:schemeClr val="tx1"/>
                </a:solidFill>
                <a:ea typeface="宋体" pitchFamily="2" charset="-122"/>
              </a:rPr>
              <a:t>财会部汇总各部门的预算，编制最后的预算报表，负责上报及下发整体预算和执行中的各种分析报告</a:t>
            </a:r>
            <a:br>
              <a:rPr lang="zh-CN" altLang="de-DE" sz="1400" b="0">
                <a:solidFill>
                  <a:schemeClr val="tx1"/>
                </a:solidFill>
                <a:ea typeface="宋体" pitchFamily="2" charset="-122"/>
              </a:rPr>
            </a:br>
            <a:endParaRPr lang="zh-CN" altLang="de-DE" sz="1400" b="0">
              <a:solidFill>
                <a:schemeClr val="tx1"/>
              </a:solidFill>
              <a:ea typeface="宋体" pitchFamily="2" charset="-122"/>
            </a:endParaRPr>
          </a:p>
          <a:p>
            <a:pPr lvl="1" eaLnBrk="1" hangingPunct="1">
              <a:buSzTx/>
            </a:pPr>
            <a:r>
              <a:rPr lang="zh-CN" altLang="de-DE" sz="1600">
                <a:solidFill>
                  <a:schemeClr val="tx1"/>
                </a:solidFill>
                <a:ea typeface="宋体" pitchFamily="2" charset="-122"/>
              </a:rPr>
              <a:t>绩效考评的基础</a:t>
            </a:r>
            <a:endParaRPr lang="zh-HK" altLang="de-DE" sz="1600">
              <a:solidFill>
                <a:schemeClr val="tx1"/>
              </a:solidFill>
              <a:ea typeface="PMingLiU" pitchFamily="18" charset="-120"/>
            </a:endParaRPr>
          </a:p>
        </p:txBody>
      </p:sp>
      <p:sp>
        <p:nvSpPr>
          <p:cNvPr id="29712" name="Line 15"/>
          <p:cNvSpPr>
            <a:spLocks noChangeShapeType="1"/>
          </p:cNvSpPr>
          <p:nvPr/>
        </p:nvSpPr>
        <p:spPr bwMode="auto">
          <a:xfrm>
            <a:off x="6894513" y="1473200"/>
            <a:ext cx="1435100" cy="0"/>
          </a:xfrm>
          <a:prstGeom prst="line">
            <a:avLst/>
          </a:prstGeom>
          <a:noFill/>
          <a:ln w="22225">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29713" name="Text12"/>
          <p:cNvSpPr>
            <a:spLocks noChangeArrowheads="1"/>
          </p:cNvSpPr>
          <p:nvPr/>
        </p:nvSpPr>
        <p:spPr bwMode="auto">
          <a:xfrm>
            <a:off x="6894513" y="1138238"/>
            <a:ext cx="1376362"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330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8275" indent="-166688" algn="l" defTabSz="330200" eaLnBrk="0" hangingPunct="0">
              <a:spcAft>
                <a:spcPct val="20000"/>
              </a:spcAft>
              <a:buChar char="•"/>
              <a:defRPr sz="2000">
                <a:solidFill>
                  <a:schemeClr val="bg2"/>
                </a:solidFill>
                <a:latin typeface="Arial" pitchFamily="34" charset="0"/>
                <a:cs typeface="Arial" pitchFamily="34" charset="0"/>
              </a:defRPr>
            </a:lvl2pPr>
            <a:lvl3pPr marL="358775" indent="-18891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1175" indent="-150813" algn="l" defTabSz="330200" eaLnBrk="0" hangingPunct="0">
              <a:spcAft>
                <a:spcPct val="20000"/>
              </a:spcAft>
              <a:buChar char="•"/>
              <a:defRPr sz="2000">
                <a:solidFill>
                  <a:schemeClr val="bg2"/>
                </a:solidFill>
                <a:latin typeface="Arial" pitchFamily="34" charset="0"/>
                <a:cs typeface="Arial" pitchFamily="34" charset="0"/>
              </a:defRPr>
            </a:lvl4pPr>
            <a:lvl5pPr marL="2624138" indent="476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813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385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957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529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de-DE" sz="1800">
                <a:solidFill>
                  <a:schemeClr val="tx1"/>
                </a:solidFill>
                <a:ea typeface="宋体" pitchFamily="2" charset="-122"/>
              </a:rPr>
              <a:t>授权观念</a:t>
            </a:r>
            <a:endParaRPr lang="zh-HK" altLang="de-DE" sz="1800">
              <a:solidFill>
                <a:schemeClr val="tx1"/>
              </a:solidFill>
              <a:ea typeface="PMingLiU" pitchFamily="18" charset="-120"/>
            </a:endParaRPr>
          </a:p>
        </p:txBody>
      </p:sp>
      <p:sp>
        <p:nvSpPr>
          <p:cNvPr id="29714" name="Text12"/>
          <p:cNvSpPr>
            <a:spLocks noChangeArrowheads="1"/>
          </p:cNvSpPr>
          <p:nvPr/>
        </p:nvSpPr>
        <p:spPr bwMode="auto">
          <a:xfrm>
            <a:off x="6894513" y="1612900"/>
            <a:ext cx="1376362" cy="3509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342900" indent="-342900" algn="l" defTabSz="330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8275" indent="-166688" algn="l" defTabSz="330200" eaLnBrk="0" hangingPunct="0">
              <a:spcAft>
                <a:spcPct val="20000"/>
              </a:spcAft>
              <a:buChar char="•"/>
              <a:defRPr sz="2000">
                <a:solidFill>
                  <a:schemeClr val="bg2"/>
                </a:solidFill>
                <a:latin typeface="Arial" pitchFamily="34" charset="0"/>
                <a:cs typeface="Arial" pitchFamily="34" charset="0"/>
              </a:defRPr>
            </a:lvl2pPr>
            <a:lvl3pPr marL="358775" indent="-18891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1175" indent="-150813" algn="l" defTabSz="330200" eaLnBrk="0" hangingPunct="0">
              <a:spcAft>
                <a:spcPct val="20000"/>
              </a:spcAft>
              <a:buChar char="•"/>
              <a:defRPr sz="2000">
                <a:solidFill>
                  <a:schemeClr val="bg2"/>
                </a:solidFill>
                <a:latin typeface="Arial" pitchFamily="34" charset="0"/>
                <a:cs typeface="Arial" pitchFamily="34" charset="0"/>
              </a:defRPr>
            </a:lvl4pPr>
            <a:lvl5pPr marL="2624138" indent="4763" algn="l" defTabSz="330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813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385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957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52938" indent="4763" defTabSz="330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lvl="1" eaLnBrk="1" hangingPunct="1">
              <a:buSzTx/>
            </a:pPr>
            <a:r>
              <a:rPr lang="zh-CN" altLang="de-DE" sz="1600">
                <a:solidFill>
                  <a:schemeClr val="tx1"/>
                </a:solidFill>
                <a:ea typeface="宋体" pitchFamily="2" charset="-122"/>
              </a:rPr>
              <a:t>分层授权</a:t>
            </a:r>
            <a:r>
              <a:rPr lang="zh-CN" altLang="de-DE" sz="1600" b="0">
                <a:solidFill>
                  <a:schemeClr val="tx1"/>
                </a:solidFill>
                <a:ea typeface="宋体" pitchFamily="2" charset="-122"/>
              </a:rPr>
              <a:t/>
            </a:r>
            <a:br>
              <a:rPr lang="zh-CN" altLang="de-DE" sz="1600" b="0">
                <a:solidFill>
                  <a:schemeClr val="tx1"/>
                </a:solidFill>
                <a:ea typeface="宋体" pitchFamily="2" charset="-122"/>
              </a:rPr>
            </a:br>
            <a:r>
              <a:rPr lang="zh-CN" altLang="de-DE" sz="1400" b="0">
                <a:solidFill>
                  <a:schemeClr val="tx1"/>
                </a:solidFill>
                <a:ea typeface="宋体" pitchFamily="2" charset="-122"/>
              </a:rPr>
              <a:t>全面预算管理和组织架构、部门职责、业务流程相互配合，实行分层授权负责制</a:t>
            </a:r>
            <a:br>
              <a:rPr lang="zh-CN" altLang="de-DE" sz="1400" b="0">
                <a:solidFill>
                  <a:schemeClr val="tx1"/>
                </a:solidFill>
                <a:ea typeface="宋体" pitchFamily="2" charset="-122"/>
              </a:rPr>
            </a:br>
            <a:endParaRPr lang="zh-CN" altLang="de-DE" sz="1400" b="0">
              <a:solidFill>
                <a:schemeClr val="tx1"/>
              </a:solidFill>
              <a:ea typeface="宋体" pitchFamily="2" charset="-122"/>
            </a:endParaRPr>
          </a:p>
          <a:p>
            <a:pPr lvl="1" eaLnBrk="1" hangingPunct="1">
              <a:buSzTx/>
            </a:pPr>
            <a:r>
              <a:rPr lang="zh-CN" altLang="de-DE" sz="1600">
                <a:solidFill>
                  <a:schemeClr val="tx1"/>
                </a:solidFill>
                <a:ea typeface="宋体" pitchFamily="2" charset="-122"/>
              </a:rPr>
              <a:t>自主决策</a:t>
            </a:r>
            <a:r>
              <a:rPr lang="zh-CN" altLang="de-DE" sz="1600" b="0">
                <a:solidFill>
                  <a:schemeClr val="tx1"/>
                </a:solidFill>
                <a:ea typeface="宋体" pitchFamily="2" charset="-122"/>
              </a:rPr>
              <a:t/>
            </a:r>
            <a:br>
              <a:rPr lang="zh-CN" altLang="de-DE" sz="1600" b="0">
                <a:solidFill>
                  <a:schemeClr val="tx1"/>
                </a:solidFill>
                <a:ea typeface="宋体" pitchFamily="2" charset="-122"/>
              </a:rPr>
            </a:br>
            <a:r>
              <a:rPr lang="zh-CN" altLang="de-DE" sz="1400" b="0">
                <a:solidFill>
                  <a:schemeClr val="tx1"/>
                </a:solidFill>
                <a:ea typeface="宋体" pitchFamily="2" charset="-122"/>
              </a:rPr>
              <a:t>各层管理人员在授权范围内，对日常事务自主决策，根据市场形势的变化做出高效的应对</a:t>
            </a:r>
            <a:endParaRPr lang="zh-HK" altLang="de-DE" sz="1400" b="0">
              <a:solidFill>
                <a:schemeClr val="tx1"/>
              </a:solidFill>
              <a:ea typeface="PMingLiU" pitchFamily="18" charset="-120"/>
            </a:endParaRPr>
          </a:p>
        </p:txBody>
      </p:sp>
      <p:sp>
        <p:nvSpPr>
          <p:cNvPr id="29715" name="Rectangle 22"/>
          <p:cNvSpPr>
            <a:spLocks noChangeArrowheads="1"/>
          </p:cNvSpPr>
          <p:nvPr/>
        </p:nvSpPr>
        <p:spPr bwMode="auto">
          <a:xfrm>
            <a:off x="88900" y="101600"/>
            <a:ext cx="8802688" cy="82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2.7 </a:t>
            </a:r>
            <a:r>
              <a:rPr lang="zh-CN" altLang="en-GB" sz="2400">
                <a:solidFill>
                  <a:schemeClr val="folHlink"/>
                </a:solidFill>
                <a:ea typeface="宋体" pitchFamily="2" charset="-122"/>
              </a:rPr>
              <a:t>预算编制的基本观念和思想</a:t>
            </a:r>
          </a:p>
        </p:txBody>
      </p:sp>
      <p:sp>
        <p:nvSpPr>
          <p:cNvPr id="29716" name="Line 2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4"/>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A408B5C5-2539-4810-8320-37FB32B1F6EA}" type="slidenum">
              <a:rPr lang="en-GB" altLang="zh-CN" sz="1100" b="0">
                <a:solidFill>
                  <a:schemeClr val="bg2"/>
                </a:solidFill>
              </a:rPr>
              <a:pPr eaLnBrk="1" hangingPunct="1"/>
              <a:t>24</a:t>
            </a:fld>
            <a:endParaRPr lang="en-GB" altLang="zh-CN" sz="1100" b="0">
              <a:solidFill>
                <a:schemeClr val="bg2"/>
              </a:solidFill>
            </a:endParaRPr>
          </a:p>
        </p:txBody>
      </p:sp>
      <p:sp>
        <p:nvSpPr>
          <p:cNvPr id="30723" name="Text Box 2"/>
          <p:cNvSpPr txBox="1">
            <a:spLocks noChangeArrowheads="1"/>
          </p:cNvSpPr>
          <p:nvPr/>
        </p:nvSpPr>
        <p:spPr bwMode="blackWhite">
          <a:xfrm>
            <a:off x="393700" y="1168400"/>
            <a:ext cx="8345488" cy="48609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marL="177800" indent="-1778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4988" indent="-177800"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50000"/>
              </a:spcBef>
              <a:spcAft>
                <a:spcPct val="0"/>
              </a:spcAft>
              <a:buFontTx/>
              <a:buChar char="•"/>
            </a:pPr>
            <a:r>
              <a:rPr lang="zh-CN" altLang="en-US" sz="1600">
                <a:solidFill>
                  <a:schemeClr val="folHlink"/>
                </a:solidFill>
                <a:ea typeface="宋体" pitchFamily="2" charset="-122"/>
              </a:rPr>
              <a:t>以收入为重点</a:t>
            </a:r>
          </a:p>
          <a:p>
            <a:pPr lvl="1" eaLnBrk="1" hangingPunct="1">
              <a:lnSpc>
                <a:spcPct val="80000"/>
              </a:lnSpc>
              <a:spcBef>
                <a:spcPct val="50000"/>
              </a:spcBef>
              <a:spcAft>
                <a:spcPct val="0"/>
              </a:spcAft>
              <a:buFont typeface="新宋体" pitchFamily="49" charset="-122"/>
              <a:buChar char="‐"/>
            </a:pPr>
            <a:r>
              <a:rPr lang="zh-CN" altLang="en-US" sz="1600" b="0">
                <a:solidFill>
                  <a:schemeClr val="folHlink"/>
                </a:solidFill>
                <a:ea typeface="宋体" pitchFamily="2" charset="-122"/>
              </a:rPr>
              <a:t>年度预算的编制是以达到预期销售收入为目标， 企业的全部资源配置围绕实现最大化销售收入进行的</a:t>
            </a:r>
          </a:p>
          <a:p>
            <a:pPr lvl="1" eaLnBrk="1" hangingPunct="1">
              <a:lnSpc>
                <a:spcPct val="80000"/>
              </a:lnSpc>
              <a:spcBef>
                <a:spcPct val="50000"/>
              </a:spcBef>
              <a:spcAft>
                <a:spcPct val="0"/>
              </a:spcAft>
              <a:buFont typeface="新宋体" pitchFamily="49" charset="-122"/>
              <a:buChar char="‐"/>
            </a:pPr>
            <a:r>
              <a:rPr lang="zh-CN" altLang="en-US" sz="1600" b="0">
                <a:solidFill>
                  <a:schemeClr val="folHlink"/>
                </a:solidFill>
                <a:ea typeface="宋体" pitchFamily="2" charset="-122"/>
              </a:rPr>
              <a:t>适用于：快速增长的成长型企业， 如家电（</a:t>
            </a:r>
            <a:r>
              <a:rPr lang="en-US" altLang="zh-CN" sz="1600" b="0">
                <a:solidFill>
                  <a:schemeClr val="folHlink"/>
                </a:solidFill>
                <a:ea typeface="宋体" pitchFamily="2" charset="-122"/>
              </a:rPr>
              <a:t>80</a:t>
            </a:r>
            <a:r>
              <a:rPr lang="zh-CN" altLang="en-US" sz="1600" b="0">
                <a:solidFill>
                  <a:schemeClr val="folHlink"/>
                </a:solidFill>
                <a:ea typeface="宋体" pitchFamily="2" charset="-122"/>
              </a:rPr>
              <a:t>年代）、电信和房地产（</a:t>
            </a:r>
            <a:r>
              <a:rPr lang="en-US" altLang="zh-CN" sz="1600" b="0">
                <a:solidFill>
                  <a:schemeClr val="folHlink"/>
                </a:solidFill>
                <a:ea typeface="宋体" pitchFamily="2" charset="-122"/>
              </a:rPr>
              <a:t>90</a:t>
            </a:r>
            <a:r>
              <a:rPr lang="zh-CN" altLang="en-US" sz="1600" b="0">
                <a:solidFill>
                  <a:schemeClr val="folHlink"/>
                </a:solidFill>
                <a:ea typeface="宋体" pitchFamily="2" charset="-122"/>
              </a:rPr>
              <a:t>年代）、汽车（</a:t>
            </a:r>
            <a:r>
              <a:rPr lang="en-US" altLang="zh-CN" sz="1600" b="0">
                <a:solidFill>
                  <a:schemeClr val="folHlink"/>
                </a:solidFill>
                <a:ea typeface="宋体" pitchFamily="2" charset="-122"/>
              </a:rPr>
              <a:t>2003</a:t>
            </a:r>
            <a:r>
              <a:rPr lang="zh-CN" altLang="en-US" sz="1600" b="0">
                <a:solidFill>
                  <a:schemeClr val="folHlink"/>
                </a:solidFill>
                <a:ea typeface="宋体" pitchFamily="2" charset="-122"/>
              </a:rPr>
              <a:t>年）</a:t>
            </a:r>
          </a:p>
          <a:p>
            <a:pPr eaLnBrk="1" hangingPunct="1">
              <a:spcBef>
                <a:spcPct val="50000"/>
              </a:spcBef>
              <a:spcAft>
                <a:spcPct val="0"/>
              </a:spcAft>
              <a:buFontTx/>
              <a:buChar char="•"/>
            </a:pPr>
            <a:r>
              <a:rPr lang="zh-CN" altLang="en-US" sz="1600">
                <a:solidFill>
                  <a:schemeClr val="folHlink"/>
                </a:solidFill>
                <a:ea typeface="宋体" pitchFamily="2" charset="-122"/>
              </a:rPr>
              <a:t>以成本为重点</a:t>
            </a:r>
          </a:p>
          <a:p>
            <a:pPr lvl="1" eaLnBrk="1" hangingPunct="1">
              <a:lnSpc>
                <a:spcPct val="80000"/>
              </a:lnSpc>
              <a:spcBef>
                <a:spcPct val="50000"/>
              </a:spcBef>
              <a:spcAft>
                <a:spcPct val="0"/>
              </a:spcAft>
              <a:buFont typeface="新宋体" pitchFamily="49" charset="-122"/>
              <a:buChar char="‐"/>
            </a:pPr>
            <a:r>
              <a:rPr lang="zh-CN" altLang="en-US" sz="1600" b="0">
                <a:solidFill>
                  <a:schemeClr val="folHlink"/>
                </a:solidFill>
                <a:ea typeface="宋体" pitchFamily="2" charset="-122"/>
              </a:rPr>
              <a:t>以控制成本费用为重心， 在保持一定水平的收入基础上， 努力降低成本以达到成本最低化</a:t>
            </a:r>
          </a:p>
          <a:p>
            <a:pPr lvl="1" eaLnBrk="1" hangingPunct="1">
              <a:lnSpc>
                <a:spcPct val="80000"/>
              </a:lnSpc>
              <a:spcBef>
                <a:spcPct val="50000"/>
              </a:spcBef>
              <a:spcAft>
                <a:spcPct val="0"/>
              </a:spcAft>
              <a:buFont typeface="新宋体" pitchFamily="49" charset="-122"/>
              <a:buChar char="‐"/>
            </a:pPr>
            <a:r>
              <a:rPr lang="zh-CN" altLang="en-US" sz="1600" b="0">
                <a:solidFill>
                  <a:schemeClr val="folHlink"/>
                </a:solidFill>
                <a:ea typeface="宋体" pitchFamily="2" charset="-122"/>
              </a:rPr>
              <a:t>适用于：</a:t>
            </a:r>
            <a:r>
              <a:rPr lang="en-US" altLang="zh-CN" sz="1600" b="0">
                <a:solidFill>
                  <a:schemeClr val="folHlink"/>
                </a:solidFill>
                <a:ea typeface="宋体" pitchFamily="2" charset="-122"/>
              </a:rPr>
              <a:t>1</a:t>
            </a:r>
            <a:r>
              <a:rPr lang="zh-CN" altLang="en-US" sz="1600" b="0">
                <a:solidFill>
                  <a:schemeClr val="folHlink"/>
                </a:solidFill>
                <a:ea typeface="宋体" pitchFamily="2" charset="-122"/>
              </a:rPr>
              <a:t>）成熟期的企业， 产品和服务较为稳定；</a:t>
            </a:r>
            <a:r>
              <a:rPr lang="en-US" altLang="zh-CN" sz="1600" b="0">
                <a:solidFill>
                  <a:schemeClr val="folHlink"/>
                </a:solidFill>
                <a:ea typeface="宋体" pitchFamily="2" charset="-122"/>
              </a:rPr>
              <a:t>2</a:t>
            </a:r>
            <a:r>
              <a:rPr lang="zh-CN" altLang="en-US" sz="1600" b="0">
                <a:solidFill>
                  <a:schemeClr val="folHlink"/>
                </a:solidFill>
                <a:ea typeface="宋体" pitchFamily="2" charset="-122"/>
              </a:rPr>
              <a:t>）大型企业集团下属分公司， 如电网， 中国电信</a:t>
            </a:r>
            <a:r>
              <a:rPr lang="en-US" altLang="zh-CN" sz="1600" b="0">
                <a:solidFill>
                  <a:schemeClr val="folHlink"/>
                </a:solidFill>
                <a:ea typeface="宋体" pitchFamily="2" charset="-122"/>
              </a:rPr>
              <a:t>\</a:t>
            </a:r>
            <a:r>
              <a:rPr lang="zh-CN" altLang="en-US" sz="1600" b="0">
                <a:solidFill>
                  <a:schemeClr val="folHlink"/>
                </a:solidFill>
                <a:ea typeface="宋体" pitchFamily="2" charset="-122"/>
              </a:rPr>
              <a:t>移动等。</a:t>
            </a:r>
          </a:p>
          <a:p>
            <a:pPr eaLnBrk="1" hangingPunct="1">
              <a:spcBef>
                <a:spcPct val="50000"/>
              </a:spcBef>
              <a:spcAft>
                <a:spcPct val="0"/>
              </a:spcAft>
              <a:buFontTx/>
              <a:buChar char="•"/>
            </a:pPr>
            <a:r>
              <a:rPr lang="zh-CN" altLang="en-US" sz="1600">
                <a:solidFill>
                  <a:schemeClr val="folHlink"/>
                </a:solidFill>
                <a:ea typeface="宋体" pitchFamily="2" charset="-122"/>
              </a:rPr>
              <a:t>以利润为重点</a:t>
            </a:r>
            <a:endParaRPr lang="zh-CN" altLang="en-US" sz="1600" b="0">
              <a:solidFill>
                <a:schemeClr val="folHlink"/>
              </a:solidFill>
              <a:ea typeface="宋体" pitchFamily="2" charset="-122"/>
            </a:endParaRPr>
          </a:p>
          <a:p>
            <a:pPr lvl="1" eaLnBrk="1" hangingPunct="1">
              <a:lnSpc>
                <a:spcPct val="80000"/>
              </a:lnSpc>
              <a:spcBef>
                <a:spcPct val="50000"/>
              </a:spcBef>
              <a:spcAft>
                <a:spcPct val="0"/>
              </a:spcAft>
              <a:buFont typeface="新宋体" pitchFamily="49" charset="-122"/>
              <a:buChar char="‐"/>
            </a:pPr>
            <a:r>
              <a:rPr lang="zh-CN" altLang="en-US" sz="1600" b="0">
                <a:solidFill>
                  <a:schemeClr val="folHlink"/>
                </a:solidFill>
                <a:ea typeface="宋体" pitchFamily="2" charset="-122"/>
              </a:rPr>
              <a:t>追求最大化利润，以目标利润为核心编制预算</a:t>
            </a:r>
          </a:p>
          <a:p>
            <a:pPr lvl="1" eaLnBrk="1" hangingPunct="1">
              <a:lnSpc>
                <a:spcPct val="80000"/>
              </a:lnSpc>
              <a:spcBef>
                <a:spcPct val="50000"/>
              </a:spcBef>
              <a:spcAft>
                <a:spcPct val="0"/>
              </a:spcAft>
              <a:buFont typeface="新宋体" pitchFamily="49" charset="-122"/>
              <a:buChar char="‐"/>
            </a:pPr>
            <a:r>
              <a:rPr lang="zh-CN" altLang="en-US" sz="1600" b="0">
                <a:solidFill>
                  <a:schemeClr val="folHlink"/>
                </a:solidFill>
                <a:ea typeface="宋体" pitchFamily="2" charset="-122"/>
              </a:rPr>
              <a:t>适用于大部分追求利润的的公司</a:t>
            </a:r>
          </a:p>
          <a:p>
            <a:pPr eaLnBrk="1" hangingPunct="1">
              <a:spcBef>
                <a:spcPct val="50000"/>
              </a:spcBef>
              <a:spcAft>
                <a:spcPct val="0"/>
              </a:spcAft>
              <a:buFontTx/>
              <a:buChar char="•"/>
            </a:pPr>
            <a:r>
              <a:rPr lang="zh-CN" altLang="en-US" sz="1600">
                <a:solidFill>
                  <a:schemeClr val="folHlink"/>
                </a:solidFill>
                <a:ea typeface="宋体" pitchFamily="2" charset="-122"/>
              </a:rPr>
              <a:t>以战略为重点</a:t>
            </a:r>
          </a:p>
          <a:p>
            <a:pPr lvl="1" eaLnBrk="1" hangingPunct="1">
              <a:lnSpc>
                <a:spcPct val="80000"/>
              </a:lnSpc>
              <a:spcBef>
                <a:spcPct val="50000"/>
              </a:spcBef>
              <a:spcAft>
                <a:spcPct val="0"/>
              </a:spcAft>
              <a:buFont typeface="新宋体" pitchFamily="49" charset="-122"/>
              <a:buChar char="‐"/>
            </a:pPr>
            <a:r>
              <a:rPr lang="zh-CN" altLang="en-US" sz="1600" b="0">
                <a:solidFill>
                  <a:schemeClr val="folHlink"/>
                </a:solidFill>
                <a:ea typeface="宋体" pitchFamily="2" charset="-122"/>
              </a:rPr>
              <a:t>以保证实现战略规划为前提的预算</a:t>
            </a:r>
          </a:p>
          <a:p>
            <a:pPr lvl="1" eaLnBrk="1" hangingPunct="1">
              <a:lnSpc>
                <a:spcPct val="80000"/>
              </a:lnSpc>
              <a:spcBef>
                <a:spcPct val="50000"/>
              </a:spcBef>
              <a:spcAft>
                <a:spcPct val="0"/>
              </a:spcAft>
              <a:buFont typeface="新宋体" pitchFamily="49" charset="-122"/>
              <a:buChar char="‐"/>
            </a:pPr>
            <a:r>
              <a:rPr lang="zh-CN" altLang="en-US" sz="1600" b="0">
                <a:solidFill>
                  <a:schemeClr val="folHlink"/>
                </a:solidFill>
                <a:ea typeface="宋体" pitchFamily="2" charset="-122"/>
              </a:rPr>
              <a:t>适用于：经营环境和内部条件发生重大变化或企业进行重大技术改造或技术开发投资为重点的企业</a:t>
            </a:r>
            <a:endParaRPr lang="zh-CN" altLang="en-GB" sz="1600" b="0">
              <a:solidFill>
                <a:schemeClr val="folHlink"/>
              </a:solidFill>
              <a:ea typeface="宋体" pitchFamily="2" charset="-122"/>
            </a:endParaRPr>
          </a:p>
        </p:txBody>
      </p:sp>
      <p:sp>
        <p:nvSpPr>
          <p:cNvPr id="30724" name="Rectangle 3"/>
          <p:cNvSpPr>
            <a:spLocks noChangeArrowheads="1"/>
          </p:cNvSpPr>
          <p:nvPr/>
        </p:nvSpPr>
        <p:spPr bwMode="auto">
          <a:xfrm>
            <a:off x="101600" y="111125"/>
            <a:ext cx="8802688" cy="82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2.7 </a:t>
            </a:r>
            <a:r>
              <a:rPr lang="zh-CN" altLang="en-GB" sz="2400">
                <a:solidFill>
                  <a:schemeClr val="folHlink"/>
                </a:solidFill>
                <a:ea typeface="宋体" pitchFamily="2" charset="-122"/>
              </a:rPr>
              <a:t>预算编制的基本观念和思想（续）</a:t>
            </a:r>
          </a:p>
        </p:txBody>
      </p:sp>
      <p:sp>
        <p:nvSpPr>
          <p:cNvPr id="30725" name="Line 4"/>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30726" name="Rectangle 5"/>
          <p:cNvSpPr>
            <a:spLocks noChangeArrowheads="1"/>
          </p:cNvSpPr>
          <p:nvPr/>
        </p:nvSpPr>
        <p:spPr bwMode="auto">
          <a:xfrm>
            <a:off x="163513" y="960438"/>
            <a:ext cx="3811587" cy="2836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zh-CN" altLang="en-GB">
                <a:solidFill>
                  <a:schemeClr val="tx1"/>
                </a:solidFill>
                <a:ea typeface="宋体" pitchFamily="2" charset="-122"/>
              </a:rPr>
              <a:t/>
            </a:r>
            <a:br>
              <a:rPr lang="zh-CN" altLang="en-GB">
                <a:solidFill>
                  <a:schemeClr val="tx1"/>
                </a:solidFill>
                <a:ea typeface="宋体" pitchFamily="2" charset="-122"/>
              </a:rPr>
            </a:br>
            <a:endParaRPr lang="en-GB" altLang="zh-CN">
              <a:solidFill>
                <a:schemeClr val="tx1"/>
              </a:solidFill>
              <a:ea typeface="宋体" pitchFamily="2" charset="-122"/>
            </a:endParaRPr>
          </a:p>
        </p:txBody>
      </p:sp>
      <p:sp>
        <p:nvSpPr>
          <p:cNvPr id="30727" name="Rectangle 11"/>
          <p:cNvSpPr>
            <a:spLocks noChangeArrowheads="1"/>
          </p:cNvSpPr>
          <p:nvPr/>
        </p:nvSpPr>
        <p:spPr bwMode="auto">
          <a:xfrm>
            <a:off x="138113" y="681038"/>
            <a:ext cx="8802687" cy="407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zh-CN" altLang="en-GB">
                <a:solidFill>
                  <a:schemeClr val="tx1"/>
                </a:solidFill>
                <a:ea typeface="宋体" pitchFamily="2" charset="-122"/>
              </a:rPr>
              <a:t>年度预算的编制通常会根据企业的战略方向和指导思想有所侧重</a:t>
            </a:r>
            <a:r>
              <a:rPr lang="en-GB" altLang="zh-CN">
                <a:solidFill>
                  <a:schemeClr val="tx1"/>
                </a:solidFill>
                <a:ea typeface="宋体" pitchFamily="2" charset="-122"/>
              </a:rPr>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a:xfrm>
            <a:off x="179388" y="608013"/>
            <a:ext cx="8786812" cy="820737"/>
          </a:xfrm>
        </p:spPr>
        <p:txBody>
          <a:bodyPr/>
          <a:lstStyle/>
          <a:p>
            <a:pPr eaLnBrk="1" hangingPunct="1"/>
            <a:r>
              <a:rPr lang="zh-CN" altLang="en-GB" smtClean="0">
                <a:ea typeface="宋体" pitchFamily="2" charset="-122"/>
              </a:rPr>
              <a:t>目录</a:t>
            </a:r>
          </a:p>
        </p:txBody>
      </p:sp>
      <p:sp>
        <p:nvSpPr>
          <p:cNvPr id="31747" name="Rectangle 3"/>
          <p:cNvSpPr>
            <a:spLocks noGrp="1" noChangeArrowheads="1"/>
          </p:cNvSpPr>
          <p:nvPr>
            <p:ph type="subTitle" idx="1"/>
          </p:nvPr>
        </p:nvSpPr>
        <p:spPr>
          <a:xfrm>
            <a:off x="163513" y="1219200"/>
            <a:ext cx="7431087" cy="4338638"/>
          </a:xfrm>
        </p:spPr>
        <p:txBody>
          <a:bodyPr/>
          <a:lstStyle/>
          <a:p>
            <a:pPr marL="508000" indent="-508000" eaLnBrk="1" hangingPunct="1">
              <a:buFont typeface="Arial" pitchFamily="34" charset="0"/>
              <a:buAutoNum type="arabicPeriod" startAt="2"/>
            </a:pPr>
            <a:r>
              <a:rPr lang="zh-CN" altLang="en-GB" sz="2400" b="1" smtClean="0">
                <a:ea typeface="宋体" pitchFamily="2" charset="-122"/>
              </a:rPr>
              <a:t>预算管理基本概念</a:t>
            </a:r>
          </a:p>
          <a:p>
            <a:pPr marL="508000" indent="-508000" eaLnBrk="1" hangingPunct="1"/>
            <a:endParaRPr lang="zh-CN" altLang="en-GB" sz="2400" b="1" smtClean="0">
              <a:ea typeface="宋体" pitchFamily="2" charset="-122"/>
            </a:endParaRPr>
          </a:p>
          <a:p>
            <a:pPr lvl="1" eaLnBrk="1" hangingPunct="1">
              <a:buFontTx/>
              <a:buNone/>
            </a:pPr>
            <a:r>
              <a:rPr lang="en-GB" altLang="zh-CN" sz="1800" smtClean="0">
                <a:solidFill>
                  <a:srgbClr val="C0C0C0"/>
                </a:solidFill>
                <a:ea typeface="宋体" pitchFamily="2" charset="-122"/>
              </a:rPr>
              <a:t>2.1 </a:t>
            </a:r>
            <a:r>
              <a:rPr lang="zh-CN" altLang="en-GB" sz="1800" smtClean="0">
                <a:solidFill>
                  <a:srgbClr val="C0C0C0"/>
                </a:solidFill>
                <a:ea typeface="宋体" pitchFamily="2" charset="-122"/>
              </a:rPr>
              <a:t>预算管理的概念、本质、构成</a:t>
            </a:r>
          </a:p>
          <a:p>
            <a:pPr lvl="1" eaLnBrk="1" hangingPunct="1">
              <a:buFontTx/>
              <a:buNone/>
            </a:pPr>
            <a:r>
              <a:rPr lang="en-GB" altLang="zh-CN" sz="1800" smtClean="0">
                <a:solidFill>
                  <a:srgbClr val="C0C0C0"/>
                </a:solidFill>
                <a:ea typeface="宋体" pitchFamily="2" charset="-122"/>
              </a:rPr>
              <a:t>2.2 </a:t>
            </a:r>
            <a:r>
              <a:rPr lang="zh-CN" altLang="en-GB" sz="1800" smtClean="0">
                <a:solidFill>
                  <a:srgbClr val="C0C0C0"/>
                </a:solidFill>
                <a:ea typeface="宋体" pitchFamily="2" charset="-122"/>
              </a:rPr>
              <a:t>预算管理在企业管理中的重要性</a:t>
            </a:r>
          </a:p>
          <a:p>
            <a:pPr lvl="1" eaLnBrk="1" hangingPunct="1">
              <a:buFontTx/>
              <a:buNone/>
            </a:pPr>
            <a:r>
              <a:rPr lang="en-US" altLang="zh-CN" sz="1800" smtClean="0">
                <a:solidFill>
                  <a:srgbClr val="C0C0C0"/>
                </a:solidFill>
                <a:ea typeface="宋体" pitchFamily="2" charset="-122"/>
              </a:rPr>
              <a:t>2.3 </a:t>
            </a:r>
            <a:r>
              <a:rPr lang="zh-CN" altLang="en-US" sz="1800" smtClean="0">
                <a:solidFill>
                  <a:srgbClr val="C0C0C0"/>
                </a:solidFill>
                <a:ea typeface="宋体" pitchFamily="2" charset="-122"/>
              </a:rPr>
              <a:t>确保预算成功的因素</a:t>
            </a:r>
            <a:endParaRPr lang="zh-CN" altLang="en-GB" sz="1800" smtClean="0">
              <a:solidFill>
                <a:srgbClr val="C0C0C0"/>
              </a:solidFill>
              <a:ea typeface="宋体" pitchFamily="2" charset="-122"/>
            </a:endParaRPr>
          </a:p>
          <a:p>
            <a:pPr lvl="1" eaLnBrk="1" hangingPunct="1">
              <a:buFontTx/>
              <a:buNone/>
            </a:pPr>
            <a:r>
              <a:rPr lang="en-US" altLang="zh-CN" sz="1800" smtClean="0">
                <a:solidFill>
                  <a:srgbClr val="C0C0C0"/>
                </a:solidFill>
                <a:ea typeface="宋体" pitchFamily="2" charset="-122"/>
              </a:rPr>
              <a:t>2.4 </a:t>
            </a:r>
            <a:r>
              <a:rPr lang="zh-CN" altLang="en-US" sz="1800" smtClean="0">
                <a:solidFill>
                  <a:srgbClr val="C0C0C0"/>
                </a:solidFill>
                <a:ea typeface="宋体" pitchFamily="2" charset="-122"/>
              </a:rPr>
              <a:t>预算管理的特点</a:t>
            </a:r>
          </a:p>
          <a:p>
            <a:pPr lvl="1" eaLnBrk="1" hangingPunct="1">
              <a:buFontTx/>
              <a:buNone/>
            </a:pPr>
            <a:r>
              <a:rPr lang="en-US" altLang="zh-CN" sz="1800" smtClean="0">
                <a:solidFill>
                  <a:srgbClr val="C0C0C0"/>
                </a:solidFill>
                <a:ea typeface="宋体" pitchFamily="2" charset="-122"/>
              </a:rPr>
              <a:t>2.5 </a:t>
            </a:r>
            <a:r>
              <a:rPr lang="zh-CN" altLang="en-US" sz="1800" smtClean="0">
                <a:solidFill>
                  <a:srgbClr val="C0C0C0"/>
                </a:solidFill>
                <a:ea typeface="宋体" pitchFamily="2" charset="-122"/>
              </a:rPr>
              <a:t>预算管理框架</a:t>
            </a:r>
          </a:p>
          <a:p>
            <a:pPr lvl="1" eaLnBrk="1" hangingPunct="1">
              <a:buFontTx/>
              <a:buNone/>
            </a:pPr>
            <a:r>
              <a:rPr lang="en-US" altLang="zh-CN" sz="1800" smtClean="0">
                <a:solidFill>
                  <a:srgbClr val="C0C0C0"/>
                </a:solidFill>
                <a:ea typeface="宋体" pitchFamily="2" charset="-122"/>
              </a:rPr>
              <a:t>2.6 </a:t>
            </a:r>
            <a:r>
              <a:rPr lang="zh-CN" altLang="en-US" sz="1800" smtClean="0">
                <a:solidFill>
                  <a:srgbClr val="C0C0C0"/>
                </a:solidFill>
                <a:ea typeface="宋体" pitchFamily="2" charset="-122"/>
              </a:rPr>
              <a:t>预算管理的组织机构和管理原则</a:t>
            </a:r>
          </a:p>
          <a:p>
            <a:pPr lvl="1" eaLnBrk="1" hangingPunct="1">
              <a:buFontTx/>
              <a:buNone/>
            </a:pPr>
            <a:r>
              <a:rPr lang="en-GB" altLang="zh-CN" sz="1800" smtClean="0">
                <a:solidFill>
                  <a:srgbClr val="C0C0C0"/>
                </a:solidFill>
                <a:ea typeface="宋体" pitchFamily="2" charset="-122"/>
              </a:rPr>
              <a:t>2.7 </a:t>
            </a:r>
            <a:r>
              <a:rPr lang="zh-CN" altLang="en-GB" sz="1800" smtClean="0">
                <a:solidFill>
                  <a:srgbClr val="C0C0C0"/>
                </a:solidFill>
                <a:ea typeface="宋体" pitchFamily="2" charset="-122"/>
              </a:rPr>
              <a:t>年度预算指标和编制思想</a:t>
            </a:r>
          </a:p>
          <a:p>
            <a:pPr lvl="1" eaLnBrk="1" hangingPunct="1">
              <a:buFontTx/>
              <a:buNone/>
            </a:pPr>
            <a:r>
              <a:rPr lang="en-US" altLang="zh-CN" sz="1800" b="1" smtClean="0">
                <a:ea typeface="宋体" pitchFamily="2" charset="-122"/>
              </a:rPr>
              <a:t>2.8 </a:t>
            </a:r>
            <a:r>
              <a:rPr lang="zh-CN" altLang="en-GB" sz="1800" b="1" smtClean="0">
                <a:ea typeface="宋体" pitchFamily="2" charset="-122"/>
              </a:rPr>
              <a:t>预算编制部门职能转换</a:t>
            </a:r>
            <a:endParaRPr lang="en-GB" altLang="zh-CN" sz="1800" b="1" smtClean="0">
              <a:ea typeface="宋体" pitchFamily="2" charset="-122"/>
            </a:endParaRPr>
          </a:p>
        </p:txBody>
      </p:sp>
      <p:sp>
        <p:nvSpPr>
          <p:cNvPr id="31748" name="Text Box 4"/>
          <p:cNvSpPr txBox="1">
            <a:spLocks noChangeArrowheads="1"/>
          </p:cNvSpPr>
          <p:nvPr/>
        </p:nvSpPr>
        <p:spPr bwMode="blackWhite">
          <a:xfrm>
            <a:off x="373063" y="5761038"/>
            <a:ext cx="3440112" cy="488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rgbClr val="FB2B15"/>
                </a:solidFill>
                <a:ea typeface="宋体" pitchFamily="2" charset="-122"/>
              </a:rPr>
              <a:t>Need to modify the format to have consistent page separator </a:t>
            </a:r>
            <a:endParaRPr lang="zh-CN" altLang="en-GB" sz="1600">
              <a:solidFill>
                <a:srgbClr val="FB2B15"/>
              </a:solidFill>
              <a:ea typeface="宋体" pitchFamily="2" charset="-122"/>
            </a:endParaRPr>
          </a:p>
        </p:txBody>
      </p:sp>
      <p:pic>
        <p:nvPicPr>
          <p:cNvPr id="31749" name="Picture 5"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455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2"/>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CDF61E4F-C2FC-47D2-B9DE-80FEEA2051F7}" type="slidenum">
              <a:rPr lang="en-GB" altLang="zh-CN" sz="1100" b="0">
                <a:solidFill>
                  <a:schemeClr val="bg2"/>
                </a:solidFill>
              </a:rPr>
              <a:pPr eaLnBrk="1" hangingPunct="1"/>
              <a:t>26</a:t>
            </a:fld>
            <a:endParaRPr lang="en-GB" altLang="zh-CN" sz="1100" b="0">
              <a:solidFill>
                <a:schemeClr val="bg2"/>
              </a:solidFill>
            </a:endParaRPr>
          </a:p>
        </p:txBody>
      </p:sp>
      <p:sp>
        <p:nvSpPr>
          <p:cNvPr id="32771" name="Rectangle 2"/>
          <p:cNvSpPr>
            <a:spLocks noChangeArrowheads="1"/>
          </p:cNvSpPr>
          <p:nvPr/>
        </p:nvSpPr>
        <p:spPr bwMode="auto">
          <a:xfrm>
            <a:off x="765175" y="1531938"/>
            <a:ext cx="2941638" cy="666750"/>
          </a:xfrm>
          <a:prstGeom prst="rect">
            <a:avLst/>
          </a:prstGeom>
          <a:solidFill>
            <a:schemeClr val="accent2"/>
          </a:solidFill>
          <a:ln>
            <a:noFill/>
          </a:ln>
          <a:extLst>
            <a:ext uri="{91240B29-F687-4F45-9708-019B960494DF}">
              <a14:hiddenLine xmlns:a14="http://schemas.microsoft.com/office/drawing/2010/main" w="1588">
                <a:solidFill>
                  <a:srgbClr val="000000"/>
                </a:solidFill>
                <a:miter lim="800000"/>
                <a:headEnd/>
                <a:tailEnd/>
              </a14:hiddenLine>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2772" name="Rectangle 3"/>
          <p:cNvSpPr>
            <a:spLocks noChangeArrowheads="1"/>
          </p:cNvSpPr>
          <p:nvPr/>
        </p:nvSpPr>
        <p:spPr bwMode="auto">
          <a:xfrm>
            <a:off x="2154238" y="1758950"/>
            <a:ext cx="177800" cy="2127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a:solidFill>
                  <a:srgbClr val="000000"/>
                </a:solidFill>
                <a:ea typeface="宋体" pitchFamily="2" charset="-122"/>
              </a:rPr>
              <a:t>从</a:t>
            </a:r>
            <a:endParaRPr kumimoji="1" lang="zh-CN" altLang="en-US" sz="2400" b="0">
              <a:solidFill>
                <a:schemeClr val="tx1"/>
              </a:solidFill>
              <a:latin typeface="Times New Roman" pitchFamily="18" charset="0"/>
              <a:ea typeface="宋体" pitchFamily="2" charset="-122"/>
            </a:endParaRPr>
          </a:p>
        </p:txBody>
      </p:sp>
      <p:sp>
        <p:nvSpPr>
          <p:cNvPr id="32773" name="Rectangle 4"/>
          <p:cNvSpPr>
            <a:spLocks noChangeArrowheads="1"/>
          </p:cNvSpPr>
          <p:nvPr/>
        </p:nvSpPr>
        <p:spPr bwMode="auto">
          <a:xfrm>
            <a:off x="5324475" y="1531938"/>
            <a:ext cx="2943225" cy="666750"/>
          </a:xfrm>
          <a:prstGeom prst="rect">
            <a:avLst/>
          </a:prstGeom>
          <a:solidFill>
            <a:schemeClr val="accent2"/>
          </a:solidFill>
          <a:ln>
            <a:noFill/>
          </a:ln>
          <a:extLst>
            <a:ext uri="{91240B29-F687-4F45-9708-019B960494DF}">
              <a14:hiddenLine xmlns:a14="http://schemas.microsoft.com/office/drawing/2010/main" w="1588">
                <a:solidFill>
                  <a:srgbClr val="000000"/>
                </a:solidFill>
                <a:miter lim="800000"/>
                <a:headEnd/>
                <a:tailEnd/>
              </a14:hiddenLine>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2774" name="Rectangle 5"/>
          <p:cNvSpPr>
            <a:spLocks noChangeArrowheads="1"/>
          </p:cNvSpPr>
          <p:nvPr/>
        </p:nvSpPr>
        <p:spPr bwMode="auto">
          <a:xfrm>
            <a:off x="6713538" y="1758950"/>
            <a:ext cx="177800" cy="2127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a:solidFill>
                  <a:schemeClr val="tx1"/>
                </a:solidFill>
                <a:ea typeface="宋体" pitchFamily="2" charset="-122"/>
              </a:rPr>
              <a:t>到</a:t>
            </a:r>
            <a:endParaRPr kumimoji="1" lang="zh-CN" altLang="en-US" sz="2400" b="0">
              <a:solidFill>
                <a:schemeClr val="tx1"/>
              </a:solidFill>
              <a:latin typeface="Times New Roman" pitchFamily="18" charset="0"/>
              <a:ea typeface="宋体" pitchFamily="2" charset="-122"/>
            </a:endParaRPr>
          </a:p>
        </p:txBody>
      </p:sp>
      <p:sp>
        <p:nvSpPr>
          <p:cNvPr id="32775" name="Freeform 6"/>
          <p:cNvSpPr>
            <a:spLocks/>
          </p:cNvSpPr>
          <p:nvPr/>
        </p:nvSpPr>
        <p:spPr bwMode="auto">
          <a:xfrm>
            <a:off x="4648200" y="1557338"/>
            <a:ext cx="539750" cy="619125"/>
          </a:xfrm>
          <a:custGeom>
            <a:avLst/>
            <a:gdLst>
              <a:gd name="T0" fmla="*/ 0 w 681"/>
              <a:gd name="T1" fmla="*/ 154913 h 1171"/>
              <a:gd name="T2" fmla="*/ 0 w 681"/>
              <a:gd name="T3" fmla="*/ 465798 h 1171"/>
              <a:gd name="T4" fmla="*/ 91940 w 681"/>
              <a:gd name="T5" fmla="*/ 465798 h 1171"/>
              <a:gd name="T6" fmla="*/ 91940 w 681"/>
              <a:gd name="T7" fmla="*/ 619125 h 1171"/>
              <a:gd name="T8" fmla="*/ 539750 w 681"/>
              <a:gd name="T9" fmla="*/ 308769 h 1171"/>
              <a:gd name="T10" fmla="*/ 91940 w 681"/>
              <a:gd name="T11" fmla="*/ 0 h 1171"/>
              <a:gd name="T12" fmla="*/ 91940 w 681"/>
              <a:gd name="T13" fmla="*/ 154913 h 1171"/>
              <a:gd name="T14" fmla="*/ 0 w 681"/>
              <a:gd name="T15" fmla="*/ 154913 h 117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81" h="1171">
                <a:moveTo>
                  <a:pt x="0" y="293"/>
                </a:moveTo>
                <a:lnTo>
                  <a:pt x="0" y="881"/>
                </a:lnTo>
                <a:lnTo>
                  <a:pt x="116" y="881"/>
                </a:lnTo>
                <a:lnTo>
                  <a:pt x="116" y="1171"/>
                </a:lnTo>
                <a:lnTo>
                  <a:pt x="681" y="584"/>
                </a:lnTo>
                <a:lnTo>
                  <a:pt x="116" y="0"/>
                </a:lnTo>
                <a:lnTo>
                  <a:pt x="116" y="293"/>
                </a:lnTo>
                <a:lnTo>
                  <a:pt x="0" y="293"/>
                </a:lnTo>
                <a:close/>
              </a:path>
            </a:pathLst>
          </a:custGeom>
          <a:solidFill>
            <a:schemeClr val="hlink"/>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zh-CN" altLang="en-US"/>
          </a:p>
        </p:txBody>
      </p:sp>
      <p:sp>
        <p:nvSpPr>
          <p:cNvPr id="32776" name="Rectangle 7"/>
          <p:cNvSpPr>
            <a:spLocks noChangeArrowheads="1"/>
          </p:cNvSpPr>
          <p:nvPr/>
        </p:nvSpPr>
        <p:spPr bwMode="auto">
          <a:xfrm>
            <a:off x="4419600" y="1712913"/>
            <a:ext cx="179388" cy="311150"/>
          </a:xfrm>
          <a:prstGeom prst="rect">
            <a:avLst/>
          </a:prstGeom>
          <a:solidFill>
            <a:schemeClr val="hlink"/>
          </a:solidFill>
          <a:ln>
            <a:noFill/>
          </a:ln>
          <a:extLst>
            <a:ext uri="{91240B29-F687-4F45-9708-019B960494DF}">
              <a14:hiddenLine xmlns:a14="http://schemas.microsoft.com/office/drawing/2010/main" w="1588">
                <a:solidFill>
                  <a:srgbClr val="000000"/>
                </a:solidFill>
                <a:miter lim="800000"/>
                <a:headEnd/>
                <a:tailEnd/>
              </a14:hiddenLine>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2777" name="Rectangle 8"/>
          <p:cNvSpPr>
            <a:spLocks noChangeArrowheads="1"/>
          </p:cNvSpPr>
          <p:nvPr/>
        </p:nvSpPr>
        <p:spPr bwMode="auto">
          <a:xfrm>
            <a:off x="4208463" y="1712913"/>
            <a:ext cx="136525" cy="311150"/>
          </a:xfrm>
          <a:prstGeom prst="rect">
            <a:avLst/>
          </a:prstGeom>
          <a:solidFill>
            <a:schemeClr val="hlink"/>
          </a:solidFill>
          <a:ln>
            <a:noFill/>
          </a:ln>
          <a:extLst>
            <a:ext uri="{91240B29-F687-4F45-9708-019B960494DF}">
              <a14:hiddenLine xmlns:a14="http://schemas.microsoft.com/office/drawing/2010/main" w="1588">
                <a:solidFill>
                  <a:srgbClr val="000000"/>
                </a:solidFill>
                <a:miter lim="800000"/>
                <a:headEnd/>
                <a:tailEnd/>
              </a14:hiddenLine>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2778" name="Rectangle 9"/>
          <p:cNvSpPr>
            <a:spLocks noChangeArrowheads="1"/>
          </p:cNvSpPr>
          <p:nvPr/>
        </p:nvSpPr>
        <p:spPr bwMode="auto">
          <a:xfrm>
            <a:off x="4043363" y="1712913"/>
            <a:ext cx="90487" cy="311150"/>
          </a:xfrm>
          <a:prstGeom prst="rect">
            <a:avLst/>
          </a:prstGeom>
          <a:solidFill>
            <a:schemeClr val="hlink"/>
          </a:solidFill>
          <a:ln>
            <a:noFill/>
          </a:ln>
          <a:extLst>
            <a:ext uri="{91240B29-F687-4F45-9708-019B960494DF}">
              <a14:hiddenLine xmlns:a14="http://schemas.microsoft.com/office/drawing/2010/main" w="1588">
                <a:solidFill>
                  <a:srgbClr val="000000"/>
                </a:solidFill>
                <a:miter lim="800000"/>
                <a:headEnd/>
                <a:tailEnd/>
              </a14:hiddenLine>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2779" name="Rectangle 10"/>
          <p:cNvSpPr>
            <a:spLocks noChangeArrowheads="1"/>
          </p:cNvSpPr>
          <p:nvPr/>
        </p:nvSpPr>
        <p:spPr bwMode="auto">
          <a:xfrm>
            <a:off x="3898900" y="1712913"/>
            <a:ext cx="42863" cy="311150"/>
          </a:xfrm>
          <a:prstGeom prst="rect">
            <a:avLst/>
          </a:prstGeom>
          <a:solidFill>
            <a:schemeClr val="hlink"/>
          </a:solidFill>
          <a:ln>
            <a:noFill/>
          </a:ln>
          <a:extLst>
            <a:ext uri="{91240B29-F687-4F45-9708-019B960494DF}">
              <a14:hiddenLine xmlns:a14="http://schemas.microsoft.com/office/drawing/2010/main" w="1588">
                <a:solidFill>
                  <a:srgbClr val="000000"/>
                </a:solidFill>
                <a:miter lim="800000"/>
                <a:headEnd/>
                <a:tailEnd/>
              </a14:hiddenLine>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2780" name="Rectangle 11"/>
          <p:cNvSpPr>
            <a:spLocks noChangeArrowheads="1"/>
          </p:cNvSpPr>
          <p:nvPr/>
        </p:nvSpPr>
        <p:spPr bwMode="auto">
          <a:xfrm>
            <a:off x="5459413" y="2422525"/>
            <a:ext cx="2498725" cy="326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marL="228600" indent="-2286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50000"/>
              </a:spcAft>
              <a:buClr>
                <a:schemeClr val="tx1"/>
              </a:buClr>
              <a:buSzTx/>
              <a:buFontTx/>
              <a:buChar char="•"/>
            </a:pPr>
            <a:r>
              <a:rPr lang="zh-CN" altLang="zh-CN" sz="1600" b="0">
                <a:solidFill>
                  <a:schemeClr val="tx1"/>
                </a:solidFill>
                <a:ea typeface="宋体" pitchFamily="2" charset="-122"/>
              </a:rPr>
              <a:t>业绩预测与管理 </a:t>
            </a:r>
          </a:p>
          <a:p>
            <a:pPr>
              <a:spcBef>
                <a:spcPct val="0"/>
              </a:spcBef>
              <a:spcAft>
                <a:spcPct val="50000"/>
              </a:spcAft>
              <a:buClr>
                <a:schemeClr val="tx1"/>
              </a:buClr>
              <a:buSzTx/>
              <a:buFontTx/>
              <a:buChar char="•"/>
            </a:pPr>
            <a:r>
              <a:rPr lang="zh-CN" altLang="zh-CN" sz="1600" b="0">
                <a:solidFill>
                  <a:schemeClr val="tx1"/>
                </a:solidFill>
                <a:ea typeface="宋体" pitchFamily="2" charset="-122"/>
              </a:rPr>
              <a:t>成本分析与管理 </a:t>
            </a:r>
          </a:p>
          <a:p>
            <a:pPr>
              <a:spcBef>
                <a:spcPct val="0"/>
              </a:spcBef>
              <a:spcAft>
                <a:spcPct val="50000"/>
              </a:spcAft>
              <a:buClr>
                <a:schemeClr val="tx1"/>
              </a:buClr>
              <a:buSzTx/>
              <a:buFontTx/>
              <a:buChar char="•"/>
            </a:pPr>
            <a:r>
              <a:rPr lang="zh-CN" altLang="zh-CN" sz="1600" b="0">
                <a:solidFill>
                  <a:schemeClr val="tx1"/>
                </a:solidFill>
                <a:ea typeface="宋体" pitchFamily="2" charset="-122"/>
              </a:rPr>
              <a:t>分析工具与信息化建设 </a:t>
            </a:r>
          </a:p>
          <a:p>
            <a:pPr>
              <a:spcBef>
                <a:spcPct val="0"/>
              </a:spcBef>
              <a:spcAft>
                <a:spcPct val="50000"/>
              </a:spcAft>
              <a:buClr>
                <a:schemeClr val="tx1"/>
              </a:buClr>
              <a:buSzTx/>
              <a:buFontTx/>
              <a:buChar char="•"/>
            </a:pPr>
            <a:r>
              <a:rPr lang="zh-CN" altLang="zh-CN" sz="1600" b="0">
                <a:solidFill>
                  <a:schemeClr val="tx1"/>
                </a:solidFill>
                <a:ea typeface="宋体" pitchFamily="2" charset="-122"/>
              </a:rPr>
              <a:t>提供整体业务建议 </a:t>
            </a:r>
          </a:p>
          <a:p>
            <a:pPr>
              <a:spcBef>
                <a:spcPct val="0"/>
              </a:spcBef>
              <a:spcAft>
                <a:spcPct val="50000"/>
              </a:spcAft>
              <a:buClr>
                <a:schemeClr val="tx1"/>
              </a:buClr>
              <a:buSzTx/>
              <a:buFontTx/>
              <a:buChar char="•"/>
            </a:pPr>
            <a:r>
              <a:rPr lang="zh-CN" altLang="zh-CN" sz="1600" b="0">
                <a:solidFill>
                  <a:schemeClr val="tx1"/>
                </a:solidFill>
                <a:ea typeface="宋体" pitchFamily="2" charset="-122"/>
              </a:rPr>
              <a:t>理解业务运作 </a:t>
            </a:r>
          </a:p>
          <a:p>
            <a:pPr>
              <a:spcBef>
                <a:spcPct val="0"/>
              </a:spcBef>
              <a:spcAft>
                <a:spcPct val="50000"/>
              </a:spcAft>
              <a:buClr>
                <a:schemeClr val="tx1"/>
              </a:buClr>
              <a:buSzTx/>
              <a:buFontTx/>
              <a:buChar char="•"/>
            </a:pPr>
            <a:r>
              <a:rPr lang="zh-CN" altLang="zh-CN" sz="1600" b="0">
                <a:solidFill>
                  <a:schemeClr val="tx1"/>
                </a:solidFill>
                <a:ea typeface="宋体" pitchFamily="2" charset="-122"/>
              </a:rPr>
              <a:t>掌握较广泛的信息  </a:t>
            </a:r>
          </a:p>
          <a:p>
            <a:pPr>
              <a:spcBef>
                <a:spcPct val="0"/>
              </a:spcBef>
              <a:spcAft>
                <a:spcPct val="50000"/>
              </a:spcAft>
              <a:buClr>
                <a:schemeClr val="tx1"/>
              </a:buClr>
              <a:buSzTx/>
              <a:buFontTx/>
              <a:buChar char="•"/>
            </a:pPr>
            <a:r>
              <a:rPr lang="zh-CN" altLang="zh-CN" sz="1600" b="0">
                <a:solidFill>
                  <a:schemeClr val="tx1"/>
                </a:solidFill>
                <a:ea typeface="宋体" pitchFamily="2" charset="-122"/>
              </a:rPr>
              <a:t>专注在业务单位 </a:t>
            </a:r>
          </a:p>
          <a:p>
            <a:pPr>
              <a:spcBef>
                <a:spcPct val="0"/>
              </a:spcBef>
              <a:spcAft>
                <a:spcPct val="50000"/>
              </a:spcAft>
              <a:buClr>
                <a:schemeClr val="tx1"/>
              </a:buClr>
              <a:buSzTx/>
              <a:buFontTx/>
              <a:buChar char="•"/>
            </a:pPr>
            <a:r>
              <a:rPr lang="zh-CN" altLang="zh-CN" sz="1600" b="0">
                <a:solidFill>
                  <a:schemeClr val="tx1"/>
                </a:solidFill>
                <a:ea typeface="宋体" pitchFamily="2" charset="-122"/>
              </a:rPr>
              <a:t>推动业务部门发展</a:t>
            </a:r>
            <a:r>
              <a:rPr lang="zh-CN" altLang="en-US" sz="1600" b="0">
                <a:solidFill>
                  <a:schemeClr val="tx1"/>
                </a:solidFill>
                <a:ea typeface="宋体" pitchFamily="2" charset="-122"/>
              </a:rPr>
              <a:t> </a:t>
            </a:r>
            <a:endParaRPr lang="zh-CN" altLang="zh-CN" sz="1600" b="0">
              <a:solidFill>
                <a:schemeClr val="tx1"/>
              </a:solidFill>
              <a:ea typeface="宋体" pitchFamily="2" charset="-122"/>
            </a:endParaRPr>
          </a:p>
          <a:p>
            <a:pPr>
              <a:spcBef>
                <a:spcPct val="0"/>
              </a:spcBef>
              <a:spcAft>
                <a:spcPct val="50000"/>
              </a:spcAft>
              <a:buClr>
                <a:schemeClr val="tx1"/>
              </a:buClr>
              <a:buSzTx/>
              <a:buFontTx/>
              <a:buChar char="•"/>
            </a:pPr>
            <a:r>
              <a:rPr lang="zh-CN" altLang="zh-CN" sz="1600" b="0">
                <a:solidFill>
                  <a:schemeClr val="tx1"/>
                </a:solidFill>
                <a:ea typeface="宋体" pitchFamily="2" charset="-122"/>
              </a:rPr>
              <a:t>管理运作风险 </a:t>
            </a:r>
            <a:endParaRPr lang="zh-CN" altLang="zh-CN" sz="1600" i="1">
              <a:solidFill>
                <a:schemeClr val="tx1"/>
              </a:solidFill>
              <a:ea typeface="宋体" pitchFamily="2" charset="-122"/>
            </a:endParaRPr>
          </a:p>
        </p:txBody>
      </p:sp>
      <p:sp>
        <p:nvSpPr>
          <p:cNvPr id="32781" name="Rectangle 12"/>
          <p:cNvSpPr>
            <a:spLocks noChangeArrowheads="1"/>
          </p:cNvSpPr>
          <p:nvPr/>
        </p:nvSpPr>
        <p:spPr bwMode="auto">
          <a:xfrm>
            <a:off x="911225" y="2422525"/>
            <a:ext cx="2035175" cy="290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marL="228600" indent="-2286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50000"/>
              </a:spcAft>
              <a:buClr>
                <a:schemeClr val="tx1"/>
              </a:buClr>
              <a:buSzTx/>
              <a:buFontTx/>
              <a:buChar char="•"/>
            </a:pPr>
            <a:r>
              <a:rPr lang="zh-CN" altLang="zh-CN" sz="1600" b="0">
                <a:solidFill>
                  <a:schemeClr val="tx1"/>
                </a:solidFill>
                <a:ea typeface="宋体" pitchFamily="2" charset="-122"/>
              </a:rPr>
              <a:t>历史业绩报告 </a:t>
            </a:r>
          </a:p>
          <a:p>
            <a:pPr>
              <a:spcBef>
                <a:spcPct val="0"/>
              </a:spcBef>
              <a:spcAft>
                <a:spcPct val="50000"/>
              </a:spcAft>
              <a:buClr>
                <a:schemeClr val="tx1"/>
              </a:buClr>
              <a:buSzTx/>
              <a:buFontTx/>
              <a:buChar char="•"/>
            </a:pPr>
            <a:r>
              <a:rPr lang="zh-CN" altLang="zh-CN" sz="1600" b="0">
                <a:solidFill>
                  <a:schemeClr val="tx1"/>
                </a:solidFill>
                <a:ea typeface="宋体" pitchFamily="2" charset="-122"/>
              </a:rPr>
              <a:t>成本报告 </a:t>
            </a:r>
          </a:p>
          <a:p>
            <a:pPr>
              <a:spcBef>
                <a:spcPct val="0"/>
              </a:spcBef>
              <a:spcAft>
                <a:spcPct val="50000"/>
              </a:spcAft>
              <a:buClr>
                <a:schemeClr val="tx1"/>
              </a:buClr>
              <a:buSzTx/>
              <a:buFontTx/>
              <a:buChar char="•"/>
            </a:pPr>
            <a:r>
              <a:rPr lang="zh-CN" altLang="en-US" sz="1600" b="0">
                <a:solidFill>
                  <a:schemeClr val="tx1"/>
                </a:solidFill>
                <a:ea typeface="宋体" pitchFamily="2" charset="-122"/>
              </a:rPr>
              <a:t>只专注在数字上</a:t>
            </a:r>
          </a:p>
          <a:p>
            <a:pPr>
              <a:spcBef>
                <a:spcPct val="0"/>
              </a:spcBef>
              <a:spcAft>
                <a:spcPct val="50000"/>
              </a:spcAft>
              <a:buClr>
                <a:schemeClr val="tx1"/>
              </a:buClr>
              <a:buSzTx/>
              <a:buFontTx/>
              <a:buChar char="•"/>
            </a:pPr>
            <a:r>
              <a:rPr lang="zh-CN" altLang="zh-CN" sz="1600" b="0">
                <a:solidFill>
                  <a:schemeClr val="tx1"/>
                </a:solidFill>
                <a:ea typeface="宋体" pitchFamily="2" charset="-122"/>
              </a:rPr>
              <a:t>提供财务建议 </a:t>
            </a:r>
          </a:p>
          <a:p>
            <a:pPr>
              <a:spcBef>
                <a:spcPct val="0"/>
              </a:spcBef>
              <a:spcAft>
                <a:spcPct val="50000"/>
              </a:spcAft>
              <a:buClr>
                <a:schemeClr val="tx1"/>
              </a:buClr>
              <a:buSzTx/>
              <a:buFontTx/>
              <a:buChar char="•"/>
            </a:pPr>
            <a:r>
              <a:rPr lang="zh-CN" altLang="zh-CN" sz="1600" b="0">
                <a:solidFill>
                  <a:schemeClr val="tx1"/>
                </a:solidFill>
                <a:ea typeface="宋体" pitchFamily="2" charset="-122"/>
              </a:rPr>
              <a:t>掌握财务数据 </a:t>
            </a:r>
          </a:p>
          <a:p>
            <a:pPr>
              <a:spcBef>
                <a:spcPct val="0"/>
              </a:spcBef>
              <a:spcAft>
                <a:spcPct val="50000"/>
              </a:spcAft>
              <a:buClr>
                <a:schemeClr val="tx1"/>
              </a:buClr>
              <a:buSzTx/>
              <a:buFontTx/>
              <a:buChar char="•"/>
            </a:pPr>
            <a:r>
              <a:rPr lang="zh-CN" altLang="zh-CN" sz="1600" b="0">
                <a:solidFill>
                  <a:schemeClr val="tx1"/>
                </a:solidFill>
                <a:ea typeface="宋体" pitchFamily="2" charset="-122"/>
              </a:rPr>
              <a:t>专注在会计运作 </a:t>
            </a:r>
          </a:p>
          <a:p>
            <a:pPr>
              <a:spcBef>
                <a:spcPct val="0"/>
              </a:spcBef>
              <a:spcAft>
                <a:spcPct val="50000"/>
              </a:spcAft>
              <a:buClr>
                <a:schemeClr val="tx1"/>
              </a:buClr>
              <a:buSzTx/>
              <a:buFontTx/>
              <a:buChar char="•"/>
            </a:pPr>
            <a:r>
              <a:rPr lang="zh-CN" altLang="zh-CN" sz="1600" b="0">
                <a:solidFill>
                  <a:schemeClr val="tx1"/>
                </a:solidFill>
                <a:ea typeface="宋体" pitchFamily="2" charset="-122"/>
              </a:rPr>
              <a:t>“控制</a:t>
            </a:r>
            <a:r>
              <a:rPr lang="zh-CN" altLang="en-US" sz="1600" b="0">
                <a:solidFill>
                  <a:schemeClr val="tx1"/>
                </a:solidFill>
                <a:ea typeface="宋体" pitchFamily="2" charset="-122"/>
              </a:rPr>
              <a:t>“业务部门</a:t>
            </a:r>
          </a:p>
          <a:p>
            <a:pPr>
              <a:spcBef>
                <a:spcPct val="0"/>
              </a:spcBef>
              <a:spcAft>
                <a:spcPct val="50000"/>
              </a:spcAft>
              <a:buClr>
                <a:schemeClr val="tx1"/>
              </a:buClr>
              <a:buSzTx/>
              <a:buFontTx/>
              <a:buChar char="•"/>
            </a:pPr>
            <a:r>
              <a:rPr lang="zh-CN" altLang="en-US" sz="1600" b="0">
                <a:solidFill>
                  <a:schemeClr val="tx1"/>
                </a:solidFill>
                <a:ea typeface="宋体" pitchFamily="2" charset="-122"/>
              </a:rPr>
              <a:t>管理与银行的关系</a:t>
            </a:r>
            <a:endParaRPr lang="zh-CN" altLang="zh-CN" sz="1600" b="0">
              <a:solidFill>
                <a:schemeClr val="tx1"/>
              </a:solidFill>
              <a:ea typeface="宋体" pitchFamily="2" charset="-122"/>
            </a:endParaRPr>
          </a:p>
        </p:txBody>
      </p:sp>
      <p:sp>
        <p:nvSpPr>
          <p:cNvPr id="32782" name="Rectangle 13"/>
          <p:cNvSpPr>
            <a:spLocks noChangeArrowheads="1"/>
          </p:cNvSpPr>
          <p:nvPr/>
        </p:nvSpPr>
        <p:spPr bwMode="auto">
          <a:xfrm>
            <a:off x="163513" y="868363"/>
            <a:ext cx="4070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zh-CN" altLang="zh-CN" b="0" noProof="1">
                <a:solidFill>
                  <a:schemeClr val="tx1"/>
                </a:solidFill>
                <a:ea typeface="宋体" pitchFamily="2" charset="-122"/>
              </a:rPr>
              <a:t>预算</a:t>
            </a:r>
            <a:r>
              <a:rPr lang="zh-CN" altLang="zh-CN" b="0">
                <a:solidFill>
                  <a:schemeClr val="tx1"/>
                </a:solidFill>
                <a:ea typeface="宋体" pitchFamily="2" charset="-122"/>
              </a:rPr>
              <a:t>管理需要</a:t>
            </a:r>
            <a:r>
              <a:rPr lang="zh-CN" altLang="zh-CN">
                <a:solidFill>
                  <a:schemeClr val="tx1"/>
                </a:solidFill>
                <a:ea typeface="宋体" pitchFamily="2" charset="-122"/>
              </a:rPr>
              <a:t>财务部门</a:t>
            </a:r>
            <a:r>
              <a:rPr lang="zh-CN" altLang="zh-CN" b="0">
                <a:solidFill>
                  <a:schemeClr val="tx1"/>
                </a:solidFill>
                <a:ea typeface="宋体" pitchFamily="2" charset="-122"/>
              </a:rPr>
              <a:t>完成职责转变</a:t>
            </a:r>
          </a:p>
        </p:txBody>
      </p:sp>
      <p:sp>
        <p:nvSpPr>
          <p:cNvPr id="32783" name="Rectangle 14"/>
          <p:cNvSpPr>
            <a:spLocks noChangeArrowheads="1"/>
          </p:cNvSpPr>
          <p:nvPr/>
        </p:nvSpPr>
        <p:spPr bwMode="auto">
          <a:xfrm>
            <a:off x="50800" y="47625"/>
            <a:ext cx="8802688" cy="82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2.7 </a:t>
            </a:r>
            <a:r>
              <a:rPr lang="zh-CN" altLang="en-GB" sz="2400">
                <a:solidFill>
                  <a:schemeClr val="folHlink"/>
                </a:solidFill>
                <a:ea typeface="宋体" pitchFamily="2" charset="-122"/>
              </a:rPr>
              <a:t>预算编制部门职能转换</a:t>
            </a:r>
          </a:p>
        </p:txBody>
      </p:sp>
      <p:sp>
        <p:nvSpPr>
          <p:cNvPr id="32784" name="Line 15"/>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2"/>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8E979D21-5C62-4253-B002-E129ED82E9F3}" type="slidenum">
              <a:rPr lang="en-GB" altLang="zh-CN" sz="1100" b="0">
                <a:solidFill>
                  <a:schemeClr val="bg2"/>
                </a:solidFill>
              </a:rPr>
              <a:pPr eaLnBrk="1" hangingPunct="1"/>
              <a:t>27</a:t>
            </a:fld>
            <a:endParaRPr lang="en-GB" altLang="zh-CN" sz="1100" b="0">
              <a:solidFill>
                <a:schemeClr val="bg2"/>
              </a:solidFill>
            </a:endParaRPr>
          </a:p>
        </p:txBody>
      </p:sp>
      <p:sp>
        <p:nvSpPr>
          <p:cNvPr id="33795" name="Rectangle 2"/>
          <p:cNvSpPr>
            <a:spLocks noChangeArrowheads="1"/>
          </p:cNvSpPr>
          <p:nvPr/>
        </p:nvSpPr>
        <p:spPr bwMode="auto">
          <a:xfrm>
            <a:off x="5237163" y="2225675"/>
            <a:ext cx="3289300"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spcAft>
                <a:spcPct val="50000"/>
              </a:spcAft>
              <a:buClr>
                <a:schemeClr val="hlink"/>
              </a:buClr>
              <a:buSzTx/>
              <a:buFont typeface="Wingdings" pitchFamily="2" charset="2"/>
              <a:buNone/>
            </a:pPr>
            <a:r>
              <a:rPr lang="zh-CN" altLang="zh-CN" sz="1300" b="0">
                <a:solidFill>
                  <a:schemeClr val="tx1"/>
                </a:solidFill>
                <a:ea typeface="宋体" pitchFamily="2" charset="-122"/>
              </a:rPr>
              <a:t> </a:t>
            </a:r>
          </a:p>
        </p:txBody>
      </p:sp>
      <p:sp>
        <p:nvSpPr>
          <p:cNvPr id="33796" name="Rectangle 3"/>
          <p:cNvSpPr>
            <a:spLocks noChangeArrowheads="1"/>
          </p:cNvSpPr>
          <p:nvPr/>
        </p:nvSpPr>
        <p:spPr bwMode="auto">
          <a:xfrm>
            <a:off x="212725" y="868363"/>
            <a:ext cx="5086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zh-CN" altLang="en-US" b="0">
                <a:solidFill>
                  <a:schemeClr val="tx1"/>
                </a:solidFill>
                <a:ea typeface="宋体" pitchFamily="2" charset="-122"/>
              </a:rPr>
              <a:t>预算管理也同样需要各</a:t>
            </a:r>
            <a:r>
              <a:rPr lang="zh-CN" altLang="en-US">
                <a:solidFill>
                  <a:schemeClr val="tx1"/>
                </a:solidFill>
                <a:ea typeface="宋体" pitchFamily="2" charset="-122"/>
              </a:rPr>
              <a:t>业务部门</a:t>
            </a:r>
            <a:r>
              <a:rPr lang="zh-CN" altLang="en-US" b="0">
                <a:solidFill>
                  <a:schemeClr val="tx1"/>
                </a:solidFill>
                <a:ea typeface="宋体" pitchFamily="2" charset="-122"/>
              </a:rPr>
              <a:t>完成职责转变</a:t>
            </a:r>
          </a:p>
        </p:txBody>
      </p:sp>
      <p:sp>
        <p:nvSpPr>
          <p:cNvPr id="33797" name="Rectangle 4"/>
          <p:cNvSpPr>
            <a:spLocks noChangeArrowheads="1"/>
          </p:cNvSpPr>
          <p:nvPr/>
        </p:nvSpPr>
        <p:spPr bwMode="auto">
          <a:xfrm>
            <a:off x="765175" y="1690688"/>
            <a:ext cx="2941638" cy="666750"/>
          </a:xfrm>
          <a:prstGeom prst="rect">
            <a:avLst/>
          </a:prstGeom>
          <a:solidFill>
            <a:schemeClr val="accent2"/>
          </a:solidFill>
          <a:ln>
            <a:noFill/>
          </a:ln>
          <a:extLst>
            <a:ext uri="{91240B29-F687-4F45-9708-019B960494DF}">
              <a14:hiddenLine xmlns:a14="http://schemas.microsoft.com/office/drawing/2010/main" w="1588">
                <a:solidFill>
                  <a:srgbClr val="000000"/>
                </a:solidFill>
                <a:miter lim="800000"/>
                <a:headEnd/>
                <a:tailEnd/>
              </a14:hiddenLine>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3798" name="Rectangle 5"/>
          <p:cNvSpPr>
            <a:spLocks noChangeArrowheads="1"/>
          </p:cNvSpPr>
          <p:nvPr/>
        </p:nvSpPr>
        <p:spPr bwMode="auto">
          <a:xfrm>
            <a:off x="2154238" y="1917700"/>
            <a:ext cx="177800" cy="2127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a:solidFill>
                  <a:srgbClr val="000000"/>
                </a:solidFill>
                <a:ea typeface="宋体" pitchFamily="2" charset="-122"/>
              </a:rPr>
              <a:t>从</a:t>
            </a:r>
            <a:endParaRPr kumimoji="1" lang="zh-CN" altLang="en-US" sz="2400" b="0">
              <a:solidFill>
                <a:schemeClr val="tx1"/>
              </a:solidFill>
              <a:latin typeface="Times New Roman" pitchFamily="18" charset="0"/>
              <a:ea typeface="宋体" pitchFamily="2" charset="-122"/>
            </a:endParaRPr>
          </a:p>
        </p:txBody>
      </p:sp>
      <p:sp>
        <p:nvSpPr>
          <p:cNvPr id="33799" name="Rectangle 6"/>
          <p:cNvSpPr>
            <a:spLocks noChangeArrowheads="1"/>
          </p:cNvSpPr>
          <p:nvPr/>
        </p:nvSpPr>
        <p:spPr bwMode="auto">
          <a:xfrm>
            <a:off x="5324475" y="1690688"/>
            <a:ext cx="2943225" cy="666750"/>
          </a:xfrm>
          <a:prstGeom prst="rect">
            <a:avLst/>
          </a:prstGeom>
          <a:solidFill>
            <a:schemeClr val="accent2"/>
          </a:solidFill>
          <a:ln>
            <a:noFill/>
          </a:ln>
          <a:extLst>
            <a:ext uri="{91240B29-F687-4F45-9708-019B960494DF}">
              <a14:hiddenLine xmlns:a14="http://schemas.microsoft.com/office/drawing/2010/main" w="1588">
                <a:solidFill>
                  <a:srgbClr val="000000"/>
                </a:solidFill>
                <a:miter lim="800000"/>
                <a:headEnd/>
                <a:tailEnd/>
              </a14:hiddenLine>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3800" name="Rectangle 7"/>
          <p:cNvSpPr>
            <a:spLocks noChangeArrowheads="1"/>
          </p:cNvSpPr>
          <p:nvPr/>
        </p:nvSpPr>
        <p:spPr bwMode="auto">
          <a:xfrm>
            <a:off x="6713538" y="1917700"/>
            <a:ext cx="177800" cy="2127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a:solidFill>
                  <a:schemeClr val="tx1"/>
                </a:solidFill>
                <a:ea typeface="宋体" pitchFamily="2" charset="-122"/>
              </a:rPr>
              <a:t>到</a:t>
            </a:r>
            <a:endParaRPr kumimoji="1" lang="zh-CN" altLang="en-US" sz="2400" b="0">
              <a:solidFill>
                <a:schemeClr val="tx1"/>
              </a:solidFill>
              <a:latin typeface="Times New Roman" pitchFamily="18" charset="0"/>
              <a:ea typeface="宋体" pitchFamily="2" charset="-122"/>
            </a:endParaRPr>
          </a:p>
        </p:txBody>
      </p:sp>
      <p:sp>
        <p:nvSpPr>
          <p:cNvPr id="33801" name="Freeform 8"/>
          <p:cNvSpPr>
            <a:spLocks/>
          </p:cNvSpPr>
          <p:nvPr/>
        </p:nvSpPr>
        <p:spPr bwMode="auto">
          <a:xfrm>
            <a:off x="4648200" y="1716088"/>
            <a:ext cx="539750" cy="619125"/>
          </a:xfrm>
          <a:custGeom>
            <a:avLst/>
            <a:gdLst>
              <a:gd name="T0" fmla="*/ 0 w 681"/>
              <a:gd name="T1" fmla="*/ 154913 h 1171"/>
              <a:gd name="T2" fmla="*/ 0 w 681"/>
              <a:gd name="T3" fmla="*/ 465798 h 1171"/>
              <a:gd name="T4" fmla="*/ 91940 w 681"/>
              <a:gd name="T5" fmla="*/ 465798 h 1171"/>
              <a:gd name="T6" fmla="*/ 91940 w 681"/>
              <a:gd name="T7" fmla="*/ 619125 h 1171"/>
              <a:gd name="T8" fmla="*/ 539750 w 681"/>
              <a:gd name="T9" fmla="*/ 308769 h 1171"/>
              <a:gd name="T10" fmla="*/ 91940 w 681"/>
              <a:gd name="T11" fmla="*/ 0 h 1171"/>
              <a:gd name="T12" fmla="*/ 91940 w 681"/>
              <a:gd name="T13" fmla="*/ 154913 h 1171"/>
              <a:gd name="T14" fmla="*/ 0 w 681"/>
              <a:gd name="T15" fmla="*/ 154913 h 117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81" h="1171">
                <a:moveTo>
                  <a:pt x="0" y="293"/>
                </a:moveTo>
                <a:lnTo>
                  <a:pt x="0" y="881"/>
                </a:lnTo>
                <a:lnTo>
                  <a:pt x="116" y="881"/>
                </a:lnTo>
                <a:lnTo>
                  <a:pt x="116" y="1171"/>
                </a:lnTo>
                <a:lnTo>
                  <a:pt x="681" y="584"/>
                </a:lnTo>
                <a:lnTo>
                  <a:pt x="116" y="0"/>
                </a:lnTo>
                <a:lnTo>
                  <a:pt x="116" y="293"/>
                </a:lnTo>
                <a:lnTo>
                  <a:pt x="0" y="293"/>
                </a:lnTo>
                <a:close/>
              </a:path>
            </a:pathLst>
          </a:custGeom>
          <a:solidFill>
            <a:schemeClr val="hlink"/>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zh-CN" altLang="en-US"/>
          </a:p>
        </p:txBody>
      </p:sp>
      <p:sp>
        <p:nvSpPr>
          <p:cNvPr id="33802" name="Rectangle 9"/>
          <p:cNvSpPr>
            <a:spLocks noChangeArrowheads="1"/>
          </p:cNvSpPr>
          <p:nvPr/>
        </p:nvSpPr>
        <p:spPr bwMode="auto">
          <a:xfrm>
            <a:off x="4419600" y="1871663"/>
            <a:ext cx="179388" cy="311150"/>
          </a:xfrm>
          <a:prstGeom prst="rect">
            <a:avLst/>
          </a:prstGeom>
          <a:solidFill>
            <a:schemeClr val="hlink"/>
          </a:solidFill>
          <a:ln>
            <a:noFill/>
          </a:ln>
          <a:extLst>
            <a:ext uri="{91240B29-F687-4F45-9708-019B960494DF}">
              <a14:hiddenLine xmlns:a14="http://schemas.microsoft.com/office/drawing/2010/main" w="1588">
                <a:solidFill>
                  <a:srgbClr val="000000"/>
                </a:solidFill>
                <a:miter lim="800000"/>
                <a:headEnd/>
                <a:tailEnd/>
              </a14:hiddenLine>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3803" name="Rectangle 10"/>
          <p:cNvSpPr>
            <a:spLocks noChangeArrowheads="1"/>
          </p:cNvSpPr>
          <p:nvPr/>
        </p:nvSpPr>
        <p:spPr bwMode="auto">
          <a:xfrm>
            <a:off x="4208463" y="1871663"/>
            <a:ext cx="136525" cy="311150"/>
          </a:xfrm>
          <a:prstGeom prst="rect">
            <a:avLst/>
          </a:prstGeom>
          <a:solidFill>
            <a:schemeClr val="hlink"/>
          </a:solidFill>
          <a:ln>
            <a:noFill/>
          </a:ln>
          <a:extLst>
            <a:ext uri="{91240B29-F687-4F45-9708-019B960494DF}">
              <a14:hiddenLine xmlns:a14="http://schemas.microsoft.com/office/drawing/2010/main" w="1588">
                <a:solidFill>
                  <a:srgbClr val="000000"/>
                </a:solidFill>
                <a:miter lim="800000"/>
                <a:headEnd/>
                <a:tailEnd/>
              </a14:hiddenLine>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3804" name="Rectangle 11"/>
          <p:cNvSpPr>
            <a:spLocks noChangeArrowheads="1"/>
          </p:cNvSpPr>
          <p:nvPr/>
        </p:nvSpPr>
        <p:spPr bwMode="auto">
          <a:xfrm>
            <a:off x="4043363" y="1871663"/>
            <a:ext cx="90487" cy="311150"/>
          </a:xfrm>
          <a:prstGeom prst="rect">
            <a:avLst/>
          </a:prstGeom>
          <a:solidFill>
            <a:schemeClr val="hlink"/>
          </a:solidFill>
          <a:ln>
            <a:noFill/>
          </a:ln>
          <a:extLst>
            <a:ext uri="{91240B29-F687-4F45-9708-019B960494DF}">
              <a14:hiddenLine xmlns:a14="http://schemas.microsoft.com/office/drawing/2010/main" w="1588">
                <a:solidFill>
                  <a:srgbClr val="000000"/>
                </a:solidFill>
                <a:miter lim="800000"/>
                <a:headEnd/>
                <a:tailEnd/>
              </a14:hiddenLine>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3805" name="Rectangle 12"/>
          <p:cNvSpPr>
            <a:spLocks noChangeArrowheads="1"/>
          </p:cNvSpPr>
          <p:nvPr/>
        </p:nvSpPr>
        <p:spPr bwMode="auto">
          <a:xfrm>
            <a:off x="3898900" y="1871663"/>
            <a:ext cx="42863" cy="311150"/>
          </a:xfrm>
          <a:prstGeom prst="rect">
            <a:avLst/>
          </a:prstGeom>
          <a:solidFill>
            <a:schemeClr val="hlink"/>
          </a:solidFill>
          <a:ln>
            <a:noFill/>
          </a:ln>
          <a:extLst>
            <a:ext uri="{91240B29-F687-4F45-9708-019B960494DF}">
              <a14:hiddenLine xmlns:a14="http://schemas.microsoft.com/office/drawing/2010/main" w="1588">
                <a:solidFill>
                  <a:srgbClr val="000000"/>
                </a:solidFill>
                <a:miter lim="800000"/>
                <a:headEnd/>
                <a:tailEnd/>
              </a14:hiddenLine>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3806" name="Rectangle 13"/>
          <p:cNvSpPr>
            <a:spLocks noChangeArrowheads="1"/>
          </p:cNvSpPr>
          <p:nvPr/>
        </p:nvSpPr>
        <p:spPr bwMode="auto">
          <a:xfrm>
            <a:off x="5459413" y="2581275"/>
            <a:ext cx="2878137" cy="265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marL="228600" indent="-2286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50000"/>
              </a:spcAft>
              <a:buClr>
                <a:schemeClr val="tx1"/>
              </a:buClr>
              <a:buSzTx/>
              <a:buFontTx/>
              <a:buChar char="•"/>
            </a:pPr>
            <a:r>
              <a:rPr lang="zh-CN" altLang="zh-CN" sz="1600" b="0">
                <a:solidFill>
                  <a:schemeClr val="tx1"/>
                </a:solidFill>
                <a:ea typeface="宋体" pitchFamily="2" charset="-122"/>
              </a:rPr>
              <a:t>掌握较广泛的信息  </a:t>
            </a:r>
          </a:p>
          <a:p>
            <a:pPr>
              <a:spcBef>
                <a:spcPct val="0"/>
              </a:spcBef>
              <a:spcAft>
                <a:spcPct val="50000"/>
              </a:spcAft>
              <a:buClr>
                <a:schemeClr val="tx1"/>
              </a:buClr>
              <a:buSzTx/>
              <a:buFontTx/>
              <a:buChar char="•"/>
            </a:pPr>
            <a:r>
              <a:rPr lang="zh-CN" altLang="zh-CN" sz="1600" b="0">
                <a:solidFill>
                  <a:schemeClr val="tx1"/>
                </a:solidFill>
                <a:ea typeface="宋体" pitchFamily="2" charset="-122"/>
              </a:rPr>
              <a:t>自我计划管理</a:t>
            </a:r>
            <a:endParaRPr lang="zh-CN" altLang="en-US" sz="1600" b="0">
              <a:solidFill>
                <a:schemeClr val="tx1"/>
              </a:solidFill>
              <a:ea typeface="宋体" pitchFamily="2" charset="-122"/>
            </a:endParaRPr>
          </a:p>
          <a:p>
            <a:pPr>
              <a:spcBef>
                <a:spcPct val="0"/>
              </a:spcBef>
              <a:spcAft>
                <a:spcPct val="50000"/>
              </a:spcAft>
              <a:buClr>
                <a:schemeClr val="tx1"/>
              </a:buClr>
              <a:buSzTx/>
              <a:buFontTx/>
              <a:buChar char="•"/>
            </a:pPr>
            <a:r>
              <a:rPr lang="zh-CN" altLang="zh-CN" sz="1600" b="0">
                <a:solidFill>
                  <a:schemeClr val="tx1"/>
                </a:solidFill>
                <a:ea typeface="宋体" pitchFamily="2" charset="-122"/>
              </a:rPr>
              <a:t>自我业绩预测与管理 </a:t>
            </a:r>
          </a:p>
          <a:p>
            <a:pPr>
              <a:spcBef>
                <a:spcPct val="0"/>
              </a:spcBef>
              <a:spcAft>
                <a:spcPct val="50000"/>
              </a:spcAft>
              <a:buClr>
                <a:schemeClr val="tx1"/>
              </a:buClr>
              <a:buSzTx/>
              <a:buFontTx/>
              <a:buChar char="•"/>
            </a:pPr>
            <a:r>
              <a:rPr lang="zh-CN" altLang="zh-CN" sz="1600" b="0">
                <a:solidFill>
                  <a:schemeClr val="tx1"/>
                </a:solidFill>
                <a:ea typeface="宋体" pitchFamily="2" charset="-122"/>
              </a:rPr>
              <a:t>使用财务提供的成本分析帮助自身提高管理 </a:t>
            </a:r>
          </a:p>
          <a:p>
            <a:pPr>
              <a:spcBef>
                <a:spcPct val="0"/>
              </a:spcBef>
              <a:spcAft>
                <a:spcPct val="50000"/>
              </a:spcAft>
              <a:buClr>
                <a:schemeClr val="tx1"/>
              </a:buClr>
              <a:buSzTx/>
              <a:buFontTx/>
              <a:buChar char="•"/>
            </a:pPr>
            <a:r>
              <a:rPr lang="zh-CN" altLang="en-US" sz="1600" b="0">
                <a:solidFill>
                  <a:schemeClr val="tx1"/>
                </a:solidFill>
                <a:ea typeface="宋体" pitchFamily="2" charset="-122"/>
              </a:rPr>
              <a:t>配合</a:t>
            </a:r>
            <a:r>
              <a:rPr lang="zh-CN" altLang="zh-CN" sz="1600" b="0">
                <a:solidFill>
                  <a:schemeClr val="tx1"/>
                </a:solidFill>
                <a:ea typeface="宋体" pitchFamily="2" charset="-122"/>
              </a:rPr>
              <a:t>公司开发信息化工具帮助自身提高管理  </a:t>
            </a:r>
          </a:p>
          <a:p>
            <a:pPr>
              <a:spcBef>
                <a:spcPct val="0"/>
              </a:spcBef>
              <a:spcAft>
                <a:spcPct val="50000"/>
              </a:spcAft>
              <a:buClr>
                <a:schemeClr val="tx1"/>
              </a:buClr>
              <a:buSzTx/>
              <a:buFontTx/>
              <a:buChar char="•"/>
            </a:pPr>
            <a:r>
              <a:rPr lang="zh-CN" altLang="zh-CN" sz="1600" b="0">
                <a:solidFill>
                  <a:schemeClr val="tx1"/>
                </a:solidFill>
                <a:ea typeface="宋体" pitchFamily="2" charset="-122"/>
              </a:rPr>
              <a:t>理解财务运作 </a:t>
            </a:r>
          </a:p>
        </p:txBody>
      </p:sp>
      <p:sp>
        <p:nvSpPr>
          <p:cNvPr id="33807" name="Rectangle 14"/>
          <p:cNvSpPr>
            <a:spLocks noChangeArrowheads="1"/>
          </p:cNvSpPr>
          <p:nvPr/>
        </p:nvSpPr>
        <p:spPr bwMode="auto">
          <a:xfrm>
            <a:off x="911225" y="2581275"/>
            <a:ext cx="2238375" cy="1433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marL="228600" indent="-2286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50000"/>
              </a:spcAft>
              <a:buClr>
                <a:schemeClr val="tx1"/>
              </a:buClr>
              <a:buSzTx/>
              <a:buFontTx/>
              <a:buChar char="•"/>
            </a:pPr>
            <a:r>
              <a:rPr lang="zh-CN" altLang="en-US" sz="1600" b="0">
                <a:solidFill>
                  <a:schemeClr val="tx1"/>
                </a:solidFill>
                <a:ea typeface="宋体" pitchFamily="2" charset="-122"/>
              </a:rPr>
              <a:t>只专注在业务上</a:t>
            </a:r>
          </a:p>
          <a:p>
            <a:pPr>
              <a:spcBef>
                <a:spcPct val="0"/>
              </a:spcBef>
              <a:spcAft>
                <a:spcPct val="50000"/>
              </a:spcAft>
              <a:buClr>
                <a:schemeClr val="tx1"/>
              </a:buClr>
              <a:buSzTx/>
              <a:buFontTx/>
              <a:buChar char="•"/>
            </a:pPr>
            <a:r>
              <a:rPr lang="zh-CN" altLang="zh-CN" sz="1600" b="0">
                <a:solidFill>
                  <a:schemeClr val="tx1"/>
                </a:solidFill>
                <a:ea typeface="宋体" pitchFamily="2" charset="-122"/>
              </a:rPr>
              <a:t>根据考核制订计划 </a:t>
            </a:r>
          </a:p>
          <a:p>
            <a:pPr>
              <a:spcBef>
                <a:spcPct val="0"/>
              </a:spcBef>
              <a:spcAft>
                <a:spcPct val="50000"/>
              </a:spcAft>
              <a:buClr>
                <a:schemeClr val="tx1"/>
              </a:buClr>
              <a:buSzTx/>
              <a:buFontTx/>
              <a:buChar char="•"/>
            </a:pPr>
            <a:r>
              <a:rPr lang="zh-CN" altLang="zh-CN" sz="1600" b="0">
                <a:solidFill>
                  <a:schemeClr val="tx1"/>
                </a:solidFill>
                <a:ea typeface="宋体" pitchFamily="2" charset="-122"/>
              </a:rPr>
              <a:t>不理解财务数据 </a:t>
            </a:r>
          </a:p>
          <a:p>
            <a:pPr>
              <a:spcBef>
                <a:spcPct val="0"/>
              </a:spcBef>
              <a:spcAft>
                <a:spcPct val="50000"/>
              </a:spcAft>
              <a:buClr>
                <a:schemeClr val="tx1"/>
              </a:buClr>
              <a:buSzTx/>
              <a:buFontTx/>
              <a:buChar char="•"/>
            </a:pPr>
            <a:r>
              <a:rPr lang="zh-CN" altLang="zh-CN" sz="1600" b="0">
                <a:solidFill>
                  <a:schemeClr val="tx1"/>
                </a:solidFill>
                <a:ea typeface="宋体" pitchFamily="2" charset="-122"/>
              </a:rPr>
              <a:t>仅关注历史业绩报告</a:t>
            </a:r>
          </a:p>
        </p:txBody>
      </p:sp>
      <p:sp>
        <p:nvSpPr>
          <p:cNvPr id="33808" name="Rectangle 15"/>
          <p:cNvSpPr>
            <a:spLocks noChangeArrowheads="1"/>
          </p:cNvSpPr>
          <p:nvPr/>
        </p:nvSpPr>
        <p:spPr bwMode="auto">
          <a:xfrm>
            <a:off x="50800" y="47625"/>
            <a:ext cx="8802688" cy="82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2.7 </a:t>
            </a:r>
            <a:r>
              <a:rPr lang="zh-CN" altLang="en-GB" sz="2400">
                <a:solidFill>
                  <a:schemeClr val="folHlink"/>
                </a:solidFill>
                <a:ea typeface="宋体" pitchFamily="2" charset="-122"/>
              </a:rPr>
              <a:t>预算编制部门职能转换（续）</a:t>
            </a:r>
          </a:p>
        </p:txBody>
      </p:sp>
      <p:sp>
        <p:nvSpPr>
          <p:cNvPr id="33809" name="Line 16"/>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ctrTitle"/>
          </p:nvPr>
        </p:nvSpPr>
        <p:spPr>
          <a:xfrm>
            <a:off x="179388" y="608013"/>
            <a:ext cx="8786812" cy="820737"/>
          </a:xfrm>
        </p:spPr>
        <p:txBody>
          <a:bodyPr/>
          <a:lstStyle/>
          <a:p>
            <a:pPr eaLnBrk="1" hangingPunct="1"/>
            <a:r>
              <a:rPr lang="zh-CN" altLang="en-GB" smtClean="0">
                <a:ea typeface="宋体" pitchFamily="2" charset="-122"/>
              </a:rPr>
              <a:t>目录</a:t>
            </a:r>
          </a:p>
        </p:txBody>
      </p:sp>
      <p:sp>
        <p:nvSpPr>
          <p:cNvPr id="34819" name="Rectangle 3"/>
          <p:cNvSpPr>
            <a:spLocks noGrp="1" noChangeArrowheads="1"/>
          </p:cNvSpPr>
          <p:nvPr>
            <p:ph type="subTitle" idx="1"/>
          </p:nvPr>
        </p:nvSpPr>
        <p:spPr>
          <a:xfrm>
            <a:off x="163513" y="1219200"/>
            <a:ext cx="7431087" cy="4338638"/>
          </a:xfrm>
        </p:spPr>
        <p:txBody>
          <a:bodyPr/>
          <a:lstStyle/>
          <a:p>
            <a:pPr marL="508000" indent="-508000" eaLnBrk="1" hangingPunct="1">
              <a:buFont typeface="Arial" pitchFamily="34" charset="0"/>
              <a:buAutoNum type="arabicPeriod" startAt="3"/>
            </a:pPr>
            <a:r>
              <a:rPr lang="zh-CN" altLang="en-GB" sz="2400" b="1" smtClean="0">
                <a:ea typeface="宋体" pitchFamily="2" charset="-122"/>
              </a:rPr>
              <a:t>预算管理存在的典型问题及最佳实践原理</a:t>
            </a:r>
          </a:p>
          <a:p>
            <a:pPr marL="508000" indent="-508000" eaLnBrk="1" hangingPunct="1"/>
            <a:endParaRPr lang="zh-CN" altLang="en-GB" sz="2400" b="1" smtClean="0">
              <a:ea typeface="宋体" pitchFamily="2" charset="-122"/>
            </a:endParaRPr>
          </a:p>
          <a:p>
            <a:pPr lvl="1" eaLnBrk="1" hangingPunct="1">
              <a:buFontTx/>
              <a:buNone/>
            </a:pPr>
            <a:r>
              <a:rPr lang="en-GB" altLang="zh-CN" sz="1800" b="1" smtClean="0">
                <a:ea typeface="宋体" pitchFamily="2" charset="-122"/>
              </a:rPr>
              <a:t>3.1 </a:t>
            </a:r>
            <a:r>
              <a:rPr lang="zh-CN" altLang="en-GB" sz="1800" b="1" smtClean="0">
                <a:ea typeface="宋体" pitchFamily="2" charset="-122"/>
              </a:rPr>
              <a:t>预算管理存在的典型问题和挑战</a:t>
            </a:r>
          </a:p>
          <a:p>
            <a:pPr lvl="1" eaLnBrk="1" hangingPunct="1">
              <a:buFontTx/>
              <a:buNone/>
            </a:pPr>
            <a:r>
              <a:rPr lang="en-GB" altLang="zh-CN" sz="1800" b="1" smtClean="0">
                <a:solidFill>
                  <a:srgbClr val="C0C0C0"/>
                </a:solidFill>
                <a:ea typeface="宋体" pitchFamily="2" charset="-122"/>
              </a:rPr>
              <a:t>3.2 </a:t>
            </a:r>
            <a:r>
              <a:rPr lang="zh-CN" altLang="en-GB" sz="1800" b="1" smtClean="0">
                <a:solidFill>
                  <a:srgbClr val="C0C0C0"/>
                </a:solidFill>
                <a:ea typeface="宋体" pitchFamily="2" charset="-122"/>
              </a:rPr>
              <a:t>全球预算最佳实践原理</a:t>
            </a:r>
            <a:endParaRPr lang="en-GB" altLang="zh-CN" sz="1800" b="1" smtClean="0">
              <a:solidFill>
                <a:srgbClr val="C0C0C0"/>
              </a:solidFill>
              <a:ea typeface="宋体" pitchFamily="2" charset="-122"/>
            </a:endParaRPr>
          </a:p>
          <a:p>
            <a:pPr lvl="1" eaLnBrk="1" hangingPunct="1">
              <a:buFontTx/>
              <a:buNone/>
            </a:pPr>
            <a:endParaRPr lang="zh-CN" altLang="en-GB" sz="1800" smtClean="0">
              <a:solidFill>
                <a:srgbClr val="C0C0C0"/>
              </a:solidFill>
              <a:ea typeface="宋体" pitchFamily="2" charset="-122"/>
            </a:endParaRPr>
          </a:p>
        </p:txBody>
      </p:sp>
      <p:sp>
        <p:nvSpPr>
          <p:cNvPr id="34820" name="Text Box 4"/>
          <p:cNvSpPr txBox="1">
            <a:spLocks noChangeArrowheads="1"/>
          </p:cNvSpPr>
          <p:nvPr/>
        </p:nvSpPr>
        <p:spPr bwMode="blackWhite">
          <a:xfrm>
            <a:off x="373063" y="5761038"/>
            <a:ext cx="3440112" cy="488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rgbClr val="FB2B15"/>
                </a:solidFill>
                <a:ea typeface="宋体" pitchFamily="2" charset="-122"/>
              </a:rPr>
              <a:t>Need to modify the format to have consistent page separator </a:t>
            </a:r>
            <a:endParaRPr lang="zh-CN" altLang="en-GB" sz="1600">
              <a:solidFill>
                <a:srgbClr val="FB2B15"/>
              </a:solidFill>
              <a:ea typeface="宋体" pitchFamily="2" charset="-122"/>
            </a:endParaRPr>
          </a:p>
        </p:txBody>
      </p:sp>
      <p:pic>
        <p:nvPicPr>
          <p:cNvPr id="34821" name="Picture 5"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455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1"/>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CF2E6089-B2B4-4262-BFA3-A74878B0F8F7}" type="slidenum">
              <a:rPr lang="en-GB" altLang="zh-CN" sz="1100" b="0">
                <a:solidFill>
                  <a:schemeClr val="bg2"/>
                </a:solidFill>
              </a:rPr>
              <a:pPr eaLnBrk="1" hangingPunct="1"/>
              <a:t>29</a:t>
            </a:fld>
            <a:endParaRPr lang="en-GB" altLang="zh-CN" sz="1100" b="0">
              <a:solidFill>
                <a:schemeClr val="bg2"/>
              </a:solidFill>
            </a:endParaRPr>
          </a:p>
        </p:txBody>
      </p:sp>
      <p:sp>
        <p:nvSpPr>
          <p:cNvPr id="35843" name="Rectangle 2"/>
          <p:cNvSpPr>
            <a:spLocks noChangeArrowheads="1"/>
          </p:cNvSpPr>
          <p:nvPr/>
        </p:nvSpPr>
        <p:spPr bwMode="auto">
          <a:xfrm>
            <a:off x="87313" y="19843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3.1 </a:t>
            </a:r>
            <a:r>
              <a:rPr lang="zh-CN" altLang="en-GB" sz="2400">
                <a:solidFill>
                  <a:schemeClr val="folHlink"/>
                </a:solidFill>
                <a:ea typeface="宋体" pitchFamily="2" charset="-122"/>
              </a:rPr>
              <a:t>预算管理存在的典型问题和挑战</a:t>
            </a:r>
            <a:endParaRPr lang="en-GB" altLang="zh-CN" sz="2400">
              <a:solidFill>
                <a:schemeClr val="folHlink"/>
              </a:solidFill>
              <a:ea typeface="宋体" pitchFamily="2" charset="-122"/>
            </a:endParaRPr>
          </a:p>
        </p:txBody>
      </p:sp>
      <p:sp>
        <p:nvSpPr>
          <p:cNvPr id="35844" name="Line 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35845" name="Text Box 4"/>
          <p:cNvSpPr txBox="1">
            <a:spLocks noChangeArrowheads="1"/>
          </p:cNvSpPr>
          <p:nvPr/>
        </p:nvSpPr>
        <p:spPr bwMode="blackWhite">
          <a:xfrm>
            <a:off x="87313" y="803275"/>
            <a:ext cx="8802687" cy="30777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2000" dirty="0" smtClean="0">
                <a:solidFill>
                  <a:schemeClr val="tx1"/>
                </a:solidFill>
                <a:ea typeface="宋体" pitchFamily="2" charset="-122"/>
              </a:rPr>
              <a:t>预算管理存在</a:t>
            </a:r>
            <a:r>
              <a:rPr lang="zh-CN" altLang="en-US" sz="2000" dirty="0">
                <a:solidFill>
                  <a:schemeClr val="tx1"/>
                </a:solidFill>
                <a:ea typeface="宋体" pitchFamily="2" charset="-122"/>
              </a:rPr>
              <a:t>的一些问题包括</a:t>
            </a:r>
            <a:r>
              <a:rPr lang="zh-CN" altLang="en-US" sz="1600" b="0" dirty="0">
                <a:solidFill>
                  <a:schemeClr val="folHlink"/>
                </a:solidFill>
                <a:ea typeface="宋体" pitchFamily="2" charset="-122"/>
              </a:rPr>
              <a:t>：</a:t>
            </a:r>
            <a:endParaRPr lang="zh-CN" altLang="en-GB" sz="1600" b="0" dirty="0">
              <a:solidFill>
                <a:schemeClr val="folHlink"/>
              </a:solidFill>
              <a:ea typeface="宋体" pitchFamily="2" charset="-122"/>
            </a:endParaRPr>
          </a:p>
        </p:txBody>
      </p:sp>
      <p:grpSp>
        <p:nvGrpSpPr>
          <p:cNvPr id="35846" name="Group 39"/>
          <p:cNvGrpSpPr>
            <a:grpSpLocks/>
          </p:cNvGrpSpPr>
          <p:nvPr/>
        </p:nvGrpSpPr>
        <p:grpSpPr bwMode="auto">
          <a:xfrm>
            <a:off x="303213" y="1431925"/>
            <a:ext cx="8586787" cy="2343150"/>
            <a:chOff x="313" y="734"/>
            <a:chExt cx="5039" cy="1378"/>
          </a:xfrm>
        </p:grpSpPr>
        <p:sp>
          <p:nvSpPr>
            <p:cNvPr id="35850" name="AutoShape 30"/>
            <p:cNvSpPr>
              <a:spLocks noChangeArrowheads="1"/>
            </p:cNvSpPr>
            <p:nvPr/>
          </p:nvSpPr>
          <p:spPr bwMode="auto">
            <a:xfrm>
              <a:off x="2904" y="1518"/>
              <a:ext cx="2352" cy="498"/>
            </a:xfrm>
            <a:prstGeom prst="roundRect">
              <a:avLst>
                <a:gd name="adj" fmla="val 16667"/>
              </a:avLst>
            </a:prstGeom>
            <a:solidFill>
              <a:srgbClr val="336699"/>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2700000" algn="ctr" rotWithShape="0">
                      <a:srgbClr val="1F3D5C"/>
                    </a:outerShdw>
                  </a:effectLst>
                </a14:hiddenEffects>
              </a:ext>
            </a:extLst>
          </p:spPr>
          <p:txBody>
            <a:bodyPr anchor="ct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14300"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600">
                  <a:solidFill>
                    <a:schemeClr val="bg1"/>
                  </a:solidFill>
                  <a:latin typeface="Arial Unicode MS" pitchFamily="34" charset="-122"/>
                  <a:ea typeface="Arial Unicode MS" pitchFamily="34" charset="-122"/>
                  <a:cs typeface="Arial Unicode MS" pitchFamily="34" charset="-122"/>
                </a:rPr>
                <a:t>可靠性不足</a:t>
              </a:r>
              <a:endParaRPr lang="en-US" altLang="zh-CN" sz="1600">
                <a:solidFill>
                  <a:schemeClr val="bg1"/>
                </a:solidFill>
                <a:latin typeface="Arial Unicode MS" pitchFamily="34" charset="-122"/>
                <a:ea typeface="Arial Unicode MS" pitchFamily="34" charset="-122"/>
              </a:endParaRPr>
            </a:p>
            <a:p>
              <a:pPr lvl="1" algn="ctr" eaLnBrk="1" hangingPunct="1">
                <a:spcBef>
                  <a:spcPct val="10000"/>
                </a:spcBef>
                <a:spcAft>
                  <a:spcPct val="10000"/>
                </a:spcAft>
                <a:buClr>
                  <a:schemeClr val="tx1"/>
                </a:buClr>
                <a:buSzTx/>
                <a:buFont typeface="Wingdings" pitchFamily="2" charset="2"/>
                <a:buNone/>
              </a:pPr>
              <a:r>
                <a:rPr lang="zh-CN" altLang="en-US" sz="1400">
                  <a:solidFill>
                    <a:schemeClr val="bg1"/>
                  </a:solidFill>
                  <a:ea typeface="宋体" pitchFamily="2" charset="-122"/>
                </a:rPr>
                <a:t>管理层与投资者对企业确定并公布的预算与实际执行结果存在的明显差异几乎已经司空见惯</a:t>
              </a:r>
              <a:endParaRPr lang="en-US" altLang="zh-CN" sz="1400">
                <a:solidFill>
                  <a:schemeClr val="bg1"/>
                </a:solidFill>
                <a:latin typeface="Arial Unicode MS" pitchFamily="34" charset="-122"/>
                <a:ea typeface="Arial Unicode MS" pitchFamily="34" charset="-122"/>
              </a:endParaRPr>
            </a:p>
          </p:txBody>
        </p:sp>
        <p:sp>
          <p:nvSpPr>
            <p:cNvPr id="35851" name="AutoShape 31"/>
            <p:cNvSpPr>
              <a:spLocks noChangeArrowheads="1"/>
            </p:cNvSpPr>
            <p:nvPr/>
          </p:nvSpPr>
          <p:spPr bwMode="auto">
            <a:xfrm>
              <a:off x="2904" y="957"/>
              <a:ext cx="2352" cy="497"/>
            </a:xfrm>
            <a:prstGeom prst="roundRect">
              <a:avLst>
                <a:gd name="adj" fmla="val 16667"/>
              </a:avLst>
            </a:prstGeom>
            <a:solidFill>
              <a:srgbClr val="336699"/>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2700000" algn="ctr" rotWithShape="0">
                      <a:srgbClr val="1F3D5C"/>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1600">
                  <a:latin typeface="Arial Unicode MS" pitchFamily="34" charset="-122"/>
                  <a:ea typeface="Arial Unicode MS" pitchFamily="34" charset="-122"/>
                  <a:cs typeface="Arial Unicode MS" pitchFamily="34" charset="-122"/>
                </a:rPr>
                <a:t>缓慢低效</a:t>
              </a:r>
              <a:endParaRPr lang="en-US" altLang="zh-CN" sz="1600">
                <a:latin typeface="Arial Unicode MS" pitchFamily="34" charset="-122"/>
                <a:ea typeface="Arial Unicode MS" pitchFamily="34" charset="-122"/>
              </a:endParaRPr>
            </a:p>
            <a:p>
              <a:pPr>
                <a:buSzTx/>
              </a:pPr>
              <a:r>
                <a:rPr lang="zh-CN" altLang="en-US">
                  <a:ea typeface="宋体" pitchFamily="2" charset="-122"/>
                </a:rPr>
                <a:t>完成年度预算平均需要耗费公司</a:t>
              </a:r>
              <a:r>
                <a:rPr lang="en-US" altLang="zh-CN">
                  <a:ea typeface="宋体" pitchFamily="2" charset="-122"/>
                </a:rPr>
                <a:t>110</a:t>
              </a:r>
              <a:r>
                <a:rPr lang="zh-CN" altLang="en-US">
                  <a:ea typeface="宋体" pitchFamily="2" charset="-122"/>
                </a:rPr>
                <a:t>天</a:t>
              </a:r>
              <a:endParaRPr lang="en-US" altLang="zh-CN">
                <a:ea typeface="宋体" pitchFamily="2" charset="-122"/>
              </a:endParaRPr>
            </a:p>
          </p:txBody>
        </p:sp>
        <p:sp>
          <p:nvSpPr>
            <p:cNvPr id="35852" name="AutoShape 32"/>
            <p:cNvSpPr>
              <a:spLocks noChangeArrowheads="1"/>
            </p:cNvSpPr>
            <p:nvPr/>
          </p:nvSpPr>
          <p:spPr bwMode="auto">
            <a:xfrm>
              <a:off x="457" y="957"/>
              <a:ext cx="2352" cy="497"/>
            </a:xfrm>
            <a:prstGeom prst="roundRect">
              <a:avLst>
                <a:gd name="adj" fmla="val 16667"/>
              </a:avLst>
            </a:prstGeom>
            <a:solidFill>
              <a:srgbClr val="336699"/>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2700000" algn="ctr" rotWithShape="0">
                      <a:srgbClr val="1F3D5C"/>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1600" dirty="0">
                  <a:latin typeface="Arial Unicode MS" pitchFamily="34" charset="-122"/>
                  <a:ea typeface="Arial Unicode MS" pitchFamily="34" charset="-122"/>
                  <a:cs typeface="Arial Unicode MS" pitchFamily="34" charset="-122"/>
                </a:rPr>
                <a:t>与战略目标脱节</a:t>
              </a:r>
              <a:endParaRPr lang="en-US" altLang="zh-CN" sz="1600" dirty="0">
                <a:latin typeface="Arial Unicode MS" pitchFamily="34" charset="-122"/>
                <a:ea typeface="Arial Unicode MS" pitchFamily="34" charset="-122"/>
              </a:endParaRPr>
            </a:p>
            <a:p>
              <a:pPr>
                <a:buSzTx/>
              </a:pPr>
              <a:r>
                <a:rPr lang="en-US" altLang="zh-CN" dirty="0">
                  <a:ea typeface="宋体" pitchFamily="2" charset="-122"/>
                </a:rPr>
                <a:t>60% </a:t>
              </a:r>
              <a:r>
                <a:rPr lang="zh-CN" altLang="en-US" dirty="0" smtClean="0">
                  <a:ea typeface="宋体" pitchFamily="2" charset="-122"/>
                </a:rPr>
                <a:t>的企业</a:t>
              </a:r>
              <a:r>
                <a:rPr lang="zh-CN" altLang="en-US" dirty="0">
                  <a:ea typeface="宋体" pitchFamily="2" charset="-122"/>
                </a:rPr>
                <a:t>制定预算的过程与其战略目标的形成没有关系</a:t>
              </a:r>
              <a:endParaRPr lang="en-US" altLang="zh-CN" dirty="0">
                <a:ea typeface="宋体" pitchFamily="2" charset="-122"/>
              </a:endParaRPr>
            </a:p>
          </p:txBody>
        </p:sp>
        <p:sp>
          <p:nvSpPr>
            <p:cNvPr id="35853" name="AutoShape 33"/>
            <p:cNvSpPr>
              <a:spLocks noChangeArrowheads="1"/>
            </p:cNvSpPr>
            <p:nvPr/>
          </p:nvSpPr>
          <p:spPr bwMode="auto">
            <a:xfrm>
              <a:off x="457" y="1518"/>
              <a:ext cx="2352" cy="498"/>
            </a:xfrm>
            <a:prstGeom prst="roundRect">
              <a:avLst>
                <a:gd name="adj" fmla="val 16667"/>
              </a:avLst>
            </a:prstGeom>
            <a:solidFill>
              <a:srgbClr val="336699"/>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2700000" algn="ctr" rotWithShape="0">
                      <a:srgbClr val="1F3D5C"/>
                    </a:outerShdw>
                  </a:effectLst>
                </a14:hiddenEffects>
              </a:ext>
            </a:extLst>
          </p:spPr>
          <p:txBody>
            <a:bodyPr anchor="ct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14300"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600" dirty="0">
                  <a:solidFill>
                    <a:schemeClr val="bg1"/>
                  </a:solidFill>
                  <a:latin typeface="Arial Unicode MS" pitchFamily="34" charset="-122"/>
                  <a:ea typeface="Arial Unicode MS" pitchFamily="34" charset="-122"/>
                  <a:cs typeface="Arial Unicode MS" pitchFamily="34" charset="-122"/>
                </a:rPr>
                <a:t>预算成本极高</a:t>
              </a:r>
              <a:endParaRPr lang="en-US" altLang="zh-CN" sz="1600" dirty="0">
                <a:solidFill>
                  <a:schemeClr val="bg1"/>
                </a:solidFill>
                <a:latin typeface="Arial Unicode MS" pitchFamily="34" charset="-122"/>
                <a:ea typeface="Arial Unicode MS" pitchFamily="34" charset="-122"/>
              </a:endParaRPr>
            </a:p>
            <a:p>
              <a:pPr lvl="1" algn="ctr" eaLnBrk="1" hangingPunct="1">
                <a:spcBef>
                  <a:spcPct val="10000"/>
                </a:spcBef>
                <a:spcAft>
                  <a:spcPct val="10000"/>
                </a:spcAft>
                <a:buClr>
                  <a:schemeClr val="tx1"/>
                </a:buClr>
                <a:buSzTx/>
                <a:buFont typeface="Wingdings" pitchFamily="2" charset="2"/>
                <a:buNone/>
              </a:pPr>
              <a:r>
                <a:rPr lang="zh-CN" altLang="en-US" sz="1400" dirty="0">
                  <a:solidFill>
                    <a:schemeClr val="bg1"/>
                  </a:solidFill>
                  <a:ea typeface="宋体" pitchFamily="2" charset="-122"/>
                </a:rPr>
                <a:t>财务部门所投入的预算</a:t>
              </a:r>
              <a:r>
                <a:rPr lang="zh-CN" altLang="en-US" sz="1400" dirty="0" smtClean="0">
                  <a:solidFill>
                    <a:schemeClr val="bg1"/>
                  </a:solidFill>
                  <a:ea typeface="宋体" pitchFamily="2" charset="-122"/>
                </a:rPr>
                <a:t>成本较大</a:t>
              </a:r>
              <a:endParaRPr lang="zh-CN" altLang="en-US" sz="1000" u="sng" dirty="0">
                <a:solidFill>
                  <a:schemeClr val="bg1"/>
                </a:solidFill>
                <a:latin typeface="Arial Unicode MS" pitchFamily="34" charset="-122"/>
                <a:ea typeface="Arial Unicode MS" pitchFamily="34" charset="-122"/>
                <a:cs typeface="Arial Unicode MS" pitchFamily="34" charset="-122"/>
              </a:endParaRPr>
            </a:p>
          </p:txBody>
        </p:sp>
        <p:sp>
          <p:nvSpPr>
            <p:cNvPr id="35854" name="AutoShape 34"/>
            <p:cNvSpPr>
              <a:spLocks noChangeArrowheads="1"/>
            </p:cNvSpPr>
            <p:nvPr/>
          </p:nvSpPr>
          <p:spPr bwMode="auto">
            <a:xfrm>
              <a:off x="313" y="818"/>
              <a:ext cx="5039" cy="1294"/>
            </a:xfrm>
            <a:prstGeom prst="roundRect">
              <a:avLst>
                <a:gd name="adj" fmla="val 16667"/>
              </a:avLst>
            </a:prstGeom>
            <a:noFill/>
            <a:ln w="9525" algn="ctr">
              <a:solidFill>
                <a:schemeClr val="tx1"/>
              </a:solidFill>
              <a:round/>
              <a:headEnd/>
              <a:tailEnd/>
            </a:ln>
            <a:effectLst/>
            <a:extLst>
              <a:ext uri="{909E8E84-426E-40DD-AFC4-6F175D3DCCD1}">
                <a14:hiddenFill xmlns:a14="http://schemas.microsoft.com/office/drawing/2010/main">
                  <a:solidFill>
                    <a:srgbClr val="336699"/>
                  </a:solidFill>
                </a14:hiddenFill>
              </a:ext>
              <a:ext uri="{AF507438-7753-43E0-B8FC-AC1667EBCBE1}">
                <a14:hiddenEffects xmlns:a14="http://schemas.microsoft.com/office/drawing/2010/main">
                  <a:effectLst>
                    <a:outerShdw dist="17961" dir="2700000" algn="ctr" rotWithShape="0">
                      <a:srgbClr val="232C44"/>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35855" name="AutoShape 35"/>
            <p:cNvSpPr>
              <a:spLocks noChangeArrowheads="1"/>
            </p:cNvSpPr>
            <p:nvPr/>
          </p:nvSpPr>
          <p:spPr bwMode="auto">
            <a:xfrm>
              <a:off x="1435" y="734"/>
              <a:ext cx="2861" cy="168"/>
            </a:xfrm>
            <a:prstGeom prst="roundRect">
              <a:avLst>
                <a:gd name="adj" fmla="val 50000"/>
              </a:avLst>
            </a:prstGeom>
            <a:solidFill>
              <a:srgbClr val="336699"/>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GB" sz="1800">
                  <a:latin typeface="宋体" pitchFamily="2" charset="-122"/>
                  <a:ea typeface="宋体" pitchFamily="2" charset="-122"/>
                </a:rPr>
                <a:t>预算流程</a:t>
              </a:r>
              <a:r>
                <a:rPr lang="zh-CN" altLang="en-GB" sz="2000">
                  <a:latin typeface="宋体" pitchFamily="2" charset="-122"/>
                  <a:ea typeface="宋体" pitchFamily="2" charset="-122"/>
                </a:rPr>
                <a:t> </a:t>
              </a:r>
            </a:p>
          </p:txBody>
        </p:sp>
      </p:grpSp>
      <p:sp>
        <p:nvSpPr>
          <p:cNvPr id="35847" name="Rectangle 36"/>
          <p:cNvSpPr>
            <a:spLocks noChangeArrowheads="1"/>
          </p:cNvSpPr>
          <p:nvPr/>
        </p:nvSpPr>
        <p:spPr bwMode="auto">
          <a:xfrm>
            <a:off x="439738" y="4116388"/>
            <a:ext cx="4211637" cy="2398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595" tIns="43547" rIns="88595" bIns="43547"/>
          <a:lstStyle>
            <a:lvl1pPr marL="176213" indent="-176213" algn="l" defTabSz="923925" eaLnBrk="0" hangingPunct="0">
              <a:spcBef>
                <a:spcPct val="20000"/>
              </a:spcBef>
              <a:spcAft>
                <a:spcPct val="20000"/>
              </a:spcAft>
              <a:buFont typeface="Arial" pitchFamily="34" charset="0"/>
              <a:tabLst>
                <a:tab pos="450850" algn="l"/>
                <a:tab pos="722313" algn="l"/>
                <a:tab pos="1074738" algn="l"/>
                <a:tab pos="1427163" algn="l"/>
                <a:tab pos="1700213" algn="l"/>
              </a:tabLst>
              <a:defRPr sz="2000">
                <a:solidFill>
                  <a:schemeClr val="bg2"/>
                </a:solidFill>
                <a:latin typeface="Arial" pitchFamily="34" charset="0"/>
                <a:cs typeface="Arial" pitchFamily="34" charset="0"/>
              </a:defRPr>
            </a:lvl1pPr>
            <a:lvl2pPr marL="576263" indent="-198438" algn="l" defTabSz="923925" eaLnBrk="0" hangingPunct="0">
              <a:spcAft>
                <a:spcPct val="20000"/>
              </a:spcAft>
              <a:buChar char="•"/>
              <a:tabLst>
                <a:tab pos="450850" algn="l"/>
                <a:tab pos="722313" algn="l"/>
                <a:tab pos="1074738" algn="l"/>
                <a:tab pos="1427163" algn="l"/>
                <a:tab pos="1700213" algn="l"/>
              </a:tabLst>
              <a:defRPr sz="2000">
                <a:solidFill>
                  <a:schemeClr val="bg2"/>
                </a:solidFill>
                <a:latin typeface="Arial" pitchFamily="34" charset="0"/>
                <a:cs typeface="Arial" pitchFamily="34" charset="0"/>
              </a:defRPr>
            </a:lvl2pPr>
            <a:lvl3pPr marL="973138" indent="-222250" algn="l" defTabSz="923925" eaLnBrk="0" hangingPunct="0">
              <a:spcAft>
                <a:spcPct val="20000"/>
              </a:spcAft>
              <a:buFont typeface="Arial" pitchFamily="34" charset="0"/>
              <a:buChar char="-"/>
              <a:tabLst>
                <a:tab pos="450850" algn="l"/>
                <a:tab pos="722313" algn="l"/>
                <a:tab pos="1074738" algn="l"/>
                <a:tab pos="1427163" algn="l"/>
                <a:tab pos="1700213" algn="l"/>
              </a:tabLst>
              <a:defRPr sz="2000">
                <a:solidFill>
                  <a:schemeClr val="bg2"/>
                </a:solidFill>
                <a:latin typeface="Arial" pitchFamily="34" charset="0"/>
                <a:cs typeface="Arial" pitchFamily="34" charset="0"/>
              </a:defRPr>
            </a:lvl3pPr>
            <a:lvl4pPr marL="1298575" indent="-217488" algn="l" defTabSz="923925" eaLnBrk="0" hangingPunct="0">
              <a:spcAft>
                <a:spcPct val="20000"/>
              </a:spcAft>
              <a:buChar char="•"/>
              <a:tabLst>
                <a:tab pos="450850" algn="l"/>
                <a:tab pos="722313" algn="l"/>
                <a:tab pos="1074738" algn="l"/>
                <a:tab pos="1427163" algn="l"/>
                <a:tab pos="1700213" algn="l"/>
              </a:tabLst>
              <a:defRPr sz="2000">
                <a:solidFill>
                  <a:schemeClr val="bg2"/>
                </a:solidFill>
                <a:latin typeface="Arial" pitchFamily="34" charset="0"/>
                <a:cs typeface="Arial" pitchFamily="34" charset="0"/>
              </a:defRPr>
            </a:lvl4pPr>
            <a:lvl5pPr marL="1631950" indent="-219075" algn="l" defTabSz="923925" eaLnBrk="0" hangingPunct="0">
              <a:spcAft>
                <a:spcPct val="20000"/>
              </a:spcAft>
              <a:buFont typeface="Arial" pitchFamily="34" charset="0"/>
              <a:buChar char="-"/>
              <a:tabLst>
                <a:tab pos="450850" algn="l"/>
                <a:tab pos="722313" algn="l"/>
                <a:tab pos="1074738" algn="l"/>
                <a:tab pos="1427163" algn="l"/>
                <a:tab pos="1700213" algn="l"/>
              </a:tabLst>
              <a:defRPr sz="2000">
                <a:solidFill>
                  <a:schemeClr val="bg2"/>
                </a:solidFill>
                <a:latin typeface="Arial" pitchFamily="34" charset="0"/>
                <a:cs typeface="Arial" pitchFamily="34" charset="0"/>
              </a:defRPr>
            </a:lvl5pPr>
            <a:lvl6pPr marL="2089150" indent="-219075" defTabSz="923925" eaLnBrk="0" fontAlgn="base" hangingPunct="0">
              <a:spcBef>
                <a:spcPct val="0"/>
              </a:spcBef>
              <a:spcAft>
                <a:spcPct val="20000"/>
              </a:spcAft>
              <a:buFont typeface="Arial" pitchFamily="34" charset="0"/>
              <a:buChar char="-"/>
              <a:tabLst>
                <a:tab pos="450850" algn="l"/>
                <a:tab pos="722313" algn="l"/>
                <a:tab pos="1074738" algn="l"/>
                <a:tab pos="1427163" algn="l"/>
                <a:tab pos="1700213" algn="l"/>
              </a:tabLst>
              <a:defRPr sz="2000">
                <a:solidFill>
                  <a:schemeClr val="bg2"/>
                </a:solidFill>
                <a:latin typeface="Arial" pitchFamily="34" charset="0"/>
                <a:cs typeface="Arial" pitchFamily="34" charset="0"/>
              </a:defRPr>
            </a:lvl6pPr>
            <a:lvl7pPr marL="2546350" indent="-219075" defTabSz="923925" eaLnBrk="0" fontAlgn="base" hangingPunct="0">
              <a:spcBef>
                <a:spcPct val="0"/>
              </a:spcBef>
              <a:spcAft>
                <a:spcPct val="20000"/>
              </a:spcAft>
              <a:buFont typeface="Arial" pitchFamily="34" charset="0"/>
              <a:buChar char="-"/>
              <a:tabLst>
                <a:tab pos="450850" algn="l"/>
                <a:tab pos="722313" algn="l"/>
                <a:tab pos="1074738" algn="l"/>
                <a:tab pos="1427163" algn="l"/>
                <a:tab pos="1700213" algn="l"/>
              </a:tabLst>
              <a:defRPr sz="2000">
                <a:solidFill>
                  <a:schemeClr val="bg2"/>
                </a:solidFill>
                <a:latin typeface="Arial" pitchFamily="34" charset="0"/>
                <a:cs typeface="Arial" pitchFamily="34" charset="0"/>
              </a:defRPr>
            </a:lvl7pPr>
            <a:lvl8pPr marL="3003550" indent="-219075" defTabSz="923925" eaLnBrk="0" fontAlgn="base" hangingPunct="0">
              <a:spcBef>
                <a:spcPct val="0"/>
              </a:spcBef>
              <a:spcAft>
                <a:spcPct val="20000"/>
              </a:spcAft>
              <a:buFont typeface="Arial" pitchFamily="34" charset="0"/>
              <a:buChar char="-"/>
              <a:tabLst>
                <a:tab pos="450850" algn="l"/>
                <a:tab pos="722313" algn="l"/>
                <a:tab pos="1074738" algn="l"/>
                <a:tab pos="1427163" algn="l"/>
                <a:tab pos="1700213" algn="l"/>
              </a:tabLst>
              <a:defRPr sz="2000">
                <a:solidFill>
                  <a:schemeClr val="bg2"/>
                </a:solidFill>
                <a:latin typeface="Arial" pitchFamily="34" charset="0"/>
                <a:cs typeface="Arial" pitchFamily="34" charset="0"/>
              </a:defRPr>
            </a:lvl8pPr>
            <a:lvl9pPr marL="3460750" indent="-219075" defTabSz="923925" eaLnBrk="0" fontAlgn="base" hangingPunct="0">
              <a:spcBef>
                <a:spcPct val="0"/>
              </a:spcBef>
              <a:spcAft>
                <a:spcPct val="20000"/>
              </a:spcAft>
              <a:buFont typeface="Arial" pitchFamily="34" charset="0"/>
              <a:buChar char="-"/>
              <a:tabLst>
                <a:tab pos="450850" algn="l"/>
                <a:tab pos="722313" algn="l"/>
                <a:tab pos="1074738" algn="l"/>
                <a:tab pos="1427163" algn="l"/>
                <a:tab pos="1700213" algn="l"/>
              </a:tabLst>
              <a:defRPr sz="2000">
                <a:solidFill>
                  <a:schemeClr val="bg2"/>
                </a:solidFill>
                <a:latin typeface="Arial" pitchFamily="34" charset="0"/>
                <a:cs typeface="Arial" pitchFamily="34" charset="0"/>
              </a:defRPr>
            </a:lvl9pPr>
          </a:lstStyle>
          <a:p>
            <a:pPr eaLnBrk="1" hangingPunct="1">
              <a:spcBef>
                <a:spcPct val="10000"/>
              </a:spcBef>
              <a:spcAft>
                <a:spcPct val="10000"/>
              </a:spcAft>
              <a:buClr>
                <a:srgbClr val="263582"/>
              </a:buClr>
              <a:buSzTx/>
              <a:buFont typeface="Wingdings" pitchFamily="2" charset="2"/>
              <a:buChar char="§"/>
            </a:pPr>
            <a:r>
              <a:rPr lang="zh-CN" altLang="en-US" sz="1600" b="0">
                <a:solidFill>
                  <a:schemeClr val="tx1"/>
                </a:solidFill>
                <a:latin typeface="Arial Unicode MS" pitchFamily="34" charset="-122"/>
                <a:ea typeface="宋体" pitchFamily="2" charset="-122"/>
              </a:rPr>
              <a:t>预算就是以</a:t>
            </a:r>
            <a:r>
              <a:rPr lang="en-US" altLang="zh-CN" sz="1600" b="0">
                <a:solidFill>
                  <a:schemeClr val="tx1"/>
                </a:solidFill>
                <a:latin typeface="Arial Unicode MS" pitchFamily="34" charset="-122"/>
                <a:ea typeface="宋体" pitchFamily="2" charset="-122"/>
              </a:rPr>
              <a:t>Excel</a:t>
            </a:r>
            <a:r>
              <a:rPr lang="zh-CN" altLang="en-US" sz="1600" b="0">
                <a:solidFill>
                  <a:schemeClr val="tx1"/>
                </a:solidFill>
                <a:latin typeface="Arial Unicode MS" pitchFamily="34" charset="-122"/>
                <a:ea typeface="宋体" pitchFamily="2" charset="-122"/>
              </a:rPr>
              <a:t>工作表为基础的数据堆砌，繁冗枯燥</a:t>
            </a:r>
            <a:endParaRPr lang="en-US" altLang="zh-CN" sz="1600" b="0">
              <a:solidFill>
                <a:schemeClr val="tx1"/>
              </a:solidFill>
              <a:latin typeface="Arial Unicode MS" pitchFamily="34" charset="-122"/>
              <a:ea typeface="宋体" pitchFamily="2" charset="-122"/>
            </a:endParaRPr>
          </a:p>
          <a:p>
            <a:pPr lvl="1" eaLnBrk="1" hangingPunct="1">
              <a:spcBef>
                <a:spcPct val="10000"/>
              </a:spcBef>
              <a:spcAft>
                <a:spcPct val="10000"/>
              </a:spcAft>
              <a:buClr>
                <a:schemeClr val="tx1"/>
              </a:buClr>
              <a:buSzTx/>
            </a:pPr>
            <a:r>
              <a:rPr lang="zh-CN" altLang="en-US" sz="1400" b="0">
                <a:solidFill>
                  <a:schemeClr val="tx1"/>
                </a:solidFill>
                <a:latin typeface="Arial Unicode MS" pitchFamily="34" charset="-122"/>
                <a:ea typeface="宋体" pitchFamily="2" charset="-122"/>
              </a:rPr>
              <a:t>预算流程缺乏自动审批或既定的流程，出错率和返工率高，每个参与者都必须是</a:t>
            </a:r>
            <a:r>
              <a:rPr lang="en-US" altLang="zh-CN" sz="1400" b="0">
                <a:solidFill>
                  <a:schemeClr val="tx1"/>
                </a:solidFill>
                <a:latin typeface="Arial Unicode MS" pitchFamily="34" charset="-122"/>
                <a:ea typeface="宋体" pitchFamily="2" charset="-122"/>
              </a:rPr>
              <a:t>Excel</a:t>
            </a:r>
            <a:r>
              <a:rPr lang="zh-CN" altLang="en-US" sz="1400" b="0">
                <a:solidFill>
                  <a:schemeClr val="tx1"/>
                </a:solidFill>
                <a:latin typeface="Arial Unicode MS" pitchFamily="34" charset="-122"/>
                <a:ea typeface="宋体" pitchFamily="2" charset="-122"/>
              </a:rPr>
              <a:t>高手</a:t>
            </a:r>
          </a:p>
          <a:p>
            <a:pPr lvl="1" eaLnBrk="1" hangingPunct="1">
              <a:spcBef>
                <a:spcPct val="10000"/>
              </a:spcBef>
              <a:spcAft>
                <a:spcPct val="10000"/>
              </a:spcAft>
              <a:buClr>
                <a:schemeClr val="tx1"/>
              </a:buClr>
              <a:buSzTx/>
              <a:buFontTx/>
              <a:buNone/>
            </a:pPr>
            <a:endParaRPr lang="en-US" altLang="zh-CN" sz="1400" b="0">
              <a:solidFill>
                <a:schemeClr val="tx1"/>
              </a:solidFill>
              <a:latin typeface="Arial Unicode MS" pitchFamily="34" charset="-122"/>
              <a:ea typeface="宋体" pitchFamily="2" charset="-122"/>
            </a:endParaRPr>
          </a:p>
          <a:p>
            <a:pPr eaLnBrk="1" hangingPunct="1">
              <a:spcBef>
                <a:spcPct val="10000"/>
              </a:spcBef>
              <a:spcAft>
                <a:spcPct val="10000"/>
              </a:spcAft>
              <a:buClr>
                <a:srgbClr val="263582"/>
              </a:buClr>
              <a:buSzTx/>
              <a:buFont typeface="Wingdings" pitchFamily="2" charset="2"/>
              <a:buChar char="§"/>
            </a:pPr>
            <a:r>
              <a:rPr lang="zh-CN" altLang="en-US" sz="1600" b="0">
                <a:solidFill>
                  <a:schemeClr val="tx1"/>
                </a:solidFill>
                <a:latin typeface="Arial Unicode MS" pitchFamily="34" charset="-122"/>
                <a:ea typeface="宋体" pitchFamily="2" charset="-122"/>
              </a:rPr>
              <a:t>即使赶工出报表也经常不能按时提交预算</a:t>
            </a:r>
            <a:endParaRPr lang="en-US" altLang="zh-CN" sz="1600" b="0">
              <a:solidFill>
                <a:schemeClr val="tx1"/>
              </a:solidFill>
              <a:latin typeface="Arial Unicode MS" pitchFamily="34" charset="-122"/>
              <a:ea typeface="宋体" pitchFamily="2" charset="-122"/>
            </a:endParaRPr>
          </a:p>
          <a:p>
            <a:pPr lvl="1" eaLnBrk="1" hangingPunct="1">
              <a:spcBef>
                <a:spcPct val="10000"/>
              </a:spcBef>
              <a:spcAft>
                <a:spcPct val="10000"/>
              </a:spcAft>
              <a:buClr>
                <a:schemeClr val="tx1"/>
              </a:buClr>
            </a:pPr>
            <a:r>
              <a:rPr lang="zh-CN" altLang="en-US" sz="1400" b="0">
                <a:solidFill>
                  <a:schemeClr val="tx1"/>
                </a:solidFill>
                <a:latin typeface="Arial Unicode MS" pitchFamily="34" charset="-122"/>
                <a:ea typeface="宋体" pitchFamily="2" charset="-122"/>
              </a:rPr>
              <a:t>周而复始的重复计算导致预算编制虽耗时颇多，却仍无法在既定时间提交准确数据</a:t>
            </a:r>
            <a:endParaRPr lang="en-US" altLang="zh-CN" sz="1400" b="0">
              <a:solidFill>
                <a:schemeClr val="tx1"/>
              </a:solidFill>
              <a:latin typeface="Arial Unicode MS" pitchFamily="34" charset="-122"/>
              <a:ea typeface="宋体" pitchFamily="2" charset="-122"/>
            </a:endParaRPr>
          </a:p>
        </p:txBody>
      </p:sp>
      <p:sp>
        <p:nvSpPr>
          <p:cNvPr id="35848" name="Text Box 37"/>
          <p:cNvSpPr txBox="1">
            <a:spLocks noChangeArrowheads="1"/>
          </p:cNvSpPr>
          <p:nvPr/>
        </p:nvSpPr>
        <p:spPr bwMode="auto">
          <a:xfrm>
            <a:off x="455613" y="3825875"/>
            <a:ext cx="6246812" cy="2444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lgn="ctr">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spcBef>
                <a:spcPct val="50000"/>
              </a:spcBef>
              <a:buSzTx/>
            </a:pPr>
            <a:r>
              <a:rPr lang="zh-CN" altLang="en-US" sz="1600">
                <a:solidFill>
                  <a:schemeClr val="tx1"/>
                </a:solidFill>
                <a:latin typeface="Arial Unicode MS" pitchFamily="34" charset="-122"/>
                <a:ea typeface="Arial Unicode MS" pitchFamily="34" charset="-122"/>
                <a:cs typeface="Arial Unicode MS" pitchFamily="34" charset="-122"/>
              </a:rPr>
              <a:t>对预算工作所持态度比较消极：</a:t>
            </a:r>
            <a:endParaRPr lang="en-US" altLang="zh-CN" sz="1600">
              <a:solidFill>
                <a:schemeClr val="tx1"/>
              </a:solidFill>
              <a:latin typeface="Arial Unicode MS" pitchFamily="34" charset="-122"/>
              <a:ea typeface="Arial Unicode MS" pitchFamily="34" charset="-122"/>
            </a:endParaRPr>
          </a:p>
        </p:txBody>
      </p:sp>
      <p:sp>
        <p:nvSpPr>
          <p:cNvPr id="35849" name="Rectangle 38"/>
          <p:cNvSpPr>
            <a:spLocks noChangeArrowheads="1"/>
          </p:cNvSpPr>
          <p:nvPr/>
        </p:nvSpPr>
        <p:spPr bwMode="auto">
          <a:xfrm>
            <a:off x="4649788" y="4116388"/>
            <a:ext cx="4202112" cy="2398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595" tIns="43547" rIns="88595" bIns="43547"/>
          <a:lstStyle>
            <a:lvl1pPr marL="176213" indent="-176213" algn="l" defTabSz="923925" eaLnBrk="0" hangingPunct="0">
              <a:spcBef>
                <a:spcPct val="20000"/>
              </a:spcBef>
              <a:spcAft>
                <a:spcPct val="20000"/>
              </a:spcAft>
              <a:buFont typeface="Arial" pitchFamily="34" charset="0"/>
              <a:tabLst>
                <a:tab pos="450850" algn="l"/>
                <a:tab pos="722313" algn="l"/>
                <a:tab pos="1074738" algn="l"/>
                <a:tab pos="1427163" algn="l"/>
                <a:tab pos="1700213" algn="l"/>
              </a:tabLst>
              <a:defRPr sz="2000">
                <a:solidFill>
                  <a:schemeClr val="bg2"/>
                </a:solidFill>
                <a:latin typeface="Arial" pitchFamily="34" charset="0"/>
                <a:cs typeface="Arial" pitchFamily="34" charset="0"/>
              </a:defRPr>
            </a:lvl1pPr>
            <a:lvl2pPr marL="576263" indent="-198438" algn="l" defTabSz="923925" eaLnBrk="0" hangingPunct="0">
              <a:spcAft>
                <a:spcPct val="20000"/>
              </a:spcAft>
              <a:buChar char="•"/>
              <a:tabLst>
                <a:tab pos="450850" algn="l"/>
                <a:tab pos="722313" algn="l"/>
                <a:tab pos="1074738" algn="l"/>
                <a:tab pos="1427163" algn="l"/>
                <a:tab pos="1700213" algn="l"/>
              </a:tabLst>
              <a:defRPr sz="2000">
                <a:solidFill>
                  <a:schemeClr val="bg2"/>
                </a:solidFill>
                <a:latin typeface="Arial" pitchFamily="34" charset="0"/>
                <a:cs typeface="Arial" pitchFamily="34" charset="0"/>
              </a:defRPr>
            </a:lvl2pPr>
            <a:lvl3pPr marL="973138" indent="-222250" algn="l" defTabSz="923925" eaLnBrk="0" hangingPunct="0">
              <a:spcAft>
                <a:spcPct val="20000"/>
              </a:spcAft>
              <a:buFont typeface="Arial" pitchFamily="34" charset="0"/>
              <a:buChar char="-"/>
              <a:tabLst>
                <a:tab pos="450850" algn="l"/>
                <a:tab pos="722313" algn="l"/>
                <a:tab pos="1074738" algn="l"/>
                <a:tab pos="1427163" algn="l"/>
                <a:tab pos="1700213" algn="l"/>
              </a:tabLst>
              <a:defRPr sz="2000">
                <a:solidFill>
                  <a:schemeClr val="bg2"/>
                </a:solidFill>
                <a:latin typeface="Arial" pitchFamily="34" charset="0"/>
                <a:cs typeface="Arial" pitchFamily="34" charset="0"/>
              </a:defRPr>
            </a:lvl3pPr>
            <a:lvl4pPr marL="1298575" indent="-217488" algn="l" defTabSz="923925" eaLnBrk="0" hangingPunct="0">
              <a:spcAft>
                <a:spcPct val="20000"/>
              </a:spcAft>
              <a:buChar char="•"/>
              <a:tabLst>
                <a:tab pos="450850" algn="l"/>
                <a:tab pos="722313" algn="l"/>
                <a:tab pos="1074738" algn="l"/>
                <a:tab pos="1427163" algn="l"/>
                <a:tab pos="1700213" algn="l"/>
              </a:tabLst>
              <a:defRPr sz="2000">
                <a:solidFill>
                  <a:schemeClr val="bg2"/>
                </a:solidFill>
                <a:latin typeface="Arial" pitchFamily="34" charset="0"/>
                <a:cs typeface="Arial" pitchFamily="34" charset="0"/>
              </a:defRPr>
            </a:lvl4pPr>
            <a:lvl5pPr marL="1631950" indent="-219075" algn="l" defTabSz="923925" eaLnBrk="0" hangingPunct="0">
              <a:spcAft>
                <a:spcPct val="20000"/>
              </a:spcAft>
              <a:buFont typeface="Arial" pitchFamily="34" charset="0"/>
              <a:buChar char="-"/>
              <a:tabLst>
                <a:tab pos="450850" algn="l"/>
                <a:tab pos="722313" algn="l"/>
                <a:tab pos="1074738" algn="l"/>
                <a:tab pos="1427163" algn="l"/>
                <a:tab pos="1700213" algn="l"/>
              </a:tabLst>
              <a:defRPr sz="2000">
                <a:solidFill>
                  <a:schemeClr val="bg2"/>
                </a:solidFill>
                <a:latin typeface="Arial" pitchFamily="34" charset="0"/>
                <a:cs typeface="Arial" pitchFamily="34" charset="0"/>
              </a:defRPr>
            </a:lvl5pPr>
            <a:lvl6pPr marL="2089150" indent="-219075" defTabSz="923925" eaLnBrk="0" fontAlgn="base" hangingPunct="0">
              <a:spcBef>
                <a:spcPct val="0"/>
              </a:spcBef>
              <a:spcAft>
                <a:spcPct val="20000"/>
              </a:spcAft>
              <a:buFont typeface="Arial" pitchFamily="34" charset="0"/>
              <a:buChar char="-"/>
              <a:tabLst>
                <a:tab pos="450850" algn="l"/>
                <a:tab pos="722313" algn="l"/>
                <a:tab pos="1074738" algn="l"/>
                <a:tab pos="1427163" algn="l"/>
                <a:tab pos="1700213" algn="l"/>
              </a:tabLst>
              <a:defRPr sz="2000">
                <a:solidFill>
                  <a:schemeClr val="bg2"/>
                </a:solidFill>
                <a:latin typeface="Arial" pitchFamily="34" charset="0"/>
                <a:cs typeface="Arial" pitchFamily="34" charset="0"/>
              </a:defRPr>
            </a:lvl6pPr>
            <a:lvl7pPr marL="2546350" indent="-219075" defTabSz="923925" eaLnBrk="0" fontAlgn="base" hangingPunct="0">
              <a:spcBef>
                <a:spcPct val="0"/>
              </a:spcBef>
              <a:spcAft>
                <a:spcPct val="20000"/>
              </a:spcAft>
              <a:buFont typeface="Arial" pitchFamily="34" charset="0"/>
              <a:buChar char="-"/>
              <a:tabLst>
                <a:tab pos="450850" algn="l"/>
                <a:tab pos="722313" algn="l"/>
                <a:tab pos="1074738" algn="l"/>
                <a:tab pos="1427163" algn="l"/>
                <a:tab pos="1700213" algn="l"/>
              </a:tabLst>
              <a:defRPr sz="2000">
                <a:solidFill>
                  <a:schemeClr val="bg2"/>
                </a:solidFill>
                <a:latin typeface="Arial" pitchFamily="34" charset="0"/>
                <a:cs typeface="Arial" pitchFamily="34" charset="0"/>
              </a:defRPr>
            </a:lvl7pPr>
            <a:lvl8pPr marL="3003550" indent="-219075" defTabSz="923925" eaLnBrk="0" fontAlgn="base" hangingPunct="0">
              <a:spcBef>
                <a:spcPct val="0"/>
              </a:spcBef>
              <a:spcAft>
                <a:spcPct val="20000"/>
              </a:spcAft>
              <a:buFont typeface="Arial" pitchFamily="34" charset="0"/>
              <a:buChar char="-"/>
              <a:tabLst>
                <a:tab pos="450850" algn="l"/>
                <a:tab pos="722313" algn="l"/>
                <a:tab pos="1074738" algn="l"/>
                <a:tab pos="1427163" algn="l"/>
                <a:tab pos="1700213" algn="l"/>
              </a:tabLst>
              <a:defRPr sz="2000">
                <a:solidFill>
                  <a:schemeClr val="bg2"/>
                </a:solidFill>
                <a:latin typeface="Arial" pitchFamily="34" charset="0"/>
                <a:cs typeface="Arial" pitchFamily="34" charset="0"/>
              </a:defRPr>
            </a:lvl8pPr>
            <a:lvl9pPr marL="3460750" indent="-219075" defTabSz="923925" eaLnBrk="0" fontAlgn="base" hangingPunct="0">
              <a:spcBef>
                <a:spcPct val="0"/>
              </a:spcBef>
              <a:spcAft>
                <a:spcPct val="20000"/>
              </a:spcAft>
              <a:buFont typeface="Arial" pitchFamily="34" charset="0"/>
              <a:buChar char="-"/>
              <a:tabLst>
                <a:tab pos="450850" algn="l"/>
                <a:tab pos="722313" algn="l"/>
                <a:tab pos="1074738" algn="l"/>
                <a:tab pos="1427163" algn="l"/>
                <a:tab pos="1700213" algn="l"/>
              </a:tabLst>
              <a:defRPr sz="2000">
                <a:solidFill>
                  <a:schemeClr val="bg2"/>
                </a:solidFill>
                <a:latin typeface="Arial" pitchFamily="34" charset="0"/>
                <a:cs typeface="Arial" pitchFamily="34" charset="0"/>
              </a:defRPr>
            </a:lvl9pPr>
          </a:lstStyle>
          <a:p>
            <a:pPr eaLnBrk="1" hangingPunct="1">
              <a:spcBef>
                <a:spcPct val="10000"/>
              </a:spcBef>
              <a:spcAft>
                <a:spcPct val="10000"/>
              </a:spcAft>
              <a:buClr>
                <a:srgbClr val="263582"/>
              </a:buClr>
              <a:buSzTx/>
              <a:buFont typeface="Wingdings" pitchFamily="2" charset="2"/>
              <a:buChar char="§"/>
            </a:pPr>
            <a:r>
              <a:rPr lang="zh-CN" altLang="en-US" sz="1600" b="0">
                <a:solidFill>
                  <a:schemeClr val="tx1"/>
                </a:solidFill>
                <a:latin typeface="Arial Unicode MS" pitchFamily="34" charset="-122"/>
                <a:ea typeface="Arial Unicode MS" pitchFamily="34" charset="-122"/>
                <a:cs typeface="Arial Unicode MS" pitchFamily="34" charset="-122"/>
              </a:rPr>
              <a:t>业务部门主管手忙脚乱</a:t>
            </a:r>
            <a:endParaRPr lang="en-US" altLang="zh-CN" sz="1600" b="0">
              <a:solidFill>
                <a:schemeClr val="tx1"/>
              </a:solidFill>
              <a:latin typeface="Arial Unicode MS" pitchFamily="34" charset="-122"/>
              <a:ea typeface="Arial Unicode MS" pitchFamily="34" charset="-122"/>
            </a:endParaRPr>
          </a:p>
          <a:p>
            <a:pPr lvl="1" eaLnBrk="1" hangingPunct="1">
              <a:spcBef>
                <a:spcPct val="10000"/>
              </a:spcBef>
              <a:spcAft>
                <a:spcPct val="10000"/>
              </a:spcAft>
              <a:buClr>
                <a:schemeClr val="tx1"/>
              </a:buClr>
            </a:pPr>
            <a:r>
              <a:rPr lang="zh-CN" altLang="en-US" sz="1400" b="0">
                <a:solidFill>
                  <a:schemeClr val="tx1"/>
                </a:solidFill>
                <a:latin typeface="Arial Unicode MS" pitchFamily="34" charset="-122"/>
                <a:ea typeface="Arial Unicode MS" pitchFamily="34" charset="-122"/>
                <a:cs typeface="Arial Unicode MS" pitchFamily="34" charset="-122"/>
              </a:rPr>
              <a:t>部门主管被迫要对其无法控制也无从理解的费用进行分摊</a:t>
            </a:r>
            <a:endParaRPr lang="en-US" altLang="zh-CN" sz="1400" b="0">
              <a:solidFill>
                <a:schemeClr val="tx1"/>
              </a:solidFill>
              <a:latin typeface="Arial Unicode MS" pitchFamily="34" charset="-122"/>
              <a:ea typeface="宋体" pitchFamily="2" charset="-122"/>
            </a:endParaRPr>
          </a:p>
          <a:p>
            <a:pPr lvl="1" eaLnBrk="1" hangingPunct="1">
              <a:spcBef>
                <a:spcPct val="10000"/>
              </a:spcBef>
              <a:spcAft>
                <a:spcPct val="10000"/>
              </a:spcAft>
              <a:buClr>
                <a:schemeClr val="tx1"/>
              </a:buClr>
            </a:pPr>
            <a:r>
              <a:rPr lang="zh-CN" altLang="en-US" sz="1400" b="0">
                <a:solidFill>
                  <a:schemeClr val="tx1"/>
                </a:solidFill>
                <a:latin typeface="Arial Unicode MS" pitchFamily="34" charset="-122"/>
                <a:ea typeface="宋体" pitchFamily="2" charset="-122"/>
              </a:rPr>
              <a:t>由于主管时间有限无法将预算拆分到具体生产线，部分数据被随意堆砌</a:t>
            </a:r>
          </a:p>
          <a:p>
            <a:pPr lvl="1" eaLnBrk="1" hangingPunct="1">
              <a:spcBef>
                <a:spcPct val="10000"/>
              </a:spcBef>
              <a:spcAft>
                <a:spcPct val="10000"/>
              </a:spcAft>
              <a:buClr>
                <a:schemeClr val="tx1"/>
              </a:buClr>
              <a:buSzTx/>
              <a:buFont typeface="Wingdings" pitchFamily="2" charset="2"/>
              <a:buNone/>
            </a:pPr>
            <a:endParaRPr lang="en-US" altLang="zh-CN" sz="1400" b="0">
              <a:solidFill>
                <a:schemeClr val="tx1"/>
              </a:solidFill>
              <a:latin typeface="Arial Unicode MS" pitchFamily="34" charset="-122"/>
              <a:ea typeface="宋体" pitchFamily="2" charset="-122"/>
            </a:endParaRPr>
          </a:p>
          <a:p>
            <a:pPr eaLnBrk="1" hangingPunct="1">
              <a:spcBef>
                <a:spcPct val="10000"/>
              </a:spcBef>
              <a:spcAft>
                <a:spcPct val="10000"/>
              </a:spcAft>
              <a:buClr>
                <a:srgbClr val="263582"/>
              </a:buClr>
              <a:buSzTx/>
              <a:buFont typeface="Wingdings" pitchFamily="2" charset="2"/>
              <a:buChar char="§"/>
            </a:pPr>
            <a:r>
              <a:rPr lang="zh-CN" altLang="en-US" sz="1600" b="0">
                <a:solidFill>
                  <a:schemeClr val="tx1"/>
                </a:solidFill>
                <a:latin typeface="Arial Unicode MS" pitchFamily="34" charset="-122"/>
                <a:ea typeface="宋体" pitchFamily="2" charset="-122"/>
              </a:rPr>
              <a:t>财务部门和业务单位焦头烂额</a:t>
            </a:r>
            <a:endParaRPr lang="en-US" altLang="zh-CN" sz="1600" b="0">
              <a:solidFill>
                <a:schemeClr val="tx1"/>
              </a:solidFill>
              <a:latin typeface="Arial Unicode MS" pitchFamily="34" charset="-122"/>
              <a:ea typeface="宋体" pitchFamily="2" charset="-122"/>
            </a:endParaRPr>
          </a:p>
          <a:p>
            <a:pPr lvl="1" eaLnBrk="1" hangingPunct="1">
              <a:spcBef>
                <a:spcPct val="10000"/>
              </a:spcBef>
              <a:spcAft>
                <a:spcPct val="10000"/>
              </a:spcAft>
              <a:buClr>
                <a:schemeClr val="tx1"/>
              </a:buClr>
            </a:pPr>
            <a:r>
              <a:rPr lang="zh-CN" altLang="en-US" sz="1400" b="0">
                <a:solidFill>
                  <a:schemeClr val="tx1"/>
                </a:solidFill>
                <a:latin typeface="Arial Unicode MS" pitchFamily="34" charset="-122"/>
                <a:ea typeface="宋体" pitchFamily="2" charset="-122"/>
              </a:rPr>
              <a:t>相关部门预算工作小组不得不付出巨大代价重新调整预算以致最终怨声载道</a:t>
            </a:r>
            <a:endParaRPr lang="en-US" altLang="zh-CN" sz="1400" b="0">
              <a:solidFill>
                <a:schemeClr val="tx1"/>
              </a:solidFill>
              <a:latin typeface="Arial Unicode MS" pitchFamily="34" charset="-122"/>
              <a:ea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179388" y="608013"/>
            <a:ext cx="8786812" cy="820737"/>
          </a:xfrm>
        </p:spPr>
        <p:txBody>
          <a:bodyPr/>
          <a:lstStyle/>
          <a:p>
            <a:pPr eaLnBrk="1" hangingPunct="1"/>
            <a:r>
              <a:rPr lang="zh-CN" altLang="en-GB" smtClean="0">
                <a:ea typeface="宋体" pitchFamily="2" charset="-122"/>
              </a:rPr>
              <a:t>目录</a:t>
            </a:r>
          </a:p>
        </p:txBody>
      </p:sp>
      <p:sp>
        <p:nvSpPr>
          <p:cNvPr id="5123" name="Rectangle 3"/>
          <p:cNvSpPr>
            <a:spLocks noGrp="1" noChangeArrowheads="1"/>
          </p:cNvSpPr>
          <p:nvPr>
            <p:ph type="subTitle" idx="1"/>
          </p:nvPr>
        </p:nvSpPr>
        <p:spPr>
          <a:xfrm>
            <a:off x="163513" y="1219200"/>
            <a:ext cx="7431087" cy="4338638"/>
          </a:xfrm>
        </p:spPr>
        <p:txBody>
          <a:bodyPr/>
          <a:lstStyle/>
          <a:p>
            <a:pPr marL="508000" indent="-508000" eaLnBrk="1" hangingPunct="1">
              <a:buFont typeface="Arial" pitchFamily="34" charset="0"/>
              <a:buAutoNum type="arabicPeriod" startAt="2"/>
            </a:pPr>
            <a:r>
              <a:rPr lang="zh-CN" altLang="en-GB" sz="2400" b="1" dirty="0" smtClean="0">
                <a:ea typeface="宋体" pitchFamily="2" charset="-122"/>
              </a:rPr>
              <a:t>预算管理基本概念</a:t>
            </a:r>
          </a:p>
          <a:p>
            <a:pPr marL="508000" indent="-508000" eaLnBrk="1" hangingPunct="1"/>
            <a:endParaRPr lang="zh-CN" altLang="en-GB" sz="2400" b="1" dirty="0" smtClean="0">
              <a:ea typeface="宋体" pitchFamily="2" charset="-122"/>
            </a:endParaRPr>
          </a:p>
          <a:p>
            <a:pPr lvl="1" eaLnBrk="1" hangingPunct="1">
              <a:buFontTx/>
              <a:buNone/>
            </a:pPr>
            <a:r>
              <a:rPr lang="en-GB" altLang="zh-CN" sz="1800" b="1" dirty="0" smtClean="0">
                <a:ea typeface="宋体" pitchFamily="2" charset="-122"/>
              </a:rPr>
              <a:t>2.1 </a:t>
            </a:r>
            <a:r>
              <a:rPr lang="zh-CN" altLang="en-GB" sz="1800" b="1" dirty="0" smtClean="0">
                <a:ea typeface="宋体" pitchFamily="2" charset="-122"/>
              </a:rPr>
              <a:t>预算管理的概念、本质、构成及演进</a:t>
            </a:r>
          </a:p>
          <a:p>
            <a:pPr lvl="1" eaLnBrk="1" hangingPunct="1">
              <a:buFontTx/>
              <a:buNone/>
            </a:pPr>
            <a:r>
              <a:rPr lang="en-GB" altLang="zh-CN" sz="1800" dirty="0" smtClean="0">
                <a:solidFill>
                  <a:srgbClr val="C0C0C0"/>
                </a:solidFill>
                <a:ea typeface="宋体" pitchFamily="2" charset="-122"/>
              </a:rPr>
              <a:t>2.2 </a:t>
            </a:r>
            <a:r>
              <a:rPr lang="zh-CN" altLang="en-GB" sz="1800" dirty="0" smtClean="0">
                <a:solidFill>
                  <a:srgbClr val="C0C0C0"/>
                </a:solidFill>
                <a:ea typeface="宋体" pitchFamily="2" charset="-122"/>
              </a:rPr>
              <a:t>预算管理在企业管理中的重要性</a:t>
            </a:r>
          </a:p>
          <a:p>
            <a:pPr lvl="1" eaLnBrk="1" hangingPunct="1">
              <a:buFontTx/>
              <a:buNone/>
            </a:pPr>
            <a:r>
              <a:rPr lang="en-US" altLang="zh-CN" sz="1800" dirty="0" smtClean="0">
                <a:solidFill>
                  <a:srgbClr val="C0C0C0"/>
                </a:solidFill>
                <a:ea typeface="宋体" pitchFamily="2" charset="-122"/>
              </a:rPr>
              <a:t>2.3 </a:t>
            </a:r>
            <a:r>
              <a:rPr lang="zh-CN" altLang="en-US" sz="1800" dirty="0" smtClean="0">
                <a:solidFill>
                  <a:srgbClr val="C0C0C0"/>
                </a:solidFill>
                <a:ea typeface="宋体" pitchFamily="2" charset="-122"/>
              </a:rPr>
              <a:t>确保预算成功的因素</a:t>
            </a:r>
            <a:endParaRPr lang="zh-CN" altLang="en-GB" sz="1800" dirty="0" smtClean="0">
              <a:solidFill>
                <a:srgbClr val="C0C0C0"/>
              </a:solidFill>
              <a:ea typeface="宋体" pitchFamily="2" charset="-122"/>
            </a:endParaRPr>
          </a:p>
          <a:p>
            <a:pPr lvl="1" eaLnBrk="1" hangingPunct="1">
              <a:buFontTx/>
              <a:buNone/>
            </a:pPr>
            <a:r>
              <a:rPr lang="en-US" altLang="zh-CN" sz="1800" dirty="0" smtClean="0">
                <a:solidFill>
                  <a:srgbClr val="C0C0C0"/>
                </a:solidFill>
                <a:ea typeface="宋体" pitchFamily="2" charset="-122"/>
              </a:rPr>
              <a:t>2.4 </a:t>
            </a:r>
            <a:r>
              <a:rPr lang="zh-CN" altLang="en-US" sz="1800" dirty="0" smtClean="0">
                <a:solidFill>
                  <a:srgbClr val="C0C0C0"/>
                </a:solidFill>
                <a:ea typeface="宋体" pitchFamily="2" charset="-122"/>
              </a:rPr>
              <a:t>预算管理的特点</a:t>
            </a:r>
          </a:p>
          <a:p>
            <a:pPr lvl="1" eaLnBrk="1" hangingPunct="1">
              <a:buFontTx/>
              <a:buNone/>
            </a:pPr>
            <a:r>
              <a:rPr lang="en-US" altLang="zh-CN" sz="1800" dirty="0" smtClean="0">
                <a:solidFill>
                  <a:srgbClr val="C0C0C0"/>
                </a:solidFill>
                <a:ea typeface="宋体" pitchFamily="2" charset="-122"/>
              </a:rPr>
              <a:t>2.5 </a:t>
            </a:r>
            <a:r>
              <a:rPr lang="zh-CN" altLang="en-US" sz="1800" dirty="0" smtClean="0">
                <a:solidFill>
                  <a:srgbClr val="C0C0C0"/>
                </a:solidFill>
                <a:ea typeface="宋体" pitchFamily="2" charset="-122"/>
              </a:rPr>
              <a:t>预算管理框架</a:t>
            </a:r>
          </a:p>
          <a:p>
            <a:pPr lvl="1" eaLnBrk="1" hangingPunct="1">
              <a:buFontTx/>
              <a:buNone/>
            </a:pPr>
            <a:r>
              <a:rPr lang="en-US" altLang="zh-CN" sz="1800" dirty="0" smtClean="0">
                <a:solidFill>
                  <a:srgbClr val="C0C0C0"/>
                </a:solidFill>
                <a:ea typeface="宋体" pitchFamily="2" charset="-122"/>
              </a:rPr>
              <a:t>2.6 </a:t>
            </a:r>
            <a:r>
              <a:rPr lang="zh-CN" altLang="en-US" sz="1800" dirty="0" smtClean="0">
                <a:solidFill>
                  <a:srgbClr val="C0C0C0"/>
                </a:solidFill>
                <a:ea typeface="宋体" pitchFamily="2" charset="-122"/>
              </a:rPr>
              <a:t>预算管理的组织机构和管理原则</a:t>
            </a:r>
          </a:p>
          <a:p>
            <a:pPr lvl="1" eaLnBrk="1" hangingPunct="1">
              <a:buFontTx/>
              <a:buNone/>
            </a:pPr>
            <a:r>
              <a:rPr lang="en-GB" altLang="zh-CN" sz="1800" dirty="0" smtClean="0">
                <a:solidFill>
                  <a:srgbClr val="C0C0C0"/>
                </a:solidFill>
                <a:ea typeface="宋体" pitchFamily="2" charset="-122"/>
              </a:rPr>
              <a:t>2.7 </a:t>
            </a:r>
            <a:r>
              <a:rPr lang="zh-CN" altLang="en-GB" sz="1800" dirty="0" smtClean="0">
                <a:solidFill>
                  <a:srgbClr val="C0C0C0"/>
                </a:solidFill>
                <a:ea typeface="宋体" pitchFamily="2" charset="-122"/>
              </a:rPr>
              <a:t>年度预算指标和编制思想</a:t>
            </a:r>
          </a:p>
          <a:p>
            <a:pPr lvl="1" eaLnBrk="1" hangingPunct="1">
              <a:buFontTx/>
              <a:buNone/>
            </a:pPr>
            <a:r>
              <a:rPr lang="en-US" altLang="zh-CN" sz="1800" dirty="0" smtClean="0">
                <a:solidFill>
                  <a:srgbClr val="C0C0C0"/>
                </a:solidFill>
                <a:ea typeface="宋体" pitchFamily="2" charset="-122"/>
              </a:rPr>
              <a:t>2.8 </a:t>
            </a:r>
            <a:r>
              <a:rPr lang="zh-CN" altLang="en-GB" sz="1800" dirty="0" smtClean="0">
                <a:solidFill>
                  <a:srgbClr val="C0C0C0"/>
                </a:solidFill>
                <a:ea typeface="宋体" pitchFamily="2" charset="-122"/>
              </a:rPr>
              <a:t>预算编制部门职能转换</a:t>
            </a:r>
            <a:endParaRPr lang="en-GB" altLang="zh-CN" sz="1800" dirty="0" smtClean="0">
              <a:solidFill>
                <a:srgbClr val="C0C0C0"/>
              </a:solidFill>
              <a:ea typeface="宋体" pitchFamily="2" charset="-122"/>
            </a:endParaRPr>
          </a:p>
        </p:txBody>
      </p:sp>
      <p:sp>
        <p:nvSpPr>
          <p:cNvPr id="5124" name="Text Box 9"/>
          <p:cNvSpPr txBox="1">
            <a:spLocks noChangeArrowheads="1"/>
          </p:cNvSpPr>
          <p:nvPr/>
        </p:nvSpPr>
        <p:spPr bwMode="blackWhite">
          <a:xfrm>
            <a:off x="373063" y="5761038"/>
            <a:ext cx="3440112" cy="488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rgbClr val="FB2B15"/>
                </a:solidFill>
                <a:ea typeface="宋体" pitchFamily="2" charset="-122"/>
              </a:rPr>
              <a:t>Need to modify the format to have consistent page separator </a:t>
            </a:r>
            <a:endParaRPr lang="zh-CN" altLang="en-GB" sz="1600">
              <a:solidFill>
                <a:srgbClr val="FB2B15"/>
              </a:solidFill>
              <a:ea typeface="宋体" pitchFamily="2" charset="-122"/>
            </a:endParaRPr>
          </a:p>
        </p:txBody>
      </p:sp>
      <p:pic>
        <p:nvPicPr>
          <p:cNvPr id="5125" name="Picture 17"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455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1"/>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47C29193-9B9E-4F41-B90B-B7736A753A69}" type="slidenum">
              <a:rPr lang="en-GB" altLang="zh-CN" sz="1100" b="0">
                <a:solidFill>
                  <a:schemeClr val="bg2"/>
                </a:solidFill>
              </a:rPr>
              <a:pPr eaLnBrk="1" hangingPunct="1"/>
              <a:t>30</a:t>
            </a:fld>
            <a:endParaRPr lang="en-GB" altLang="zh-CN" sz="1100" b="0">
              <a:solidFill>
                <a:schemeClr val="bg2"/>
              </a:solidFill>
            </a:endParaRPr>
          </a:p>
        </p:txBody>
      </p:sp>
      <p:sp>
        <p:nvSpPr>
          <p:cNvPr id="36867" name="Rectangle 2"/>
          <p:cNvSpPr>
            <a:spLocks noChangeArrowheads="1"/>
          </p:cNvSpPr>
          <p:nvPr/>
        </p:nvSpPr>
        <p:spPr bwMode="auto">
          <a:xfrm>
            <a:off x="87313" y="19843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3.1 </a:t>
            </a:r>
            <a:r>
              <a:rPr lang="zh-CN" altLang="en-GB" sz="2400">
                <a:solidFill>
                  <a:schemeClr val="folHlink"/>
                </a:solidFill>
                <a:ea typeface="宋体" pitchFamily="2" charset="-122"/>
              </a:rPr>
              <a:t>全面预算管理存在的典型问题和挑战（续）</a:t>
            </a:r>
            <a:endParaRPr lang="en-GB" altLang="zh-CN" sz="2400">
              <a:solidFill>
                <a:schemeClr val="folHlink"/>
              </a:solidFill>
              <a:ea typeface="宋体" pitchFamily="2" charset="-122"/>
            </a:endParaRPr>
          </a:p>
        </p:txBody>
      </p:sp>
      <p:sp>
        <p:nvSpPr>
          <p:cNvPr id="36868" name="Line 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36869" name="Text Box 4"/>
          <p:cNvSpPr txBox="1">
            <a:spLocks noChangeArrowheads="1"/>
          </p:cNvSpPr>
          <p:nvPr/>
        </p:nvSpPr>
        <p:spPr bwMode="blackWhite">
          <a:xfrm>
            <a:off x="87313" y="803275"/>
            <a:ext cx="7964487"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2000">
                <a:solidFill>
                  <a:schemeClr val="tx1"/>
                </a:solidFill>
                <a:ea typeface="宋体" pitchFamily="2" charset="-122"/>
              </a:rPr>
              <a:t>国内企业在预算管理流程的不同阶段常见的问题与挑战包括以下几类：</a:t>
            </a:r>
            <a:endParaRPr lang="zh-CN" altLang="en-GB" sz="2000">
              <a:solidFill>
                <a:schemeClr val="tx1"/>
              </a:solidFill>
              <a:ea typeface="宋体" pitchFamily="2" charset="-122"/>
            </a:endParaRPr>
          </a:p>
        </p:txBody>
      </p:sp>
      <p:graphicFrame>
        <p:nvGraphicFramePr>
          <p:cNvPr id="1113133" name="Group 45"/>
          <p:cNvGraphicFramePr>
            <a:graphicFrameLocks noGrp="1"/>
          </p:cNvGraphicFramePr>
          <p:nvPr/>
        </p:nvGraphicFramePr>
        <p:xfrm>
          <a:off x="406400" y="1390650"/>
          <a:ext cx="8115300" cy="4460874"/>
        </p:xfrm>
        <a:graphic>
          <a:graphicData uri="http://schemas.openxmlformats.org/drawingml/2006/table">
            <a:tbl>
              <a:tblPr/>
              <a:tblGrid>
                <a:gridCol w="1181100"/>
                <a:gridCol w="6934200"/>
              </a:tblGrid>
              <a:tr h="361991">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GB" sz="1800" b="1" i="0" u="none" strike="noStrike" cap="none" normalizeH="0" baseline="0" smtClean="0">
                          <a:ln>
                            <a:noFill/>
                          </a:ln>
                          <a:solidFill>
                            <a:schemeClr val="bg1"/>
                          </a:solidFill>
                          <a:effectLst/>
                          <a:latin typeface="Arial" charset="0"/>
                          <a:ea typeface="宋体" pitchFamily="2" charset="-122"/>
                          <a:cs typeface="Arial" charset="0"/>
                        </a:rPr>
                        <a:t>预算阶段</a:t>
                      </a: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1" i="0" u="none" strike="noStrike" cap="none" normalizeH="0" baseline="0" smtClean="0">
                          <a:ln>
                            <a:noFill/>
                          </a:ln>
                          <a:solidFill>
                            <a:schemeClr val="bg1"/>
                          </a:solidFill>
                          <a:effectLst>
                            <a:outerShdw blurRad="38100" dist="38100" dir="2700000" algn="tl">
                              <a:srgbClr val="000000"/>
                            </a:outerShdw>
                          </a:effectLst>
                          <a:latin typeface="Arial" charset="0"/>
                          <a:ea typeface="宋体" pitchFamily="2" charset="-122"/>
                          <a:cs typeface="Arial" charset="0"/>
                        </a:rPr>
                        <a:t>潜在问题及表现</a:t>
                      </a:r>
                      <a:endParaRPr kumimoji="0" lang="zh-CN" altLang="en-GB" sz="1800" b="1" i="0" u="none" strike="noStrike" cap="none" normalizeH="0" baseline="0" smtClean="0">
                        <a:ln>
                          <a:noFill/>
                        </a:ln>
                        <a:solidFill>
                          <a:schemeClr val="bg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r>
              <a:tr h="926697">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80000"/>
                        <a:buFont typeface="Arial" charset="0"/>
                        <a:buNone/>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预算目标的设定</a:t>
                      </a:r>
                    </a:p>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80000"/>
                        <a:buFont typeface="Arial" charset="0"/>
                        <a:buChar char="•"/>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年度预算</a:t>
                      </a:r>
                      <a:r>
                        <a:rPr kumimoji="0" lang="zh-CN" altLang="en-GB" sz="1600" b="0" i="0" u="none" strike="noStrike" cap="none" normalizeH="0" baseline="0" smtClean="0">
                          <a:ln>
                            <a:noFill/>
                          </a:ln>
                          <a:solidFill>
                            <a:schemeClr val="bg2"/>
                          </a:solidFill>
                          <a:effectLst/>
                          <a:latin typeface="Arial" charset="0"/>
                          <a:ea typeface="宋体" pitchFamily="2" charset="-122"/>
                          <a:cs typeface="Arial" charset="0"/>
                        </a:rPr>
                        <a:t>目标数值的确定缺乏详细的分析和数据支持</a:t>
                      </a:r>
                      <a:endParaRPr kumimoji="0" lang="zh-CN" altLang="en-GB" sz="1600" b="0" i="0" u="none" strike="noStrike" cap="none" normalizeH="0" baseline="0" smtClean="0">
                        <a:ln>
                          <a:noFill/>
                        </a:ln>
                        <a:solidFill>
                          <a:schemeClr val="bg2"/>
                        </a:solidFill>
                        <a:effectLst/>
                        <a:latin typeface="Book Antiqua" pitchFamily="18" charset="0"/>
                        <a:ea typeface="宋体" pitchFamily="2" charset="-122"/>
                        <a:cs typeface="Arial" charset="0"/>
                      </a:endParaRPr>
                    </a:p>
                    <a:p>
                      <a:pPr marL="88900" marR="0" lvl="0" indent="-88900" algn="l" defTabSz="695325" rtl="0" eaLnBrk="1" fontAlgn="base" latinLnBrk="0" hangingPunct="1">
                        <a:lnSpc>
                          <a:spcPct val="100000"/>
                        </a:lnSpc>
                        <a:spcBef>
                          <a:spcPct val="20000"/>
                        </a:spcBef>
                        <a:spcAft>
                          <a:spcPct val="20000"/>
                        </a:spcAft>
                        <a:buClrTx/>
                        <a:buSzPct val="80000"/>
                        <a:buFont typeface="Arial" charset="0"/>
                        <a:buChar char="•"/>
                        <a:tabLst/>
                      </a:pPr>
                      <a:r>
                        <a:rPr kumimoji="0" lang="zh-CN" altLang="en-GB" sz="1600" b="0" i="0" u="none" strike="noStrike" cap="none" normalizeH="0" baseline="0" smtClean="0">
                          <a:ln>
                            <a:noFill/>
                          </a:ln>
                          <a:solidFill>
                            <a:schemeClr val="bg2"/>
                          </a:solidFill>
                          <a:effectLst/>
                          <a:latin typeface="Arial" charset="0"/>
                          <a:ea typeface="宋体" pitchFamily="2" charset="-122"/>
                          <a:cs typeface="Arial" charset="0"/>
                        </a:rPr>
                        <a:t>领导层在布置计预算工作时没有明确交代当年战略方向和目标等总体要求</a:t>
                      </a:r>
                      <a:endParaRPr kumimoji="0" lang="zh-CN" altLang="en-US" sz="1600" b="0" i="0" u="none" strike="noStrike" cap="none" normalizeH="0" baseline="0" smtClean="0">
                        <a:ln>
                          <a:noFill/>
                        </a:ln>
                        <a:solidFill>
                          <a:schemeClr val="bg2"/>
                        </a:solidFill>
                        <a:effectLst/>
                        <a:latin typeface="Arial" charset="0"/>
                        <a:ea typeface="宋体" pitchFamily="2" charset="-122"/>
                        <a:cs typeface="Arial" charset="0"/>
                      </a:endParaRPr>
                    </a:p>
                    <a:p>
                      <a:pPr marL="88900" marR="0" lvl="0" indent="-88900" algn="l" defTabSz="695325" rtl="0" eaLnBrk="1" fontAlgn="base" latinLnBrk="0" hangingPunct="1">
                        <a:lnSpc>
                          <a:spcPct val="100000"/>
                        </a:lnSpc>
                        <a:spcBef>
                          <a:spcPct val="20000"/>
                        </a:spcBef>
                        <a:spcAft>
                          <a:spcPct val="20000"/>
                        </a:spcAft>
                        <a:buClrTx/>
                        <a:buSzPct val="90000"/>
                        <a:buFont typeface="Arial" charset="0"/>
                        <a:buNone/>
                        <a:tabLst/>
                      </a:pP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86093">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预算目标的分解与落实</a:t>
                      </a: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80000"/>
                        <a:buFont typeface="Arial" charset="0"/>
                        <a:buChar char="•"/>
                        <a:tabLst/>
                      </a:pPr>
                      <a:r>
                        <a:rPr kumimoji="0" lang="zh-CN" altLang="en-GB" sz="1600" b="0" i="0" u="none" strike="noStrike" cap="none" normalizeH="0" baseline="0" smtClean="0">
                          <a:ln>
                            <a:noFill/>
                          </a:ln>
                          <a:solidFill>
                            <a:schemeClr val="bg2"/>
                          </a:solidFill>
                          <a:effectLst/>
                          <a:latin typeface="Arial" charset="0"/>
                          <a:ea typeface="宋体" pitchFamily="2" charset="-122"/>
                          <a:cs typeface="Arial" charset="0"/>
                        </a:rPr>
                        <a:t>预算目标由单一部门负责分解</a:t>
                      </a:r>
                    </a:p>
                    <a:p>
                      <a:pPr marL="88900" marR="0" lvl="0" indent="-88900" algn="l" defTabSz="695325" rtl="0" eaLnBrk="1" fontAlgn="base" latinLnBrk="0" hangingPunct="1">
                        <a:lnSpc>
                          <a:spcPct val="100000"/>
                        </a:lnSpc>
                        <a:spcBef>
                          <a:spcPct val="20000"/>
                        </a:spcBef>
                        <a:spcAft>
                          <a:spcPct val="20000"/>
                        </a:spcAft>
                        <a:buClrTx/>
                        <a:buSzPct val="80000"/>
                        <a:buFont typeface="Arial" charset="0"/>
                        <a:buChar char="•"/>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负责分解预算目标的部门将预算目标分解后交给各业务部门编制业务预算，由于业务部门对预算目标的不认可，仍根据自身可实现的目标编制业务预算并作为其指导经营活动展开依据，导致业务部门编制的预算和总预算不一致</a:t>
                      </a: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86093">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80000"/>
                        <a:buFont typeface="Arial" charset="0"/>
                        <a:buNone/>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预算的编制和平衡</a:t>
                      </a:r>
                    </a:p>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80000"/>
                        <a:buFont typeface="Arial" charset="0"/>
                        <a:buChar char="•"/>
                        <a:tabLst/>
                      </a:pPr>
                      <a:r>
                        <a:rPr kumimoji="0" lang="zh-CN" altLang="en-GB" sz="1600" b="0" i="0" u="none" strike="noStrike" cap="none" normalizeH="0" baseline="0" smtClean="0">
                          <a:ln>
                            <a:noFill/>
                          </a:ln>
                          <a:solidFill>
                            <a:schemeClr val="bg2"/>
                          </a:solidFill>
                          <a:effectLst/>
                          <a:latin typeface="Arial" charset="0"/>
                          <a:ea typeface="宋体" pitchFamily="2" charset="-122"/>
                          <a:cs typeface="Arial" charset="0"/>
                        </a:rPr>
                        <a:t>预算制度不完善，导致计划预算的编制内容或有缺失，或有重叠</a:t>
                      </a:r>
                    </a:p>
                    <a:p>
                      <a:pPr marL="88900" marR="0" lvl="0" indent="-88900" algn="l" defTabSz="695325" rtl="0" eaLnBrk="1" fontAlgn="base" latinLnBrk="0" hangingPunct="1">
                        <a:lnSpc>
                          <a:spcPct val="100000"/>
                        </a:lnSpc>
                        <a:spcBef>
                          <a:spcPct val="20000"/>
                        </a:spcBef>
                        <a:spcAft>
                          <a:spcPct val="20000"/>
                        </a:spcAft>
                        <a:buClrTx/>
                        <a:buSzPct val="80000"/>
                        <a:buFont typeface="Arial" charset="0"/>
                        <a:buChar char="•"/>
                        <a:tabLst/>
                      </a:pPr>
                      <a:r>
                        <a:rPr kumimoji="0" lang="zh-CN" altLang="en-GB" sz="1600" b="0" i="0" u="none" strike="noStrike" cap="none" normalizeH="0" baseline="0" smtClean="0">
                          <a:ln>
                            <a:noFill/>
                          </a:ln>
                          <a:solidFill>
                            <a:schemeClr val="bg2"/>
                          </a:solidFill>
                          <a:effectLst/>
                          <a:latin typeface="Arial" charset="0"/>
                          <a:ea typeface="宋体" pitchFamily="2" charset="-122"/>
                          <a:cs typeface="Arial" charset="0"/>
                        </a:rPr>
                        <a:t>企业下发的预算表格没有规范具体的支持表格</a:t>
                      </a:r>
                    </a:p>
                    <a:p>
                      <a:pPr marL="88900" marR="0" lvl="0" indent="-88900" algn="l" defTabSz="695325" rtl="0" eaLnBrk="1" fontAlgn="base" latinLnBrk="0" hangingPunct="1">
                        <a:lnSpc>
                          <a:spcPct val="100000"/>
                        </a:lnSpc>
                        <a:spcBef>
                          <a:spcPct val="20000"/>
                        </a:spcBef>
                        <a:spcAft>
                          <a:spcPct val="20000"/>
                        </a:spcAft>
                        <a:buClrTx/>
                        <a:buSzPct val="80000"/>
                        <a:buFont typeface="Arial" charset="0"/>
                        <a:buChar char="•"/>
                        <a:tabLst/>
                      </a:pPr>
                      <a:r>
                        <a:rPr kumimoji="0" lang="zh-CN" altLang="en-GB" sz="1600" b="0" i="0" u="none" strike="noStrike" cap="none" normalizeH="0" baseline="0" smtClean="0">
                          <a:ln>
                            <a:noFill/>
                          </a:ln>
                          <a:solidFill>
                            <a:schemeClr val="bg2"/>
                          </a:solidFill>
                          <a:effectLst/>
                          <a:latin typeface="Arial" charset="0"/>
                          <a:ea typeface="宋体" pitchFamily="2" charset="-122"/>
                          <a:cs typeface="Arial" charset="0"/>
                        </a:rPr>
                        <a:t>具体预算编制缺乏足够的支持数据或文件</a:t>
                      </a:r>
                    </a:p>
                    <a:p>
                      <a:pPr marL="88900" marR="0" lvl="0" indent="-88900" algn="l" defTabSz="695325" rtl="0" eaLnBrk="1" fontAlgn="base" latinLnBrk="0" hangingPunct="1">
                        <a:lnSpc>
                          <a:spcPct val="100000"/>
                        </a:lnSpc>
                        <a:spcBef>
                          <a:spcPct val="20000"/>
                        </a:spcBef>
                        <a:spcAft>
                          <a:spcPct val="20000"/>
                        </a:spcAft>
                        <a:buClrTx/>
                        <a:buSzPct val="80000"/>
                        <a:buFont typeface="Arial" charset="0"/>
                        <a:buChar char="•"/>
                        <a:tabLst/>
                      </a:pPr>
                      <a:r>
                        <a:rPr kumimoji="0" lang="zh-CN" altLang="en-GB" sz="1600" b="0" i="0" u="none" strike="noStrike" cap="none" normalizeH="0" baseline="0" smtClean="0">
                          <a:ln>
                            <a:noFill/>
                          </a:ln>
                          <a:solidFill>
                            <a:schemeClr val="bg2"/>
                          </a:solidFill>
                          <a:effectLst/>
                          <a:latin typeface="Arial" charset="0"/>
                          <a:ea typeface="宋体" pitchFamily="2" charset="-122"/>
                          <a:cs typeface="Arial" charset="0"/>
                        </a:rPr>
                        <a:t>企业中下层管理人员极少参与预算的制定，对于预算的编制基本没有主观能动性</a:t>
                      </a: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1"/>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DA8833D5-5EB0-467F-95E0-E11BD7E0E164}" type="slidenum">
              <a:rPr lang="en-GB" altLang="zh-CN" sz="1100" b="0">
                <a:solidFill>
                  <a:schemeClr val="bg2"/>
                </a:solidFill>
              </a:rPr>
              <a:pPr eaLnBrk="1" hangingPunct="1"/>
              <a:t>31</a:t>
            </a:fld>
            <a:endParaRPr lang="en-GB" altLang="zh-CN" sz="1100" b="0">
              <a:solidFill>
                <a:schemeClr val="bg2"/>
              </a:solidFill>
            </a:endParaRPr>
          </a:p>
        </p:txBody>
      </p:sp>
      <p:sp>
        <p:nvSpPr>
          <p:cNvPr id="37891" name="Rectangle 2"/>
          <p:cNvSpPr>
            <a:spLocks noChangeArrowheads="1"/>
          </p:cNvSpPr>
          <p:nvPr/>
        </p:nvSpPr>
        <p:spPr bwMode="auto">
          <a:xfrm>
            <a:off x="87313" y="19843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3.1 </a:t>
            </a:r>
            <a:r>
              <a:rPr lang="zh-CN" altLang="en-GB" sz="2400">
                <a:solidFill>
                  <a:schemeClr val="folHlink"/>
                </a:solidFill>
                <a:ea typeface="宋体" pitchFamily="2" charset="-122"/>
              </a:rPr>
              <a:t>全面预算管理存在的典型问题和挑战（续）</a:t>
            </a:r>
            <a:endParaRPr lang="en-GB" altLang="zh-CN" sz="2400">
              <a:solidFill>
                <a:schemeClr val="folHlink"/>
              </a:solidFill>
              <a:ea typeface="宋体" pitchFamily="2" charset="-122"/>
            </a:endParaRPr>
          </a:p>
        </p:txBody>
      </p:sp>
      <p:sp>
        <p:nvSpPr>
          <p:cNvPr id="37892" name="Line 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37893" name="Text Box 4"/>
          <p:cNvSpPr txBox="1">
            <a:spLocks noChangeArrowheads="1"/>
          </p:cNvSpPr>
          <p:nvPr/>
        </p:nvSpPr>
        <p:spPr bwMode="blackWhite">
          <a:xfrm>
            <a:off x="87313" y="803275"/>
            <a:ext cx="7964487"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2000">
                <a:solidFill>
                  <a:schemeClr val="tx1"/>
                </a:solidFill>
                <a:ea typeface="宋体" pitchFamily="2" charset="-122"/>
              </a:rPr>
              <a:t>国内企业在预算管理流程的不同阶段常见的问题与挑战包括以下几类：</a:t>
            </a:r>
            <a:endParaRPr lang="zh-CN" altLang="en-GB" sz="2000">
              <a:solidFill>
                <a:schemeClr val="tx1"/>
              </a:solidFill>
              <a:ea typeface="宋体" pitchFamily="2" charset="-122"/>
            </a:endParaRPr>
          </a:p>
        </p:txBody>
      </p:sp>
      <p:graphicFrame>
        <p:nvGraphicFramePr>
          <p:cNvPr id="1231990" name="Group 118"/>
          <p:cNvGraphicFramePr>
            <a:graphicFrameLocks noGrp="1"/>
          </p:cNvGraphicFramePr>
          <p:nvPr/>
        </p:nvGraphicFramePr>
        <p:xfrm>
          <a:off x="406400" y="1308100"/>
          <a:ext cx="8064500" cy="4398963"/>
        </p:xfrm>
        <a:graphic>
          <a:graphicData uri="http://schemas.openxmlformats.org/drawingml/2006/table">
            <a:tbl>
              <a:tblPr/>
              <a:tblGrid>
                <a:gridCol w="1270000"/>
                <a:gridCol w="6794500"/>
              </a:tblGrid>
              <a:tr h="274340">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GB" sz="1800" b="1" i="0" u="none" strike="noStrike" cap="none" normalizeH="0" baseline="0" smtClean="0">
                          <a:ln>
                            <a:noFill/>
                          </a:ln>
                          <a:solidFill>
                            <a:schemeClr val="bg1"/>
                          </a:solidFill>
                          <a:effectLst/>
                          <a:latin typeface="Arial" charset="0"/>
                          <a:ea typeface="宋体" pitchFamily="2" charset="-122"/>
                          <a:cs typeface="Arial" charset="0"/>
                        </a:rPr>
                        <a:t>预算阶段</a:t>
                      </a: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1" i="0" u="none" strike="noStrike" cap="none" normalizeH="0" baseline="0" smtClean="0">
                          <a:ln>
                            <a:noFill/>
                          </a:ln>
                          <a:solidFill>
                            <a:schemeClr val="bg1"/>
                          </a:solidFill>
                          <a:effectLst>
                            <a:outerShdw blurRad="38100" dist="38100" dir="2700000" algn="tl">
                              <a:srgbClr val="000000"/>
                            </a:outerShdw>
                          </a:effectLst>
                          <a:latin typeface="Arial" charset="0"/>
                          <a:ea typeface="宋体" pitchFamily="2" charset="-122"/>
                          <a:cs typeface="Arial" charset="0"/>
                        </a:rPr>
                        <a:t>潜在问题及表现</a:t>
                      </a:r>
                      <a:endParaRPr kumimoji="0" lang="zh-CN" altLang="en-GB" sz="1800" b="1" i="0" u="none" strike="noStrike" cap="none" normalizeH="0" baseline="0" smtClean="0">
                        <a:ln>
                          <a:noFill/>
                        </a:ln>
                        <a:solidFill>
                          <a:schemeClr val="bg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r>
              <a:tr h="2030559">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80000"/>
                        <a:buFont typeface="Arial" charset="0"/>
                        <a:buNone/>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预算的审批、执行和控制</a:t>
                      </a:r>
                    </a:p>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20000"/>
                        </a:lnSpc>
                        <a:spcBef>
                          <a:spcPct val="20000"/>
                        </a:spcBef>
                        <a:spcAft>
                          <a:spcPct val="20000"/>
                        </a:spcAft>
                        <a:buClrTx/>
                        <a:buSzPct val="80000"/>
                        <a:buFont typeface="Arial" charset="0"/>
                        <a:buChar char="•"/>
                        <a:tabLst/>
                      </a:pPr>
                      <a:r>
                        <a:rPr kumimoji="0" lang="zh-CN" altLang="en-GB" sz="1600" b="0" i="0" u="none" strike="noStrike" cap="none" normalizeH="0" baseline="0" smtClean="0">
                          <a:ln>
                            <a:noFill/>
                          </a:ln>
                          <a:solidFill>
                            <a:schemeClr val="bg2"/>
                          </a:solidFill>
                          <a:effectLst/>
                          <a:latin typeface="Arial" charset="0"/>
                          <a:ea typeface="宋体" pitchFamily="2" charset="-122"/>
                          <a:cs typeface="Arial" charset="0"/>
                        </a:rPr>
                        <a:t>预算执行的审批权限、审批依据及相应的责任落实不明确</a:t>
                      </a:r>
                    </a:p>
                    <a:p>
                      <a:pPr marL="88900" marR="0" lvl="0" indent="-88900" algn="l" defTabSz="695325" rtl="0" eaLnBrk="1" fontAlgn="base" latinLnBrk="0" hangingPunct="1">
                        <a:lnSpc>
                          <a:spcPct val="100000"/>
                        </a:lnSpc>
                        <a:spcBef>
                          <a:spcPct val="20000"/>
                        </a:spcBef>
                        <a:spcAft>
                          <a:spcPct val="20000"/>
                        </a:spcAft>
                        <a:buClrTx/>
                        <a:buSzPct val="80000"/>
                        <a:buFont typeface="Arial" charset="0"/>
                        <a:buChar char="•"/>
                        <a:tabLst/>
                      </a:pPr>
                      <a:r>
                        <a:rPr kumimoji="0" lang="zh-CN" altLang="en-GB" sz="1600" b="0" i="0" u="none" strike="noStrike" cap="none" normalizeH="0" baseline="0" smtClean="0">
                          <a:ln>
                            <a:noFill/>
                          </a:ln>
                          <a:solidFill>
                            <a:schemeClr val="bg2"/>
                          </a:solidFill>
                          <a:effectLst/>
                          <a:latin typeface="Arial" charset="0"/>
                          <a:ea typeface="宋体" pitchFamily="2" charset="-122"/>
                          <a:cs typeface="Arial" charset="0"/>
                        </a:rPr>
                        <a:t>预算审批环节过多，时间耗费过长</a:t>
                      </a:r>
                    </a:p>
                    <a:p>
                      <a:pPr marL="88900" marR="0" lvl="0" indent="-88900" algn="l" defTabSz="695325" rtl="0" eaLnBrk="1" fontAlgn="base" latinLnBrk="0" hangingPunct="1">
                        <a:lnSpc>
                          <a:spcPct val="100000"/>
                        </a:lnSpc>
                        <a:spcBef>
                          <a:spcPct val="20000"/>
                        </a:spcBef>
                        <a:spcAft>
                          <a:spcPct val="20000"/>
                        </a:spcAft>
                        <a:buClrTx/>
                        <a:buSzPct val="80000"/>
                        <a:buFont typeface="Arial" charset="0"/>
                        <a:buChar char="•"/>
                        <a:tabLst/>
                      </a:pPr>
                      <a:r>
                        <a:rPr kumimoji="0" lang="zh-CN" altLang="en-GB" sz="1600" b="0" i="0" u="none" strike="noStrike" cap="none" normalizeH="0" baseline="0" smtClean="0">
                          <a:ln>
                            <a:noFill/>
                          </a:ln>
                          <a:solidFill>
                            <a:schemeClr val="bg2"/>
                          </a:solidFill>
                          <a:effectLst/>
                          <a:latin typeface="Arial" charset="0"/>
                          <a:ea typeface="宋体" pitchFamily="2" charset="-122"/>
                          <a:cs typeface="Arial" charset="0"/>
                        </a:rPr>
                        <a:t>超预算费用支出得不到应有的控制，易造成偏离预算目标的现象</a:t>
                      </a:r>
                    </a:p>
                    <a:p>
                      <a:pPr marL="88900" marR="0" lvl="0" indent="-88900" algn="l" defTabSz="695325" rtl="0" eaLnBrk="1" fontAlgn="base" latinLnBrk="0" hangingPunct="1">
                        <a:lnSpc>
                          <a:spcPct val="100000"/>
                        </a:lnSpc>
                        <a:spcBef>
                          <a:spcPct val="20000"/>
                        </a:spcBef>
                        <a:spcAft>
                          <a:spcPct val="20000"/>
                        </a:spcAft>
                        <a:buClrTx/>
                        <a:buSzPct val="80000"/>
                        <a:buFont typeface="Arial" charset="0"/>
                        <a:buChar char="•"/>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费用与收入的预算编制是相匹配的，但对费用支出的控制缺乏与收入预算的比照 </a:t>
                      </a: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66877">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80000"/>
                        <a:buFont typeface="Arial" charset="0"/>
                        <a:buNone/>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预算的滚动调整和分析</a:t>
                      </a: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80000"/>
                        <a:buFont typeface="Arial" charset="0"/>
                        <a:buChar char="•"/>
                        <a:tabLst/>
                      </a:pPr>
                      <a:r>
                        <a:rPr kumimoji="0" lang="zh-CN" altLang="en-GB" sz="1600" b="0" i="0" u="none" strike="noStrike" cap="none" normalizeH="0" baseline="0" smtClean="0">
                          <a:ln>
                            <a:noFill/>
                          </a:ln>
                          <a:solidFill>
                            <a:schemeClr val="bg2"/>
                          </a:solidFill>
                          <a:effectLst/>
                          <a:latin typeface="Arial" charset="0"/>
                          <a:ea typeface="宋体" pitchFamily="2" charset="-122"/>
                          <a:cs typeface="Arial" charset="0"/>
                        </a:rPr>
                        <a:t>预算编制完成后用来指导整个年度的工作，不进行任何调整</a:t>
                      </a:r>
                    </a:p>
                    <a:p>
                      <a:pPr marL="88900" marR="0" lvl="0" indent="-88900" algn="l" defTabSz="695325" rtl="0" eaLnBrk="1" fontAlgn="base" latinLnBrk="0" hangingPunct="1">
                        <a:lnSpc>
                          <a:spcPct val="100000"/>
                        </a:lnSpc>
                        <a:spcBef>
                          <a:spcPct val="20000"/>
                        </a:spcBef>
                        <a:spcAft>
                          <a:spcPct val="20000"/>
                        </a:spcAft>
                        <a:buClrTx/>
                        <a:buSzPct val="80000"/>
                        <a:buFont typeface="Arial" charset="0"/>
                        <a:buChar char="•"/>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实际预算数据的统计分析较为薄弱，不能及时分析预算与实际的差异及原因并作出反映 </a:t>
                      </a: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7187">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80000"/>
                        <a:buFont typeface="Arial" charset="0"/>
                        <a:buNone/>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预算执行结果的考核</a:t>
                      </a: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80000"/>
                        <a:buFont typeface="Arial" charset="0"/>
                        <a:buChar char="•"/>
                        <a:tabLst/>
                      </a:pPr>
                      <a:r>
                        <a:rPr kumimoji="0" lang="zh-CN" altLang="en-GB" sz="1600" b="0" i="0" u="none" strike="noStrike" cap="none" normalizeH="0" baseline="0" smtClean="0">
                          <a:ln>
                            <a:noFill/>
                          </a:ln>
                          <a:solidFill>
                            <a:schemeClr val="bg2"/>
                          </a:solidFill>
                          <a:effectLst/>
                          <a:latin typeface="Arial" charset="0"/>
                          <a:ea typeface="宋体" pitchFamily="2" charset="-122"/>
                          <a:cs typeface="Arial" charset="0"/>
                        </a:rPr>
                        <a:t>绩效考核指标体系不合理，部门权责不匹配</a:t>
                      </a:r>
                    </a:p>
                    <a:p>
                      <a:pPr marL="88900" marR="0" lvl="0" indent="-88900" algn="l" defTabSz="695325" rtl="0" eaLnBrk="1" fontAlgn="base" latinLnBrk="0" hangingPunct="1">
                        <a:lnSpc>
                          <a:spcPct val="100000"/>
                        </a:lnSpc>
                        <a:spcBef>
                          <a:spcPct val="20000"/>
                        </a:spcBef>
                        <a:spcAft>
                          <a:spcPct val="20000"/>
                        </a:spcAft>
                        <a:buClrTx/>
                        <a:buSzPct val="80000"/>
                        <a:buFont typeface="Arial" charset="0"/>
                        <a:buChar char="•"/>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业务部门不认同预算监控部门对预算执行的考核结果，预算考核的奖惩措施无法进行</a:t>
                      </a: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2"/>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BC775686-9838-43D5-B15E-177ED87B4D85}" type="slidenum">
              <a:rPr lang="en-GB" altLang="zh-CN" sz="1100" b="0">
                <a:solidFill>
                  <a:schemeClr val="bg2"/>
                </a:solidFill>
              </a:rPr>
              <a:pPr eaLnBrk="1" hangingPunct="1"/>
              <a:t>32</a:t>
            </a:fld>
            <a:endParaRPr lang="en-GB" altLang="zh-CN" sz="1100" b="0">
              <a:solidFill>
                <a:schemeClr val="bg2"/>
              </a:solidFill>
            </a:endParaRPr>
          </a:p>
        </p:txBody>
      </p:sp>
      <p:grpSp>
        <p:nvGrpSpPr>
          <p:cNvPr id="38915" name="Group 5"/>
          <p:cNvGrpSpPr>
            <a:grpSpLocks/>
          </p:cNvGrpSpPr>
          <p:nvPr/>
        </p:nvGrpSpPr>
        <p:grpSpPr bwMode="auto">
          <a:xfrm>
            <a:off x="2309813" y="4805363"/>
            <a:ext cx="1052512" cy="1108075"/>
            <a:chOff x="1877" y="2981"/>
            <a:chExt cx="663" cy="698"/>
          </a:xfrm>
        </p:grpSpPr>
        <p:sp>
          <p:nvSpPr>
            <p:cNvPr id="38963" name="Freeform 6"/>
            <p:cNvSpPr>
              <a:spLocks/>
            </p:cNvSpPr>
            <p:nvPr/>
          </p:nvSpPr>
          <p:spPr bwMode="auto">
            <a:xfrm>
              <a:off x="1877" y="3005"/>
              <a:ext cx="519" cy="513"/>
            </a:xfrm>
            <a:custGeom>
              <a:avLst/>
              <a:gdLst>
                <a:gd name="T0" fmla="*/ 0 w 519"/>
                <a:gd name="T1" fmla="*/ 117 h 513"/>
                <a:gd name="T2" fmla="*/ 89 w 519"/>
                <a:gd name="T3" fmla="*/ 512 h 513"/>
                <a:gd name="T4" fmla="*/ 517 w 519"/>
                <a:gd name="T5" fmla="*/ 448 h 513"/>
                <a:gd name="T6" fmla="*/ 518 w 519"/>
                <a:gd name="T7" fmla="*/ 0 h 513"/>
                <a:gd name="T8" fmla="*/ 0 w 519"/>
                <a:gd name="T9" fmla="*/ 117 h 513"/>
                <a:gd name="T10" fmla="*/ 0 w 519"/>
                <a:gd name="T11" fmla="*/ 117 h 5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9" h="513">
                  <a:moveTo>
                    <a:pt x="0" y="117"/>
                  </a:moveTo>
                  <a:lnTo>
                    <a:pt x="89" y="512"/>
                  </a:lnTo>
                  <a:lnTo>
                    <a:pt x="517" y="448"/>
                  </a:lnTo>
                  <a:lnTo>
                    <a:pt x="518" y="0"/>
                  </a:lnTo>
                  <a:lnTo>
                    <a:pt x="0" y="117"/>
                  </a:lnTo>
                </a:path>
              </a:pathLst>
            </a:custGeom>
            <a:solidFill>
              <a:srgbClr val="FFF2CC"/>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64" name="Freeform 7"/>
            <p:cNvSpPr>
              <a:spLocks/>
            </p:cNvSpPr>
            <p:nvPr/>
          </p:nvSpPr>
          <p:spPr bwMode="auto">
            <a:xfrm>
              <a:off x="2298" y="3580"/>
              <a:ext cx="186" cy="73"/>
            </a:xfrm>
            <a:custGeom>
              <a:avLst/>
              <a:gdLst>
                <a:gd name="T0" fmla="*/ 0 w 186"/>
                <a:gd name="T1" fmla="*/ 12 h 73"/>
                <a:gd name="T2" fmla="*/ 6 w 186"/>
                <a:gd name="T3" fmla="*/ 19 h 73"/>
                <a:gd name="T4" fmla="*/ 0 w 186"/>
                <a:gd name="T5" fmla="*/ 21 h 73"/>
                <a:gd name="T6" fmla="*/ 30 w 186"/>
                <a:gd name="T7" fmla="*/ 72 h 73"/>
                <a:gd name="T8" fmla="*/ 56 w 186"/>
                <a:gd name="T9" fmla="*/ 68 h 73"/>
                <a:gd name="T10" fmla="*/ 87 w 186"/>
                <a:gd name="T11" fmla="*/ 66 h 73"/>
                <a:gd name="T12" fmla="*/ 119 w 186"/>
                <a:gd name="T13" fmla="*/ 65 h 73"/>
                <a:gd name="T14" fmla="*/ 144 w 186"/>
                <a:gd name="T15" fmla="*/ 65 h 73"/>
                <a:gd name="T16" fmla="*/ 168 w 186"/>
                <a:gd name="T17" fmla="*/ 68 h 73"/>
                <a:gd name="T18" fmla="*/ 165 w 186"/>
                <a:gd name="T19" fmla="*/ 51 h 73"/>
                <a:gd name="T20" fmla="*/ 185 w 186"/>
                <a:gd name="T21" fmla="*/ 53 h 73"/>
                <a:gd name="T22" fmla="*/ 176 w 186"/>
                <a:gd name="T23" fmla="*/ 36 h 73"/>
                <a:gd name="T24" fmla="*/ 168 w 186"/>
                <a:gd name="T25" fmla="*/ 21 h 73"/>
                <a:gd name="T26" fmla="*/ 141 w 186"/>
                <a:gd name="T27" fmla="*/ 0 h 73"/>
                <a:gd name="T28" fmla="*/ 9 w 186"/>
                <a:gd name="T29" fmla="*/ 5 h 73"/>
                <a:gd name="T30" fmla="*/ 0 w 186"/>
                <a:gd name="T31" fmla="*/ 12 h 73"/>
                <a:gd name="T32" fmla="*/ 0 w 186"/>
                <a:gd name="T33" fmla="*/ 1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86" h="73">
                  <a:moveTo>
                    <a:pt x="0" y="12"/>
                  </a:moveTo>
                  <a:lnTo>
                    <a:pt x="6" y="19"/>
                  </a:lnTo>
                  <a:lnTo>
                    <a:pt x="0" y="21"/>
                  </a:lnTo>
                  <a:lnTo>
                    <a:pt x="30" y="72"/>
                  </a:lnTo>
                  <a:lnTo>
                    <a:pt x="56" y="68"/>
                  </a:lnTo>
                  <a:lnTo>
                    <a:pt x="87" y="66"/>
                  </a:lnTo>
                  <a:lnTo>
                    <a:pt x="119" y="65"/>
                  </a:lnTo>
                  <a:lnTo>
                    <a:pt x="144" y="65"/>
                  </a:lnTo>
                  <a:lnTo>
                    <a:pt x="168" y="68"/>
                  </a:lnTo>
                  <a:lnTo>
                    <a:pt x="165" y="51"/>
                  </a:lnTo>
                  <a:lnTo>
                    <a:pt x="185" y="53"/>
                  </a:lnTo>
                  <a:lnTo>
                    <a:pt x="176" y="36"/>
                  </a:lnTo>
                  <a:lnTo>
                    <a:pt x="168" y="21"/>
                  </a:lnTo>
                  <a:lnTo>
                    <a:pt x="141" y="0"/>
                  </a:lnTo>
                  <a:lnTo>
                    <a:pt x="9" y="5"/>
                  </a:lnTo>
                  <a:lnTo>
                    <a:pt x="0" y="12"/>
                  </a:lnTo>
                </a:path>
              </a:pathLst>
            </a:custGeom>
            <a:solidFill>
              <a:srgbClr val="E5CBE5"/>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65" name="Freeform 8"/>
            <p:cNvSpPr>
              <a:spLocks/>
            </p:cNvSpPr>
            <p:nvPr/>
          </p:nvSpPr>
          <p:spPr bwMode="auto">
            <a:xfrm>
              <a:off x="2300" y="3476"/>
              <a:ext cx="240" cy="126"/>
            </a:xfrm>
            <a:custGeom>
              <a:avLst/>
              <a:gdLst>
                <a:gd name="T0" fmla="*/ 88 w 240"/>
                <a:gd name="T1" fmla="*/ 3 h 126"/>
                <a:gd name="T2" fmla="*/ 86 w 240"/>
                <a:gd name="T3" fmla="*/ 21 h 126"/>
                <a:gd name="T4" fmla="*/ 78 w 240"/>
                <a:gd name="T5" fmla="*/ 39 h 126"/>
                <a:gd name="T6" fmla="*/ 70 w 240"/>
                <a:gd name="T7" fmla="*/ 54 h 126"/>
                <a:gd name="T8" fmla="*/ 57 w 240"/>
                <a:gd name="T9" fmla="*/ 70 h 126"/>
                <a:gd name="T10" fmla="*/ 41 w 240"/>
                <a:gd name="T11" fmla="*/ 87 h 126"/>
                <a:gd name="T12" fmla="*/ 21 w 240"/>
                <a:gd name="T13" fmla="*/ 102 h 126"/>
                <a:gd name="T14" fmla="*/ 0 w 240"/>
                <a:gd name="T15" fmla="*/ 116 h 126"/>
                <a:gd name="T16" fmla="*/ 39 w 240"/>
                <a:gd name="T17" fmla="*/ 124 h 126"/>
                <a:gd name="T18" fmla="*/ 70 w 240"/>
                <a:gd name="T19" fmla="*/ 125 h 126"/>
                <a:gd name="T20" fmla="*/ 107 w 240"/>
                <a:gd name="T21" fmla="*/ 123 h 126"/>
                <a:gd name="T22" fmla="*/ 143 w 240"/>
                <a:gd name="T23" fmla="*/ 119 h 126"/>
                <a:gd name="T24" fmla="*/ 173 w 240"/>
                <a:gd name="T25" fmla="*/ 112 h 126"/>
                <a:gd name="T26" fmla="*/ 239 w 240"/>
                <a:gd name="T27" fmla="*/ 43 h 126"/>
                <a:gd name="T28" fmla="*/ 206 w 240"/>
                <a:gd name="T29" fmla="*/ 43 h 126"/>
                <a:gd name="T30" fmla="*/ 171 w 240"/>
                <a:gd name="T31" fmla="*/ 34 h 126"/>
                <a:gd name="T32" fmla="*/ 125 w 240"/>
                <a:gd name="T33" fmla="*/ 16 h 126"/>
                <a:gd name="T34" fmla="*/ 96 w 240"/>
                <a:gd name="T35" fmla="*/ 0 h 126"/>
                <a:gd name="T36" fmla="*/ 88 w 240"/>
                <a:gd name="T37" fmla="*/ 3 h 126"/>
                <a:gd name="T38" fmla="*/ 88 w 240"/>
                <a:gd name="T39" fmla="*/ 3 h 1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40" h="126">
                  <a:moveTo>
                    <a:pt x="88" y="3"/>
                  </a:moveTo>
                  <a:lnTo>
                    <a:pt x="86" y="21"/>
                  </a:lnTo>
                  <a:lnTo>
                    <a:pt x="78" y="39"/>
                  </a:lnTo>
                  <a:lnTo>
                    <a:pt x="70" y="54"/>
                  </a:lnTo>
                  <a:lnTo>
                    <a:pt x="57" y="70"/>
                  </a:lnTo>
                  <a:lnTo>
                    <a:pt x="41" y="87"/>
                  </a:lnTo>
                  <a:lnTo>
                    <a:pt x="21" y="102"/>
                  </a:lnTo>
                  <a:lnTo>
                    <a:pt x="0" y="116"/>
                  </a:lnTo>
                  <a:lnTo>
                    <a:pt x="39" y="124"/>
                  </a:lnTo>
                  <a:lnTo>
                    <a:pt x="70" y="125"/>
                  </a:lnTo>
                  <a:lnTo>
                    <a:pt x="107" y="123"/>
                  </a:lnTo>
                  <a:lnTo>
                    <a:pt x="143" y="119"/>
                  </a:lnTo>
                  <a:lnTo>
                    <a:pt x="173" y="112"/>
                  </a:lnTo>
                  <a:lnTo>
                    <a:pt x="239" y="43"/>
                  </a:lnTo>
                  <a:lnTo>
                    <a:pt x="206" y="43"/>
                  </a:lnTo>
                  <a:lnTo>
                    <a:pt x="171" y="34"/>
                  </a:lnTo>
                  <a:lnTo>
                    <a:pt x="125" y="16"/>
                  </a:lnTo>
                  <a:lnTo>
                    <a:pt x="96" y="0"/>
                  </a:lnTo>
                  <a:lnTo>
                    <a:pt x="88" y="3"/>
                  </a:lnTo>
                </a:path>
              </a:pathLst>
            </a:custGeom>
            <a:solidFill>
              <a:srgbClr val="F2E5F2"/>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66" name="Freeform 9"/>
            <p:cNvSpPr>
              <a:spLocks/>
            </p:cNvSpPr>
            <p:nvPr/>
          </p:nvSpPr>
          <p:spPr bwMode="auto">
            <a:xfrm>
              <a:off x="2152" y="3402"/>
              <a:ext cx="211" cy="147"/>
            </a:xfrm>
            <a:custGeom>
              <a:avLst/>
              <a:gdLst>
                <a:gd name="T0" fmla="*/ 0 w 211"/>
                <a:gd name="T1" fmla="*/ 108 h 147"/>
                <a:gd name="T2" fmla="*/ 85 w 211"/>
                <a:gd name="T3" fmla="*/ 1 h 147"/>
                <a:gd name="T4" fmla="*/ 152 w 211"/>
                <a:gd name="T5" fmla="*/ 0 h 147"/>
                <a:gd name="T6" fmla="*/ 187 w 211"/>
                <a:gd name="T7" fmla="*/ 95 h 147"/>
                <a:gd name="T8" fmla="*/ 210 w 211"/>
                <a:gd name="T9" fmla="*/ 126 h 147"/>
                <a:gd name="T10" fmla="*/ 197 w 211"/>
                <a:gd name="T11" fmla="*/ 131 h 147"/>
                <a:gd name="T12" fmla="*/ 167 w 211"/>
                <a:gd name="T13" fmla="*/ 100 h 147"/>
                <a:gd name="T14" fmla="*/ 145 w 211"/>
                <a:gd name="T15" fmla="*/ 76 h 147"/>
                <a:gd name="T16" fmla="*/ 137 w 211"/>
                <a:gd name="T17" fmla="*/ 144 h 147"/>
                <a:gd name="T18" fmla="*/ 85 w 211"/>
                <a:gd name="T19" fmla="*/ 146 h 147"/>
                <a:gd name="T20" fmla="*/ 46 w 211"/>
                <a:gd name="T21" fmla="*/ 121 h 147"/>
                <a:gd name="T22" fmla="*/ 66 w 211"/>
                <a:gd name="T23" fmla="*/ 70 h 147"/>
                <a:gd name="T24" fmla="*/ 3 w 211"/>
                <a:gd name="T25" fmla="*/ 117 h 147"/>
                <a:gd name="T26" fmla="*/ 0 w 211"/>
                <a:gd name="T27" fmla="*/ 108 h 147"/>
                <a:gd name="T28" fmla="*/ 0 w 211"/>
                <a:gd name="T29" fmla="*/ 108 h 1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1" h="147">
                  <a:moveTo>
                    <a:pt x="0" y="108"/>
                  </a:moveTo>
                  <a:lnTo>
                    <a:pt x="85" y="1"/>
                  </a:lnTo>
                  <a:lnTo>
                    <a:pt x="152" y="0"/>
                  </a:lnTo>
                  <a:lnTo>
                    <a:pt x="187" y="95"/>
                  </a:lnTo>
                  <a:lnTo>
                    <a:pt x="210" y="126"/>
                  </a:lnTo>
                  <a:lnTo>
                    <a:pt x="197" y="131"/>
                  </a:lnTo>
                  <a:lnTo>
                    <a:pt x="167" y="100"/>
                  </a:lnTo>
                  <a:lnTo>
                    <a:pt x="145" y="76"/>
                  </a:lnTo>
                  <a:lnTo>
                    <a:pt x="137" y="144"/>
                  </a:lnTo>
                  <a:lnTo>
                    <a:pt x="85" y="146"/>
                  </a:lnTo>
                  <a:lnTo>
                    <a:pt x="46" y="121"/>
                  </a:lnTo>
                  <a:lnTo>
                    <a:pt x="66" y="70"/>
                  </a:lnTo>
                  <a:lnTo>
                    <a:pt x="3" y="117"/>
                  </a:lnTo>
                  <a:lnTo>
                    <a:pt x="0" y="108"/>
                  </a:lnTo>
                </a:path>
              </a:pathLst>
            </a:custGeom>
            <a:solidFill>
              <a:srgbClr val="FFE5E5"/>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67" name="Freeform 10"/>
            <p:cNvSpPr>
              <a:spLocks/>
            </p:cNvSpPr>
            <p:nvPr/>
          </p:nvSpPr>
          <p:spPr bwMode="auto">
            <a:xfrm>
              <a:off x="2189" y="3515"/>
              <a:ext cx="108" cy="81"/>
            </a:xfrm>
            <a:custGeom>
              <a:avLst/>
              <a:gdLst>
                <a:gd name="T0" fmla="*/ 16 w 108"/>
                <a:gd name="T1" fmla="*/ 0 h 81"/>
                <a:gd name="T2" fmla="*/ 41 w 108"/>
                <a:gd name="T3" fmla="*/ 11 h 81"/>
                <a:gd name="T4" fmla="*/ 65 w 108"/>
                <a:gd name="T5" fmla="*/ 17 h 81"/>
                <a:gd name="T6" fmla="*/ 100 w 108"/>
                <a:gd name="T7" fmla="*/ 17 h 81"/>
                <a:gd name="T8" fmla="*/ 107 w 108"/>
                <a:gd name="T9" fmla="*/ 74 h 81"/>
                <a:gd name="T10" fmla="*/ 75 w 108"/>
                <a:gd name="T11" fmla="*/ 80 h 81"/>
                <a:gd name="T12" fmla="*/ 45 w 108"/>
                <a:gd name="T13" fmla="*/ 79 h 81"/>
                <a:gd name="T14" fmla="*/ 13 w 108"/>
                <a:gd name="T15" fmla="*/ 68 h 81"/>
                <a:gd name="T16" fmla="*/ 0 w 108"/>
                <a:gd name="T17" fmla="*/ 27 h 81"/>
                <a:gd name="T18" fmla="*/ 16 w 108"/>
                <a:gd name="T19" fmla="*/ 0 h 81"/>
                <a:gd name="T20" fmla="*/ 16 w 108"/>
                <a:gd name="T21" fmla="*/ 0 h 8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8" h="81">
                  <a:moveTo>
                    <a:pt x="16" y="0"/>
                  </a:moveTo>
                  <a:lnTo>
                    <a:pt x="41" y="11"/>
                  </a:lnTo>
                  <a:lnTo>
                    <a:pt x="65" y="17"/>
                  </a:lnTo>
                  <a:lnTo>
                    <a:pt x="100" y="17"/>
                  </a:lnTo>
                  <a:lnTo>
                    <a:pt x="107" y="74"/>
                  </a:lnTo>
                  <a:lnTo>
                    <a:pt x="75" y="80"/>
                  </a:lnTo>
                  <a:lnTo>
                    <a:pt x="45" y="79"/>
                  </a:lnTo>
                  <a:lnTo>
                    <a:pt x="13" y="68"/>
                  </a:lnTo>
                  <a:lnTo>
                    <a:pt x="0" y="27"/>
                  </a:lnTo>
                  <a:lnTo>
                    <a:pt x="16" y="0"/>
                  </a:lnTo>
                </a:path>
              </a:pathLst>
            </a:custGeom>
            <a:solidFill>
              <a:srgbClr val="CCA69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68" name="Freeform 11"/>
            <p:cNvSpPr>
              <a:spLocks/>
            </p:cNvSpPr>
            <p:nvPr/>
          </p:nvSpPr>
          <p:spPr bwMode="auto">
            <a:xfrm>
              <a:off x="2351" y="3524"/>
              <a:ext cx="35" cy="27"/>
            </a:xfrm>
            <a:custGeom>
              <a:avLst/>
              <a:gdLst>
                <a:gd name="T0" fmla="*/ 5 w 35"/>
                <a:gd name="T1" fmla="*/ 0 h 27"/>
                <a:gd name="T2" fmla="*/ 31 w 35"/>
                <a:gd name="T3" fmla="*/ 6 h 27"/>
                <a:gd name="T4" fmla="*/ 34 w 35"/>
                <a:gd name="T5" fmla="*/ 20 h 27"/>
                <a:gd name="T6" fmla="*/ 26 w 35"/>
                <a:gd name="T7" fmla="*/ 26 h 27"/>
                <a:gd name="T8" fmla="*/ 4 w 35"/>
                <a:gd name="T9" fmla="*/ 23 h 27"/>
                <a:gd name="T10" fmla="*/ 0 w 35"/>
                <a:gd name="T11" fmla="*/ 7 h 27"/>
                <a:gd name="T12" fmla="*/ 5 w 35"/>
                <a:gd name="T13" fmla="*/ 0 h 27"/>
                <a:gd name="T14" fmla="*/ 5 w 35"/>
                <a:gd name="T15" fmla="*/ 0 h 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 h="27">
                  <a:moveTo>
                    <a:pt x="5" y="0"/>
                  </a:moveTo>
                  <a:lnTo>
                    <a:pt x="31" y="6"/>
                  </a:lnTo>
                  <a:lnTo>
                    <a:pt x="34" y="20"/>
                  </a:lnTo>
                  <a:lnTo>
                    <a:pt x="26" y="26"/>
                  </a:lnTo>
                  <a:lnTo>
                    <a:pt x="4" y="23"/>
                  </a:lnTo>
                  <a:lnTo>
                    <a:pt x="0" y="7"/>
                  </a:lnTo>
                  <a:lnTo>
                    <a:pt x="5" y="0"/>
                  </a:lnTo>
                </a:path>
              </a:pathLst>
            </a:custGeom>
            <a:solidFill>
              <a:srgbClr val="CCA69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69" name="Freeform 12"/>
            <p:cNvSpPr>
              <a:spLocks/>
            </p:cNvSpPr>
            <p:nvPr/>
          </p:nvSpPr>
          <p:spPr bwMode="auto">
            <a:xfrm>
              <a:off x="2110" y="3527"/>
              <a:ext cx="32" cy="27"/>
            </a:xfrm>
            <a:custGeom>
              <a:avLst/>
              <a:gdLst>
                <a:gd name="T0" fmla="*/ 26 w 32"/>
                <a:gd name="T1" fmla="*/ 0 h 27"/>
                <a:gd name="T2" fmla="*/ 14 w 32"/>
                <a:gd name="T3" fmla="*/ 0 h 27"/>
                <a:gd name="T4" fmla="*/ 0 w 32"/>
                <a:gd name="T5" fmla="*/ 16 h 27"/>
                <a:gd name="T6" fmla="*/ 6 w 32"/>
                <a:gd name="T7" fmla="*/ 26 h 27"/>
                <a:gd name="T8" fmla="*/ 26 w 32"/>
                <a:gd name="T9" fmla="*/ 21 h 27"/>
                <a:gd name="T10" fmla="*/ 31 w 32"/>
                <a:gd name="T11" fmla="*/ 2 h 27"/>
                <a:gd name="T12" fmla="*/ 26 w 32"/>
                <a:gd name="T13" fmla="*/ 0 h 27"/>
                <a:gd name="T14" fmla="*/ 26 w 32"/>
                <a:gd name="T15" fmla="*/ 0 h 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27">
                  <a:moveTo>
                    <a:pt x="26" y="0"/>
                  </a:moveTo>
                  <a:lnTo>
                    <a:pt x="14" y="0"/>
                  </a:lnTo>
                  <a:lnTo>
                    <a:pt x="0" y="16"/>
                  </a:lnTo>
                  <a:lnTo>
                    <a:pt x="6" y="26"/>
                  </a:lnTo>
                  <a:lnTo>
                    <a:pt x="26" y="21"/>
                  </a:lnTo>
                  <a:lnTo>
                    <a:pt x="31" y="2"/>
                  </a:lnTo>
                  <a:lnTo>
                    <a:pt x="26" y="0"/>
                  </a:lnTo>
                </a:path>
              </a:pathLst>
            </a:custGeom>
            <a:solidFill>
              <a:srgbClr val="CCA69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70" name="Freeform 13"/>
            <p:cNvSpPr>
              <a:spLocks/>
            </p:cNvSpPr>
            <p:nvPr/>
          </p:nvSpPr>
          <p:spPr bwMode="auto">
            <a:xfrm>
              <a:off x="2030" y="3512"/>
              <a:ext cx="205" cy="73"/>
            </a:xfrm>
            <a:custGeom>
              <a:avLst/>
              <a:gdLst>
                <a:gd name="T0" fmla="*/ 7 w 205"/>
                <a:gd name="T1" fmla="*/ 0 h 73"/>
                <a:gd name="T2" fmla="*/ 46 w 205"/>
                <a:gd name="T3" fmla="*/ 20 h 73"/>
                <a:gd name="T4" fmla="*/ 84 w 205"/>
                <a:gd name="T5" fmla="*/ 28 h 73"/>
                <a:gd name="T6" fmla="*/ 85 w 205"/>
                <a:gd name="T7" fmla="*/ 36 h 73"/>
                <a:gd name="T8" fmla="*/ 102 w 205"/>
                <a:gd name="T9" fmla="*/ 35 h 73"/>
                <a:gd name="T10" fmla="*/ 110 w 205"/>
                <a:gd name="T11" fmla="*/ 30 h 73"/>
                <a:gd name="T12" fmla="*/ 204 w 205"/>
                <a:gd name="T13" fmla="*/ 24 h 73"/>
                <a:gd name="T14" fmla="*/ 180 w 205"/>
                <a:gd name="T15" fmla="*/ 58 h 73"/>
                <a:gd name="T16" fmla="*/ 137 w 205"/>
                <a:gd name="T17" fmla="*/ 71 h 73"/>
                <a:gd name="T18" fmla="*/ 42 w 205"/>
                <a:gd name="T19" fmla="*/ 72 h 73"/>
                <a:gd name="T20" fmla="*/ 14 w 205"/>
                <a:gd name="T21" fmla="*/ 41 h 73"/>
                <a:gd name="T22" fmla="*/ 4 w 205"/>
                <a:gd name="T23" fmla="*/ 21 h 73"/>
                <a:gd name="T24" fmla="*/ 0 w 205"/>
                <a:gd name="T25" fmla="*/ 4 h 73"/>
                <a:gd name="T26" fmla="*/ 7 w 205"/>
                <a:gd name="T27" fmla="*/ 0 h 73"/>
                <a:gd name="T28" fmla="*/ 7 w 205"/>
                <a:gd name="T29" fmla="*/ 0 h 7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5" h="73">
                  <a:moveTo>
                    <a:pt x="7" y="0"/>
                  </a:moveTo>
                  <a:lnTo>
                    <a:pt x="46" y="20"/>
                  </a:lnTo>
                  <a:lnTo>
                    <a:pt x="84" y="28"/>
                  </a:lnTo>
                  <a:lnTo>
                    <a:pt x="85" y="36"/>
                  </a:lnTo>
                  <a:lnTo>
                    <a:pt x="102" y="35"/>
                  </a:lnTo>
                  <a:lnTo>
                    <a:pt x="110" y="30"/>
                  </a:lnTo>
                  <a:lnTo>
                    <a:pt x="204" y="24"/>
                  </a:lnTo>
                  <a:lnTo>
                    <a:pt x="180" y="58"/>
                  </a:lnTo>
                  <a:lnTo>
                    <a:pt x="137" y="71"/>
                  </a:lnTo>
                  <a:lnTo>
                    <a:pt x="42" y="72"/>
                  </a:lnTo>
                  <a:lnTo>
                    <a:pt x="14" y="41"/>
                  </a:lnTo>
                  <a:lnTo>
                    <a:pt x="4" y="21"/>
                  </a:lnTo>
                  <a:lnTo>
                    <a:pt x="0" y="4"/>
                  </a:lnTo>
                  <a:lnTo>
                    <a:pt x="7" y="0"/>
                  </a:lnTo>
                </a:path>
              </a:pathLst>
            </a:custGeom>
            <a:solidFill>
              <a:srgbClr val="F2E5F2"/>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71" name="Freeform 14"/>
            <p:cNvSpPr>
              <a:spLocks/>
            </p:cNvSpPr>
            <p:nvPr/>
          </p:nvSpPr>
          <p:spPr bwMode="auto">
            <a:xfrm>
              <a:off x="2226" y="3428"/>
              <a:ext cx="39" cy="123"/>
            </a:xfrm>
            <a:custGeom>
              <a:avLst/>
              <a:gdLst>
                <a:gd name="T0" fmla="*/ 32 w 39"/>
                <a:gd name="T1" fmla="*/ 3 h 123"/>
                <a:gd name="T2" fmla="*/ 17 w 39"/>
                <a:gd name="T3" fmla="*/ 37 h 123"/>
                <a:gd name="T4" fmla="*/ 4 w 39"/>
                <a:gd name="T5" fmla="*/ 70 h 123"/>
                <a:gd name="T6" fmla="*/ 1 w 39"/>
                <a:gd name="T7" fmla="*/ 92 h 123"/>
                <a:gd name="T8" fmla="*/ 0 w 39"/>
                <a:gd name="T9" fmla="*/ 108 h 123"/>
                <a:gd name="T10" fmla="*/ 8 w 39"/>
                <a:gd name="T11" fmla="*/ 122 h 123"/>
                <a:gd name="T12" fmla="*/ 24 w 39"/>
                <a:gd name="T13" fmla="*/ 119 h 123"/>
                <a:gd name="T14" fmla="*/ 32 w 39"/>
                <a:gd name="T15" fmla="*/ 43 h 123"/>
                <a:gd name="T16" fmla="*/ 38 w 39"/>
                <a:gd name="T17" fmla="*/ 0 h 123"/>
                <a:gd name="T18" fmla="*/ 32 w 39"/>
                <a:gd name="T19" fmla="*/ 3 h 123"/>
                <a:gd name="T20" fmla="*/ 32 w 39"/>
                <a:gd name="T21" fmla="*/ 3 h 1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 h="123">
                  <a:moveTo>
                    <a:pt x="32" y="3"/>
                  </a:moveTo>
                  <a:lnTo>
                    <a:pt x="17" y="37"/>
                  </a:lnTo>
                  <a:lnTo>
                    <a:pt x="4" y="70"/>
                  </a:lnTo>
                  <a:lnTo>
                    <a:pt x="1" y="92"/>
                  </a:lnTo>
                  <a:lnTo>
                    <a:pt x="0" y="108"/>
                  </a:lnTo>
                  <a:lnTo>
                    <a:pt x="8" y="122"/>
                  </a:lnTo>
                  <a:lnTo>
                    <a:pt x="24" y="119"/>
                  </a:lnTo>
                  <a:lnTo>
                    <a:pt x="32" y="43"/>
                  </a:lnTo>
                  <a:lnTo>
                    <a:pt x="38" y="0"/>
                  </a:lnTo>
                  <a:lnTo>
                    <a:pt x="32" y="3"/>
                  </a:lnTo>
                </a:path>
              </a:pathLst>
            </a:custGeom>
            <a:solidFill>
              <a:srgbClr val="FF7F7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72" name="Freeform 15"/>
            <p:cNvSpPr>
              <a:spLocks/>
            </p:cNvSpPr>
            <p:nvPr/>
          </p:nvSpPr>
          <p:spPr bwMode="auto">
            <a:xfrm>
              <a:off x="2058" y="3563"/>
              <a:ext cx="155" cy="38"/>
            </a:xfrm>
            <a:custGeom>
              <a:avLst/>
              <a:gdLst>
                <a:gd name="T0" fmla="*/ 19 w 155"/>
                <a:gd name="T1" fmla="*/ 11 h 38"/>
                <a:gd name="T2" fmla="*/ 0 w 155"/>
                <a:gd name="T3" fmla="*/ 37 h 38"/>
                <a:gd name="T4" fmla="*/ 139 w 155"/>
                <a:gd name="T5" fmla="*/ 23 h 38"/>
                <a:gd name="T6" fmla="*/ 154 w 155"/>
                <a:gd name="T7" fmla="*/ 0 h 38"/>
                <a:gd name="T8" fmla="*/ 110 w 155"/>
                <a:gd name="T9" fmla="*/ 14 h 38"/>
                <a:gd name="T10" fmla="*/ 62 w 155"/>
                <a:gd name="T11" fmla="*/ 14 h 38"/>
                <a:gd name="T12" fmla="*/ 19 w 155"/>
                <a:gd name="T13" fmla="*/ 11 h 38"/>
                <a:gd name="T14" fmla="*/ 19 w 155"/>
                <a:gd name="T15" fmla="*/ 11 h 3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5" h="38">
                  <a:moveTo>
                    <a:pt x="19" y="11"/>
                  </a:moveTo>
                  <a:lnTo>
                    <a:pt x="0" y="37"/>
                  </a:lnTo>
                  <a:lnTo>
                    <a:pt x="139" y="23"/>
                  </a:lnTo>
                  <a:lnTo>
                    <a:pt x="154" y="0"/>
                  </a:lnTo>
                  <a:lnTo>
                    <a:pt x="110" y="14"/>
                  </a:lnTo>
                  <a:lnTo>
                    <a:pt x="62" y="14"/>
                  </a:lnTo>
                  <a:lnTo>
                    <a:pt x="19" y="11"/>
                  </a:lnTo>
                </a:path>
              </a:pathLst>
            </a:custGeom>
            <a:solidFill>
              <a:srgbClr val="FFF2CC"/>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73" name="Freeform 16"/>
            <p:cNvSpPr>
              <a:spLocks/>
            </p:cNvSpPr>
            <p:nvPr/>
          </p:nvSpPr>
          <p:spPr bwMode="auto">
            <a:xfrm>
              <a:off x="2058" y="3423"/>
              <a:ext cx="167" cy="256"/>
            </a:xfrm>
            <a:custGeom>
              <a:avLst/>
              <a:gdLst>
                <a:gd name="T0" fmla="*/ 82 w 167"/>
                <a:gd name="T1" fmla="*/ 0 h 256"/>
                <a:gd name="T2" fmla="*/ 103 w 167"/>
                <a:gd name="T3" fmla="*/ 58 h 256"/>
                <a:gd name="T4" fmla="*/ 112 w 167"/>
                <a:gd name="T5" fmla="*/ 106 h 256"/>
                <a:gd name="T6" fmla="*/ 122 w 167"/>
                <a:gd name="T7" fmla="*/ 160 h 256"/>
                <a:gd name="T8" fmla="*/ 3 w 167"/>
                <a:gd name="T9" fmla="*/ 172 h 256"/>
                <a:gd name="T10" fmla="*/ 0 w 167"/>
                <a:gd name="T11" fmla="*/ 180 h 256"/>
                <a:gd name="T12" fmla="*/ 9 w 167"/>
                <a:gd name="T13" fmla="*/ 236 h 256"/>
                <a:gd name="T14" fmla="*/ 20 w 167"/>
                <a:gd name="T15" fmla="*/ 239 h 256"/>
                <a:gd name="T16" fmla="*/ 38 w 167"/>
                <a:gd name="T17" fmla="*/ 234 h 256"/>
                <a:gd name="T18" fmla="*/ 41 w 167"/>
                <a:gd name="T19" fmla="*/ 255 h 256"/>
                <a:gd name="T20" fmla="*/ 149 w 167"/>
                <a:gd name="T21" fmla="*/ 233 h 256"/>
                <a:gd name="T22" fmla="*/ 166 w 167"/>
                <a:gd name="T23" fmla="*/ 169 h 256"/>
                <a:gd name="T24" fmla="*/ 164 w 167"/>
                <a:gd name="T25" fmla="*/ 131 h 256"/>
                <a:gd name="T26" fmla="*/ 142 w 167"/>
                <a:gd name="T27" fmla="*/ 148 h 256"/>
                <a:gd name="T28" fmla="*/ 124 w 167"/>
                <a:gd name="T29" fmla="*/ 85 h 256"/>
                <a:gd name="T30" fmla="*/ 98 w 167"/>
                <a:gd name="T31" fmla="*/ 29 h 256"/>
                <a:gd name="T32" fmla="*/ 82 w 167"/>
                <a:gd name="T33" fmla="*/ 0 h 256"/>
                <a:gd name="T34" fmla="*/ 82 w 167"/>
                <a:gd name="T35" fmla="*/ 0 h 2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7" h="256">
                  <a:moveTo>
                    <a:pt x="82" y="0"/>
                  </a:moveTo>
                  <a:lnTo>
                    <a:pt x="103" y="58"/>
                  </a:lnTo>
                  <a:lnTo>
                    <a:pt x="112" y="106"/>
                  </a:lnTo>
                  <a:lnTo>
                    <a:pt x="122" y="160"/>
                  </a:lnTo>
                  <a:lnTo>
                    <a:pt x="3" y="172"/>
                  </a:lnTo>
                  <a:lnTo>
                    <a:pt x="0" y="180"/>
                  </a:lnTo>
                  <a:lnTo>
                    <a:pt x="9" y="236"/>
                  </a:lnTo>
                  <a:lnTo>
                    <a:pt x="20" y="239"/>
                  </a:lnTo>
                  <a:lnTo>
                    <a:pt x="38" y="234"/>
                  </a:lnTo>
                  <a:lnTo>
                    <a:pt x="41" y="255"/>
                  </a:lnTo>
                  <a:lnTo>
                    <a:pt x="149" y="233"/>
                  </a:lnTo>
                  <a:lnTo>
                    <a:pt x="166" y="169"/>
                  </a:lnTo>
                  <a:lnTo>
                    <a:pt x="164" y="131"/>
                  </a:lnTo>
                  <a:lnTo>
                    <a:pt x="142" y="148"/>
                  </a:lnTo>
                  <a:lnTo>
                    <a:pt x="124" y="85"/>
                  </a:lnTo>
                  <a:lnTo>
                    <a:pt x="98" y="29"/>
                  </a:lnTo>
                  <a:lnTo>
                    <a:pt x="82" y="0"/>
                  </a:lnTo>
                </a:path>
              </a:pathLst>
            </a:custGeom>
            <a:solidFill>
              <a:srgbClr val="BAD9D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74" name="Freeform 17"/>
            <p:cNvSpPr>
              <a:spLocks/>
            </p:cNvSpPr>
            <p:nvPr/>
          </p:nvSpPr>
          <p:spPr bwMode="auto">
            <a:xfrm>
              <a:off x="2095" y="3457"/>
              <a:ext cx="54" cy="62"/>
            </a:xfrm>
            <a:custGeom>
              <a:avLst/>
              <a:gdLst>
                <a:gd name="T0" fmla="*/ 0 w 54"/>
                <a:gd name="T1" fmla="*/ 0 h 62"/>
                <a:gd name="T2" fmla="*/ 2 w 54"/>
                <a:gd name="T3" fmla="*/ 56 h 62"/>
                <a:gd name="T4" fmla="*/ 46 w 54"/>
                <a:gd name="T5" fmla="*/ 61 h 62"/>
                <a:gd name="T6" fmla="*/ 53 w 54"/>
                <a:gd name="T7" fmla="*/ 10 h 62"/>
                <a:gd name="T8" fmla="*/ 0 w 54"/>
                <a:gd name="T9" fmla="*/ 0 h 62"/>
                <a:gd name="T10" fmla="*/ 0 w 54"/>
                <a:gd name="T11" fmla="*/ 0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62">
                  <a:moveTo>
                    <a:pt x="0" y="0"/>
                  </a:moveTo>
                  <a:lnTo>
                    <a:pt x="2" y="56"/>
                  </a:lnTo>
                  <a:lnTo>
                    <a:pt x="46" y="61"/>
                  </a:lnTo>
                  <a:lnTo>
                    <a:pt x="53" y="10"/>
                  </a:lnTo>
                  <a:lnTo>
                    <a:pt x="0" y="0"/>
                  </a:lnTo>
                </a:path>
              </a:pathLst>
            </a:custGeom>
            <a:solidFill>
              <a:srgbClr val="BAD9D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75" name="Freeform 18"/>
            <p:cNvSpPr>
              <a:spLocks/>
            </p:cNvSpPr>
            <p:nvPr/>
          </p:nvSpPr>
          <p:spPr bwMode="auto">
            <a:xfrm>
              <a:off x="2189" y="2982"/>
              <a:ext cx="312" cy="271"/>
            </a:xfrm>
            <a:custGeom>
              <a:avLst/>
              <a:gdLst>
                <a:gd name="T0" fmla="*/ 153 w 312"/>
                <a:gd name="T1" fmla="*/ 0 h 271"/>
                <a:gd name="T2" fmla="*/ 133 w 312"/>
                <a:gd name="T3" fmla="*/ 2 h 271"/>
                <a:gd name="T4" fmla="*/ 112 w 312"/>
                <a:gd name="T5" fmla="*/ 6 h 271"/>
                <a:gd name="T6" fmla="*/ 86 w 312"/>
                <a:gd name="T7" fmla="*/ 14 h 271"/>
                <a:gd name="T8" fmla="*/ 58 w 312"/>
                <a:gd name="T9" fmla="*/ 26 h 271"/>
                <a:gd name="T10" fmla="*/ 35 w 312"/>
                <a:gd name="T11" fmla="*/ 52 h 271"/>
                <a:gd name="T12" fmla="*/ 24 w 312"/>
                <a:gd name="T13" fmla="*/ 68 h 271"/>
                <a:gd name="T14" fmla="*/ 14 w 312"/>
                <a:gd name="T15" fmla="*/ 84 h 271"/>
                <a:gd name="T16" fmla="*/ 6 w 312"/>
                <a:gd name="T17" fmla="*/ 101 h 271"/>
                <a:gd name="T18" fmla="*/ 1 w 312"/>
                <a:gd name="T19" fmla="*/ 119 h 271"/>
                <a:gd name="T20" fmla="*/ 0 w 312"/>
                <a:gd name="T21" fmla="*/ 143 h 271"/>
                <a:gd name="T22" fmla="*/ 4 w 312"/>
                <a:gd name="T23" fmla="*/ 164 h 271"/>
                <a:gd name="T24" fmla="*/ 18 w 312"/>
                <a:gd name="T25" fmla="*/ 182 h 271"/>
                <a:gd name="T26" fmla="*/ 225 w 312"/>
                <a:gd name="T27" fmla="*/ 270 h 271"/>
                <a:gd name="T28" fmla="*/ 243 w 312"/>
                <a:gd name="T29" fmla="*/ 259 h 271"/>
                <a:gd name="T30" fmla="*/ 258 w 312"/>
                <a:gd name="T31" fmla="*/ 244 h 271"/>
                <a:gd name="T32" fmla="*/ 273 w 312"/>
                <a:gd name="T33" fmla="*/ 223 h 271"/>
                <a:gd name="T34" fmla="*/ 286 w 312"/>
                <a:gd name="T35" fmla="*/ 200 h 271"/>
                <a:gd name="T36" fmla="*/ 298 w 312"/>
                <a:gd name="T37" fmla="*/ 171 h 271"/>
                <a:gd name="T38" fmla="*/ 306 w 312"/>
                <a:gd name="T39" fmla="*/ 143 h 271"/>
                <a:gd name="T40" fmla="*/ 311 w 312"/>
                <a:gd name="T41" fmla="*/ 111 h 271"/>
                <a:gd name="T42" fmla="*/ 309 w 312"/>
                <a:gd name="T43" fmla="*/ 88 h 271"/>
                <a:gd name="T44" fmla="*/ 302 w 312"/>
                <a:gd name="T45" fmla="*/ 68 h 271"/>
                <a:gd name="T46" fmla="*/ 289 w 312"/>
                <a:gd name="T47" fmla="*/ 49 h 271"/>
                <a:gd name="T48" fmla="*/ 275 w 312"/>
                <a:gd name="T49" fmla="*/ 35 h 271"/>
                <a:gd name="T50" fmla="*/ 254 w 312"/>
                <a:gd name="T51" fmla="*/ 22 h 271"/>
                <a:gd name="T52" fmla="*/ 228 w 312"/>
                <a:gd name="T53" fmla="*/ 11 h 271"/>
                <a:gd name="T54" fmla="*/ 203 w 312"/>
                <a:gd name="T55" fmla="*/ 3 h 271"/>
                <a:gd name="T56" fmla="*/ 181 w 312"/>
                <a:gd name="T57" fmla="*/ 0 h 271"/>
                <a:gd name="T58" fmla="*/ 153 w 312"/>
                <a:gd name="T59" fmla="*/ 0 h 271"/>
                <a:gd name="T60" fmla="*/ 153 w 312"/>
                <a:gd name="T61" fmla="*/ 0 h 27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12" h="271">
                  <a:moveTo>
                    <a:pt x="153" y="0"/>
                  </a:moveTo>
                  <a:lnTo>
                    <a:pt x="133" y="2"/>
                  </a:lnTo>
                  <a:lnTo>
                    <a:pt x="112" y="6"/>
                  </a:lnTo>
                  <a:lnTo>
                    <a:pt x="86" y="14"/>
                  </a:lnTo>
                  <a:lnTo>
                    <a:pt x="58" y="26"/>
                  </a:lnTo>
                  <a:lnTo>
                    <a:pt x="35" y="52"/>
                  </a:lnTo>
                  <a:lnTo>
                    <a:pt x="24" y="68"/>
                  </a:lnTo>
                  <a:lnTo>
                    <a:pt x="14" y="84"/>
                  </a:lnTo>
                  <a:lnTo>
                    <a:pt x="6" y="101"/>
                  </a:lnTo>
                  <a:lnTo>
                    <a:pt x="1" y="119"/>
                  </a:lnTo>
                  <a:lnTo>
                    <a:pt x="0" y="143"/>
                  </a:lnTo>
                  <a:lnTo>
                    <a:pt x="4" y="164"/>
                  </a:lnTo>
                  <a:lnTo>
                    <a:pt x="18" y="182"/>
                  </a:lnTo>
                  <a:lnTo>
                    <a:pt x="225" y="270"/>
                  </a:lnTo>
                  <a:lnTo>
                    <a:pt x="243" y="259"/>
                  </a:lnTo>
                  <a:lnTo>
                    <a:pt x="258" y="244"/>
                  </a:lnTo>
                  <a:lnTo>
                    <a:pt x="273" y="223"/>
                  </a:lnTo>
                  <a:lnTo>
                    <a:pt x="286" y="200"/>
                  </a:lnTo>
                  <a:lnTo>
                    <a:pt x="298" y="171"/>
                  </a:lnTo>
                  <a:lnTo>
                    <a:pt x="306" y="143"/>
                  </a:lnTo>
                  <a:lnTo>
                    <a:pt x="311" y="111"/>
                  </a:lnTo>
                  <a:lnTo>
                    <a:pt x="309" y="88"/>
                  </a:lnTo>
                  <a:lnTo>
                    <a:pt x="302" y="68"/>
                  </a:lnTo>
                  <a:lnTo>
                    <a:pt x="289" y="49"/>
                  </a:lnTo>
                  <a:lnTo>
                    <a:pt x="275" y="35"/>
                  </a:lnTo>
                  <a:lnTo>
                    <a:pt x="254" y="22"/>
                  </a:lnTo>
                  <a:lnTo>
                    <a:pt x="228" y="11"/>
                  </a:lnTo>
                  <a:lnTo>
                    <a:pt x="203" y="3"/>
                  </a:lnTo>
                  <a:lnTo>
                    <a:pt x="181" y="0"/>
                  </a:lnTo>
                  <a:lnTo>
                    <a:pt x="153" y="0"/>
                  </a:lnTo>
                </a:path>
              </a:pathLst>
            </a:custGeom>
            <a:solidFill>
              <a:srgbClr val="B28C7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76" name="Freeform 19"/>
            <p:cNvSpPr>
              <a:spLocks/>
            </p:cNvSpPr>
            <p:nvPr/>
          </p:nvSpPr>
          <p:spPr bwMode="auto">
            <a:xfrm>
              <a:off x="2160" y="3066"/>
              <a:ext cx="263" cy="358"/>
            </a:xfrm>
            <a:custGeom>
              <a:avLst/>
              <a:gdLst>
                <a:gd name="T0" fmla="*/ 114 w 263"/>
                <a:gd name="T1" fmla="*/ 0 h 358"/>
                <a:gd name="T2" fmla="*/ 92 w 263"/>
                <a:gd name="T3" fmla="*/ 16 h 358"/>
                <a:gd name="T4" fmla="*/ 76 w 263"/>
                <a:gd name="T5" fmla="*/ 28 h 358"/>
                <a:gd name="T6" fmla="*/ 61 w 263"/>
                <a:gd name="T7" fmla="*/ 43 h 358"/>
                <a:gd name="T8" fmla="*/ 48 w 263"/>
                <a:gd name="T9" fmla="*/ 60 h 358"/>
                <a:gd name="T10" fmla="*/ 41 w 263"/>
                <a:gd name="T11" fmla="*/ 79 h 358"/>
                <a:gd name="T12" fmla="*/ 33 w 263"/>
                <a:gd name="T13" fmla="*/ 105 h 358"/>
                <a:gd name="T14" fmla="*/ 29 w 263"/>
                <a:gd name="T15" fmla="*/ 134 h 358"/>
                <a:gd name="T16" fmla="*/ 26 w 263"/>
                <a:gd name="T17" fmla="*/ 158 h 358"/>
                <a:gd name="T18" fmla="*/ 14 w 263"/>
                <a:gd name="T19" fmla="*/ 170 h 358"/>
                <a:gd name="T20" fmla="*/ 2 w 263"/>
                <a:gd name="T21" fmla="*/ 182 h 358"/>
                <a:gd name="T22" fmla="*/ 0 w 263"/>
                <a:gd name="T23" fmla="*/ 198 h 358"/>
                <a:gd name="T24" fmla="*/ 7 w 263"/>
                <a:gd name="T25" fmla="*/ 215 h 358"/>
                <a:gd name="T26" fmla="*/ 18 w 263"/>
                <a:gd name="T27" fmla="*/ 232 h 358"/>
                <a:gd name="T28" fmla="*/ 31 w 263"/>
                <a:gd name="T29" fmla="*/ 255 h 358"/>
                <a:gd name="T30" fmla="*/ 36 w 263"/>
                <a:gd name="T31" fmla="*/ 282 h 358"/>
                <a:gd name="T32" fmla="*/ 45 w 263"/>
                <a:gd name="T33" fmla="*/ 314 h 358"/>
                <a:gd name="T34" fmla="*/ 61 w 263"/>
                <a:gd name="T35" fmla="*/ 339 h 358"/>
                <a:gd name="T36" fmla="*/ 85 w 263"/>
                <a:gd name="T37" fmla="*/ 353 h 358"/>
                <a:gd name="T38" fmla="*/ 113 w 263"/>
                <a:gd name="T39" fmla="*/ 357 h 358"/>
                <a:gd name="T40" fmla="*/ 132 w 263"/>
                <a:gd name="T41" fmla="*/ 349 h 358"/>
                <a:gd name="T42" fmla="*/ 154 w 263"/>
                <a:gd name="T43" fmla="*/ 327 h 358"/>
                <a:gd name="T44" fmla="*/ 183 w 263"/>
                <a:gd name="T45" fmla="*/ 286 h 358"/>
                <a:gd name="T46" fmla="*/ 205 w 263"/>
                <a:gd name="T47" fmla="*/ 256 h 358"/>
                <a:gd name="T48" fmla="*/ 228 w 263"/>
                <a:gd name="T49" fmla="*/ 241 h 358"/>
                <a:gd name="T50" fmla="*/ 255 w 263"/>
                <a:gd name="T51" fmla="*/ 225 h 358"/>
                <a:gd name="T52" fmla="*/ 260 w 263"/>
                <a:gd name="T53" fmla="*/ 212 h 358"/>
                <a:gd name="T54" fmla="*/ 256 w 263"/>
                <a:gd name="T55" fmla="*/ 196 h 358"/>
                <a:gd name="T56" fmla="*/ 249 w 263"/>
                <a:gd name="T57" fmla="*/ 175 h 358"/>
                <a:gd name="T58" fmla="*/ 258 w 263"/>
                <a:gd name="T59" fmla="*/ 155 h 358"/>
                <a:gd name="T60" fmla="*/ 261 w 263"/>
                <a:gd name="T61" fmla="*/ 135 h 358"/>
                <a:gd name="T62" fmla="*/ 258 w 263"/>
                <a:gd name="T63" fmla="*/ 117 h 358"/>
                <a:gd name="T64" fmla="*/ 261 w 263"/>
                <a:gd name="T65" fmla="*/ 100 h 358"/>
                <a:gd name="T66" fmla="*/ 262 w 263"/>
                <a:gd name="T67" fmla="*/ 80 h 358"/>
                <a:gd name="T68" fmla="*/ 257 w 263"/>
                <a:gd name="T69" fmla="*/ 62 h 358"/>
                <a:gd name="T70" fmla="*/ 246 w 263"/>
                <a:gd name="T71" fmla="*/ 46 h 358"/>
                <a:gd name="T72" fmla="*/ 227 w 263"/>
                <a:gd name="T73" fmla="*/ 26 h 358"/>
                <a:gd name="T74" fmla="*/ 211 w 263"/>
                <a:gd name="T75" fmla="*/ 13 h 358"/>
                <a:gd name="T76" fmla="*/ 190 w 263"/>
                <a:gd name="T77" fmla="*/ 6 h 358"/>
                <a:gd name="T78" fmla="*/ 160 w 263"/>
                <a:gd name="T79" fmla="*/ 5 h 358"/>
                <a:gd name="T80" fmla="*/ 139 w 263"/>
                <a:gd name="T81" fmla="*/ 3 h 358"/>
                <a:gd name="T82" fmla="*/ 114 w 263"/>
                <a:gd name="T83" fmla="*/ 0 h 358"/>
                <a:gd name="T84" fmla="*/ 114 w 263"/>
                <a:gd name="T85" fmla="*/ 0 h 35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63" h="358">
                  <a:moveTo>
                    <a:pt x="114" y="0"/>
                  </a:moveTo>
                  <a:lnTo>
                    <a:pt x="92" y="16"/>
                  </a:lnTo>
                  <a:lnTo>
                    <a:pt x="76" y="28"/>
                  </a:lnTo>
                  <a:lnTo>
                    <a:pt x="61" y="43"/>
                  </a:lnTo>
                  <a:lnTo>
                    <a:pt x="48" y="60"/>
                  </a:lnTo>
                  <a:lnTo>
                    <a:pt x="41" y="79"/>
                  </a:lnTo>
                  <a:lnTo>
                    <a:pt x="33" y="105"/>
                  </a:lnTo>
                  <a:lnTo>
                    <a:pt x="29" y="134"/>
                  </a:lnTo>
                  <a:lnTo>
                    <a:pt x="26" y="158"/>
                  </a:lnTo>
                  <a:lnTo>
                    <a:pt x="14" y="170"/>
                  </a:lnTo>
                  <a:lnTo>
                    <a:pt x="2" y="182"/>
                  </a:lnTo>
                  <a:lnTo>
                    <a:pt x="0" y="198"/>
                  </a:lnTo>
                  <a:lnTo>
                    <a:pt x="7" y="215"/>
                  </a:lnTo>
                  <a:lnTo>
                    <a:pt x="18" y="232"/>
                  </a:lnTo>
                  <a:lnTo>
                    <a:pt x="31" y="255"/>
                  </a:lnTo>
                  <a:lnTo>
                    <a:pt x="36" y="282"/>
                  </a:lnTo>
                  <a:lnTo>
                    <a:pt x="45" y="314"/>
                  </a:lnTo>
                  <a:lnTo>
                    <a:pt x="61" y="339"/>
                  </a:lnTo>
                  <a:lnTo>
                    <a:pt x="85" y="353"/>
                  </a:lnTo>
                  <a:lnTo>
                    <a:pt x="113" y="357"/>
                  </a:lnTo>
                  <a:lnTo>
                    <a:pt x="132" y="349"/>
                  </a:lnTo>
                  <a:lnTo>
                    <a:pt x="154" y="327"/>
                  </a:lnTo>
                  <a:lnTo>
                    <a:pt x="183" y="286"/>
                  </a:lnTo>
                  <a:lnTo>
                    <a:pt x="205" y="256"/>
                  </a:lnTo>
                  <a:lnTo>
                    <a:pt x="228" y="241"/>
                  </a:lnTo>
                  <a:lnTo>
                    <a:pt x="255" y="225"/>
                  </a:lnTo>
                  <a:lnTo>
                    <a:pt x="260" y="212"/>
                  </a:lnTo>
                  <a:lnTo>
                    <a:pt x="256" y="196"/>
                  </a:lnTo>
                  <a:lnTo>
                    <a:pt x="249" y="175"/>
                  </a:lnTo>
                  <a:lnTo>
                    <a:pt x="258" y="155"/>
                  </a:lnTo>
                  <a:lnTo>
                    <a:pt x="261" y="135"/>
                  </a:lnTo>
                  <a:lnTo>
                    <a:pt x="258" y="117"/>
                  </a:lnTo>
                  <a:lnTo>
                    <a:pt x="261" y="100"/>
                  </a:lnTo>
                  <a:lnTo>
                    <a:pt x="262" y="80"/>
                  </a:lnTo>
                  <a:lnTo>
                    <a:pt x="257" y="62"/>
                  </a:lnTo>
                  <a:lnTo>
                    <a:pt x="246" y="46"/>
                  </a:lnTo>
                  <a:lnTo>
                    <a:pt x="227" y="26"/>
                  </a:lnTo>
                  <a:lnTo>
                    <a:pt x="211" y="13"/>
                  </a:lnTo>
                  <a:lnTo>
                    <a:pt x="190" y="6"/>
                  </a:lnTo>
                  <a:lnTo>
                    <a:pt x="160" y="5"/>
                  </a:lnTo>
                  <a:lnTo>
                    <a:pt x="139" y="3"/>
                  </a:lnTo>
                  <a:lnTo>
                    <a:pt x="114" y="0"/>
                  </a:lnTo>
                </a:path>
              </a:pathLst>
            </a:custGeom>
            <a:solidFill>
              <a:srgbClr val="CCA69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77" name="Freeform 20"/>
            <p:cNvSpPr>
              <a:spLocks/>
            </p:cNvSpPr>
            <p:nvPr/>
          </p:nvSpPr>
          <p:spPr bwMode="auto">
            <a:xfrm>
              <a:off x="2208" y="3087"/>
              <a:ext cx="195" cy="317"/>
            </a:xfrm>
            <a:custGeom>
              <a:avLst/>
              <a:gdLst>
                <a:gd name="T0" fmla="*/ 80 w 195"/>
                <a:gd name="T1" fmla="*/ 0 h 317"/>
                <a:gd name="T2" fmla="*/ 60 w 195"/>
                <a:gd name="T3" fmla="*/ 4 h 317"/>
                <a:gd name="T4" fmla="*/ 43 w 195"/>
                <a:gd name="T5" fmla="*/ 13 h 317"/>
                <a:gd name="T6" fmla="*/ 27 w 195"/>
                <a:gd name="T7" fmla="*/ 28 h 317"/>
                <a:gd name="T8" fmla="*/ 15 w 195"/>
                <a:gd name="T9" fmla="*/ 52 h 317"/>
                <a:gd name="T10" fmla="*/ 6 w 195"/>
                <a:gd name="T11" fmla="*/ 88 h 317"/>
                <a:gd name="T12" fmla="*/ 4 w 195"/>
                <a:gd name="T13" fmla="*/ 119 h 317"/>
                <a:gd name="T14" fmla="*/ 0 w 195"/>
                <a:gd name="T15" fmla="*/ 171 h 317"/>
                <a:gd name="T16" fmla="*/ 0 w 195"/>
                <a:gd name="T17" fmla="*/ 221 h 317"/>
                <a:gd name="T18" fmla="*/ 3 w 195"/>
                <a:gd name="T19" fmla="*/ 252 h 317"/>
                <a:gd name="T20" fmla="*/ 13 w 195"/>
                <a:gd name="T21" fmla="*/ 281 h 317"/>
                <a:gd name="T22" fmla="*/ 23 w 195"/>
                <a:gd name="T23" fmla="*/ 297 h 317"/>
                <a:gd name="T24" fmla="*/ 34 w 195"/>
                <a:gd name="T25" fmla="*/ 310 h 317"/>
                <a:gd name="T26" fmla="*/ 47 w 195"/>
                <a:gd name="T27" fmla="*/ 316 h 317"/>
                <a:gd name="T28" fmla="*/ 62 w 195"/>
                <a:gd name="T29" fmla="*/ 316 h 317"/>
                <a:gd name="T30" fmla="*/ 76 w 195"/>
                <a:gd name="T31" fmla="*/ 312 h 317"/>
                <a:gd name="T32" fmla="*/ 87 w 195"/>
                <a:gd name="T33" fmla="*/ 302 h 317"/>
                <a:gd name="T34" fmla="*/ 102 w 195"/>
                <a:gd name="T35" fmla="*/ 281 h 317"/>
                <a:gd name="T36" fmla="*/ 115 w 195"/>
                <a:gd name="T37" fmla="*/ 256 h 317"/>
                <a:gd name="T38" fmla="*/ 129 w 195"/>
                <a:gd name="T39" fmla="*/ 227 h 317"/>
                <a:gd name="T40" fmla="*/ 150 w 195"/>
                <a:gd name="T41" fmla="*/ 188 h 317"/>
                <a:gd name="T42" fmla="*/ 168 w 195"/>
                <a:gd name="T43" fmla="*/ 155 h 317"/>
                <a:gd name="T44" fmla="*/ 182 w 195"/>
                <a:gd name="T45" fmla="*/ 127 h 317"/>
                <a:gd name="T46" fmla="*/ 193 w 195"/>
                <a:gd name="T47" fmla="*/ 93 h 317"/>
                <a:gd name="T48" fmla="*/ 194 w 195"/>
                <a:gd name="T49" fmla="*/ 66 h 317"/>
                <a:gd name="T50" fmla="*/ 188 w 195"/>
                <a:gd name="T51" fmla="*/ 38 h 317"/>
                <a:gd name="T52" fmla="*/ 174 w 195"/>
                <a:gd name="T53" fmla="*/ 18 h 317"/>
                <a:gd name="T54" fmla="*/ 154 w 195"/>
                <a:gd name="T55" fmla="*/ 9 h 317"/>
                <a:gd name="T56" fmla="*/ 133 w 195"/>
                <a:gd name="T57" fmla="*/ 4 h 317"/>
                <a:gd name="T58" fmla="*/ 112 w 195"/>
                <a:gd name="T59" fmla="*/ 1 h 317"/>
                <a:gd name="T60" fmla="*/ 80 w 195"/>
                <a:gd name="T61" fmla="*/ 0 h 317"/>
                <a:gd name="T62" fmla="*/ 80 w 195"/>
                <a:gd name="T63" fmla="*/ 0 h 3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5" h="317">
                  <a:moveTo>
                    <a:pt x="80" y="0"/>
                  </a:moveTo>
                  <a:lnTo>
                    <a:pt x="60" y="4"/>
                  </a:lnTo>
                  <a:lnTo>
                    <a:pt x="43" y="13"/>
                  </a:lnTo>
                  <a:lnTo>
                    <a:pt x="27" y="28"/>
                  </a:lnTo>
                  <a:lnTo>
                    <a:pt x="15" y="52"/>
                  </a:lnTo>
                  <a:lnTo>
                    <a:pt x="6" y="88"/>
                  </a:lnTo>
                  <a:lnTo>
                    <a:pt x="4" y="119"/>
                  </a:lnTo>
                  <a:lnTo>
                    <a:pt x="0" y="171"/>
                  </a:lnTo>
                  <a:lnTo>
                    <a:pt x="0" y="221"/>
                  </a:lnTo>
                  <a:lnTo>
                    <a:pt x="3" y="252"/>
                  </a:lnTo>
                  <a:lnTo>
                    <a:pt x="13" y="281"/>
                  </a:lnTo>
                  <a:lnTo>
                    <a:pt x="23" y="297"/>
                  </a:lnTo>
                  <a:lnTo>
                    <a:pt x="34" y="310"/>
                  </a:lnTo>
                  <a:lnTo>
                    <a:pt x="47" y="316"/>
                  </a:lnTo>
                  <a:lnTo>
                    <a:pt x="62" y="316"/>
                  </a:lnTo>
                  <a:lnTo>
                    <a:pt x="76" y="312"/>
                  </a:lnTo>
                  <a:lnTo>
                    <a:pt x="87" y="302"/>
                  </a:lnTo>
                  <a:lnTo>
                    <a:pt x="102" y="281"/>
                  </a:lnTo>
                  <a:lnTo>
                    <a:pt x="115" y="256"/>
                  </a:lnTo>
                  <a:lnTo>
                    <a:pt x="129" y="227"/>
                  </a:lnTo>
                  <a:lnTo>
                    <a:pt x="150" y="188"/>
                  </a:lnTo>
                  <a:lnTo>
                    <a:pt x="168" y="155"/>
                  </a:lnTo>
                  <a:lnTo>
                    <a:pt x="182" y="127"/>
                  </a:lnTo>
                  <a:lnTo>
                    <a:pt x="193" y="93"/>
                  </a:lnTo>
                  <a:lnTo>
                    <a:pt x="194" y="66"/>
                  </a:lnTo>
                  <a:lnTo>
                    <a:pt x="188" y="38"/>
                  </a:lnTo>
                  <a:lnTo>
                    <a:pt x="174" y="18"/>
                  </a:lnTo>
                  <a:lnTo>
                    <a:pt x="154" y="9"/>
                  </a:lnTo>
                  <a:lnTo>
                    <a:pt x="133" y="4"/>
                  </a:lnTo>
                  <a:lnTo>
                    <a:pt x="112" y="1"/>
                  </a:lnTo>
                  <a:lnTo>
                    <a:pt x="80" y="0"/>
                  </a:lnTo>
                </a:path>
              </a:pathLst>
            </a:custGeom>
            <a:solidFill>
              <a:srgbClr val="EBC5B8"/>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78" name="Freeform 21"/>
            <p:cNvSpPr>
              <a:spLocks/>
            </p:cNvSpPr>
            <p:nvPr/>
          </p:nvSpPr>
          <p:spPr bwMode="auto">
            <a:xfrm>
              <a:off x="2118" y="3410"/>
              <a:ext cx="30" cy="56"/>
            </a:xfrm>
            <a:custGeom>
              <a:avLst/>
              <a:gdLst>
                <a:gd name="T0" fmla="*/ 0 w 30"/>
                <a:gd name="T1" fmla="*/ 54 h 56"/>
                <a:gd name="T2" fmla="*/ 4 w 30"/>
                <a:gd name="T3" fmla="*/ 36 h 56"/>
                <a:gd name="T4" fmla="*/ 9 w 30"/>
                <a:gd name="T5" fmla="*/ 16 h 56"/>
                <a:gd name="T6" fmla="*/ 16 w 30"/>
                <a:gd name="T7" fmla="*/ 1 h 56"/>
                <a:gd name="T8" fmla="*/ 24 w 30"/>
                <a:gd name="T9" fmla="*/ 0 h 56"/>
                <a:gd name="T10" fmla="*/ 29 w 30"/>
                <a:gd name="T11" fmla="*/ 4 h 56"/>
                <a:gd name="T12" fmla="*/ 28 w 30"/>
                <a:gd name="T13" fmla="*/ 12 h 56"/>
                <a:gd name="T14" fmla="*/ 21 w 30"/>
                <a:gd name="T15" fmla="*/ 13 h 56"/>
                <a:gd name="T16" fmla="*/ 17 w 30"/>
                <a:gd name="T17" fmla="*/ 20 h 56"/>
                <a:gd name="T18" fmla="*/ 13 w 30"/>
                <a:gd name="T19" fmla="*/ 32 h 56"/>
                <a:gd name="T20" fmla="*/ 10 w 30"/>
                <a:gd name="T21" fmla="*/ 42 h 56"/>
                <a:gd name="T22" fmla="*/ 9 w 30"/>
                <a:gd name="T23" fmla="*/ 55 h 56"/>
                <a:gd name="T24" fmla="*/ 0 w 30"/>
                <a:gd name="T25" fmla="*/ 54 h 56"/>
                <a:gd name="T26" fmla="*/ 0 w 30"/>
                <a:gd name="T27" fmla="*/ 54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0" h="56">
                  <a:moveTo>
                    <a:pt x="0" y="54"/>
                  </a:moveTo>
                  <a:lnTo>
                    <a:pt x="4" y="36"/>
                  </a:lnTo>
                  <a:lnTo>
                    <a:pt x="9" y="16"/>
                  </a:lnTo>
                  <a:lnTo>
                    <a:pt x="16" y="1"/>
                  </a:lnTo>
                  <a:lnTo>
                    <a:pt x="24" y="0"/>
                  </a:lnTo>
                  <a:lnTo>
                    <a:pt x="29" y="4"/>
                  </a:lnTo>
                  <a:lnTo>
                    <a:pt x="28" y="12"/>
                  </a:lnTo>
                  <a:lnTo>
                    <a:pt x="21" y="13"/>
                  </a:lnTo>
                  <a:lnTo>
                    <a:pt x="17" y="20"/>
                  </a:lnTo>
                  <a:lnTo>
                    <a:pt x="13" y="32"/>
                  </a:lnTo>
                  <a:lnTo>
                    <a:pt x="10" y="42"/>
                  </a:lnTo>
                  <a:lnTo>
                    <a:pt x="9" y="55"/>
                  </a:lnTo>
                  <a:lnTo>
                    <a:pt x="0" y="54"/>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79" name="Freeform 22"/>
            <p:cNvSpPr>
              <a:spLocks/>
            </p:cNvSpPr>
            <p:nvPr/>
          </p:nvSpPr>
          <p:spPr bwMode="auto">
            <a:xfrm>
              <a:off x="2337" y="3480"/>
              <a:ext cx="195" cy="122"/>
            </a:xfrm>
            <a:custGeom>
              <a:avLst/>
              <a:gdLst>
                <a:gd name="T0" fmla="*/ 37 w 195"/>
                <a:gd name="T1" fmla="*/ 40 h 122"/>
                <a:gd name="T2" fmla="*/ 37 w 195"/>
                <a:gd name="T3" fmla="*/ 35 h 122"/>
                <a:gd name="T4" fmla="*/ 44 w 195"/>
                <a:gd name="T5" fmla="*/ 28 h 122"/>
                <a:gd name="T6" fmla="*/ 48 w 195"/>
                <a:gd name="T7" fmla="*/ 20 h 122"/>
                <a:gd name="T8" fmla="*/ 53 w 195"/>
                <a:gd name="T9" fmla="*/ 5 h 122"/>
                <a:gd name="T10" fmla="*/ 54 w 195"/>
                <a:gd name="T11" fmla="*/ 0 h 122"/>
                <a:gd name="T12" fmla="*/ 58 w 195"/>
                <a:gd name="T13" fmla="*/ 0 h 122"/>
                <a:gd name="T14" fmla="*/ 70 w 195"/>
                <a:gd name="T15" fmla="*/ 9 h 122"/>
                <a:gd name="T16" fmla="*/ 84 w 195"/>
                <a:gd name="T17" fmla="*/ 15 h 122"/>
                <a:gd name="T18" fmla="*/ 102 w 195"/>
                <a:gd name="T19" fmla="*/ 22 h 122"/>
                <a:gd name="T20" fmla="*/ 119 w 195"/>
                <a:gd name="T21" fmla="*/ 27 h 122"/>
                <a:gd name="T22" fmla="*/ 140 w 195"/>
                <a:gd name="T23" fmla="*/ 33 h 122"/>
                <a:gd name="T24" fmla="*/ 160 w 195"/>
                <a:gd name="T25" fmla="*/ 38 h 122"/>
                <a:gd name="T26" fmla="*/ 176 w 195"/>
                <a:gd name="T27" fmla="*/ 41 h 122"/>
                <a:gd name="T28" fmla="*/ 192 w 195"/>
                <a:gd name="T29" fmla="*/ 40 h 122"/>
                <a:gd name="T30" fmla="*/ 194 w 195"/>
                <a:gd name="T31" fmla="*/ 43 h 122"/>
                <a:gd name="T32" fmla="*/ 193 w 195"/>
                <a:gd name="T33" fmla="*/ 49 h 122"/>
                <a:gd name="T34" fmla="*/ 179 w 195"/>
                <a:gd name="T35" fmla="*/ 61 h 122"/>
                <a:gd name="T36" fmla="*/ 167 w 195"/>
                <a:gd name="T37" fmla="*/ 73 h 122"/>
                <a:gd name="T38" fmla="*/ 154 w 195"/>
                <a:gd name="T39" fmla="*/ 85 h 122"/>
                <a:gd name="T40" fmla="*/ 146 w 195"/>
                <a:gd name="T41" fmla="*/ 93 h 122"/>
                <a:gd name="T42" fmla="*/ 136 w 195"/>
                <a:gd name="T43" fmla="*/ 101 h 122"/>
                <a:gd name="T44" fmla="*/ 125 w 195"/>
                <a:gd name="T45" fmla="*/ 106 h 122"/>
                <a:gd name="T46" fmla="*/ 113 w 195"/>
                <a:gd name="T47" fmla="*/ 109 h 122"/>
                <a:gd name="T48" fmla="*/ 89 w 195"/>
                <a:gd name="T49" fmla="*/ 115 h 122"/>
                <a:gd name="T50" fmla="*/ 69 w 195"/>
                <a:gd name="T51" fmla="*/ 118 h 122"/>
                <a:gd name="T52" fmla="*/ 48 w 195"/>
                <a:gd name="T53" fmla="*/ 121 h 122"/>
                <a:gd name="T54" fmla="*/ 27 w 195"/>
                <a:gd name="T55" fmla="*/ 121 h 122"/>
                <a:gd name="T56" fmla="*/ 7 w 195"/>
                <a:gd name="T57" fmla="*/ 121 h 122"/>
                <a:gd name="T58" fmla="*/ 0 w 195"/>
                <a:gd name="T59" fmla="*/ 117 h 122"/>
                <a:gd name="T60" fmla="*/ 3 w 195"/>
                <a:gd name="T61" fmla="*/ 113 h 122"/>
                <a:gd name="T62" fmla="*/ 15 w 195"/>
                <a:gd name="T63" fmla="*/ 114 h 122"/>
                <a:gd name="T64" fmla="*/ 28 w 195"/>
                <a:gd name="T65" fmla="*/ 115 h 122"/>
                <a:gd name="T66" fmla="*/ 44 w 195"/>
                <a:gd name="T67" fmla="*/ 114 h 122"/>
                <a:gd name="T68" fmla="*/ 58 w 195"/>
                <a:gd name="T69" fmla="*/ 112 h 122"/>
                <a:gd name="T70" fmla="*/ 80 w 195"/>
                <a:gd name="T71" fmla="*/ 108 h 122"/>
                <a:gd name="T72" fmla="*/ 98 w 195"/>
                <a:gd name="T73" fmla="*/ 104 h 122"/>
                <a:gd name="T74" fmla="*/ 114 w 195"/>
                <a:gd name="T75" fmla="*/ 99 h 122"/>
                <a:gd name="T76" fmla="*/ 125 w 195"/>
                <a:gd name="T77" fmla="*/ 95 h 122"/>
                <a:gd name="T78" fmla="*/ 132 w 195"/>
                <a:gd name="T79" fmla="*/ 92 h 122"/>
                <a:gd name="T80" fmla="*/ 146 w 195"/>
                <a:gd name="T81" fmla="*/ 81 h 122"/>
                <a:gd name="T82" fmla="*/ 159 w 195"/>
                <a:gd name="T83" fmla="*/ 68 h 122"/>
                <a:gd name="T84" fmla="*/ 174 w 195"/>
                <a:gd name="T85" fmla="*/ 55 h 122"/>
                <a:gd name="T86" fmla="*/ 177 w 195"/>
                <a:gd name="T87" fmla="*/ 49 h 122"/>
                <a:gd name="T88" fmla="*/ 160 w 195"/>
                <a:gd name="T89" fmla="*/ 47 h 122"/>
                <a:gd name="T90" fmla="*/ 152 w 195"/>
                <a:gd name="T91" fmla="*/ 46 h 122"/>
                <a:gd name="T92" fmla="*/ 140 w 195"/>
                <a:gd name="T93" fmla="*/ 43 h 122"/>
                <a:gd name="T94" fmla="*/ 118 w 195"/>
                <a:gd name="T95" fmla="*/ 35 h 122"/>
                <a:gd name="T96" fmla="*/ 96 w 195"/>
                <a:gd name="T97" fmla="*/ 27 h 122"/>
                <a:gd name="T98" fmla="*/ 76 w 195"/>
                <a:gd name="T99" fmla="*/ 20 h 122"/>
                <a:gd name="T100" fmla="*/ 61 w 195"/>
                <a:gd name="T101" fmla="*/ 14 h 122"/>
                <a:gd name="T102" fmla="*/ 55 w 195"/>
                <a:gd name="T103" fmla="*/ 25 h 122"/>
                <a:gd name="T104" fmla="*/ 51 w 195"/>
                <a:gd name="T105" fmla="*/ 32 h 122"/>
                <a:gd name="T106" fmla="*/ 46 w 195"/>
                <a:gd name="T107" fmla="*/ 38 h 122"/>
                <a:gd name="T108" fmla="*/ 42 w 195"/>
                <a:gd name="T109" fmla="*/ 41 h 122"/>
                <a:gd name="T110" fmla="*/ 37 w 195"/>
                <a:gd name="T111" fmla="*/ 40 h 122"/>
                <a:gd name="T112" fmla="*/ 37 w 195"/>
                <a:gd name="T113" fmla="*/ 40 h 12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5" h="122">
                  <a:moveTo>
                    <a:pt x="37" y="40"/>
                  </a:moveTo>
                  <a:lnTo>
                    <a:pt x="37" y="35"/>
                  </a:lnTo>
                  <a:lnTo>
                    <a:pt x="44" y="28"/>
                  </a:lnTo>
                  <a:lnTo>
                    <a:pt x="48" y="20"/>
                  </a:lnTo>
                  <a:lnTo>
                    <a:pt x="53" y="5"/>
                  </a:lnTo>
                  <a:lnTo>
                    <a:pt x="54" y="0"/>
                  </a:lnTo>
                  <a:lnTo>
                    <a:pt x="58" y="0"/>
                  </a:lnTo>
                  <a:lnTo>
                    <a:pt x="70" y="9"/>
                  </a:lnTo>
                  <a:lnTo>
                    <a:pt x="84" y="15"/>
                  </a:lnTo>
                  <a:lnTo>
                    <a:pt x="102" y="22"/>
                  </a:lnTo>
                  <a:lnTo>
                    <a:pt x="119" y="27"/>
                  </a:lnTo>
                  <a:lnTo>
                    <a:pt x="140" y="33"/>
                  </a:lnTo>
                  <a:lnTo>
                    <a:pt x="160" y="38"/>
                  </a:lnTo>
                  <a:lnTo>
                    <a:pt x="176" y="41"/>
                  </a:lnTo>
                  <a:lnTo>
                    <a:pt x="192" y="40"/>
                  </a:lnTo>
                  <a:lnTo>
                    <a:pt x="194" y="43"/>
                  </a:lnTo>
                  <a:lnTo>
                    <a:pt x="193" y="49"/>
                  </a:lnTo>
                  <a:lnTo>
                    <a:pt x="179" y="61"/>
                  </a:lnTo>
                  <a:lnTo>
                    <a:pt x="167" y="73"/>
                  </a:lnTo>
                  <a:lnTo>
                    <a:pt x="154" y="85"/>
                  </a:lnTo>
                  <a:lnTo>
                    <a:pt x="146" y="93"/>
                  </a:lnTo>
                  <a:lnTo>
                    <a:pt x="136" y="101"/>
                  </a:lnTo>
                  <a:lnTo>
                    <a:pt x="125" y="106"/>
                  </a:lnTo>
                  <a:lnTo>
                    <a:pt x="113" y="109"/>
                  </a:lnTo>
                  <a:lnTo>
                    <a:pt x="89" y="115"/>
                  </a:lnTo>
                  <a:lnTo>
                    <a:pt x="69" y="118"/>
                  </a:lnTo>
                  <a:lnTo>
                    <a:pt x="48" y="121"/>
                  </a:lnTo>
                  <a:lnTo>
                    <a:pt x="27" y="121"/>
                  </a:lnTo>
                  <a:lnTo>
                    <a:pt x="7" y="121"/>
                  </a:lnTo>
                  <a:lnTo>
                    <a:pt x="0" y="117"/>
                  </a:lnTo>
                  <a:lnTo>
                    <a:pt x="3" y="113"/>
                  </a:lnTo>
                  <a:lnTo>
                    <a:pt x="15" y="114"/>
                  </a:lnTo>
                  <a:lnTo>
                    <a:pt x="28" y="115"/>
                  </a:lnTo>
                  <a:lnTo>
                    <a:pt x="44" y="114"/>
                  </a:lnTo>
                  <a:lnTo>
                    <a:pt x="58" y="112"/>
                  </a:lnTo>
                  <a:lnTo>
                    <a:pt x="80" y="108"/>
                  </a:lnTo>
                  <a:lnTo>
                    <a:pt x="98" y="104"/>
                  </a:lnTo>
                  <a:lnTo>
                    <a:pt x="114" y="99"/>
                  </a:lnTo>
                  <a:lnTo>
                    <a:pt x="125" y="95"/>
                  </a:lnTo>
                  <a:lnTo>
                    <a:pt x="132" y="92"/>
                  </a:lnTo>
                  <a:lnTo>
                    <a:pt x="146" y="81"/>
                  </a:lnTo>
                  <a:lnTo>
                    <a:pt x="159" y="68"/>
                  </a:lnTo>
                  <a:lnTo>
                    <a:pt x="174" y="55"/>
                  </a:lnTo>
                  <a:lnTo>
                    <a:pt x="177" y="49"/>
                  </a:lnTo>
                  <a:lnTo>
                    <a:pt x="160" y="47"/>
                  </a:lnTo>
                  <a:lnTo>
                    <a:pt x="152" y="46"/>
                  </a:lnTo>
                  <a:lnTo>
                    <a:pt x="140" y="43"/>
                  </a:lnTo>
                  <a:lnTo>
                    <a:pt x="118" y="35"/>
                  </a:lnTo>
                  <a:lnTo>
                    <a:pt x="96" y="27"/>
                  </a:lnTo>
                  <a:lnTo>
                    <a:pt x="76" y="20"/>
                  </a:lnTo>
                  <a:lnTo>
                    <a:pt x="61" y="14"/>
                  </a:lnTo>
                  <a:lnTo>
                    <a:pt x="55" y="25"/>
                  </a:lnTo>
                  <a:lnTo>
                    <a:pt x="51" y="32"/>
                  </a:lnTo>
                  <a:lnTo>
                    <a:pt x="46" y="38"/>
                  </a:lnTo>
                  <a:lnTo>
                    <a:pt x="42" y="41"/>
                  </a:lnTo>
                  <a:lnTo>
                    <a:pt x="37" y="4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80" name="Freeform 23"/>
            <p:cNvSpPr>
              <a:spLocks/>
            </p:cNvSpPr>
            <p:nvPr/>
          </p:nvSpPr>
          <p:spPr bwMode="auto">
            <a:xfrm>
              <a:off x="2302" y="3547"/>
              <a:ext cx="156" cy="70"/>
            </a:xfrm>
            <a:custGeom>
              <a:avLst/>
              <a:gdLst>
                <a:gd name="T0" fmla="*/ 58 w 156"/>
                <a:gd name="T1" fmla="*/ 1 h 70"/>
                <a:gd name="T2" fmla="*/ 50 w 156"/>
                <a:gd name="T3" fmla="*/ 13 h 70"/>
                <a:gd name="T4" fmla="*/ 37 w 156"/>
                <a:gd name="T5" fmla="*/ 27 h 70"/>
                <a:gd name="T6" fmla="*/ 23 w 156"/>
                <a:gd name="T7" fmla="*/ 38 h 70"/>
                <a:gd name="T8" fmla="*/ 9 w 156"/>
                <a:gd name="T9" fmla="*/ 50 h 70"/>
                <a:gd name="T10" fmla="*/ 14 w 156"/>
                <a:gd name="T11" fmla="*/ 54 h 70"/>
                <a:gd name="T12" fmla="*/ 26 w 156"/>
                <a:gd name="T13" fmla="*/ 58 h 70"/>
                <a:gd name="T14" fmla="*/ 41 w 156"/>
                <a:gd name="T15" fmla="*/ 61 h 70"/>
                <a:gd name="T16" fmla="*/ 56 w 156"/>
                <a:gd name="T17" fmla="*/ 61 h 70"/>
                <a:gd name="T18" fmla="*/ 75 w 156"/>
                <a:gd name="T19" fmla="*/ 61 h 70"/>
                <a:gd name="T20" fmla="*/ 90 w 156"/>
                <a:gd name="T21" fmla="*/ 60 h 70"/>
                <a:gd name="T22" fmla="*/ 108 w 156"/>
                <a:gd name="T23" fmla="*/ 57 h 70"/>
                <a:gd name="T24" fmla="*/ 130 w 156"/>
                <a:gd name="T25" fmla="*/ 53 h 70"/>
                <a:gd name="T26" fmla="*/ 142 w 156"/>
                <a:gd name="T27" fmla="*/ 50 h 70"/>
                <a:gd name="T28" fmla="*/ 155 w 156"/>
                <a:gd name="T29" fmla="*/ 47 h 70"/>
                <a:gd name="T30" fmla="*/ 152 w 156"/>
                <a:gd name="T31" fmla="*/ 51 h 70"/>
                <a:gd name="T32" fmla="*/ 137 w 156"/>
                <a:gd name="T33" fmla="*/ 57 h 70"/>
                <a:gd name="T34" fmla="*/ 121 w 156"/>
                <a:gd name="T35" fmla="*/ 61 h 70"/>
                <a:gd name="T36" fmla="*/ 101 w 156"/>
                <a:gd name="T37" fmla="*/ 66 h 70"/>
                <a:gd name="T38" fmla="*/ 82 w 156"/>
                <a:gd name="T39" fmla="*/ 68 h 70"/>
                <a:gd name="T40" fmla="*/ 66 w 156"/>
                <a:gd name="T41" fmla="*/ 69 h 70"/>
                <a:gd name="T42" fmla="*/ 50 w 156"/>
                <a:gd name="T43" fmla="*/ 68 h 70"/>
                <a:gd name="T44" fmla="*/ 34 w 156"/>
                <a:gd name="T45" fmla="*/ 66 h 70"/>
                <a:gd name="T46" fmla="*/ 23 w 156"/>
                <a:gd name="T47" fmla="*/ 63 h 70"/>
                <a:gd name="T48" fmla="*/ 13 w 156"/>
                <a:gd name="T49" fmla="*/ 60 h 70"/>
                <a:gd name="T50" fmla="*/ 4 w 156"/>
                <a:gd name="T51" fmla="*/ 57 h 70"/>
                <a:gd name="T52" fmla="*/ 0 w 156"/>
                <a:gd name="T53" fmla="*/ 50 h 70"/>
                <a:gd name="T54" fmla="*/ 2 w 156"/>
                <a:gd name="T55" fmla="*/ 47 h 70"/>
                <a:gd name="T56" fmla="*/ 10 w 156"/>
                <a:gd name="T57" fmla="*/ 41 h 70"/>
                <a:gd name="T58" fmla="*/ 21 w 156"/>
                <a:gd name="T59" fmla="*/ 33 h 70"/>
                <a:gd name="T60" fmla="*/ 31 w 156"/>
                <a:gd name="T61" fmla="*/ 23 h 70"/>
                <a:gd name="T62" fmla="*/ 39 w 156"/>
                <a:gd name="T63" fmla="*/ 14 h 70"/>
                <a:gd name="T64" fmla="*/ 48 w 156"/>
                <a:gd name="T65" fmla="*/ 5 h 70"/>
                <a:gd name="T66" fmla="*/ 53 w 156"/>
                <a:gd name="T67" fmla="*/ 0 h 70"/>
                <a:gd name="T68" fmla="*/ 58 w 156"/>
                <a:gd name="T69" fmla="*/ 1 h 70"/>
                <a:gd name="T70" fmla="*/ 58 w 156"/>
                <a:gd name="T71" fmla="*/ 1 h 7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6" h="70">
                  <a:moveTo>
                    <a:pt x="58" y="1"/>
                  </a:moveTo>
                  <a:lnTo>
                    <a:pt x="50" y="13"/>
                  </a:lnTo>
                  <a:lnTo>
                    <a:pt x="37" y="27"/>
                  </a:lnTo>
                  <a:lnTo>
                    <a:pt x="23" y="38"/>
                  </a:lnTo>
                  <a:lnTo>
                    <a:pt x="9" y="50"/>
                  </a:lnTo>
                  <a:lnTo>
                    <a:pt x="14" y="54"/>
                  </a:lnTo>
                  <a:lnTo>
                    <a:pt x="26" y="58"/>
                  </a:lnTo>
                  <a:lnTo>
                    <a:pt x="41" y="61"/>
                  </a:lnTo>
                  <a:lnTo>
                    <a:pt x="56" y="61"/>
                  </a:lnTo>
                  <a:lnTo>
                    <a:pt x="75" y="61"/>
                  </a:lnTo>
                  <a:lnTo>
                    <a:pt x="90" y="60"/>
                  </a:lnTo>
                  <a:lnTo>
                    <a:pt x="108" y="57"/>
                  </a:lnTo>
                  <a:lnTo>
                    <a:pt x="130" y="53"/>
                  </a:lnTo>
                  <a:lnTo>
                    <a:pt x="142" y="50"/>
                  </a:lnTo>
                  <a:lnTo>
                    <a:pt x="155" y="47"/>
                  </a:lnTo>
                  <a:lnTo>
                    <a:pt x="152" y="51"/>
                  </a:lnTo>
                  <a:lnTo>
                    <a:pt x="137" y="57"/>
                  </a:lnTo>
                  <a:lnTo>
                    <a:pt x="121" y="61"/>
                  </a:lnTo>
                  <a:lnTo>
                    <a:pt x="101" y="66"/>
                  </a:lnTo>
                  <a:lnTo>
                    <a:pt x="82" y="68"/>
                  </a:lnTo>
                  <a:lnTo>
                    <a:pt x="66" y="69"/>
                  </a:lnTo>
                  <a:lnTo>
                    <a:pt x="50" y="68"/>
                  </a:lnTo>
                  <a:lnTo>
                    <a:pt x="34" y="66"/>
                  </a:lnTo>
                  <a:lnTo>
                    <a:pt x="23" y="63"/>
                  </a:lnTo>
                  <a:lnTo>
                    <a:pt x="13" y="60"/>
                  </a:lnTo>
                  <a:lnTo>
                    <a:pt x="4" y="57"/>
                  </a:lnTo>
                  <a:lnTo>
                    <a:pt x="0" y="50"/>
                  </a:lnTo>
                  <a:lnTo>
                    <a:pt x="2" y="47"/>
                  </a:lnTo>
                  <a:lnTo>
                    <a:pt x="10" y="41"/>
                  </a:lnTo>
                  <a:lnTo>
                    <a:pt x="21" y="33"/>
                  </a:lnTo>
                  <a:lnTo>
                    <a:pt x="31" y="23"/>
                  </a:lnTo>
                  <a:lnTo>
                    <a:pt x="39" y="14"/>
                  </a:lnTo>
                  <a:lnTo>
                    <a:pt x="48" y="5"/>
                  </a:lnTo>
                  <a:lnTo>
                    <a:pt x="53" y="0"/>
                  </a:lnTo>
                  <a:lnTo>
                    <a:pt x="58" y="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81" name="Freeform 24"/>
            <p:cNvSpPr>
              <a:spLocks/>
            </p:cNvSpPr>
            <p:nvPr/>
          </p:nvSpPr>
          <p:spPr bwMode="auto">
            <a:xfrm>
              <a:off x="2321" y="3604"/>
              <a:ext cx="154" cy="28"/>
            </a:xfrm>
            <a:custGeom>
              <a:avLst/>
              <a:gdLst>
                <a:gd name="T0" fmla="*/ 7 w 154"/>
                <a:gd name="T1" fmla="*/ 11 h 28"/>
                <a:gd name="T2" fmla="*/ 10 w 154"/>
                <a:gd name="T3" fmla="*/ 17 h 28"/>
                <a:gd name="T4" fmla="*/ 17 w 154"/>
                <a:gd name="T5" fmla="*/ 20 h 28"/>
                <a:gd name="T6" fmla="*/ 30 w 154"/>
                <a:gd name="T7" fmla="*/ 20 h 28"/>
                <a:gd name="T8" fmla="*/ 47 w 154"/>
                <a:gd name="T9" fmla="*/ 17 h 28"/>
                <a:gd name="T10" fmla="*/ 59 w 154"/>
                <a:gd name="T11" fmla="*/ 16 h 28"/>
                <a:gd name="T12" fmla="*/ 75 w 154"/>
                <a:gd name="T13" fmla="*/ 14 h 28"/>
                <a:gd name="T14" fmla="*/ 85 w 154"/>
                <a:gd name="T15" fmla="*/ 12 h 28"/>
                <a:gd name="T16" fmla="*/ 96 w 154"/>
                <a:gd name="T17" fmla="*/ 9 h 28"/>
                <a:gd name="T18" fmla="*/ 107 w 154"/>
                <a:gd name="T19" fmla="*/ 8 h 28"/>
                <a:gd name="T20" fmla="*/ 120 w 154"/>
                <a:gd name="T21" fmla="*/ 9 h 28"/>
                <a:gd name="T22" fmla="*/ 130 w 154"/>
                <a:gd name="T23" fmla="*/ 11 h 28"/>
                <a:gd name="T24" fmla="*/ 137 w 154"/>
                <a:gd name="T25" fmla="*/ 13 h 28"/>
                <a:gd name="T26" fmla="*/ 133 w 154"/>
                <a:gd name="T27" fmla="*/ 7 h 28"/>
                <a:gd name="T28" fmla="*/ 129 w 154"/>
                <a:gd name="T29" fmla="*/ 2 h 28"/>
                <a:gd name="T30" fmla="*/ 133 w 154"/>
                <a:gd name="T31" fmla="*/ 0 h 28"/>
                <a:gd name="T32" fmla="*/ 141 w 154"/>
                <a:gd name="T33" fmla="*/ 3 h 28"/>
                <a:gd name="T34" fmla="*/ 146 w 154"/>
                <a:gd name="T35" fmla="*/ 6 h 28"/>
                <a:gd name="T36" fmla="*/ 152 w 154"/>
                <a:gd name="T37" fmla="*/ 13 h 28"/>
                <a:gd name="T38" fmla="*/ 153 w 154"/>
                <a:gd name="T39" fmla="*/ 19 h 28"/>
                <a:gd name="T40" fmla="*/ 149 w 154"/>
                <a:gd name="T41" fmla="*/ 25 h 28"/>
                <a:gd name="T42" fmla="*/ 141 w 154"/>
                <a:gd name="T43" fmla="*/ 21 h 28"/>
                <a:gd name="T44" fmla="*/ 134 w 154"/>
                <a:gd name="T45" fmla="*/ 18 h 28"/>
                <a:gd name="T46" fmla="*/ 122 w 154"/>
                <a:gd name="T47" fmla="*/ 16 h 28"/>
                <a:gd name="T48" fmla="*/ 105 w 154"/>
                <a:gd name="T49" fmla="*/ 16 h 28"/>
                <a:gd name="T50" fmla="*/ 94 w 154"/>
                <a:gd name="T51" fmla="*/ 18 h 28"/>
                <a:gd name="T52" fmla="*/ 82 w 154"/>
                <a:gd name="T53" fmla="*/ 20 h 28"/>
                <a:gd name="T54" fmla="*/ 68 w 154"/>
                <a:gd name="T55" fmla="*/ 21 h 28"/>
                <a:gd name="T56" fmla="*/ 52 w 154"/>
                <a:gd name="T57" fmla="*/ 24 h 28"/>
                <a:gd name="T58" fmla="*/ 40 w 154"/>
                <a:gd name="T59" fmla="*/ 25 h 28"/>
                <a:gd name="T60" fmla="*/ 29 w 154"/>
                <a:gd name="T61" fmla="*/ 27 h 28"/>
                <a:gd name="T62" fmla="*/ 16 w 154"/>
                <a:gd name="T63" fmla="*/ 25 h 28"/>
                <a:gd name="T64" fmla="*/ 7 w 154"/>
                <a:gd name="T65" fmla="*/ 23 h 28"/>
                <a:gd name="T66" fmla="*/ 2 w 154"/>
                <a:gd name="T67" fmla="*/ 16 h 28"/>
                <a:gd name="T68" fmla="*/ 0 w 154"/>
                <a:gd name="T69" fmla="*/ 9 h 28"/>
                <a:gd name="T70" fmla="*/ 7 w 154"/>
                <a:gd name="T71" fmla="*/ 11 h 28"/>
                <a:gd name="T72" fmla="*/ 7 w 154"/>
                <a:gd name="T73" fmla="*/ 11 h 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54" h="28">
                  <a:moveTo>
                    <a:pt x="7" y="11"/>
                  </a:moveTo>
                  <a:lnTo>
                    <a:pt x="10" y="17"/>
                  </a:lnTo>
                  <a:lnTo>
                    <a:pt x="17" y="20"/>
                  </a:lnTo>
                  <a:lnTo>
                    <a:pt x="30" y="20"/>
                  </a:lnTo>
                  <a:lnTo>
                    <a:pt x="47" y="17"/>
                  </a:lnTo>
                  <a:lnTo>
                    <a:pt x="59" y="16"/>
                  </a:lnTo>
                  <a:lnTo>
                    <a:pt x="75" y="14"/>
                  </a:lnTo>
                  <a:lnTo>
                    <a:pt x="85" y="12"/>
                  </a:lnTo>
                  <a:lnTo>
                    <a:pt x="96" y="9"/>
                  </a:lnTo>
                  <a:lnTo>
                    <a:pt x="107" y="8"/>
                  </a:lnTo>
                  <a:lnTo>
                    <a:pt x="120" y="9"/>
                  </a:lnTo>
                  <a:lnTo>
                    <a:pt x="130" y="11"/>
                  </a:lnTo>
                  <a:lnTo>
                    <a:pt x="137" y="13"/>
                  </a:lnTo>
                  <a:lnTo>
                    <a:pt x="133" y="7"/>
                  </a:lnTo>
                  <a:lnTo>
                    <a:pt x="129" y="2"/>
                  </a:lnTo>
                  <a:lnTo>
                    <a:pt x="133" y="0"/>
                  </a:lnTo>
                  <a:lnTo>
                    <a:pt x="141" y="3"/>
                  </a:lnTo>
                  <a:lnTo>
                    <a:pt x="146" y="6"/>
                  </a:lnTo>
                  <a:lnTo>
                    <a:pt x="152" y="13"/>
                  </a:lnTo>
                  <a:lnTo>
                    <a:pt x="153" y="19"/>
                  </a:lnTo>
                  <a:lnTo>
                    <a:pt x="149" y="25"/>
                  </a:lnTo>
                  <a:lnTo>
                    <a:pt x="141" y="21"/>
                  </a:lnTo>
                  <a:lnTo>
                    <a:pt x="134" y="18"/>
                  </a:lnTo>
                  <a:lnTo>
                    <a:pt x="122" y="16"/>
                  </a:lnTo>
                  <a:lnTo>
                    <a:pt x="105" y="16"/>
                  </a:lnTo>
                  <a:lnTo>
                    <a:pt x="94" y="18"/>
                  </a:lnTo>
                  <a:lnTo>
                    <a:pt x="82" y="20"/>
                  </a:lnTo>
                  <a:lnTo>
                    <a:pt x="68" y="21"/>
                  </a:lnTo>
                  <a:lnTo>
                    <a:pt x="52" y="24"/>
                  </a:lnTo>
                  <a:lnTo>
                    <a:pt x="40" y="25"/>
                  </a:lnTo>
                  <a:lnTo>
                    <a:pt x="29" y="27"/>
                  </a:lnTo>
                  <a:lnTo>
                    <a:pt x="16" y="25"/>
                  </a:lnTo>
                  <a:lnTo>
                    <a:pt x="7" y="23"/>
                  </a:lnTo>
                  <a:lnTo>
                    <a:pt x="2" y="16"/>
                  </a:lnTo>
                  <a:lnTo>
                    <a:pt x="0" y="9"/>
                  </a:lnTo>
                  <a:lnTo>
                    <a:pt x="7" y="1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82" name="Freeform 25"/>
            <p:cNvSpPr>
              <a:spLocks/>
            </p:cNvSpPr>
            <p:nvPr/>
          </p:nvSpPr>
          <p:spPr bwMode="auto">
            <a:xfrm>
              <a:off x="2303" y="3606"/>
              <a:ext cx="160" cy="39"/>
            </a:xfrm>
            <a:custGeom>
              <a:avLst/>
              <a:gdLst>
                <a:gd name="T0" fmla="*/ 5 w 160"/>
                <a:gd name="T1" fmla="*/ 3 h 39"/>
                <a:gd name="T2" fmla="*/ 12 w 160"/>
                <a:gd name="T3" fmla="*/ 9 h 39"/>
                <a:gd name="T4" fmla="*/ 16 w 160"/>
                <a:gd name="T5" fmla="*/ 15 h 39"/>
                <a:gd name="T6" fmla="*/ 21 w 160"/>
                <a:gd name="T7" fmla="*/ 23 h 39"/>
                <a:gd name="T8" fmla="*/ 27 w 160"/>
                <a:gd name="T9" fmla="*/ 28 h 39"/>
                <a:gd name="T10" fmla="*/ 36 w 160"/>
                <a:gd name="T11" fmla="*/ 31 h 39"/>
                <a:gd name="T12" fmla="*/ 43 w 160"/>
                <a:gd name="T13" fmla="*/ 31 h 39"/>
                <a:gd name="T14" fmla="*/ 56 w 160"/>
                <a:gd name="T15" fmla="*/ 29 h 39"/>
                <a:gd name="T16" fmla="*/ 68 w 160"/>
                <a:gd name="T17" fmla="*/ 26 h 39"/>
                <a:gd name="T18" fmla="*/ 81 w 160"/>
                <a:gd name="T19" fmla="*/ 25 h 39"/>
                <a:gd name="T20" fmla="*/ 94 w 160"/>
                <a:gd name="T21" fmla="*/ 24 h 39"/>
                <a:gd name="T22" fmla="*/ 113 w 160"/>
                <a:gd name="T23" fmla="*/ 22 h 39"/>
                <a:gd name="T24" fmla="*/ 124 w 160"/>
                <a:gd name="T25" fmla="*/ 22 h 39"/>
                <a:gd name="T26" fmla="*/ 136 w 160"/>
                <a:gd name="T27" fmla="*/ 22 h 39"/>
                <a:gd name="T28" fmla="*/ 146 w 160"/>
                <a:gd name="T29" fmla="*/ 25 h 39"/>
                <a:gd name="T30" fmla="*/ 144 w 160"/>
                <a:gd name="T31" fmla="*/ 20 h 39"/>
                <a:gd name="T32" fmla="*/ 149 w 160"/>
                <a:gd name="T33" fmla="*/ 20 h 39"/>
                <a:gd name="T34" fmla="*/ 153 w 160"/>
                <a:gd name="T35" fmla="*/ 22 h 39"/>
                <a:gd name="T36" fmla="*/ 158 w 160"/>
                <a:gd name="T37" fmla="*/ 26 h 39"/>
                <a:gd name="T38" fmla="*/ 159 w 160"/>
                <a:gd name="T39" fmla="*/ 34 h 39"/>
                <a:gd name="T40" fmla="*/ 155 w 160"/>
                <a:gd name="T41" fmla="*/ 36 h 39"/>
                <a:gd name="T42" fmla="*/ 147 w 160"/>
                <a:gd name="T43" fmla="*/ 36 h 39"/>
                <a:gd name="T44" fmla="*/ 140 w 160"/>
                <a:gd name="T45" fmla="*/ 33 h 39"/>
                <a:gd name="T46" fmla="*/ 129 w 160"/>
                <a:gd name="T47" fmla="*/ 32 h 39"/>
                <a:gd name="T48" fmla="*/ 112 w 160"/>
                <a:gd name="T49" fmla="*/ 33 h 39"/>
                <a:gd name="T50" fmla="*/ 94 w 160"/>
                <a:gd name="T51" fmla="*/ 35 h 39"/>
                <a:gd name="T52" fmla="*/ 81 w 160"/>
                <a:gd name="T53" fmla="*/ 35 h 39"/>
                <a:gd name="T54" fmla="*/ 66 w 160"/>
                <a:gd name="T55" fmla="*/ 34 h 39"/>
                <a:gd name="T56" fmla="*/ 48 w 160"/>
                <a:gd name="T57" fmla="*/ 38 h 39"/>
                <a:gd name="T58" fmla="*/ 34 w 160"/>
                <a:gd name="T59" fmla="*/ 38 h 39"/>
                <a:gd name="T60" fmla="*/ 26 w 160"/>
                <a:gd name="T61" fmla="*/ 36 h 39"/>
                <a:gd name="T62" fmla="*/ 20 w 160"/>
                <a:gd name="T63" fmla="*/ 32 h 39"/>
                <a:gd name="T64" fmla="*/ 14 w 160"/>
                <a:gd name="T65" fmla="*/ 22 h 39"/>
                <a:gd name="T66" fmla="*/ 8 w 160"/>
                <a:gd name="T67" fmla="*/ 16 h 39"/>
                <a:gd name="T68" fmla="*/ 2 w 160"/>
                <a:gd name="T69" fmla="*/ 9 h 39"/>
                <a:gd name="T70" fmla="*/ 0 w 160"/>
                <a:gd name="T71" fmla="*/ 3 h 39"/>
                <a:gd name="T72" fmla="*/ 2 w 160"/>
                <a:gd name="T73" fmla="*/ 0 h 39"/>
                <a:gd name="T74" fmla="*/ 5 w 160"/>
                <a:gd name="T75" fmla="*/ 3 h 39"/>
                <a:gd name="T76" fmla="*/ 5 w 160"/>
                <a:gd name="T77" fmla="*/ 3 h 3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 h="39">
                  <a:moveTo>
                    <a:pt x="5" y="3"/>
                  </a:moveTo>
                  <a:lnTo>
                    <a:pt x="12" y="9"/>
                  </a:lnTo>
                  <a:lnTo>
                    <a:pt x="16" y="15"/>
                  </a:lnTo>
                  <a:lnTo>
                    <a:pt x="21" y="23"/>
                  </a:lnTo>
                  <a:lnTo>
                    <a:pt x="27" y="28"/>
                  </a:lnTo>
                  <a:lnTo>
                    <a:pt x="36" y="31"/>
                  </a:lnTo>
                  <a:lnTo>
                    <a:pt x="43" y="31"/>
                  </a:lnTo>
                  <a:lnTo>
                    <a:pt x="56" y="29"/>
                  </a:lnTo>
                  <a:lnTo>
                    <a:pt x="68" y="26"/>
                  </a:lnTo>
                  <a:lnTo>
                    <a:pt x="81" y="25"/>
                  </a:lnTo>
                  <a:lnTo>
                    <a:pt x="94" y="24"/>
                  </a:lnTo>
                  <a:lnTo>
                    <a:pt x="113" y="22"/>
                  </a:lnTo>
                  <a:lnTo>
                    <a:pt x="124" y="22"/>
                  </a:lnTo>
                  <a:lnTo>
                    <a:pt x="136" y="22"/>
                  </a:lnTo>
                  <a:lnTo>
                    <a:pt x="146" y="25"/>
                  </a:lnTo>
                  <a:lnTo>
                    <a:pt x="144" y="20"/>
                  </a:lnTo>
                  <a:lnTo>
                    <a:pt x="149" y="20"/>
                  </a:lnTo>
                  <a:lnTo>
                    <a:pt x="153" y="22"/>
                  </a:lnTo>
                  <a:lnTo>
                    <a:pt x="158" y="26"/>
                  </a:lnTo>
                  <a:lnTo>
                    <a:pt x="159" y="34"/>
                  </a:lnTo>
                  <a:lnTo>
                    <a:pt x="155" y="36"/>
                  </a:lnTo>
                  <a:lnTo>
                    <a:pt x="147" y="36"/>
                  </a:lnTo>
                  <a:lnTo>
                    <a:pt x="140" y="33"/>
                  </a:lnTo>
                  <a:lnTo>
                    <a:pt x="129" y="32"/>
                  </a:lnTo>
                  <a:lnTo>
                    <a:pt x="112" y="33"/>
                  </a:lnTo>
                  <a:lnTo>
                    <a:pt x="94" y="35"/>
                  </a:lnTo>
                  <a:lnTo>
                    <a:pt x="81" y="35"/>
                  </a:lnTo>
                  <a:lnTo>
                    <a:pt x="66" y="34"/>
                  </a:lnTo>
                  <a:lnTo>
                    <a:pt x="48" y="38"/>
                  </a:lnTo>
                  <a:lnTo>
                    <a:pt x="34" y="38"/>
                  </a:lnTo>
                  <a:lnTo>
                    <a:pt x="26" y="36"/>
                  </a:lnTo>
                  <a:lnTo>
                    <a:pt x="20" y="32"/>
                  </a:lnTo>
                  <a:lnTo>
                    <a:pt x="14" y="22"/>
                  </a:lnTo>
                  <a:lnTo>
                    <a:pt x="8" y="16"/>
                  </a:lnTo>
                  <a:lnTo>
                    <a:pt x="2" y="9"/>
                  </a:lnTo>
                  <a:lnTo>
                    <a:pt x="0" y="3"/>
                  </a:lnTo>
                  <a:lnTo>
                    <a:pt x="2" y="0"/>
                  </a:lnTo>
                  <a:lnTo>
                    <a:pt x="5" y="3"/>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83" name="Freeform 26"/>
            <p:cNvSpPr>
              <a:spLocks/>
            </p:cNvSpPr>
            <p:nvPr/>
          </p:nvSpPr>
          <p:spPr bwMode="auto">
            <a:xfrm>
              <a:off x="2134" y="3417"/>
              <a:ext cx="71" cy="171"/>
            </a:xfrm>
            <a:custGeom>
              <a:avLst/>
              <a:gdLst>
                <a:gd name="T0" fmla="*/ 10 w 71"/>
                <a:gd name="T1" fmla="*/ 1 h 171"/>
                <a:gd name="T2" fmla="*/ 15 w 71"/>
                <a:gd name="T3" fmla="*/ 17 h 171"/>
                <a:gd name="T4" fmla="*/ 22 w 71"/>
                <a:gd name="T5" fmla="*/ 31 h 171"/>
                <a:gd name="T6" fmla="*/ 32 w 71"/>
                <a:gd name="T7" fmla="*/ 47 h 171"/>
                <a:gd name="T8" fmla="*/ 41 w 71"/>
                <a:gd name="T9" fmla="*/ 65 h 171"/>
                <a:gd name="T10" fmla="*/ 49 w 71"/>
                <a:gd name="T11" fmla="*/ 89 h 171"/>
                <a:gd name="T12" fmla="*/ 58 w 71"/>
                <a:gd name="T13" fmla="*/ 112 h 171"/>
                <a:gd name="T14" fmla="*/ 63 w 71"/>
                <a:gd name="T15" fmla="*/ 135 h 171"/>
                <a:gd name="T16" fmla="*/ 67 w 71"/>
                <a:gd name="T17" fmla="*/ 158 h 171"/>
                <a:gd name="T18" fmla="*/ 70 w 71"/>
                <a:gd name="T19" fmla="*/ 170 h 171"/>
                <a:gd name="T20" fmla="*/ 59 w 71"/>
                <a:gd name="T21" fmla="*/ 170 h 171"/>
                <a:gd name="T22" fmla="*/ 58 w 71"/>
                <a:gd name="T23" fmla="*/ 151 h 171"/>
                <a:gd name="T24" fmla="*/ 54 w 71"/>
                <a:gd name="T25" fmla="*/ 129 h 171"/>
                <a:gd name="T26" fmla="*/ 50 w 71"/>
                <a:gd name="T27" fmla="*/ 111 h 171"/>
                <a:gd name="T28" fmla="*/ 43 w 71"/>
                <a:gd name="T29" fmla="*/ 91 h 171"/>
                <a:gd name="T30" fmla="*/ 37 w 71"/>
                <a:gd name="T31" fmla="*/ 76 h 171"/>
                <a:gd name="T32" fmla="*/ 29 w 71"/>
                <a:gd name="T33" fmla="*/ 58 h 171"/>
                <a:gd name="T34" fmla="*/ 34 w 71"/>
                <a:gd name="T35" fmla="*/ 73 h 171"/>
                <a:gd name="T36" fmla="*/ 37 w 71"/>
                <a:gd name="T37" fmla="*/ 87 h 171"/>
                <a:gd name="T38" fmla="*/ 42 w 71"/>
                <a:gd name="T39" fmla="*/ 104 h 171"/>
                <a:gd name="T40" fmla="*/ 46 w 71"/>
                <a:gd name="T41" fmla="*/ 125 h 171"/>
                <a:gd name="T42" fmla="*/ 49 w 71"/>
                <a:gd name="T43" fmla="*/ 146 h 171"/>
                <a:gd name="T44" fmla="*/ 53 w 71"/>
                <a:gd name="T45" fmla="*/ 168 h 171"/>
                <a:gd name="T46" fmla="*/ 45 w 71"/>
                <a:gd name="T47" fmla="*/ 168 h 171"/>
                <a:gd name="T48" fmla="*/ 44 w 71"/>
                <a:gd name="T49" fmla="*/ 157 h 171"/>
                <a:gd name="T50" fmla="*/ 40 w 71"/>
                <a:gd name="T51" fmla="*/ 133 h 171"/>
                <a:gd name="T52" fmla="*/ 35 w 71"/>
                <a:gd name="T53" fmla="*/ 109 h 171"/>
                <a:gd name="T54" fmla="*/ 28 w 71"/>
                <a:gd name="T55" fmla="*/ 87 h 171"/>
                <a:gd name="T56" fmla="*/ 22 w 71"/>
                <a:gd name="T57" fmla="*/ 62 h 171"/>
                <a:gd name="T58" fmla="*/ 16 w 71"/>
                <a:gd name="T59" fmla="*/ 41 h 171"/>
                <a:gd name="T60" fmla="*/ 10 w 71"/>
                <a:gd name="T61" fmla="*/ 21 h 171"/>
                <a:gd name="T62" fmla="*/ 0 w 71"/>
                <a:gd name="T63" fmla="*/ 0 h 171"/>
                <a:gd name="T64" fmla="*/ 10 w 71"/>
                <a:gd name="T65" fmla="*/ 1 h 171"/>
                <a:gd name="T66" fmla="*/ 10 w 71"/>
                <a:gd name="T67" fmla="*/ 1 h 17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1" h="171">
                  <a:moveTo>
                    <a:pt x="10" y="1"/>
                  </a:moveTo>
                  <a:lnTo>
                    <a:pt x="15" y="17"/>
                  </a:lnTo>
                  <a:lnTo>
                    <a:pt x="22" y="31"/>
                  </a:lnTo>
                  <a:lnTo>
                    <a:pt x="32" y="47"/>
                  </a:lnTo>
                  <a:lnTo>
                    <a:pt x="41" y="65"/>
                  </a:lnTo>
                  <a:lnTo>
                    <a:pt x="49" y="89"/>
                  </a:lnTo>
                  <a:lnTo>
                    <a:pt x="58" y="112"/>
                  </a:lnTo>
                  <a:lnTo>
                    <a:pt x="63" y="135"/>
                  </a:lnTo>
                  <a:lnTo>
                    <a:pt x="67" y="158"/>
                  </a:lnTo>
                  <a:lnTo>
                    <a:pt x="70" y="170"/>
                  </a:lnTo>
                  <a:lnTo>
                    <a:pt x="59" y="170"/>
                  </a:lnTo>
                  <a:lnTo>
                    <a:pt x="58" y="151"/>
                  </a:lnTo>
                  <a:lnTo>
                    <a:pt x="54" y="129"/>
                  </a:lnTo>
                  <a:lnTo>
                    <a:pt x="50" y="111"/>
                  </a:lnTo>
                  <a:lnTo>
                    <a:pt x="43" y="91"/>
                  </a:lnTo>
                  <a:lnTo>
                    <a:pt x="37" y="76"/>
                  </a:lnTo>
                  <a:lnTo>
                    <a:pt x="29" y="58"/>
                  </a:lnTo>
                  <a:lnTo>
                    <a:pt x="34" y="73"/>
                  </a:lnTo>
                  <a:lnTo>
                    <a:pt x="37" y="87"/>
                  </a:lnTo>
                  <a:lnTo>
                    <a:pt x="42" y="104"/>
                  </a:lnTo>
                  <a:lnTo>
                    <a:pt x="46" y="125"/>
                  </a:lnTo>
                  <a:lnTo>
                    <a:pt x="49" y="146"/>
                  </a:lnTo>
                  <a:lnTo>
                    <a:pt x="53" y="168"/>
                  </a:lnTo>
                  <a:lnTo>
                    <a:pt x="45" y="168"/>
                  </a:lnTo>
                  <a:lnTo>
                    <a:pt x="44" y="157"/>
                  </a:lnTo>
                  <a:lnTo>
                    <a:pt x="40" y="133"/>
                  </a:lnTo>
                  <a:lnTo>
                    <a:pt x="35" y="109"/>
                  </a:lnTo>
                  <a:lnTo>
                    <a:pt x="28" y="87"/>
                  </a:lnTo>
                  <a:lnTo>
                    <a:pt x="22" y="62"/>
                  </a:lnTo>
                  <a:lnTo>
                    <a:pt x="16" y="41"/>
                  </a:lnTo>
                  <a:lnTo>
                    <a:pt x="10" y="21"/>
                  </a:lnTo>
                  <a:lnTo>
                    <a:pt x="0" y="0"/>
                  </a:lnTo>
                  <a:lnTo>
                    <a:pt x="10" y="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84" name="Freeform 27"/>
            <p:cNvSpPr>
              <a:spLocks/>
            </p:cNvSpPr>
            <p:nvPr/>
          </p:nvSpPr>
          <p:spPr bwMode="auto">
            <a:xfrm>
              <a:off x="2096" y="3579"/>
              <a:ext cx="157" cy="96"/>
            </a:xfrm>
            <a:custGeom>
              <a:avLst/>
              <a:gdLst>
                <a:gd name="T0" fmla="*/ 121 w 157"/>
                <a:gd name="T1" fmla="*/ 0 h 96"/>
                <a:gd name="T2" fmla="*/ 122 w 157"/>
                <a:gd name="T3" fmla="*/ 12 h 96"/>
                <a:gd name="T4" fmla="*/ 125 w 157"/>
                <a:gd name="T5" fmla="*/ 23 h 96"/>
                <a:gd name="T6" fmla="*/ 132 w 157"/>
                <a:gd name="T7" fmla="*/ 23 h 96"/>
                <a:gd name="T8" fmla="*/ 142 w 157"/>
                <a:gd name="T9" fmla="*/ 31 h 96"/>
                <a:gd name="T10" fmla="*/ 147 w 157"/>
                <a:gd name="T11" fmla="*/ 36 h 96"/>
                <a:gd name="T12" fmla="*/ 154 w 157"/>
                <a:gd name="T13" fmla="*/ 48 h 96"/>
                <a:gd name="T14" fmla="*/ 156 w 157"/>
                <a:gd name="T15" fmla="*/ 58 h 96"/>
                <a:gd name="T16" fmla="*/ 154 w 157"/>
                <a:gd name="T17" fmla="*/ 61 h 96"/>
                <a:gd name="T18" fmla="*/ 139 w 157"/>
                <a:gd name="T19" fmla="*/ 59 h 96"/>
                <a:gd name="T20" fmla="*/ 131 w 157"/>
                <a:gd name="T21" fmla="*/ 58 h 96"/>
                <a:gd name="T22" fmla="*/ 119 w 157"/>
                <a:gd name="T23" fmla="*/ 60 h 96"/>
                <a:gd name="T24" fmla="*/ 115 w 157"/>
                <a:gd name="T25" fmla="*/ 63 h 96"/>
                <a:gd name="T26" fmla="*/ 113 w 157"/>
                <a:gd name="T27" fmla="*/ 72 h 96"/>
                <a:gd name="T28" fmla="*/ 108 w 157"/>
                <a:gd name="T29" fmla="*/ 79 h 96"/>
                <a:gd name="T30" fmla="*/ 101 w 157"/>
                <a:gd name="T31" fmla="*/ 79 h 96"/>
                <a:gd name="T32" fmla="*/ 97 w 157"/>
                <a:gd name="T33" fmla="*/ 79 h 96"/>
                <a:gd name="T34" fmla="*/ 84 w 157"/>
                <a:gd name="T35" fmla="*/ 80 h 96"/>
                <a:gd name="T36" fmla="*/ 61 w 157"/>
                <a:gd name="T37" fmla="*/ 83 h 96"/>
                <a:gd name="T38" fmla="*/ 39 w 157"/>
                <a:gd name="T39" fmla="*/ 87 h 96"/>
                <a:gd name="T40" fmla="*/ 18 w 157"/>
                <a:gd name="T41" fmla="*/ 92 h 96"/>
                <a:gd name="T42" fmla="*/ 7 w 157"/>
                <a:gd name="T43" fmla="*/ 95 h 96"/>
                <a:gd name="T44" fmla="*/ 2 w 157"/>
                <a:gd name="T45" fmla="*/ 87 h 96"/>
                <a:gd name="T46" fmla="*/ 0 w 157"/>
                <a:gd name="T47" fmla="*/ 76 h 96"/>
                <a:gd name="T48" fmla="*/ 13 w 157"/>
                <a:gd name="T49" fmla="*/ 73 h 96"/>
                <a:gd name="T50" fmla="*/ 15 w 157"/>
                <a:gd name="T51" fmla="*/ 83 h 96"/>
                <a:gd name="T52" fmla="*/ 27 w 157"/>
                <a:gd name="T53" fmla="*/ 79 h 96"/>
                <a:gd name="T54" fmla="*/ 49 w 157"/>
                <a:gd name="T55" fmla="*/ 75 h 96"/>
                <a:gd name="T56" fmla="*/ 64 w 157"/>
                <a:gd name="T57" fmla="*/ 72 h 96"/>
                <a:gd name="T58" fmla="*/ 80 w 157"/>
                <a:gd name="T59" fmla="*/ 70 h 96"/>
                <a:gd name="T60" fmla="*/ 96 w 157"/>
                <a:gd name="T61" fmla="*/ 70 h 96"/>
                <a:gd name="T62" fmla="*/ 101 w 157"/>
                <a:gd name="T63" fmla="*/ 67 h 96"/>
                <a:gd name="T64" fmla="*/ 104 w 157"/>
                <a:gd name="T65" fmla="*/ 56 h 96"/>
                <a:gd name="T66" fmla="*/ 119 w 157"/>
                <a:gd name="T67" fmla="*/ 55 h 96"/>
                <a:gd name="T68" fmla="*/ 121 w 157"/>
                <a:gd name="T69" fmla="*/ 0 h 96"/>
                <a:gd name="T70" fmla="*/ 121 w 157"/>
                <a:gd name="T71" fmla="*/ 0 h 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7" h="96">
                  <a:moveTo>
                    <a:pt x="121" y="0"/>
                  </a:moveTo>
                  <a:lnTo>
                    <a:pt x="122" y="12"/>
                  </a:lnTo>
                  <a:lnTo>
                    <a:pt x="125" y="23"/>
                  </a:lnTo>
                  <a:lnTo>
                    <a:pt x="132" y="23"/>
                  </a:lnTo>
                  <a:lnTo>
                    <a:pt x="142" y="31"/>
                  </a:lnTo>
                  <a:lnTo>
                    <a:pt x="147" y="36"/>
                  </a:lnTo>
                  <a:lnTo>
                    <a:pt x="154" y="48"/>
                  </a:lnTo>
                  <a:lnTo>
                    <a:pt x="156" y="58"/>
                  </a:lnTo>
                  <a:lnTo>
                    <a:pt x="154" y="61"/>
                  </a:lnTo>
                  <a:lnTo>
                    <a:pt x="139" y="59"/>
                  </a:lnTo>
                  <a:lnTo>
                    <a:pt x="131" y="58"/>
                  </a:lnTo>
                  <a:lnTo>
                    <a:pt x="119" y="60"/>
                  </a:lnTo>
                  <a:lnTo>
                    <a:pt x="115" y="63"/>
                  </a:lnTo>
                  <a:lnTo>
                    <a:pt x="113" y="72"/>
                  </a:lnTo>
                  <a:lnTo>
                    <a:pt x="108" y="79"/>
                  </a:lnTo>
                  <a:lnTo>
                    <a:pt x="101" y="79"/>
                  </a:lnTo>
                  <a:lnTo>
                    <a:pt x="97" y="79"/>
                  </a:lnTo>
                  <a:lnTo>
                    <a:pt x="84" y="80"/>
                  </a:lnTo>
                  <a:lnTo>
                    <a:pt x="61" y="83"/>
                  </a:lnTo>
                  <a:lnTo>
                    <a:pt x="39" y="87"/>
                  </a:lnTo>
                  <a:lnTo>
                    <a:pt x="18" y="92"/>
                  </a:lnTo>
                  <a:lnTo>
                    <a:pt x="7" y="95"/>
                  </a:lnTo>
                  <a:lnTo>
                    <a:pt x="2" y="87"/>
                  </a:lnTo>
                  <a:lnTo>
                    <a:pt x="0" y="76"/>
                  </a:lnTo>
                  <a:lnTo>
                    <a:pt x="13" y="73"/>
                  </a:lnTo>
                  <a:lnTo>
                    <a:pt x="15" y="83"/>
                  </a:lnTo>
                  <a:lnTo>
                    <a:pt x="27" y="79"/>
                  </a:lnTo>
                  <a:lnTo>
                    <a:pt x="49" y="75"/>
                  </a:lnTo>
                  <a:lnTo>
                    <a:pt x="64" y="72"/>
                  </a:lnTo>
                  <a:lnTo>
                    <a:pt x="80" y="70"/>
                  </a:lnTo>
                  <a:lnTo>
                    <a:pt x="96" y="70"/>
                  </a:lnTo>
                  <a:lnTo>
                    <a:pt x="101" y="67"/>
                  </a:lnTo>
                  <a:lnTo>
                    <a:pt x="104" y="56"/>
                  </a:lnTo>
                  <a:lnTo>
                    <a:pt x="119" y="55"/>
                  </a:lnTo>
                  <a:lnTo>
                    <a:pt x="121"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85" name="Freeform 28"/>
            <p:cNvSpPr>
              <a:spLocks/>
            </p:cNvSpPr>
            <p:nvPr/>
          </p:nvSpPr>
          <p:spPr bwMode="auto">
            <a:xfrm>
              <a:off x="2073" y="3579"/>
              <a:ext cx="133" cy="18"/>
            </a:xfrm>
            <a:custGeom>
              <a:avLst/>
              <a:gdLst>
                <a:gd name="T0" fmla="*/ 0 w 133"/>
                <a:gd name="T1" fmla="*/ 17 h 18"/>
                <a:gd name="T2" fmla="*/ 17 w 133"/>
                <a:gd name="T3" fmla="*/ 15 h 18"/>
                <a:gd name="T4" fmla="*/ 32 w 133"/>
                <a:gd name="T5" fmla="*/ 13 h 18"/>
                <a:gd name="T6" fmla="*/ 55 w 133"/>
                <a:gd name="T7" fmla="*/ 11 h 18"/>
                <a:gd name="T8" fmla="*/ 74 w 133"/>
                <a:gd name="T9" fmla="*/ 9 h 18"/>
                <a:gd name="T10" fmla="*/ 91 w 133"/>
                <a:gd name="T11" fmla="*/ 9 h 18"/>
                <a:gd name="T12" fmla="*/ 107 w 133"/>
                <a:gd name="T13" fmla="*/ 8 h 18"/>
                <a:gd name="T14" fmla="*/ 125 w 133"/>
                <a:gd name="T15" fmla="*/ 10 h 18"/>
                <a:gd name="T16" fmla="*/ 132 w 133"/>
                <a:gd name="T17" fmla="*/ 10 h 18"/>
                <a:gd name="T18" fmla="*/ 129 w 133"/>
                <a:gd name="T19" fmla="*/ 0 h 18"/>
                <a:gd name="T20" fmla="*/ 114 w 133"/>
                <a:gd name="T21" fmla="*/ 0 h 18"/>
                <a:gd name="T22" fmla="*/ 95 w 133"/>
                <a:gd name="T23" fmla="*/ 2 h 18"/>
                <a:gd name="T24" fmla="*/ 75 w 133"/>
                <a:gd name="T25" fmla="*/ 4 h 18"/>
                <a:gd name="T26" fmla="*/ 62 w 133"/>
                <a:gd name="T27" fmla="*/ 4 h 18"/>
                <a:gd name="T28" fmla="*/ 40 w 133"/>
                <a:gd name="T29" fmla="*/ 7 h 18"/>
                <a:gd name="T30" fmla="*/ 21 w 133"/>
                <a:gd name="T31" fmla="*/ 9 h 18"/>
                <a:gd name="T32" fmla="*/ 5 w 133"/>
                <a:gd name="T33" fmla="*/ 11 h 18"/>
                <a:gd name="T34" fmla="*/ 0 w 133"/>
                <a:gd name="T35" fmla="*/ 17 h 18"/>
                <a:gd name="T36" fmla="*/ 0 w 133"/>
                <a:gd name="T37" fmla="*/ 1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3" h="18">
                  <a:moveTo>
                    <a:pt x="0" y="17"/>
                  </a:moveTo>
                  <a:lnTo>
                    <a:pt x="17" y="15"/>
                  </a:lnTo>
                  <a:lnTo>
                    <a:pt x="32" y="13"/>
                  </a:lnTo>
                  <a:lnTo>
                    <a:pt x="55" y="11"/>
                  </a:lnTo>
                  <a:lnTo>
                    <a:pt x="74" y="9"/>
                  </a:lnTo>
                  <a:lnTo>
                    <a:pt x="91" y="9"/>
                  </a:lnTo>
                  <a:lnTo>
                    <a:pt x="107" y="8"/>
                  </a:lnTo>
                  <a:lnTo>
                    <a:pt x="125" y="10"/>
                  </a:lnTo>
                  <a:lnTo>
                    <a:pt x="132" y="10"/>
                  </a:lnTo>
                  <a:lnTo>
                    <a:pt x="129" y="0"/>
                  </a:lnTo>
                  <a:lnTo>
                    <a:pt x="114" y="0"/>
                  </a:lnTo>
                  <a:lnTo>
                    <a:pt x="95" y="2"/>
                  </a:lnTo>
                  <a:lnTo>
                    <a:pt x="75" y="4"/>
                  </a:lnTo>
                  <a:lnTo>
                    <a:pt x="62" y="4"/>
                  </a:lnTo>
                  <a:lnTo>
                    <a:pt x="40" y="7"/>
                  </a:lnTo>
                  <a:lnTo>
                    <a:pt x="21" y="9"/>
                  </a:lnTo>
                  <a:lnTo>
                    <a:pt x="5" y="11"/>
                  </a:lnTo>
                  <a:lnTo>
                    <a:pt x="0" y="17"/>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86" name="Freeform 29"/>
            <p:cNvSpPr>
              <a:spLocks/>
            </p:cNvSpPr>
            <p:nvPr/>
          </p:nvSpPr>
          <p:spPr bwMode="auto">
            <a:xfrm>
              <a:off x="2057" y="3573"/>
              <a:ext cx="165" cy="86"/>
            </a:xfrm>
            <a:custGeom>
              <a:avLst/>
              <a:gdLst>
                <a:gd name="T0" fmla="*/ 22 w 165"/>
                <a:gd name="T1" fmla="*/ 6 h 86"/>
                <a:gd name="T2" fmla="*/ 11 w 165"/>
                <a:gd name="T3" fmla="*/ 20 h 86"/>
                <a:gd name="T4" fmla="*/ 15 w 165"/>
                <a:gd name="T5" fmla="*/ 35 h 86"/>
                <a:gd name="T6" fmla="*/ 19 w 165"/>
                <a:gd name="T7" fmla="*/ 47 h 86"/>
                <a:gd name="T8" fmla="*/ 23 w 165"/>
                <a:gd name="T9" fmla="*/ 65 h 86"/>
                <a:gd name="T10" fmla="*/ 23 w 165"/>
                <a:gd name="T11" fmla="*/ 75 h 86"/>
                <a:gd name="T12" fmla="*/ 43 w 165"/>
                <a:gd name="T13" fmla="*/ 69 h 86"/>
                <a:gd name="T14" fmla="*/ 66 w 165"/>
                <a:gd name="T15" fmla="*/ 66 h 86"/>
                <a:gd name="T16" fmla="*/ 90 w 165"/>
                <a:gd name="T17" fmla="*/ 63 h 86"/>
                <a:gd name="T18" fmla="*/ 114 w 165"/>
                <a:gd name="T19" fmla="*/ 60 h 86"/>
                <a:gd name="T20" fmla="*/ 133 w 165"/>
                <a:gd name="T21" fmla="*/ 58 h 86"/>
                <a:gd name="T22" fmla="*/ 148 w 165"/>
                <a:gd name="T23" fmla="*/ 58 h 86"/>
                <a:gd name="T24" fmla="*/ 154 w 165"/>
                <a:gd name="T25" fmla="*/ 57 h 86"/>
                <a:gd name="T26" fmla="*/ 154 w 165"/>
                <a:gd name="T27" fmla="*/ 37 h 86"/>
                <a:gd name="T28" fmla="*/ 153 w 165"/>
                <a:gd name="T29" fmla="*/ 21 h 86"/>
                <a:gd name="T30" fmla="*/ 154 w 165"/>
                <a:gd name="T31" fmla="*/ 7 h 86"/>
                <a:gd name="T32" fmla="*/ 158 w 165"/>
                <a:gd name="T33" fmla="*/ 4 h 86"/>
                <a:gd name="T34" fmla="*/ 161 w 165"/>
                <a:gd name="T35" fmla="*/ 6 h 86"/>
                <a:gd name="T36" fmla="*/ 164 w 165"/>
                <a:gd name="T37" fmla="*/ 40 h 86"/>
                <a:gd name="T38" fmla="*/ 160 w 165"/>
                <a:gd name="T39" fmla="*/ 61 h 86"/>
                <a:gd name="T40" fmla="*/ 151 w 165"/>
                <a:gd name="T41" fmla="*/ 63 h 86"/>
                <a:gd name="T42" fmla="*/ 133 w 165"/>
                <a:gd name="T43" fmla="*/ 64 h 86"/>
                <a:gd name="T44" fmla="*/ 112 w 165"/>
                <a:gd name="T45" fmla="*/ 66 h 86"/>
                <a:gd name="T46" fmla="*/ 93 w 165"/>
                <a:gd name="T47" fmla="*/ 69 h 86"/>
                <a:gd name="T48" fmla="*/ 72 w 165"/>
                <a:gd name="T49" fmla="*/ 73 h 86"/>
                <a:gd name="T50" fmla="*/ 51 w 165"/>
                <a:gd name="T51" fmla="*/ 80 h 86"/>
                <a:gd name="T52" fmla="*/ 31 w 165"/>
                <a:gd name="T53" fmla="*/ 85 h 86"/>
                <a:gd name="T54" fmla="*/ 19 w 165"/>
                <a:gd name="T55" fmla="*/ 85 h 86"/>
                <a:gd name="T56" fmla="*/ 12 w 165"/>
                <a:gd name="T57" fmla="*/ 81 h 86"/>
                <a:gd name="T58" fmla="*/ 11 w 165"/>
                <a:gd name="T59" fmla="*/ 67 h 86"/>
                <a:gd name="T60" fmla="*/ 9 w 165"/>
                <a:gd name="T61" fmla="*/ 54 h 86"/>
                <a:gd name="T62" fmla="*/ 5 w 165"/>
                <a:gd name="T63" fmla="*/ 36 h 86"/>
                <a:gd name="T64" fmla="*/ 0 w 165"/>
                <a:gd name="T65" fmla="*/ 23 h 86"/>
                <a:gd name="T66" fmla="*/ 0 w 165"/>
                <a:gd name="T67" fmla="*/ 19 h 86"/>
                <a:gd name="T68" fmla="*/ 7 w 165"/>
                <a:gd name="T69" fmla="*/ 13 h 86"/>
                <a:gd name="T70" fmla="*/ 15 w 165"/>
                <a:gd name="T71" fmla="*/ 0 h 86"/>
                <a:gd name="T72" fmla="*/ 22 w 165"/>
                <a:gd name="T73" fmla="*/ 6 h 86"/>
                <a:gd name="T74" fmla="*/ 22 w 165"/>
                <a:gd name="T75" fmla="*/ 6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65" h="86">
                  <a:moveTo>
                    <a:pt x="22" y="6"/>
                  </a:moveTo>
                  <a:lnTo>
                    <a:pt x="11" y="20"/>
                  </a:lnTo>
                  <a:lnTo>
                    <a:pt x="15" y="35"/>
                  </a:lnTo>
                  <a:lnTo>
                    <a:pt x="19" y="47"/>
                  </a:lnTo>
                  <a:lnTo>
                    <a:pt x="23" y="65"/>
                  </a:lnTo>
                  <a:lnTo>
                    <a:pt x="23" y="75"/>
                  </a:lnTo>
                  <a:lnTo>
                    <a:pt x="43" y="69"/>
                  </a:lnTo>
                  <a:lnTo>
                    <a:pt x="66" y="66"/>
                  </a:lnTo>
                  <a:lnTo>
                    <a:pt x="90" y="63"/>
                  </a:lnTo>
                  <a:lnTo>
                    <a:pt x="114" y="60"/>
                  </a:lnTo>
                  <a:lnTo>
                    <a:pt x="133" y="58"/>
                  </a:lnTo>
                  <a:lnTo>
                    <a:pt x="148" y="58"/>
                  </a:lnTo>
                  <a:lnTo>
                    <a:pt x="154" y="57"/>
                  </a:lnTo>
                  <a:lnTo>
                    <a:pt x="154" y="37"/>
                  </a:lnTo>
                  <a:lnTo>
                    <a:pt x="153" y="21"/>
                  </a:lnTo>
                  <a:lnTo>
                    <a:pt x="154" y="7"/>
                  </a:lnTo>
                  <a:lnTo>
                    <a:pt x="158" y="4"/>
                  </a:lnTo>
                  <a:lnTo>
                    <a:pt x="161" y="6"/>
                  </a:lnTo>
                  <a:lnTo>
                    <a:pt x="164" y="40"/>
                  </a:lnTo>
                  <a:lnTo>
                    <a:pt x="160" y="61"/>
                  </a:lnTo>
                  <a:lnTo>
                    <a:pt x="151" y="63"/>
                  </a:lnTo>
                  <a:lnTo>
                    <a:pt x="133" y="64"/>
                  </a:lnTo>
                  <a:lnTo>
                    <a:pt x="112" y="66"/>
                  </a:lnTo>
                  <a:lnTo>
                    <a:pt x="93" y="69"/>
                  </a:lnTo>
                  <a:lnTo>
                    <a:pt x="72" y="73"/>
                  </a:lnTo>
                  <a:lnTo>
                    <a:pt x="51" y="80"/>
                  </a:lnTo>
                  <a:lnTo>
                    <a:pt x="31" y="85"/>
                  </a:lnTo>
                  <a:lnTo>
                    <a:pt x="19" y="85"/>
                  </a:lnTo>
                  <a:lnTo>
                    <a:pt x="12" y="81"/>
                  </a:lnTo>
                  <a:lnTo>
                    <a:pt x="11" y="67"/>
                  </a:lnTo>
                  <a:lnTo>
                    <a:pt x="9" y="54"/>
                  </a:lnTo>
                  <a:lnTo>
                    <a:pt x="5" y="36"/>
                  </a:lnTo>
                  <a:lnTo>
                    <a:pt x="0" y="23"/>
                  </a:lnTo>
                  <a:lnTo>
                    <a:pt x="0" y="19"/>
                  </a:lnTo>
                  <a:lnTo>
                    <a:pt x="7" y="13"/>
                  </a:lnTo>
                  <a:lnTo>
                    <a:pt x="15" y="0"/>
                  </a:lnTo>
                  <a:lnTo>
                    <a:pt x="22" y="6"/>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87" name="Freeform 30"/>
            <p:cNvSpPr>
              <a:spLocks/>
            </p:cNvSpPr>
            <p:nvPr/>
          </p:nvSpPr>
          <p:spPr bwMode="auto">
            <a:xfrm>
              <a:off x="2194" y="3531"/>
              <a:ext cx="42" cy="46"/>
            </a:xfrm>
            <a:custGeom>
              <a:avLst/>
              <a:gdLst>
                <a:gd name="T0" fmla="*/ 1 w 42"/>
                <a:gd name="T1" fmla="*/ 45 h 46"/>
                <a:gd name="T2" fmla="*/ 15 w 42"/>
                <a:gd name="T3" fmla="*/ 39 h 46"/>
                <a:gd name="T4" fmla="*/ 29 w 42"/>
                <a:gd name="T5" fmla="*/ 27 h 46"/>
                <a:gd name="T6" fmla="*/ 35 w 42"/>
                <a:gd name="T7" fmla="*/ 17 h 46"/>
                <a:gd name="T8" fmla="*/ 41 w 42"/>
                <a:gd name="T9" fmla="*/ 6 h 46"/>
                <a:gd name="T10" fmla="*/ 37 w 42"/>
                <a:gd name="T11" fmla="*/ 0 h 46"/>
                <a:gd name="T12" fmla="*/ 24 w 42"/>
                <a:gd name="T13" fmla="*/ 3 h 46"/>
                <a:gd name="T14" fmla="*/ 14 w 42"/>
                <a:gd name="T15" fmla="*/ 5 h 46"/>
                <a:gd name="T16" fmla="*/ 0 w 42"/>
                <a:gd name="T17" fmla="*/ 7 h 46"/>
                <a:gd name="T18" fmla="*/ 2 w 42"/>
                <a:gd name="T19" fmla="*/ 17 h 46"/>
                <a:gd name="T20" fmla="*/ 11 w 42"/>
                <a:gd name="T21" fmla="*/ 14 h 46"/>
                <a:gd name="T22" fmla="*/ 23 w 42"/>
                <a:gd name="T23" fmla="*/ 11 h 46"/>
                <a:gd name="T24" fmla="*/ 32 w 42"/>
                <a:gd name="T25" fmla="*/ 10 h 46"/>
                <a:gd name="T26" fmla="*/ 23 w 42"/>
                <a:gd name="T27" fmla="*/ 21 h 46"/>
                <a:gd name="T28" fmla="*/ 12 w 42"/>
                <a:gd name="T29" fmla="*/ 32 h 46"/>
                <a:gd name="T30" fmla="*/ 2 w 42"/>
                <a:gd name="T31" fmla="*/ 37 h 46"/>
                <a:gd name="T32" fmla="*/ 1 w 42"/>
                <a:gd name="T33" fmla="*/ 45 h 46"/>
                <a:gd name="T34" fmla="*/ 1 w 42"/>
                <a:gd name="T35" fmla="*/ 45 h 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 h="46">
                  <a:moveTo>
                    <a:pt x="1" y="45"/>
                  </a:moveTo>
                  <a:lnTo>
                    <a:pt x="15" y="39"/>
                  </a:lnTo>
                  <a:lnTo>
                    <a:pt x="29" y="27"/>
                  </a:lnTo>
                  <a:lnTo>
                    <a:pt x="35" y="17"/>
                  </a:lnTo>
                  <a:lnTo>
                    <a:pt x="41" y="6"/>
                  </a:lnTo>
                  <a:lnTo>
                    <a:pt x="37" y="0"/>
                  </a:lnTo>
                  <a:lnTo>
                    <a:pt x="24" y="3"/>
                  </a:lnTo>
                  <a:lnTo>
                    <a:pt x="14" y="5"/>
                  </a:lnTo>
                  <a:lnTo>
                    <a:pt x="0" y="7"/>
                  </a:lnTo>
                  <a:lnTo>
                    <a:pt x="2" y="17"/>
                  </a:lnTo>
                  <a:lnTo>
                    <a:pt x="11" y="14"/>
                  </a:lnTo>
                  <a:lnTo>
                    <a:pt x="23" y="11"/>
                  </a:lnTo>
                  <a:lnTo>
                    <a:pt x="32" y="10"/>
                  </a:lnTo>
                  <a:lnTo>
                    <a:pt x="23" y="21"/>
                  </a:lnTo>
                  <a:lnTo>
                    <a:pt x="12" y="32"/>
                  </a:lnTo>
                  <a:lnTo>
                    <a:pt x="2" y="37"/>
                  </a:lnTo>
                  <a:lnTo>
                    <a:pt x="1" y="45"/>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88" name="Freeform 31"/>
            <p:cNvSpPr>
              <a:spLocks/>
            </p:cNvSpPr>
            <p:nvPr/>
          </p:nvSpPr>
          <p:spPr bwMode="auto">
            <a:xfrm>
              <a:off x="2031" y="3507"/>
              <a:ext cx="151" cy="75"/>
            </a:xfrm>
            <a:custGeom>
              <a:avLst/>
              <a:gdLst>
                <a:gd name="T0" fmla="*/ 150 w 151"/>
                <a:gd name="T1" fmla="*/ 70 h 75"/>
                <a:gd name="T2" fmla="*/ 130 w 151"/>
                <a:gd name="T3" fmla="*/ 73 h 75"/>
                <a:gd name="T4" fmla="*/ 95 w 151"/>
                <a:gd name="T5" fmla="*/ 74 h 75"/>
                <a:gd name="T6" fmla="*/ 67 w 151"/>
                <a:gd name="T7" fmla="*/ 74 h 75"/>
                <a:gd name="T8" fmla="*/ 57 w 151"/>
                <a:gd name="T9" fmla="*/ 72 h 75"/>
                <a:gd name="T10" fmla="*/ 47 w 151"/>
                <a:gd name="T11" fmla="*/ 71 h 75"/>
                <a:gd name="T12" fmla="*/ 36 w 151"/>
                <a:gd name="T13" fmla="*/ 66 h 75"/>
                <a:gd name="T14" fmla="*/ 23 w 151"/>
                <a:gd name="T15" fmla="*/ 54 h 75"/>
                <a:gd name="T16" fmla="*/ 10 w 151"/>
                <a:gd name="T17" fmla="*/ 35 h 75"/>
                <a:gd name="T18" fmla="*/ 3 w 151"/>
                <a:gd name="T19" fmla="*/ 14 h 75"/>
                <a:gd name="T20" fmla="*/ 0 w 151"/>
                <a:gd name="T21" fmla="*/ 5 h 75"/>
                <a:gd name="T22" fmla="*/ 6 w 151"/>
                <a:gd name="T23" fmla="*/ 0 h 75"/>
                <a:gd name="T24" fmla="*/ 15 w 151"/>
                <a:gd name="T25" fmla="*/ 3 h 75"/>
                <a:gd name="T26" fmla="*/ 27 w 151"/>
                <a:gd name="T27" fmla="*/ 12 h 75"/>
                <a:gd name="T28" fmla="*/ 43 w 151"/>
                <a:gd name="T29" fmla="*/ 20 h 75"/>
                <a:gd name="T30" fmla="*/ 60 w 151"/>
                <a:gd name="T31" fmla="*/ 25 h 75"/>
                <a:gd name="T32" fmla="*/ 81 w 151"/>
                <a:gd name="T33" fmla="*/ 29 h 75"/>
                <a:gd name="T34" fmla="*/ 88 w 151"/>
                <a:gd name="T35" fmla="*/ 30 h 75"/>
                <a:gd name="T36" fmla="*/ 85 w 151"/>
                <a:gd name="T37" fmla="*/ 36 h 75"/>
                <a:gd name="T38" fmla="*/ 93 w 151"/>
                <a:gd name="T39" fmla="*/ 39 h 75"/>
                <a:gd name="T40" fmla="*/ 101 w 151"/>
                <a:gd name="T41" fmla="*/ 37 h 75"/>
                <a:gd name="T42" fmla="*/ 106 w 151"/>
                <a:gd name="T43" fmla="*/ 32 h 75"/>
                <a:gd name="T44" fmla="*/ 143 w 151"/>
                <a:gd name="T45" fmla="*/ 32 h 75"/>
                <a:gd name="T46" fmla="*/ 144 w 151"/>
                <a:gd name="T47" fmla="*/ 40 h 75"/>
                <a:gd name="T48" fmla="*/ 105 w 151"/>
                <a:gd name="T49" fmla="*/ 40 h 75"/>
                <a:gd name="T50" fmla="*/ 88 w 151"/>
                <a:gd name="T51" fmla="*/ 39 h 75"/>
                <a:gd name="T52" fmla="*/ 74 w 151"/>
                <a:gd name="T53" fmla="*/ 37 h 75"/>
                <a:gd name="T54" fmla="*/ 55 w 151"/>
                <a:gd name="T55" fmla="*/ 33 h 75"/>
                <a:gd name="T56" fmla="*/ 34 w 151"/>
                <a:gd name="T57" fmla="*/ 27 h 75"/>
                <a:gd name="T58" fmla="*/ 19 w 151"/>
                <a:gd name="T59" fmla="*/ 20 h 75"/>
                <a:gd name="T60" fmla="*/ 13 w 151"/>
                <a:gd name="T61" fmla="*/ 15 h 75"/>
                <a:gd name="T62" fmla="*/ 16 w 151"/>
                <a:gd name="T63" fmla="*/ 24 h 75"/>
                <a:gd name="T64" fmla="*/ 26 w 151"/>
                <a:gd name="T65" fmla="*/ 39 h 75"/>
                <a:gd name="T66" fmla="*/ 35 w 151"/>
                <a:gd name="T67" fmla="*/ 50 h 75"/>
                <a:gd name="T68" fmla="*/ 45 w 151"/>
                <a:gd name="T69" fmla="*/ 58 h 75"/>
                <a:gd name="T70" fmla="*/ 55 w 151"/>
                <a:gd name="T71" fmla="*/ 63 h 75"/>
                <a:gd name="T72" fmla="*/ 68 w 151"/>
                <a:gd name="T73" fmla="*/ 66 h 75"/>
                <a:gd name="T74" fmla="*/ 88 w 151"/>
                <a:gd name="T75" fmla="*/ 68 h 75"/>
                <a:gd name="T76" fmla="*/ 109 w 151"/>
                <a:gd name="T77" fmla="*/ 69 h 75"/>
                <a:gd name="T78" fmla="*/ 120 w 151"/>
                <a:gd name="T79" fmla="*/ 68 h 75"/>
                <a:gd name="T80" fmla="*/ 128 w 151"/>
                <a:gd name="T81" fmla="*/ 68 h 75"/>
                <a:gd name="T82" fmla="*/ 138 w 151"/>
                <a:gd name="T83" fmla="*/ 66 h 75"/>
                <a:gd name="T84" fmla="*/ 150 w 151"/>
                <a:gd name="T85" fmla="*/ 63 h 75"/>
                <a:gd name="T86" fmla="*/ 150 w 151"/>
                <a:gd name="T87" fmla="*/ 70 h 75"/>
                <a:gd name="T88" fmla="*/ 150 w 151"/>
                <a:gd name="T89" fmla="*/ 70 h 7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1" h="75">
                  <a:moveTo>
                    <a:pt x="150" y="70"/>
                  </a:moveTo>
                  <a:lnTo>
                    <a:pt x="130" y="73"/>
                  </a:lnTo>
                  <a:lnTo>
                    <a:pt x="95" y="74"/>
                  </a:lnTo>
                  <a:lnTo>
                    <a:pt x="67" y="74"/>
                  </a:lnTo>
                  <a:lnTo>
                    <a:pt x="57" y="72"/>
                  </a:lnTo>
                  <a:lnTo>
                    <a:pt x="47" y="71"/>
                  </a:lnTo>
                  <a:lnTo>
                    <a:pt x="36" y="66"/>
                  </a:lnTo>
                  <a:lnTo>
                    <a:pt x="23" y="54"/>
                  </a:lnTo>
                  <a:lnTo>
                    <a:pt x="10" y="35"/>
                  </a:lnTo>
                  <a:lnTo>
                    <a:pt x="3" y="14"/>
                  </a:lnTo>
                  <a:lnTo>
                    <a:pt x="0" y="5"/>
                  </a:lnTo>
                  <a:lnTo>
                    <a:pt x="6" y="0"/>
                  </a:lnTo>
                  <a:lnTo>
                    <a:pt x="15" y="3"/>
                  </a:lnTo>
                  <a:lnTo>
                    <a:pt x="27" y="12"/>
                  </a:lnTo>
                  <a:lnTo>
                    <a:pt x="43" y="20"/>
                  </a:lnTo>
                  <a:lnTo>
                    <a:pt x="60" y="25"/>
                  </a:lnTo>
                  <a:lnTo>
                    <a:pt x="81" y="29"/>
                  </a:lnTo>
                  <a:lnTo>
                    <a:pt x="88" y="30"/>
                  </a:lnTo>
                  <a:lnTo>
                    <a:pt x="85" y="36"/>
                  </a:lnTo>
                  <a:lnTo>
                    <a:pt x="93" y="39"/>
                  </a:lnTo>
                  <a:lnTo>
                    <a:pt x="101" y="37"/>
                  </a:lnTo>
                  <a:lnTo>
                    <a:pt x="106" y="32"/>
                  </a:lnTo>
                  <a:lnTo>
                    <a:pt x="143" y="32"/>
                  </a:lnTo>
                  <a:lnTo>
                    <a:pt x="144" y="40"/>
                  </a:lnTo>
                  <a:lnTo>
                    <a:pt x="105" y="40"/>
                  </a:lnTo>
                  <a:lnTo>
                    <a:pt x="88" y="39"/>
                  </a:lnTo>
                  <a:lnTo>
                    <a:pt x="74" y="37"/>
                  </a:lnTo>
                  <a:lnTo>
                    <a:pt x="55" y="33"/>
                  </a:lnTo>
                  <a:lnTo>
                    <a:pt x="34" y="27"/>
                  </a:lnTo>
                  <a:lnTo>
                    <a:pt x="19" y="20"/>
                  </a:lnTo>
                  <a:lnTo>
                    <a:pt x="13" y="15"/>
                  </a:lnTo>
                  <a:lnTo>
                    <a:pt x="16" y="24"/>
                  </a:lnTo>
                  <a:lnTo>
                    <a:pt x="26" y="39"/>
                  </a:lnTo>
                  <a:lnTo>
                    <a:pt x="35" y="50"/>
                  </a:lnTo>
                  <a:lnTo>
                    <a:pt x="45" y="58"/>
                  </a:lnTo>
                  <a:lnTo>
                    <a:pt x="55" y="63"/>
                  </a:lnTo>
                  <a:lnTo>
                    <a:pt x="68" y="66"/>
                  </a:lnTo>
                  <a:lnTo>
                    <a:pt x="88" y="68"/>
                  </a:lnTo>
                  <a:lnTo>
                    <a:pt x="109" y="69"/>
                  </a:lnTo>
                  <a:lnTo>
                    <a:pt x="120" y="68"/>
                  </a:lnTo>
                  <a:lnTo>
                    <a:pt x="128" y="68"/>
                  </a:lnTo>
                  <a:lnTo>
                    <a:pt x="138" y="66"/>
                  </a:lnTo>
                  <a:lnTo>
                    <a:pt x="150" y="63"/>
                  </a:lnTo>
                  <a:lnTo>
                    <a:pt x="150" y="7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89" name="Freeform 32"/>
            <p:cNvSpPr>
              <a:spLocks/>
            </p:cNvSpPr>
            <p:nvPr/>
          </p:nvSpPr>
          <p:spPr bwMode="auto">
            <a:xfrm>
              <a:off x="2250" y="3529"/>
              <a:ext cx="39" cy="17"/>
            </a:xfrm>
            <a:custGeom>
              <a:avLst/>
              <a:gdLst>
                <a:gd name="T0" fmla="*/ 1 w 39"/>
                <a:gd name="T1" fmla="*/ 11 h 17"/>
                <a:gd name="T2" fmla="*/ 8 w 39"/>
                <a:gd name="T3" fmla="*/ 14 h 17"/>
                <a:gd name="T4" fmla="*/ 19 w 39"/>
                <a:gd name="T5" fmla="*/ 16 h 17"/>
                <a:gd name="T6" fmla="*/ 27 w 39"/>
                <a:gd name="T7" fmla="*/ 14 h 17"/>
                <a:gd name="T8" fmla="*/ 38 w 39"/>
                <a:gd name="T9" fmla="*/ 11 h 17"/>
                <a:gd name="T10" fmla="*/ 36 w 39"/>
                <a:gd name="T11" fmla="*/ 1 h 17"/>
                <a:gd name="T12" fmla="*/ 26 w 39"/>
                <a:gd name="T13" fmla="*/ 4 h 17"/>
                <a:gd name="T14" fmla="*/ 17 w 39"/>
                <a:gd name="T15" fmla="*/ 6 h 17"/>
                <a:gd name="T16" fmla="*/ 6 w 39"/>
                <a:gd name="T17" fmla="*/ 3 h 17"/>
                <a:gd name="T18" fmla="*/ 0 w 39"/>
                <a:gd name="T19" fmla="*/ 0 h 17"/>
                <a:gd name="T20" fmla="*/ 1 w 39"/>
                <a:gd name="T21" fmla="*/ 11 h 17"/>
                <a:gd name="T22" fmla="*/ 1 w 39"/>
                <a:gd name="T23" fmla="*/ 11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 h="17">
                  <a:moveTo>
                    <a:pt x="1" y="11"/>
                  </a:moveTo>
                  <a:lnTo>
                    <a:pt x="8" y="14"/>
                  </a:lnTo>
                  <a:lnTo>
                    <a:pt x="19" y="16"/>
                  </a:lnTo>
                  <a:lnTo>
                    <a:pt x="27" y="14"/>
                  </a:lnTo>
                  <a:lnTo>
                    <a:pt x="38" y="11"/>
                  </a:lnTo>
                  <a:lnTo>
                    <a:pt x="36" y="1"/>
                  </a:lnTo>
                  <a:lnTo>
                    <a:pt x="26" y="4"/>
                  </a:lnTo>
                  <a:lnTo>
                    <a:pt x="17" y="6"/>
                  </a:lnTo>
                  <a:lnTo>
                    <a:pt x="6" y="3"/>
                  </a:lnTo>
                  <a:lnTo>
                    <a:pt x="0" y="0"/>
                  </a:lnTo>
                  <a:lnTo>
                    <a:pt x="1" y="1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90" name="Freeform 33"/>
            <p:cNvSpPr>
              <a:spLocks/>
            </p:cNvSpPr>
            <p:nvPr/>
          </p:nvSpPr>
          <p:spPr bwMode="auto">
            <a:xfrm>
              <a:off x="2176" y="3452"/>
              <a:ext cx="56" cy="91"/>
            </a:xfrm>
            <a:custGeom>
              <a:avLst/>
              <a:gdLst>
                <a:gd name="T0" fmla="*/ 25 w 56"/>
                <a:gd name="T1" fmla="*/ 88 h 91"/>
                <a:gd name="T2" fmla="*/ 30 w 56"/>
                <a:gd name="T3" fmla="*/ 73 h 91"/>
                <a:gd name="T4" fmla="*/ 41 w 56"/>
                <a:gd name="T5" fmla="*/ 71 h 91"/>
                <a:gd name="T6" fmla="*/ 49 w 56"/>
                <a:gd name="T7" fmla="*/ 71 h 91"/>
                <a:gd name="T8" fmla="*/ 48 w 56"/>
                <a:gd name="T9" fmla="*/ 65 h 91"/>
                <a:gd name="T10" fmla="*/ 37 w 56"/>
                <a:gd name="T11" fmla="*/ 64 h 91"/>
                <a:gd name="T12" fmla="*/ 35 w 56"/>
                <a:gd name="T13" fmla="*/ 61 h 91"/>
                <a:gd name="T14" fmla="*/ 40 w 56"/>
                <a:gd name="T15" fmla="*/ 49 h 91"/>
                <a:gd name="T16" fmla="*/ 45 w 56"/>
                <a:gd name="T17" fmla="*/ 33 h 91"/>
                <a:gd name="T18" fmla="*/ 48 w 56"/>
                <a:gd name="T19" fmla="*/ 20 h 91"/>
                <a:gd name="T20" fmla="*/ 55 w 56"/>
                <a:gd name="T21" fmla="*/ 3 h 91"/>
                <a:gd name="T22" fmla="*/ 51 w 56"/>
                <a:gd name="T23" fmla="*/ 0 h 91"/>
                <a:gd name="T24" fmla="*/ 43 w 56"/>
                <a:gd name="T25" fmla="*/ 5 h 91"/>
                <a:gd name="T26" fmla="*/ 19 w 56"/>
                <a:gd name="T27" fmla="*/ 27 h 91"/>
                <a:gd name="T28" fmla="*/ 0 w 56"/>
                <a:gd name="T29" fmla="*/ 45 h 91"/>
                <a:gd name="T30" fmla="*/ 5 w 56"/>
                <a:gd name="T31" fmla="*/ 53 h 91"/>
                <a:gd name="T32" fmla="*/ 15 w 56"/>
                <a:gd name="T33" fmla="*/ 46 h 91"/>
                <a:gd name="T34" fmla="*/ 25 w 56"/>
                <a:gd name="T35" fmla="*/ 40 h 91"/>
                <a:gd name="T36" fmla="*/ 32 w 56"/>
                <a:gd name="T37" fmla="*/ 33 h 91"/>
                <a:gd name="T38" fmla="*/ 28 w 56"/>
                <a:gd name="T39" fmla="*/ 46 h 91"/>
                <a:gd name="T40" fmla="*/ 23 w 56"/>
                <a:gd name="T41" fmla="*/ 60 h 91"/>
                <a:gd name="T42" fmla="*/ 14 w 56"/>
                <a:gd name="T43" fmla="*/ 79 h 91"/>
                <a:gd name="T44" fmla="*/ 17 w 56"/>
                <a:gd name="T45" fmla="*/ 90 h 91"/>
                <a:gd name="T46" fmla="*/ 25 w 56"/>
                <a:gd name="T47" fmla="*/ 88 h 91"/>
                <a:gd name="T48" fmla="*/ 25 w 56"/>
                <a:gd name="T49" fmla="*/ 88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6" h="91">
                  <a:moveTo>
                    <a:pt x="25" y="88"/>
                  </a:moveTo>
                  <a:lnTo>
                    <a:pt x="30" y="73"/>
                  </a:lnTo>
                  <a:lnTo>
                    <a:pt x="41" y="71"/>
                  </a:lnTo>
                  <a:lnTo>
                    <a:pt x="49" y="71"/>
                  </a:lnTo>
                  <a:lnTo>
                    <a:pt x="48" y="65"/>
                  </a:lnTo>
                  <a:lnTo>
                    <a:pt x="37" y="64"/>
                  </a:lnTo>
                  <a:lnTo>
                    <a:pt x="35" y="61"/>
                  </a:lnTo>
                  <a:lnTo>
                    <a:pt x="40" y="49"/>
                  </a:lnTo>
                  <a:lnTo>
                    <a:pt x="45" y="33"/>
                  </a:lnTo>
                  <a:lnTo>
                    <a:pt x="48" y="20"/>
                  </a:lnTo>
                  <a:lnTo>
                    <a:pt x="55" y="3"/>
                  </a:lnTo>
                  <a:lnTo>
                    <a:pt x="51" y="0"/>
                  </a:lnTo>
                  <a:lnTo>
                    <a:pt x="43" y="5"/>
                  </a:lnTo>
                  <a:lnTo>
                    <a:pt x="19" y="27"/>
                  </a:lnTo>
                  <a:lnTo>
                    <a:pt x="0" y="45"/>
                  </a:lnTo>
                  <a:lnTo>
                    <a:pt x="5" y="53"/>
                  </a:lnTo>
                  <a:lnTo>
                    <a:pt x="15" y="46"/>
                  </a:lnTo>
                  <a:lnTo>
                    <a:pt x="25" y="40"/>
                  </a:lnTo>
                  <a:lnTo>
                    <a:pt x="32" y="33"/>
                  </a:lnTo>
                  <a:lnTo>
                    <a:pt x="28" y="46"/>
                  </a:lnTo>
                  <a:lnTo>
                    <a:pt x="23" y="60"/>
                  </a:lnTo>
                  <a:lnTo>
                    <a:pt x="14" y="79"/>
                  </a:lnTo>
                  <a:lnTo>
                    <a:pt x="17" y="90"/>
                  </a:lnTo>
                  <a:lnTo>
                    <a:pt x="25" y="88"/>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91" name="Freeform 34"/>
            <p:cNvSpPr>
              <a:spLocks/>
            </p:cNvSpPr>
            <p:nvPr/>
          </p:nvSpPr>
          <p:spPr bwMode="auto">
            <a:xfrm>
              <a:off x="2112" y="3493"/>
              <a:ext cx="58" cy="61"/>
            </a:xfrm>
            <a:custGeom>
              <a:avLst/>
              <a:gdLst>
                <a:gd name="T0" fmla="*/ 57 w 58"/>
                <a:gd name="T1" fmla="*/ 19 h 61"/>
                <a:gd name="T2" fmla="*/ 44 w 58"/>
                <a:gd name="T3" fmla="*/ 31 h 61"/>
                <a:gd name="T4" fmla="*/ 36 w 58"/>
                <a:gd name="T5" fmla="*/ 36 h 61"/>
                <a:gd name="T6" fmla="*/ 27 w 58"/>
                <a:gd name="T7" fmla="*/ 41 h 61"/>
                <a:gd name="T8" fmla="*/ 25 w 58"/>
                <a:gd name="T9" fmla="*/ 45 h 61"/>
                <a:gd name="T10" fmla="*/ 23 w 58"/>
                <a:gd name="T11" fmla="*/ 52 h 61"/>
                <a:gd name="T12" fmla="*/ 20 w 58"/>
                <a:gd name="T13" fmla="*/ 56 h 61"/>
                <a:gd name="T14" fmla="*/ 16 w 58"/>
                <a:gd name="T15" fmla="*/ 59 h 61"/>
                <a:gd name="T16" fmla="*/ 12 w 58"/>
                <a:gd name="T17" fmla="*/ 60 h 61"/>
                <a:gd name="T18" fmla="*/ 7 w 58"/>
                <a:gd name="T19" fmla="*/ 59 h 61"/>
                <a:gd name="T20" fmla="*/ 1 w 58"/>
                <a:gd name="T21" fmla="*/ 57 h 61"/>
                <a:gd name="T22" fmla="*/ 0 w 58"/>
                <a:gd name="T23" fmla="*/ 53 h 61"/>
                <a:gd name="T24" fmla="*/ 4 w 58"/>
                <a:gd name="T25" fmla="*/ 43 h 61"/>
                <a:gd name="T26" fmla="*/ 8 w 58"/>
                <a:gd name="T27" fmla="*/ 35 h 61"/>
                <a:gd name="T28" fmla="*/ 15 w 58"/>
                <a:gd name="T29" fmla="*/ 34 h 61"/>
                <a:gd name="T30" fmla="*/ 18 w 58"/>
                <a:gd name="T31" fmla="*/ 37 h 61"/>
                <a:gd name="T32" fmla="*/ 14 w 58"/>
                <a:gd name="T33" fmla="*/ 39 h 61"/>
                <a:gd name="T34" fmla="*/ 10 w 58"/>
                <a:gd name="T35" fmla="*/ 42 h 61"/>
                <a:gd name="T36" fmla="*/ 7 w 58"/>
                <a:gd name="T37" fmla="*/ 46 h 61"/>
                <a:gd name="T38" fmla="*/ 4 w 58"/>
                <a:gd name="T39" fmla="*/ 50 h 61"/>
                <a:gd name="T40" fmla="*/ 14 w 58"/>
                <a:gd name="T41" fmla="*/ 52 h 61"/>
                <a:gd name="T42" fmla="*/ 16 w 58"/>
                <a:gd name="T43" fmla="*/ 50 h 61"/>
                <a:gd name="T44" fmla="*/ 18 w 58"/>
                <a:gd name="T45" fmla="*/ 46 h 61"/>
                <a:gd name="T46" fmla="*/ 20 w 58"/>
                <a:gd name="T47" fmla="*/ 41 h 61"/>
                <a:gd name="T48" fmla="*/ 22 w 58"/>
                <a:gd name="T49" fmla="*/ 37 h 61"/>
                <a:gd name="T50" fmla="*/ 20 w 58"/>
                <a:gd name="T51" fmla="*/ 33 h 61"/>
                <a:gd name="T52" fmla="*/ 27 w 58"/>
                <a:gd name="T53" fmla="*/ 28 h 61"/>
                <a:gd name="T54" fmla="*/ 31 w 58"/>
                <a:gd name="T55" fmla="*/ 24 h 61"/>
                <a:gd name="T56" fmla="*/ 49 w 58"/>
                <a:gd name="T57" fmla="*/ 0 h 61"/>
                <a:gd name="T58" fmla="*/ 57 w 58"/>
                <a:gd name="T59" fmla="*/ 19 h 61"/>
                <a:gd name="T60" fmla="*/ 57 w 58"/>
                <a:gd name="T61" fmla="*/ 19 h 6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8" h="61">
                  <a:moveTo>
                    <a:pt x="57" y="19"/>
                  </a:moveTo>
                  <a:lnTo>
                    <a:pt x="44" y="31"/>
                  </a:lnTo>
                  <a:lnTo>
                    <a:pt x="36" y="36"/>
                  </a:lnTo>
                  <a:lnTo>
                    <a:pt x="27" y="41"/>
                  </a:lnTo>
                  <a:lnTo>
                    <a:pt x="25" y="45"/>
                  </a:lnTo>
                  <a:lnTo>
                    <a:pt x="23" y="52"/>
                  </a:lnTo>
                  <a:lnTo>
                    <a:pt x="20" y="56"/>
                  </a:lnTo>
                  <a:lnTo>
                    <a:pt x="16" y="59"/>
                  </a:lnTo>
                  <a:lnTo>
                    <a:pt x="12" y="60"/>
                  </a:lnTo>
                  <a:lnTo>
                    <a:pt x="7" y="59"/>
                  </a:lnTo>
                  <a:lnTo>
                    <a:pt x="1" y="57"/>
                  </a:lnTo>
                  <a:lnTo>
                    <a:pt x="0" y="53"/>
                  </a:lnTo>
                  <a:lnTo>
                    <a:pt x="4" y="43"/>
                  </a:lnTo>
                  <a:lnTo>
                    <a:pt x="8" y="35"/>
                  </a:lnTo>
                  <a:lnTo>
                    <a:pt x="15" y="34"/>
                  </a:lnTo>
                  <a:lnTo>
                    <a:pt x="18" y="37"/>
                  </a:lnTo>
                  <a:lnTo>
                    <a:pt x="14" y="39"/>
                  </a:lnTo>
                  <a:lnTo>
                    <a:pt x="10" y="42"/>
                  </a:lnTo>
                  <a:lnTo>
                    <a:pt x="7" y="46"/>
                  </a:lnTo>
                  <a:lnTo>
                    <a:pt x="4" y="50"/>
                  </a:lnTo>
                  <a:lnTo>
                    <a:pt x="14" y="52"/>
                  </a:lnTo>
                  <a:lnTo>
                    <a:pt x="16" y="50"/>
                  </a:lnTo>
                  <a:lnTo>
                    <a:pt x="18" y="46"/>
                  </a:lnTo>
                  <a:lnTo>
                    <a:pt x="20" y="41"/>
                  </a:lnTo>
                  <a:lnTo>
                    <a:pt x="22" y="37"/>
                  </a:lnTo>
                  <a:lnTo>
                    <a:pt x="20" y="33"/>
                  </a:lnTo>
                  <a:lnTo>
                    <a:pt x="27" y="28"/>
                  </a:lnTo>
                  <a:lnTo>
                    <a:pt x="31" y="24"/>
                  </a:lnTo>
                  <a:lnTo>
                    <a:pt x="49" y="0"/>
                  </a:lnTo>
                  <a:lnTo>
                    <a:pt x="57" y="19"/>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92" name="Freeform 35"/>
            <p:cNvSpPr>
              <a:spLocks/>
            </p:cNvSpPr>
            <p:nvPr/>
          </p:nvSpPr>
          <p:spPr bwMode="auto">
            <a:xfrm>
              <a:off x="2171" y="3409"/>
              <a:ext cx="73" cy="85"/>
            </a:xfrm>
            <a:custGeom>
              <a:avLst/>
              <a:gdLst>
                <a:gd name="T0" fmla="*/ 0 w 73"/>
                <a:gd name="T1" fmla="*/ 71 h 85"/>
                <a:gd name="T2" fmla="*/ 11 w 73"/>
                <a:gd name="T3" fmla="*/ 55 h 85"/>
                <a:gd name="T4" fmla="*/ 23 w 73"/>
                <a:gd name="T5" fmla="*/ 40 h 85"/>
                <a:gd name="T6" fmla="*/ 32 w 73"/>
                <a:gd name="T7" fmla="*/ 28 h 85"/>
                <a:gd name="T8" fmla="*/ 45 w 73"/>
                <a:gd name="T9" fmla="*/ 13 h 85"/>
                <a:gd name="T10" fmla="*/ 56 w 73"/>
                <a:gd name="T11" fmla="*/ 0 h 85"/>
                <a:gd name="T12" fmla="*/ 72 w 73"/>
                <a:gd name="T13" fmla="*/ 7 h 85"/>
                <a:gd name="T14" fmla="*/ 56 w 73"/>
                <a:gd name="T15" fmla="*/ 21 h 85"/>
                <a:gd name="T16" fmla="*/ 39 w 73"/>
                <a:gd name="T17" fmla="*/ 42 h 85"/>
                <a:gd name="T18" fmla="*/ 22 w 73"/>
                <a:gd name="T19" fmla="*/ 63 h 85"/>
                <a:gd name="T20" fmla="*/ 4 w 73"/>
                <a:gd name="T21" fmla="*/ 84 h 85"/>
                <a:gd name="T22" fmla="*/ 0 w 73"/>
                <a:gd name="T23" fmla="*/ 71 h 85"/>
                <a:gd name="T24" fmla="*/ 0 w 73"/>
                <a:gd name="T25" fmla="*/ 71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3" h="85">
                  <a:moveTo>
                    <a:pt x="0" y="71"/>
                  </a:moveTo>
                  <a:lnTo>
                    <a:pt x="11" y="55"/>
                  </a:lnTo>
                  <a:lnTo>
                    <a:pt x="23" y="40"/>
                  </a:lnTo>
                  <a:lnTo>
                    <a:pt x="32" y="28"/>
                  </a:lnTo>
                  <a:lnTo>
                    <a:pt x="45" y="13"/>
                  </a:lnTo>
                  <a:lnTo>
                    <a:pt x="56" y="0"/>
                  </a:lnTo>
                  <a:lnTo>
                    <a:pt x="72" y="7"/>
                  </a:lnTo>
                  <a:lnTo>
                    <a:pt x="56" y="21"/>
                  </a:lnTo>
                  <a:lnTo>
                    <a:pt x="39" y="42"/>
                  </a:lnTo>
                  <a:lnTo>
                    <a:pt x="22" y="63"/>
                  </a:lnTo>
                  <a:lnTo>
                    <a:pt x="4" y="84"/>
                  </a:lnTo>
                  <a:lnTo>
                    <a:pt x="0" y="7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93" name="Freeform 36"/>
            <p:cNvSpPr>
              <a:spLocks/>
            </p:cNvSpPr>
            <p:nvPr/>
          </p:nvSpPr>
          <p:spPr bwMode="auto">
            <a:xfrm>
              <a:off x="2222" y="3408"/>
              <a:ext cx="141" cy="196"/>
            </a:xfrm>
            <a:custGeom>
              <a:avLst/>
              <a:gdLst>
                <a:gd name="T0" fmla="*/ 15 w 141"/>
                <a:gd name="T1" fmla="*/ 175 h 196"/>
                <a:gd name="T2" fmla="*/ 38 w 141"/>
                <a:gd name="T3" fmla="*/ 178 h 196"/>
                <a:gd name="T4" fmla="*/ 62 w 141"/>
                <a:gd name="T5" fmla="*/ 171 h 196"/>
                <a:gd name="T6" fmla="*/ 57 w 141"/>
                <a:gd name="T7" fmla="*/ 135 h 196"/>
                <a:gd name="T8" fmla="*/ 63 w 141"/>
                <a:gd name="T9" fmla="*/ 84 h 196"/>
                <a:gd name="T10" fmla="*/ 77 w 141"/>
                <a:gd name="T11" fmla="*/ 51 h 196"/>
                <a:gd name="T12" fmla="*/ 97 w 141"/>
                <a:gd name="T13" fmla="*/ 82 h 196"/>
                <a:gd name="T14" fmla="*/ 117 w 141"/>
                <a:gd name="T15" fmla="*/ 104 h 196"/>
                <a:gd name="T16" fmla="*/ 93 w 141"/>
                <a:gd name="T17" fmla="*/ 52 h 196"/>
                <a:gd name="T18" fmla="*/ 77 w 141"/>
                <a:gd name="T19" fmla="*/ 32 h 196"/>
                <a:gd name="T20" fmla="*/ 54 w 141"/>
                <a:gd name="T21" fmla="*/ 33 h 196"/>
                <a:gd name="T22" fmla="*/ 42 w 141"/>
                <a:gd name="T23" fmla="*/ 38 h 196"/>
                <a:gd name="T24" fmla="*/ 34 w 141"/>
                <a:gd name="T25" fmla="*/ 102 h 196"/>
                <a:gd name="T26" fmla="*/ 32 w 141"/>
                <a:gd name="T27" fmla="*/ 145 h 196"/>
                <a:gd name="T28" fmla="*/ 6 w 141"/>
                <a:gd name="T29" fmla="*/ 141 h 196"/>
                <a:gd name="T30" fmla="*/ 16 w 141"/>
                <a:gd name="T31" fmla="*/ 140 h 196"/>
                <a:gd name="T32" fmla="*/ 28 w 141"/>
                <a:gd name="T33" fmla="*/ 97 h 196"/>
                <a:gd name="T34" fmla="*/ 36 w 141"/>
                <a:gd name="T35" fmla="*/ 36 h 196"/>
                <a:gd name="T36" fmla="*/ 19 w 141"/>
                <a:gd name="T37" fmla="*/ 78 h 196"/>
                <a:gd name="T38" fmla="*/ 8 w 141"/>
                <a:gd name="T39" fmla="*/ 104 h 196"/>
                <a:gd name="T40" fmla="*/ 12 w 141"/>
                <a:gd name="T41" fmla="*/ 73 h 196"/>
                <a:gd name="T42" fmla="*/ 29 w 141"/>
                <a:gd name="T43" fmla="*/ 28 h 196"/>
                <a:gd name="T44" fmla="*/ 19 w 141"/>
                <a:gd name="T45" fmla="*/ 8 h 196"/>
                <a:gd name="T46" fmla="*/ 65 w 141"/>
                <a:gd name="T47" fmla="*/ 3 h 196"/>
                <a:gd name="T48" fmla="*/ 94 w 141"/>
                <a:gd name="T49" fmla="*/ 9 h 196"/>
                <a:gd name="T50" fmla="*/ 106 w 141"/>
                <a:gd name="T51" fmla="*/ 54 h 196"/>
                <a:gd name="T52" fmla="*/ 120 w 141"/>
                <a:gd name="T53" fmla="*/ 85 h 196"/>
                <a:gd name="T54" fmla="*/ 140 w 141"/>
                <a:gd name="T55" fmla="*/ 114 h 196"/>
                <a:gd name="T56" fmla="*/ 127 w 141"/>
                <a:gd name="T57" fmla="*/ 127 h 196"/>
                <a:gd name="T58" fmla="*/ 93 w 141"/>
                <a:gd name="T59" fmla="*/ 96 h 196"/>
                <a:gd name="T60" fmla="*/ 77 w 141"/>
                <a:gd name="T61" fmla="*/ 78 h 196"/>
                <a:gd name="T62" fmla="*/ 74 w 141"/>
                <a:gd name="T63" fmla="*/ 115 h 196"/>
                <a:gd name="T64" fmla="*/ 77 w 141"/>
                <a:gd name="T65" fmla="*/ 156 h 196"/>
                <a:gd name="T66" fmla="*/ 104 w 141"/>
                <a:gd name="T67" fmla="*/ 159 h 196"/>
                <a:gd name="T68" fmla="*/ 87 w 141"/>
                <a:gd name="T69" fmla="*/ 185 h 196"/>
                <a:gd name="T70" fmla="*/ 48 w 141"/>
                <a:gd name="T71" fmla="*/ 195 h 196"/>
                <a:gd name="T72" fmla="*/ 9 w 141"/>
                <a:gd name="T73" fmla="*/ 188 h 196"/>
                <a:gd name="T74" fmla="*/ 4 w 141"/>
                <a:gd name="T75" fmla="*/ 172 h 19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 h="196">
                  <a:moveTo>
                    <a:pt x="4" y="172"/>
                  </a:moveTo>
                  <a:lnTo>
                    <a:pt x="15" y="175"/>
                  </a:lnTo>
                  <a:lnTo>
                    <a:pt x="25" y="178"/>
                  </a:lnTo>
                  <a:lnTo>
                    <a:pt x="38" y="178"/>
                  </a:lnTo>
                  <a:lnTo>
                    <a:pt x="49" y="175"/>
                  </a:lnTo>
                  <a:lnTo>
                    <a:pt x="62" y="171"/>
                  </a:lnTo>
                  <a:lnTo>
                    <a:pt x="60" y="155"/>
                  </a:lnTo>
                  <a:lnTo>
                    <a:pt x="57" y="135"/>
                  </a:lnTo>
                  <a:lnTo>
                    <a:pt x="59" y="112"/>
                  </a:lnTo>
                  <a:lnTo>
                    <a:pt x="63" y="84"/>
                  </a:lnTo>
                  <a:lnTo>
                    <a:pt x="66" y="52"/>
                  </a:lnTo>
                  <a:lnTo>
                    <a:pt x="77" y="51"/>
                  </a:lnTo>
                  <a:lnTo>
                    <a:pt x="87" y="69"/>
                  </a:lnTo>
                  <a:lnTo>
                    <a:pt x="97" y="82"/>
                  </a:lnTo>
                  <a:lnTo>
                    <a:pt x="106" y="94"/>
                  </a:lnTo>
                  <a:lnTo>
                    <a:pt x="117" y="104"/>
                  </a:lnTo>
                  <a:lnTo>
                    <a:pt x="106" y="83"/>
                  </a:lnTo>
                  <a:lnTo>
                    <a:pt x="93" y="52"/>
                  </a:lnTo>
                  <a:lnTo>
                    <a:pt x="84" y="27"/>
                  </a:lnTo>
                  <a:lnTo>
                    <a:pt x="77" y="32"/>
                  </a:lnTo>
                  <a:lnTo>
                    <a:pt x="68" y="34"/>
                  </a:lnTo>
                  <a:lnTo>
                    <a:pt x="54" y="33"/>
                  </a:lnTo>
                  <a:lnTo>
                    <a:pt x="46" y="28"/>
                  </a:lnTo>
                  <a:lnTo>
                    <a:pt x="42" y="38"/>
                  </a:lnTo>
                  <a:lnTo>
                    <a:pt x="38" y="66"/>
                  </a:lnTo>
                  <a:lnTo>
                    <a:pt x="34" y="102"/>
                  </a:lnTo>
                  <a:lnTo>
                    <a:pt x="33" y="134"/>
                  </a:lnTo>
                  <a:lnTo>
                    <a:pt x="32" y="145"/>
                  </a:lnTo>
                  <a:lnTo>
                    <a:pt x="11" y="153"/>
                  </a:lnTo>
                  <a:lnTo>
                    <a:pt x="6" y="141"/>
                  </a:lnTo>
                  <a:lnTo>
                    <a:pt x="10" y="129"/>
                  </a:lnTo>
                  <a:lnTo>
                    <a:pt x="16" y="140"/>
                  </a:lnTo>
                  <a:lnTo>
                    <a:pt x="23" y="134"/>
                  </a:lnTo>
                  <a:lnTo>
                    <a:pt x="28" y="97"/>
                  </a:lnTo>
                  <a:lnTo>
                    <a:pt x="31" y="73"/>
                  </a:lnTo>
                  <a:lnTo>
                    <a:pt x="36" y="36"/>
                  </a:lnTo>
                  <a:lnTo>
                    <a:pt x="27" y="55"/>
                  </a:lnTo>
                  <a:lnTo>
                    <a:pt x="19" y="78"/>
                  </a:lnTo>
                  <a:lnTo>
                    <a:pt x="13" y="101"/>
                  </a:lnTo>
                  <a:lnTo>
                    <a:pt x="8" y="104"/>
                  </a:lnTo>
                  <a:lnTo>
                    <a:pt x="8" y="98"/>
                  </a:lnTo>
                  <a:lnTo>
                    <a:pt x="12" y="73"/>
                  </a:lnTo>
                  <a:lnTo>
                    <a:pt x="21" y="47"/>
                  </a:lnTo>
                  <a:lnTo>
                    <a:pt x="29" y="28"/>
                  </a:lnTo>
                  <a:lnTo>
                    <a:pt x="25" y="19"/>
                  </a:lnTo>
                  <a:lnTo>
                    <a:pt x="19" y="8"/>
                  </a:lnTo>
                  <a:lnTo>
                    <a:pt x="36" y="9"/>
                  </a:lnTo>
                  <a:lnTo>
                    <a:pt x="65" y="3"/>
                  </a:lnTo>
                  <a:lnTo>
                    <a:pt x="88" y="0"/>
                  </a:lnTo>
                  <a:lnTo>
                    <a:pt x="94" y="9"/>
                  </a:lnTo>
                  <a:lnTo>
                    <a:pt x="100" y="29"/>
                  </a:lnTo>
                  <a:lnTo>
                    <a:pt x="106" y="54"/>
                  </a:lnTo>
                  <a:lnTo>
                    <a:pt x="112" y="72"/>
                  </a:lnTo>
                  <a:lnTo>
                    <a:pt x="120" y="85"/>
                  </a:lnTo>
                  <a:lnTo>
                    <a:pt x="128" y="99"/>
                  </a:lnTo>
                  <a:lnTo>
                    <a:pt x="140" y="114"/>
                  </a:lnTo>
                  <a:lnTo>
                    <a:pt x="133" y="129"/>
                  </a:lnTo>
                  <a:lnTo>
                    <a:pt x="127" y="127"/>
                  </a:lnTo>
                  <a:lnTo>
                    <a:pt x="109" y="114"/>
                  </a:lnTo>
                  <a:lnTo>
                    <a:pt x="93" y="96"/>
                  </a:lnTo>
                  <a:lnTo>
                    <a:pt x="81" y="80"/>
                  </a:lnTo>
                  <a:lnTo>
                    <a:pt x="77" y="78"/>
                  </a:lnTo>
                  <a:lnTo>
                    <a:pt x="77" y="97"/>
                  </a:lnTo>
                  <a:lnTo>
                    <a:pt x="74" y="115"/>
                  </a:lnTo>
                  <a:lnTo>
                    <a:pt x="74" y="134"/>
                  </a:lnTo>
                  <a:lnTo>
                    <a:pt x="77" y="156"/>
                  </a:lnTo>
                  <a:lnTo>
                    <a:pt x="91" y="159"/>
                  </a:lnTo>
                  <a:lnTo>
                    <a:pt x="104" y="159"/>
                  </a:lnTo>
                  <a:lnTo>
                    <a:pt x="114" y="164"/>
                  </a:lnTo>
                  <a:lnTo>
                    <a:pt x="87" y="185"/>
                  </a:lnTo>
                  <a:lnTo>
                    <a:pt x="71" y="191"/>
                  </a:lnTo>
                  <a:lnTo>
                    <a:pt x="48" y="195"/>
                  </a:lnTo>
                  <a:lnTo>
                    <a:pt x="24" y="193"/>
                  </a:lnTo>
                  <a:lnTo>
                    <a:pt x="9" y="188"/>
                  </a:lnTo>
                  <a:lnTo>
                    <a:pt x="0" y="184"/>
                  </a:lnTo>
                  <a:lnTo>
                    <a:pt x="4" y="172"/>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94" name="Freeform 37"/>
            <p:cNvSpPr>
              <a:spLocks/>
            </p:cNvSpPr>
            <p:nvPr/>
          </p:nvSpPr>
          <p:spPr bwMode="auto">
            <a:xfrm>
              <a:off x="2352" y="3522"/>
              <a:ext cx="35" cy="30"/>
            </a:xfrm>
            <a:custGeom>
              <a:avLst/>
              <a:gdLst>
                <a:gd name="T0" fmla="*/ 0 w 35"/>
                <a:gd name="T1" fmla="*/ 10 h 30"/>
                <a:gd name="T2" fmla="*/ 1 w 35"/>
                <a:gd name="T3" fmla="*/ 22 h 30"/>
                <a:gd name="T4" fmla="*/ 4 w 35"/>
                <a:gd name="T5" fmla="*/ 24 h 30"/>
                <a:gd name="T6" fmla="*/ 8 w 35"/>
                <a:gd name="T7" fmla="*/ 23 h 30"/>
                <a:gd name="T8" fmla="*/ 12 w 35"/>
                <a:gd name="T9" fmla="*/ 23 h 30"/>
                <a:gd name="T10" fmla="*/ 16 w 35"/>
                <a:gd name="T11" fmla="*/ 23 h 30"/>
                <a:gd name="T12" fmla="*/ 19 w 35"/>
                <a:gd name="T13" fmla="*/ 25 h 30"/>
                <a:gd name="T14" fmla="*/ 21 w 35"/>
                <a:gd name="T15" fmla="*/ 28 h 30"/>
                <a:gd name="T16" fmla="*/ 25 w 35"/>
                <a:gd name="T17" fmla="*/ 29 h 30"/>
                <a:gd name="T18" fmla="*/ 29 w 35"/>
                <a:gd name="T19" fmla="*/ 29 h 30"/>
                <a:gd name="T20" fmla="*/ 33 w 35"/>
                <a:gd name="T21" fmla="*/ 28 h 30"/>
                <a:gd name="T22" fmla="*/ 34 w 35"/>
                <a:gd name="T23" fmla="*/ 25 h 30"/>
                <a:gd name="T24" fmla="*/ 34 w 35"/>
                <a:gd name="T25" fmla="*/ 18 h 30"/>
                <a:gd name="T26" fmla="*/ 32 w 35"/>
                <a:gd name="T27" fmla="*/ 13 h 30"/>
                <a:gd name="T28" fmla="*/ 26 w 35"/>
                <a:gd name="T29" fmla="*/ 9 h 30"/>
                <a:gd name="T30" fmla="*/ 24 w 35"/>
                <a:gd name="T31" fmla="*/ 6 h 30"/>
                <a:gd name="T32" fmla="*/ 16 w 35"/>
                <a:gd name="T33" fmla="*/ 3 h 30"/>
                <a:gd name="T34" fmla="*/ 9 w 35"/>
                <a:gd name="T35" fmla="*/ 0 h 30"/>
                <a:gd name="T36" fmla="*/ 7 w 35"/>
                <a:gd name="T37" fmla="*/ 6 h 30"/>
                <a:gd name="T38" fmla="*/ 12 w 35"/>
                <a:gd name="T39" fmla="*/ 8 h 30"/>
                <a:gd name="T40" fmla="*/ 16 w 35"/>
                <a:gd name="T41" fmla="*/ 10 h 30"/>
                <a:gd name="T42" fmla="*/ 21 w 35"/>
                <a:gd name="T43" fmla="*/ 12 h 30"/>
                <a:gd name="T44" fmla="*/ 24 w 35"/>
                <a:gd name="T45" fmla="*/ 14 h 30"/>
                <a:gd name="T46" fmla="*/ 27 w 35"/>
                <a:gd name="T47" fmla="*/ 17 h 30"/>
                <a:gd name="T48" fmla="*/ 28 w 35"/>
                <a:gd name="T49" fmla="*/ 21 h 30"/>
                <a:gd name="T50" fmla="*/ 27 w 35"/>
                <a:gd name="T51" fmla="*/ 24 h 30"/>
                <a:gd name="T52" fmla="*/ 24 w 35"/>
                <a:gd name="T53" fmla="*/ 24 h 30"/>
                <a:gd name="T54" fmla="*/ 22 w 35"/>
                <a:gd name="T55" fmla="*/ 21 h 30"/>
                <a:gd name="T56" fmla="*/ 20 w 35"/>
                <a:gd name="T57" fmla="*/ 19 h 30"/>
                <a:gd name="T58" fmla="*/ 15 w 35"/>
                <a:gd name="T59" fmla="*/ 18 h 30"/>
                <a:gd name="T60" fmla="*/ 12 w 35"/>
                <a:gd name="T61" fmla="*/ 18 h 30"/>
                <a:gd name="T62" fmla="*/ 8 w 35"/>
                <a:gd name="T63" fmla="*/ 18 h 30"/>
                <a:gd name="T64" fmla="*/ 7 w 35"/>
                <a:gd name="T65" fmla="*/ 17 h 30"/>
                <a:gd name="T66" fmla="*/ 7 w 35"/>
                <a:gd name="T67" fmla="*/ 12 h 30"/>
                <a:gd name="T68" fmla="*/ 5 w 35"/>
                <a:gd name="T69" fmla="*/ 8 h 30"/>
                <a:gd name="T70" fmla="*/ 0 w 35"/>
                <a:gd name="T71" fmla="*/ 10 h 30"/>
                <a:gd name="T72" fmla="*/ 0 w 35"/>
                <a:gd name="T73" fmla="*/ 10 h 3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5" h="30">
                  <a:moveTo>
                    <a:pt x="0" y="10"/>
                  </a:moveTo>
                  <a:lnTo>
                    <a:pt x="1" y="22"/>
                  </a:lnTo>
                  <a:lnTo>
                    <a:pt x="4" y="24"/>
                  </a:lnTo>
                  <a:lnTo>
                    <a:pt x="8" y="23"/>
                  </a:lnTo>
                  <a:lnTo>
                    <a:pt x="12" y="23"/>
                  </a:lnTo>
                  <a:lnTo>
                    <a:pt x="16" y="23"/>
                  </a:lnTo>
                  <a:lnTo>
                    <a:pt x="19" y="25"/>
                  </a:lnTo>
                  <a:lnTo>
                    <a:pt x="21" y="28"/>
                  </a:lnTo>
                  <a:lnTo>
                    <a:pt x="25" y="29"/>
                  </a:lnTo>
                  <a:lnTo>
                    <a:pt x="29" y="29"/>
                  </a:lnTo>
                  <a:lnTo>
                    <a:pt x="33" y="28"/>
                  </a:lnTo>
                  <a:lnTo>
                    <a:pt x="34" y="25"/>
                  </a:lnTo>
                  <a:lnTo>
                    <a:pt x="34" y="18"/>
                  </a:lnTo>
                  <a:lnTo>
                    <a:pt x="32" y="13"/>
                  </a:lnTo>
                  <a:lnTo>
                    <a:pt x="26" y="9"/>
                  </a:lnTo>
                  <a:lnTo>
                    <a:pt x="24" y="6"/>
                  </a:lnTo>
                  <a:lnTo>
                    <a:pt x="16" y="3"/>
                  </a:lnTo>
                  <a:lnTo>
                    <a:pt x="9" y="0"/>
                  </a:lnTo>
                  <a:lnTo>
                    <a:pt x="7" y="6"/>
                  </a:lnTo>
                  <a:lnTo>
                    <a:pt x="12" y="8"/>
                  </a:lnTo>
                  <a:lnTo>
                    <a:pt x="16" y="10"/>
                  </a:lnTo>
                  <a:lnTo>
                    <a:pt x="21" y="12"/>
                  </a:lnTo>
                  <a:lnTo>
                    <a:pt x="24" y="14"/>
                  </a:lnTo>
                  <a:lnTo>
                    <a:pt x="27" y="17"/>
                  </a:lnTo>
                  <a:lnTo>
                    <a:pt x="28" y="21"/>
                  </a:lnTo>
                  <a:lnTo>
                    <a:pt x="27" y="24"/>
                  </a:lnTo>
                  <a:lnTo>
                    <a:pt x="24" y="24"/>
                  </a:lnTo>
                  <a:lnTo>
                    <a:pt x="22" y="21"/>
                  </a:lnTo>
                  <a:lnTo>
                    <a:pt x="20" y="19"/>
                  </a:lnTo>
                  <a:lnTo>
                    <a:pt x="15" y="18"/>
                  </a:lnTo>
                  <a:lnTo>
                    <a:pt x="12" y="18"/>
                  </a:lnTo>
                  <a:lnTo>
                    <a:pt x="8" y="18"/>
                  </a:lnTo>
                  <a:lnTo>
                    <a:pt x="7" y="17"/>
                  </a:lnTo>
                  <a:lnTo>
                    <a:pt x="7" y="12"/>
                  </a:lnTo>
                  <a:lnTo>
                    <a:pt x="5" y="8"/>
                  </a:lnTo>
                  <a:lnTo>
                    <a:pt x="0" y="1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95" name="Freeform 38"/>
            <p:cNvSpPr>
              <a:spLocks/>
            </p:cNvSpPr>
            <p:nvPr/>
          </p:nvSpPr>
          <p:spPr bwMode="auto">
            <a:xfrm>
              <a:off x="2240" y="3306"/>
              <a:ext cx="69" cy="29"/>
            </a:xfrm>
            <a:custGeom>
              <a:avLst/>
              <a:gdLst>
                <a:gd name="T0" fmla="*/ 0 w 69"/>
                <a:gd name="T1" fmla="*/ 5 h 29"/>
                <a:gd name="T2" fmla="*/ 2 w 69"/>
                <a:gd name="T3" fmla="*/ 1 h 29"/>
                <a:gd name="T4" fmla="*/ 6 w 69"/>
                <a:gd name="T5" fmla="*/ 0 h 29"/>
                <a:gd name="T6" fmla="*/ 9 w 69"/>
                <a:gd name="T7" fmla="*/ 2 h 29"/>
                <a:gd name="T8" fmla="*/ 13 w 69"/>
                <a:gd name="T9" fmla="*/ 4 h 29"/>
                <a:gd name="T10" fmla="*/ 19 w 69"/>
                <a:gd name="T11" fmla="*/ 8 h 29"/>
                <a:gd name="T12" fmla="*/ 25 w 69"/>
                <a:gd name="T13" fmla="*/ 9 h 29"/>
                <a:gd name="T14" fmla="*/ 31 w 69"/>
                <a:gd name="T15" fmla="*/ 9 h 29"/>
                <a:gd name="T16" fmla="*/ 36 w 69"/>
                <a:gd name="T17" fmla="*/ 9 h 29"/>
                <a:gd name="T18" fmla="*/ 42 w 69"/>
                <a:gd name="T19" fmla="*/ 6 h 29"/>
                <a:gd name="T20" fmla="*/ 49 w 69"/>
                <a:gd name="T21" fmla="*/ 4 h 29"/>
                <a:gd name="T22" fmla="*/ 56 w 69"/>
                <a:gd name="T23" fmla="*/ 4 h 29"/>
                <a:gd name="T24" fmla="*/ 62 w 69"/>
                <a:gd name="T25" fmla="*/ 4 h 29"/>
                <a:gd name="T26" fmla="*/ 66 w 69"/>
                <a:gd name="T27" fmla="*/ 6 h 29"/>
                <a:gd name="T28" fmla="*/ 67 w 69"/>
                <a:gd name="T29" fmla="*/ 10 h 29"/>
                <a:gd name="T30" fmla="*/ 68 w 69"/>
                <a:gd name="T31" fmla="*/ 13 h 29"/>
                <a:gd name="T32" fmla="*/ 67 w 69"/>
                <a:gd name="T33" fmla="*/ 17 h 29"/>
                <a:gd name="T34" fmla="*/ 64 w 69"/>
                <a:gd name="T35" fmla="*/ 19 h 29"/>
                <a:gd name="T36" fmla="*/ 58 w 69"/>
                <a:gd name="T37" fmla="*/ 19 h 29"/>
                <a:gd name="T38" fmla="*/ 52 w 69"/>
                <a:gd name="T39" fmla="*/ 18 h 29"/>
                <a:gd name="T40" fmla="*/ 47 w 69"/>
                <a:gd name="T41" fmla="*/ 19 h 29"/>
                <a:gd name="T42" fmla="*/ 41 w 69"/>
                <a:gd name="T43" fmla="*/ 24 h 29"/>
                <a:gd name="T44" fmla="*/ 39 w 69"/>
                <a:gd name="T45" fmla="*/ 27 h 29"/>
                <a:gd name="T46" fmla="*/ 33 w 69"/>
                <a:gd name="T47" fmla="*/ 28 h 29"/>
                <a:gd name="T48" fmla="*/ 26 w 69"/>
                <a:gd name="T49" fmla="*/ 28 h 29"/>
                <a:gd name="T50" fmla="*/ 18 w 69"/>
                <a:gd name="T51" fmla="*/ 26 h 29"/>
                <a:gd name="T52" fmla="*/ 12 w 69"/>
                <a:gd name="T53" fmla="*/ 23 h 29"/>
                <a:gd name="T54" fmla="*/ 6 w 69"/>
                <a:gd name="T55" fmla="*/ 19 h 29"/>
                <a:gd name="T56" fmla="*/ 4 w 69"/>
                <a:gd name="T57" fmla="*/ 13 h 29"/>
                <a:gd name="T58" fmla="*/ 5 w 69"/>
                <a:gd name="T59" fmla="*/ 10 h 29"/>
                <a:gd name="T60" fmla="*/ 4 w 69"/>
                <a:gd name="T61" fmla="*/ 11 h 29"/>
                <a:gd name="T62" fmla="*/ 0 w 69"/>
                <a:gd name="T63" fmla="*/ 9 h 29"/>
                <a:gd name="T64" fmla="*/ 0 w 69"/>
                <a:gd name="T65" fmla="*/ 5 h 29"/>
                <a:gd name="T66" fmla="*/ 0 w 69"/>
                <a:gd name="T67" fmla="*/ 5 h 2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9" h="29">
                  <a:moveTo>
                    <a:pt x="0" y="5"/>
                  </a:moveTo>
                  <a:lnTo>
                    <a:pt x="2" y="1"/>
                  </a:lnTo>
                  <a:lnTo>
                    <a:pt x="6" y="0"/>
                  </a:lnTo>
                  <a:lnTo>
                    <a:pt x="9" y="2"/>
                  </a:lnTo>
                  <a:lnTo>
                    <a:pt x="13" y="4"/>
                  </a:lnTo>
                  <a:lnTo>
                    <a:pt x="19" y="8"/>
                  </a:lnTo>
                  <a:lnTo>
                    <a:pt x="25" y="9"/>
                  </a:lnTo>
                  <a:lnTo>
                    <a:pt x="31" y="9"/>
                  </a:lnTo>
                  <a:lnTo>
                    <a:pt x="36" y="9"/>
                  </a:lnTo>
                  <a:lnTo>
                    <a:pt x="42" y="6"/>
                  </a:lnTo>
                  <a:lnTo>
                    <a:pt x="49" y="4"/>
                  </a:lnTo>
                  <a:lnTo>
                    <a:pt x="56" y="4"/>
                  </a:lnTo>
                  <a:lnTo>
                    <a:pt x="62" y="4"/>
                  </a:lnTo>
                  <a:lnTo>
                    <a:pt x="66" y="6"/>
                  </a:lnTo>
                  <a:lnTo>
                    <a:pt x="67" y="10"/>
                  </a:lnTo>
                  <a:lnTo>
                    <a:pt x="68" y="13"/>
                  </a:lnTo>
                  <a:lnTo>
                    <a:pt x="67" y="17"/>
                  </a:lnTo>
                  <a:lnTo>
                    <a:pt x="64" y="19"/>
                  </a:lnTo>
                  <a:lnTo>
                    <a:pt x="58" y="19"/>
                  </a:lnTo>
                  <a:lnTo>
                    <a:pt x="52" y="18"/>
                  </a:lnTo>
                  <a:lnTo>
                    <a:pt x="47" y="19"/>
                  </a:lnTo>
                  <a:lnTo>
                    <a:pt x="41" y="24"/>
                  </a:lnTo>
                  <a:lnTo>
                    <a:pt x="39" y="27"/>
                  </a:lnTo>
                  <a:lnTo>
                    <a:pt x="33" y="28"/>
                  </a:lnTo>
                  <a:lnTo>
                    <a:pt x="26" y="28"/>
                  </a:lnTo>
                  <a:lnTo>
                    <a:pt x="18" y="26"/>
                  </a:lnTo>
                  <a:lnTo>
                    <a:pt x="12" y="23"/>
                  </a:lnTo>
                  <a:lnTo>
                    <a:pt x="6" y="19"/>
                  </a:lnTo>
                  <a:lnTo>
                    <a:pt x="4" y="13"/>
                  </a:lnTo>
                  <a:lnTo>
                    <a:pt x="5" y="10"/>
                  </a:lnTo>
                  <a:lnTo>
                    <a:pt x="4" y="11"/>
                  </a:lnTo>
                  <a:lnTo>
                    <a:pt x="0" y="9"/>
                  </a:lnTo>
                  <a:lnTo>
                    <a:pt x="0" y="5"/>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96" name="Freeform 39"/>
            <p:cNvSpPr>
              <a:spLocks/>
            </p:cNvSpPr>
            <p:nvPr/>
          </p:nvSpPr>
          <p:spPr bwMode="auto">
            <a:xfrm>
              <a:off x="2246" y="3350"/>
              <a:ext cx="61" cy="19"/>
            </a:xfrm>
            <a:custGeom>
              <a:avLst/>
              <a:gdLst>
                <a:gd name="T0" fmla="*/ 8 w 61"/>
                <a:gd name="T1" fmla="*/ 1 h 19"/>
                <a:gd name="T2" fmla="*/ 3 w 61"/>
                <a:gd name="T3" fmla="*/ 2 h 19"/>
                <a:gd name="T4" fmla="*/ 0 w 61"/>
                <a:gd name="T5" fmla="*/ 4 h 19"/>
                <a:gd name="T6" fmla="*/ 1 w 61"/>
                <a:gd name="T7" fmla="*/ 8 h 19"/>
                <a:gd name="T8" fmla="*/ 5 w 61"/>
                <a:gd name="T9" fmla="*/ 11 h 19"/>
                <a:gd name="T10" fmla="*/ 12 w 61"/>
                <a:gd name="T11" fmla="*/ 15 h 19"/>
                <a:gd name="T12" fmla="*/ 20 w 61"/>
                <a:gd name="T13" fmla="*/ 17 h 19"/>
                <a:gd name="T14" fmla="*/ 28 w 61"/>
                <a:gd name="T15" fmla="*/ 18 h 19"/>
                <a:gd name="T16" fmla="*/ 39 w 61"/>
                <a:gd name="T17" fmla="*/ 17 h 19"/>
                <a:gd name="T18" fmla="*/ 47 w 61"/>
                <a:gd name="T19" fmla="*/ 14 h 19"/>
                <a:gd name="T20" fmla="*/ 54 w 61"/>
                <a:gd name="T21" fmla="*/ 11 h 19"/>
                <a:gd name="T22" fmla="*/ 59 w 61"/>
                <a:gd name="T23" fmla="*/ 7 h 19"/>
                <a:gd name="T24" fmla="*/ 60 w 61"/>
                <a:gd name="T25" fmla="*/ 4 h 19"/>
                <a:gd name="T26" fmla="*/ 58 w 61"/>
                <a:gd name="T27" fmla="*/ 1 h 19"/>
                <a:gd name="T28" fmla="*/ 54 w 61"/>
                <a:gd name="T29" fmla="*/ 0 h 19"/>
                <a:gd name="T30" fmla="*/ 49 w 61"/>
                <a:gd name="T31" fmla="*/ 0 h 19"/>
                <a:gd name="T32" fmla="*/ 44 w 61"/>
                <a:gd name="T33" fmla="*/ 3 h 19"/>
                <a:gd name="T34" fmla="*/ 37 w 61"/>
                <a:gd name="T35" fmla="*/ 6 h 19"/>
                <a:gd name="T36" fmla="*/ 31 w 61"/>
                <a:gd name="T37" fmla="*/ 7 h 19"/>
                <a:gd name="T38" fmla="*/ 25 w 61"/>
                <a:gd name="T39" fmla="*/ 5 h 19"/>
                <a:gd name="T40" fmla="*/ 18 w 61"/>
                <a:gd name="T41" fmla="*/ 3 h 19"/>
                <a:gd name="T42" fmla="*/ 12 w 61"/>
                <a:gd name="T43" fmla="*/ 1 h 19"/>
                <a:gd name="T44" fmla="*/ 8 w 61"/>
                <a:gd name="T45" fmla="*/ 1 h 19"/>
                <a:gd name="T46" fmla="*/ 8 w 61"/>
                <a:gd name="T47" fmla="*/ 1 h 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1" h="19">
                  <a:moveTo>
                    <a:pt x="8" y="1"/>
                  </a:moveTo>
                  <a:lnTo>
                    <a:pt x="3" y="2"/>
                  </a:lnTo>
                  <a:lnTo>
                    <a:pt x="0" y="4"/>
                  </a:lnTo>
                  <a:lnTo>
                    <a:pt x="1" y="8"/>
                  </a:lnTo>
                  <a:lnTo>
                    <a:pt x="5" y="11"/>
                  </a:lnTo>
                  <a:lnTo>
                    <a:pt x="12" y="15"/>
                  </a:lnTo>
                  <a:lnTo>
                    <a:pt x="20" y="17"/>
                  </a:lnTo>
                  <a:lnTo>
                    <a:pt x="28" y="18"/>
                  </a:lnTo>
                  <a:lnTo>
                    <a:pt x="39" y="17"/>
                  </a:lnTo>
                  <a:lnTo>
                    <a:pt x="47" y="14"/>
                  </a:lnTo>
                  <a:lnTo>
                    <a:pt x="54" y="11"/>
                  </a:lnTo>
                  <a:lnTo>
                    <a:pt x="59" y="7"/>
                  </a:lnTo>
                  <a:lnTo>
                    <a:pt x="60" y="4"/>
                  </a:lnTo>
                  <a:lnTo>
                    <a:pt x="58" y="1"/>
                  </a:lnTo>
                  <a:lnTo>
                    <a:pt x="54" y="0"/>
                  </a:lnTo>
                  <a:lnTo>
                    <a:pt x="49" y="0"/>
                  </a:lnTo>
                  <a:lnTo>
                    <a:pt x="44" y="3"/>
                  </a:lnTo>
                  <a:lnTo>
                    <a:pt x="37" y="6"/>
                  </a:lnTo>
                  <a:lnTo>
                    <a:pt x="31" y="7"/>
                  </a:lnTo>
                  <a:lnTo>
                    <a:pt x="25" y="5"/>
                  </a:lnTo>
                  <a:lnTo>
                    <a:pt x="18" y="3"/>
                  </a:lnTo>
                  <a:lnTo>
                    <a:pt x="12" y="1"/>
                  </a:lnTo>
                  <a:lnTo>
                    <a:pt x="8" y="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97" name="Freeform 40"/>
            <p:cNvSpPr>
              <a:spLocks/>
            </p:cNvSpPr>
            <p:nvPr/>
          </p:nvSpPr>
          <p:spPr bwMode="auto">
            <a:xfrm>
              <a:off x="2245" y="3235"/>
              <a:ext cx="29" cy="45"/>
            </a:xfrm>
            <a:custGeom>
              <a:avLst/>
              <a:gdLst>
                <a:gd name="T0" fmla="*/ 28 w 29"/>
                <a:gd name="T1" fmla="*/ 1 h 45"/>
                <a:gd name="T2" fmla="*/ 26 w 29"/>
                <a:gd name="T3" fmla="*/ 0 h 45"/>
                <a:gd name="T4" fmla="*/ 23 w 29"/>
                <a:gd name="T5" fmla="*/ 3 h 45"/>
                <a:gd name="T6" fmla="*/ 21 w 29"/>
                <a:gd name="T7" fmla="*/ 9 h 45"/>
                <a:gd name="T8" fmla="*/ 18 w 29"/>
                <a:gd name="T9" fmla="*/ 17 h 45"/>
                <a:gd name="T10" fmla="*/ 15 w 29"/>
                <a:gd name="T11" fmla="*/ 25 h 45"/>
                <a:gd name="T12" fmla="*/ 13 w 29"/>
                <a:gd name="T13" fmla="*/ 30 h 45"/>
                <a:gd name="T14" fmla="*/ 10 w 29"/>
                <a:gd name="T15" fmla="*/ 34 h 45"/>
                <a:gd name="T16" fmla="*/ 7 w 29"/>
                <a:gd name="T17" fmla="*/ 38 h 45"/>
                <a:gd name="T18" fmla="*/ 4 w 29"/>
                <a:gd name="T19" fmla="*/ 40 h 45"/>
                <a:gd name="T20" fmla="*/ 0 w 29"/>
                <a:gd name="T21" fmla="*/ 44 h 45"/>
                <a:gd name="T22" fmla="*/ 4 w 29"/>
                <a:gd name="T23" fmla="*/ 44 h 45"/>
                <a:gd name="T24" fmla="*/ 12 w 29"/>
                <a:gd name="T25" fmla="*/ 43 h 45"/>
                <a:gd name="T26" fmla="*/ 19 w 29"/>
                <a:gd name="T27" fmla="*/ 36 h 45"/>
                <a:gd name="T28" fmla="*/ 24 w 29"/>
                <a:gd name="T29" fmla="*/ 28 h 45"/>
                <a:gd name="T30" fmla="*/ 26 w 29"/>
                <a:gd name="T31" fmla="*/ 21 h 45"/>
                <a:gd name="T32" fmla="*/ 28 w 29"/>
                <a:gd name="T33" fmla="*/ 9 h 45"/>
                <a:gd name="T34" fmla="*/ 28 w 29"/>
                <a:gd name="T35" fmla="*/ 1 h 45"/>
                <a:gd name="T36" fmla="*/ 28 w 29"/>
                <a:gd name="T37" fmla="*/ 1 h 4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45">
                  <a:moveTo>
                    <a:pt x="28" y="1"/>
                  </a:moveTo>
                  <a:lnTo>
                    <a:pt x="26" y="0"/>
                  </a:lnTo>
                  <a:lnTo>
                    <a:pt x="23" y="3"/>
                  </a:lnTo>
                  <a:lnTo>
                    <a:pt x="21" y="9"/>
                  </a:lnTo>
                  <a:lnTo>
                    <a:pt x="18" y="17"/>
                  </a:lnTo>
                  <a:lnTo>
                    <a:pt x="15" y="25"/>
                  </a:lnTo>
                  <a:lnTo>
                    <a:pt x="13" y="30"/>
                  </a:lnTo>
                  <a:lnTo>
                    <a:pt x="10" y="34"/>
                  </a:lnTo>
                  <a:lnTo>
                    <a:pt x="7" y="38"/>
                  </a:lnTo>
                  <a:lnTo>
                    <a:pt x="4" y="40"/>
                  </a:lnTo>
                  <a:lnTo>
                    <a:pt x="0" y="44"/>
                  </a:lnTo>
                  <a:lnTo>
                    <a:pt x="4" y="44"/>
                  </a:lnTo>
                  <a:lnTo>
                    <a:pt x="12" y="43"/>
                  </a:lnTo>
                  <a:lnTo>
                    <a:pt x="19" y="36"/>
                  </a:lnTo>
                  <a:lnTo>
                    <a:pt x="24" y="28"/>
                  </a:lnTo>
                  <a:lnTo>
                    <a:pt x="26" y="21"/>
                  </a:lnTo>
                  <a:lnTo>
                    <a:pt x="28" y="9"/>
                  </a:lnTo>
                  <a:lnTo>
                    <a:pt x="28" y="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98" name="Freeform 41"/>
            <p:cNvSpPr>
              <a:spLocks/>
            </p:cNvSpPr>
            <p:nvPr/>
          </p:nvSpPr>
          <p:spPr bwMode="auto">
            <a:xfrm>
              <a:off x="2219" y="3222"/>
              <a:ext cx="17" cy="19"/>
            </a:xfrm>
            <a:custGeom>
              <a:avLst/>
              <a:gdLst>
                <a:gd name="T0" fmla="*/ 13 w 17"/>
                <a:gd name="T1" fmla="*/ 0 h 19"/>
                <a:gd name="T2" fmla="*/ 10 w 17"/>
                <a:gd name="T3" fmla="*/ 1 h 19"/>
                <a:gd name="T4" fmla="*/ 6 w 17"/>
                <a:gd name="T5" fmla="*/ 3 h 19"/>
                <a:gd name="T6" fmla="*/ 2 w 17"/>
                <a:gd name="T7" fmla="*/ 7 h 19"/>
                <a:gd name="T8" fmla="*/ 0 w 17"/>
                <a:gd name="T9" fmla="*/ 11 h 19"/>
                <a:gd name="T10" fmla="*/ 1 w 17"/>
                <a:gd name="T11" fmla="*/ 15 h 19"/>
                <a:gd name="T12" fmla="*/ 4 w 17"/>
                <a:gd name="T13" fmla="*/ 17 h 19"/>
                <a:gd name="T14" fmla="*/ 10 w 17"/>
                <a:gd name="T15" fmla="*/ 18 h 19"/>
                <a:gd name="T16" fmla="*/ 15 w 17"/>
                <a:gd name="T17" fmla="*/ 17 h 19"/>
                <a:gd name="T18" fmla="*/ 16 w 17"/>
                <a:gd name="T19" fmla="*/ 10 h 19"/>
                <a:gd name="T20" fmla="*/ 15 w 17"/>
                <a:gd name="T21" fmla="*/ 3 h 19"/>
                <a:gd name="T22" fmla="*/ 13 w 17"/>
                <a:gd name="T23" fmla="*/ 0 h 19"/>
                <a:gd name="T24" fmla="*/ 13 w 17"/>
                <a:gd name="T25" fmla="*/ 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19">
                  <a:moveTo>
                    <a:pt x="13" y="0"/>
                  </a:moveTo>
                  <a:lnTo>
                    <a:pt x="10" y="1"/>
                  </a:lnTo>
                  <a:lnTo>
                    <a:pt x="6" y="3"/>
                  </a:lnTo>
                  <a:lnTo>
                    <a:pt x="2" y="7"/>
                  </a:lnTo>
                  <a:lnTo>
                    <a:pt x="0" y="11"/>
                  </a:lnTo>
                  <a:lnTo>
                    <a:pt x="1" y="15"/>
                  </a:lnTo>
                  <a:lnTo>
                    <a:pt x="4" y="17"/>
                  </a:lnTo>
                  <a:lnTo>
                    <a:pt x="10" y="18"/>
                  </a:lnTo>
                  <a:lnTo>
                    <a:pt x="15" y="17"/>
                  </a:lnTo>
                  <a:lnTo>
                    <a:pt x="16" y="10"/>
                  </a:lnTo>
                  <a:lnTo>
                    <a:pt x="15" y="3"/>
                  </a:lnTo>
                  <a:lnTo>
                    <a:pt x="13"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99" name="Freeform 42"/>
            <p:cNvSpPr>
              <a:spLocks/>
            </p:cNvSpPr>
            <p:nvPr/>
          </p:nvSpPr>
          <p:spPr bwMode="auto">
            <a:xfrm>
              <a:off x="2327" y="3234"/>
              <a:ext cx="26" cy="20"/>
            </a:xfrm>
            <a:custGeom>
              <a:avLst/>
              <a:gdLst>
                <a:gd name="T0" fmla="*/ 13 w 26"/>
                <a:gd name="T1" fmla="*/ 0 h 20"/>
                <a:gd name="T2" fmla="*/ 10 w 26"/>
                <a:gd name="T3" fmla="*/ 0 h 20"/>
                <a:gd name="T4" fmla="*/ 8 w 26"/>
                <a:gd name="T5" fmla="*/ 3 h 20"/>
                <a:gd name="T6" fmla="*/ 1 w 26"/>
                <a:gd name="T7" fmla="*/ 10 h 20"/>
                <a:gd name="T8" fmla="*/ 0 w 26"/>
                <a:gd name="T9" fmla="*/ 14 h 20"/>
                <a:gd name="T10" fmla="*/ 2 w 26"/>
                <a:gd name="T11" fmla="*/ 16 h 20"/>
                <a:gd name="T12" fmla="*/ 7 w 26"/>
                <a:gd name="T13" fmla="*/ 16 h 20"/>
                <a:gd name="T14" fmla="*/ 7 w 26"/>
                <a:gd name="T15" fmla="*/ 18 h 20"/>
                <a:gd name="T16" fmla="*/ 9 w 26"/>
                <a:gd name="T17" fmla="*/ 19 h 20"/>
                <a:gd name="T18" fmla="*/ 13 w 26"/>
                <a:gd name="T19" fmla="*/ 19 h 20"/>
                <a:gd name="T20" fmla="*/ 19 w 26"/>
                <a:gd name="T21" fmla="*/ 16 h 20"/>
                <a:gd name="T22" fmla="*/ 25 w 26"/>
                <a:gd name="T23" fmla="*/ 12 h 20"/>
                <a:gd name="T24" fmla="*/ 25 w 26"/>
                <a:gd name="T25" fmla="*/ 8 h 20"/>
                <a:gd name="T26" fmla="*/ 24 w 26"/>
                <a:gd name="T27" fmla="*/ 5 h 20"/>
                <a:gd name="T28" fmla="*/ 21 w 26"/>
                <a:gd name="T29" fmla="*/ 7 h 20"/>
                <a:gd name="T30" fmla="*/ 21 w 26"/>
                <a:gd name="T31" fmla="*/ 3 h 20"/>
                <a:gd name="T32" fmla="*/ 19 w 26"/>
                <a:gd name="T33" fmla="*/ 0 h 20"/>
                <a:gd name="T34" fmla="*/ 13 w 26"/>
                <a:gd name="T35" fmla="*/ 0 h 20"/>
                <a:gd name="T36" fmla="*/ 13 w 26"/>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6" h="20">
                  <a:moveTo>
                    <a:pt x="13" y="0"/>
                  </a:moveTo>
                  <a:lnTo>
                    <a:pt x="10" y="0"/>
                  </a:lnTo>
                  <a:lnTo>
                    <a:pt x="8" y="3"/>
                  </a:lnTo>
                  <a:lnTo>
                    <a:pt x="1" y="10"/>
                  </a:lnTo>
                  <a:lnTo>
                    <a:pt x="0" y="14"/>
                  </a:lnTo>
                  <a:lnTo>
                    <a:pt x="2" y="16"/>
                  </a:lnTo>
                  <a:lnTo>
                    <a:pt x="7" y="16"/>
                  </a:lnTo>
                  <a:lnTo>
                    <a:pt x="7" y="18"/>
                  </a:lnTo>
                  <a:lnTo>
                    <a:pt x="9" y="19"/>
                  </a:lnTo>
                  <a:lnTo>
                    <a:pt x="13" y="19"/>
                  </a:lnTo>
                  <a:lnTo>
                    <a:pt x="19" y="16"/>
                  </a:lnTo>
                  <a:lnTo>
                    <a:pt x="25" y="12"/>
                  </a:lnTo>
                  <a:lnTo>
                    <a:pt x="25" y="8"/>
                  </a:lnTo>
                  <a:lnTo>
                    <a:pt x="24" y="5"/>
                  </a:lnTo>
                  <a:lnTo>
                    <a:pt x="21" y="7"/>
                  </a:lnTo>
                  <a:lnTo>
                    <a:pt x="21" y="3"/>
                  </a:lnTo>
                  <a:lnTo>
                    <a:pt x="19" y="0"/>
                  </a:lnTo>
                  <a:lnTo>
                    <a:pt x="13"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000" name="Freeform 43"/>
            <p:cNvSpPr>
              <a:spLocks/>
            </p:cNvSpPr>
            <p:nvPr/>
          </p:nvSpPr>
          <p:spPr bwMode="auto">
            <a:xfrm>
              <a:off x="2214" y="3186"/>
              <a:ext cx="24" cy="17"/>
            </a:xfrm>
            <a:custGeom>
              <a:avLst/>
              <a:gdLst>
                <a:gd name="T0" fmla="*/ 2 w 24"/>
                <a:gd name="T1" fmla="*/ 13 h 17"/>
                <a:gd name="T2" fmla="*/ 0 w 24"/>
                <a:gd name="T3" fmla="*/ 10 h 17"/>
                <a:gd name="T4" fmla="*/ 2 w 24"/>
                <a:gd name="T5" fmla="*/ 6 h 17"/>
                <a:gd name="T6" fmla="*/ 7 w 24"/>
                <a:gd name="T7" fmla="*/ 2 h 17"/>
                <a:gd name="T8" fmla="*/ 14 w 24"/>
                <a:gd name="T9" fmla="*/ 0 h 17"/>
                <a:gd name="T10" fmla="*/ 19 w 24"/>
                <a:gd name="T11" fmla="*/ 0 h 17"/>
                <a:gd name="T12" fmla="*/ 23 w 24"/>
                <a:gd name="T13" fmla="*/ 4 h 17"/>
                <a:gd name="T14" fmla="*/ 21 w 24"/>
                <a:gd name="T15" fmla="*/ 8 h 17"/>
                <a:gd name="T16" fmla="*/ 17 w 24"/>
                <a:gd name="T17" fmla="*/ 10 h 17"/>
                <a:gd name="T18" fmla="*/ 13 w 24"/>
                <a:gd name="T19" fmla="*/ 10 h 17"/>
                <a:gd name="T20" fmla="*/ 10 w 24"/>
                <a:gd name="T21" fmla="*/ 12 h 17"/>
                <a:gd name="T22" fmla="*/ 8 w 24"/>
                <a:gd name="T23" fmla="*/ 15 h 17"/>
                <a:gd name="T24" fmla="*/ 5 w 24"/>
                <a:gd name="T25" fmla="*/ 16 h 17"/>
                <a:gd name="T26" fmla="*/ 2 w 24"/>
                <a:gd name="T27" fmla="*/ 13 h 17"/>
                <a:gd name="T28" fmla="*/ 2 w 24"/>
                <a:gd name="T29" fmla="*/ 13 h 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17">
                  <a:moveTo>
                    <a:pt x="2" y="13"/>
                  </a:moveTo>
                  <a:lnTo>
                    <a:pt x="0" y="10"/>
                  </a:lnTo>
                  <a:lnTo>
                    <a:pt x="2" y="6"/>
                  </a:lnTo>
                  <a:lnTo>
                    <a:pt x="7" y="2"/>
                  </a:lnTo>
                  <a:lnTo>
                    <a:pt x="14" y="0"/>
                  </a:lnTo>
                  <a:lnTo>
                    <a:pt x="19" y="0"/>
                  </a:lnTo>
                  <a:lnTo>
                    <a:pt x="23" y="4"/>
                  </a:lnTo>
                  <a:lnTo>
                    <a:pt x="21" y="8"/>
                  </a:lnTo>
                  <a:lnTo>
                    <a:pt x="17" y="10"/>
                  </a:lnTo>
                  <a:lnTo>
                    <a:pt x="13" y="10"/>
                  </a:lnTo>
                  <a:lnTo>
                    <a:pt x="10" y="12"/>
                  </a:lnTo>
                  <a:lnTo>
                    <a:pt x="8" y="15"/>
                  </a:lnTo>
                  <a:lnTo>
                    <a:pt x="5" y="16"/>
                  </a:lnTo>
                  <a:lnTo>
                    <a:pt x="2" y="13"/>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001" name="Freeform 44"/>
            <p:cNvSpPr>
              <a:spLocks/>
            </p:cNvSpPr>
            <p:nvPr/>
          </p:nvSpPr>
          <p:spPr bwMode="auto">
            <a:xfrm>
              <a:off x="2334" y="3191"/>
              <a:ext cx="30" cy="28"/>
            </a:xfrm>
            <a:custGeom>
              <a:avLst/>
              <a:gdLst>
                <a:gd name="T0" fmla="*/ 2 w 30"/>
                <a:gd name="T1" fmla="*/ 2 h 28"/>
                <a:gd name="T2" fmla="*/ 4 w 30"/>
                <a:gd name="T3" fmla="*/ 0 h 28"/>
                <a:gd name="T4" fmla="*/ 9 w 30"/>
                <a:gd name="T5" fmla="*/ 0 h 28"/>
                <a:gd name="T6" fmla="*/ 13 w 30"/>
                <a:gd name="T7" fmla="*/ 3 h 28"/>
                <a:gd name="T8" fmla="*/ 18 w 30"/>
                <a:gd name="T9" fmla="*/ 7 h 28"/>
                <a:gd name="T10" fmla="*/ 24 w 30"/>
                <a:gd name="T11" fmla="*/ 11 h 28"/>
                <a:gd name="T12" fmla="*/ 28 w 30"/>
                <a:gd name="T13" fmla="*/ 16 h 28"/>
                <a:gd name="T14" fmla="*/ 29 w 30"/>
                <a:gd name="T15" fmla="*/ 19 h 28"/>
                <a:gd name="T16" fmla="*/ 28 w 30"/>
                <a:gd name="T17" fmla="*/ 25 h 28"/>
                <a:gd name="T18" fmla="*/ 25 w 30"/>
                <a:gd name="T19" fmla="*/ 27 h 28"/>
                <a:gd name="T20" fmla="*/ 17 w 30"/>
                <a:gd name="T21" fmla="*/ 25 h 28"/>
                <a:gd name="T22" fmla="*/ 8 w 30"/>
                <a:gd name="T23" fmla="*/ 17 h 28"/>
                <a:gd name="T24" fmla="*/ 1 w 30"/>
                <a:gd name="T25" fmla="*/ 10 h 28"/>
                <a:gd name="T26" fmla="*/ 0 w 30"/>
                <a:gd name="T27" fmla="*/ 4 h 28"/>
                <a:gd name="T28" fmla="*/ 2 w 30"/>
                <a:gd name="T29" fmla="*/ 2 h 28"/>
                <a:gd name="T30" fmla="*/ 2 w 30"/>
                <a:gd name="T31" fmla="*/ 2 h 2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0" h="28">
                  <a:moveTo>
                    <a:pt x="2" y="2"/>
                  </a:moveTo>
                  <a:lnTo>
                    <a:pt x="4" y="0"/>
                  </a:lnTo>
                  <a:lnTo>
                    <a:pt x="9" y="0"/>
                  </a:lnTo>
                  <a:lnTo>
                    <a:pt x="13" y="3"/>
                  </a:lnTo>
                  <a:lnTo>
                    <a:pt x="18" y="7"/>
                  </a:lnTo>
                  <a:lnTo>
                    <a:pt x="24" y="11"/>
                  </a:lnTo>
                  <a:lnTo>
                    <a:pt x="28" y="16"/>
                  </a:lnTo>
                  <a:lnTo>
                    <a:pt x="29" y="19"/>
                  </a:lnTo>
                  <a:lnTo>
                    <a:pt x="28" y="25"/>
                  </a:lnTo>
                  <a:lnTo>
                    <a:pt x="25" y="27"/>
                  </a:lnTo>
                  <a:lnTo>
                    <a:pt x="17" y="25"/>
                  </a:lnTo>
                  <a:lnTo>
                    <a:pt x="8" y="17"/>
                  </a:lnTo>
                  <a:lnTo>
                    <a:pt x="1" y="10"/>
                  </a:lnTo>
                  <a:lnTo>
                    <a:pt x="0" y="4"/>
                  </a:lnTo>
                  <a:lnTo>
                    <a:pt x="2" y="2"/>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002" name="Freeform 45"/>
            <p:cNvSpPr>
              <a:spLocks/>
            </p:cNvSpPr>
            <p:nvPr/>
          </p:nvSpPr>
          <p:spPr bwMode="auto">
            <a:xfrm>
              <a:off x="2159" y="3230"/>
              <a:ext cx="26" cy="68"/>
            </a:xfrm>
            <a:custGeom>
              <a:avLst/>
              <a:gdLst>
                <a:gd name="T0" fmla="*/ 23 w 26"/>
                <a:gd name="T1" fmla="*/ 0 h 68"/>
                <a:gd name="T2" fmla="*/ 19 w 26"/>
                <a:gd name="T3" fmla="*/ 1 h 68"/>
                <a:gd name="T4" fmla="*/ 13 w 26"/>
                <a:gd name="T5" fmla="*/ 3 h 68"/>
                <a:gd name="T6" fmla="*/ 7 w 26"/>
                <a:gd name="T7" fmla="*/ 6 h 68"/>
                <a:gd name="T8" fmla="*/ 5 w 26"/>
                <a:gd name="T9" fmla="*/ 11 h 68"/>
                <a:gd name="T10" fmla="*/ 2 w 26"/>
                <a:gd name="T11" fmla="*/ 16 h 68"/>
                <a:gd name="T12" fmla="*/ 1 w 26"/>
                <a:gd name="T13" fmla="*/ 20 h 68"/>
                <a:gd name="T14" fmla="*/ 1 w 26"/>
                <a:gd name="T15" fmla="*/ 27 h 68"/>
                <a:gd name="T16" fmla="*/ 0 w 26"/>
                <a:gd name="T17" fmla="*/ 32 h 68"/>
                <a:gd name="T18" fmla="*/ 2 w 26"/>
                <a:gd name="T19" fmla="*/ 39 h 68"/>
                <a:gd name="T20" fmla="*/ 5 w 26"/>
                <a:gd name="T21" fmla="*/ 47 h 68"/>
                <a:gd name="T22" fmla="*/ 10 w 26"/>
                <a:gd name="T23" fmla="*/ 55 h 68"/>
                <a:gd name="T24" fmla="*/ 14 w 26"/>
                <a:gd name="T25" fmla="*/ 62 h 68"/>
                <a:gd name="T26" fmla="*/ 19 w 26"/>
                <a:gd name="T27" fmla="*/ 65 h 68"/>
                <a:gd name="T28" fmla="*/ 24 w 26"/>
                <a:gd name="T29" fmla="*/ 67 h 68"/>
                <a:gd name="T30" fmla="*/ 25 w 26"/>
                <a:gd name="T31" fmla="*/ 55 h 68"/>
                <a:gd name="T32" fmla="*/ 20 w 26"/>
                <a:gd name="T33" fmla="*/ 54 h 68"/>
                <a:gd name="T34" fmla="*/ 17 w 26"/>
                <a:gd name="T35" fmla="*/ 48 h 68"/>
                <a:gd name="T36" fmla="*/ 10 w 26"/>
                <a:gd name="T37" fmla="*/ 38 h 68"/>
                <a:gd name="T38" fmla="*/ 9 w 26"/>
                <a:gd name="T39" fmla="*/ 30 h 68"/>
                <a:gd name="T40" fmla="*/ 11 w 26"/>
                <a:gd name="T41" fmla="*/ 19 h 68"/>
                <a:gd name="T42" fmla="*/ 16 w 26"/>
                <a:gd name="T43" fmla="*/ 13 h 68"/>
                <a:gd name="T44" fmla="*/ 23 w 26"/>
                <a:gd name="T45" fmla="*/ 10 h 68"/>
                <a:gd name="T46" fmla="*/ 23 w 26"/>
                <a:gd name="T47" fmla="*/ 0 h 68"/>
                <a:gd name="T48" fmla="*/ 23 w 26"/>
                <a:gd name="T49" fmla="*/ 0 h 6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6" h="68">
                  <a:moveTo>
                    <a:pt x="23" y="0"/>
                  </a:moveTo>
                  <a:lnTo>
                    <a:pt x="19" y="1"/>
                  </a:lnTo>
                  <a:lnTo>
                    <a:pt x="13" y="3"/>
                  </a:lnTo>
                  <a:lnTo>
                    <a:pt x="7" y="6"/>
                  </a:lnTo>
                  <a:lnTo>
                    <a:pt x="5" y="11"/>
                  </a:lnTo>
                  <a:lnTo>
                    <a:pt x="2" y="16"/>
                  </a:lnTo>
                  <a:lnTo>
                    <a:pt x="1" y="20"/>
                  </a:lnTo>
                  <a:lnTo>
                    <a:pt x="1" y="27"/>
                  </a:lnTo>
                  <a:lnTo>
                    <a:pt x="0" y="32"/>
                  </a:lnTo>
                  <a:lnTo>
                    <a:pt x="2" y="39"/>
                  </a:lnTo>
                  <a:lnTo>
                    <a:pt x="5" y="47"/>
                  </a:lnTo>
                  <a:lnTo>
                    <a:pt x="10" y="55"/>
                  </a:lnTo>
                  <a:lnTo>
                    <a:pt x="14" y="62"/>
                  </a:lnTo>
                  <a:lnTo>
                    <a:pt x="19" y="65"/>
                  </a:lnTo>
                  <a:lnTo>
                    <a:pt x="24" y="67"/>
                  </a:lnTo>
                  <a:lnTo>
                    <a:pt x="25" y="55"/>
                  </a:lnTo>
                  <a:lnTo>
                    <a:pt x="20" y="54"/>
                  </a:lnTo>
                  <a:lnTo>
                    <a:pt x="17" y="48"/>
                  </a:lnTo>
                  <a:lnTo>
                    <a:pt x="10" y="38"/>
                  </a:lnTo>
                  <a:lnTo>
                    <a:pt x="9" y="30"/>
                  </a:lnTo>
                  <a:lnTo>
                    <a:pt x="11" y="19"/>
                  </a:lnTo>
                  <a:lnTo>
                    <a:pt x="16" y="13"/>
                  </a:lnTo>
                  <a:lnTo>
                    <a:pt x="23" y="10"/>
                  </a:lnTo>
                  <a:lnTo>
                    <a:pt x="23"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003" name="Freeform 46"/>
            <p:cNvSpPr>
              <a:spLocks/>
            </p:cNvSpPr>
            <p:nvPr/>
          </p:nvSpPr>
          <p:spPr bwMode="auto">
            <a:xfrm>
              <a:off x="2364" y="3245"/>
              <a:ext cx="62" cy="88"/>
            </a:xfrm>
            <a:custGeom>
              <a:avLst/>
              <a:gdLst>
                <a:gd name="T0" fmla="*/ 0 w 62"/>
                <a:gd name="T1" fmla="*/ 87 h 88"/>
                <a:gd name="T2" fmla="*/ 10 w 62"/>
                <a:gd name="T3" fmla="*/ 77 h 88"/>
                <a:gd name="T4" fmla="*/ 21 w 62"/>
                <a:gd name="T5" fmla="*/ 69 h 88"/>
                <a:gd name="T6" fmla="*/ 35 w 62"/>
                <a:gd name="T7" fmla="*/ 63 h 88"/>
                <a:gd name="T8" fmla="*/ 45 w 62"/>
                <a:gd name="T9" fmla="*/ 57 h 88"/>
                <a:gd name="T10" fmla="*/ 54 w 62"/>
                <a:gd name="T11" fmla="*/ 52 h 88"/>
                <a:gd name="T12" fmla="*/ 60 w 62"/>
                <a:gd name="T13" fmla="*/ 41 h 88"/>
                <a:gd name="T14" fmla="*/ 61 w 62"/>
                <a:gd name="T15" fmla="*/ 32 h 88"/>
                <a:gd name="T16" fmla="*/ 60 w 62"/>
                <a:gd name="T17" fmla="*/ 27 h 88"/>
                <a:gd name="T18" fmla="*/ 56 w 62"/>
                <a:gd name="T19" fmla="*/ 19 h 88"/>
                <a:gd name="T20" fmla="*/ 51 w 62"/>
                <a:gd name="T21" fmla="*/ 9 h 88"/>
                <a:gd name="T22" fmla="*/ 49 w 62"/>
                <a:gd name="T23" fmla="*/ 0 h 88"/>
                <a:gd name="T24" fmla="*/ 41 w 62"/>
                <a:gd name="T25" fmla="*/ 0 h 88"/>
                <a:gd name="T26" fmla="*/ 33 w 62"/>
                <a:gd name="T27" fmla="*/ 5 h 88"/>
                <a:gd name="T28" fmla="*/ 35 w 62"/>
                <a:gd name="T29" fmla="*/ 8 h 88"/>
                <a:gd name="T30" fmla="*/ 39 w 62"/>
                <a:gd name="T31" fmla="*/ 16 h 88"/>
                <a:gd name="T32" fmla="*/ 45 w 62"/>
                <a:gd name="T33" fmla="*/ 21 h 88"/>
                <a:gd name="T34" fmla="*/ 46 w 62"/>
                <a:gd name="T35" fmla="*/ 28 h 88"/>
                <a:gd name="T36" fmla="*/ 44 w 62"/>
                <a:gd name="T37" fmla="*/ 37 h 88"/>
                <a:gd name="T38" fmla="*/ 38 w 62"/>
                <a:gd name="T39" fmla="*/ 44 h 88"/>
                <a:gd name="T40" fmla="*/ 28 w 62"/>
                <a:gd name="T41" fmla="*/ 50 h 88"/>
                <a:gd name="T42" fmla="*/ 18 w 62"/>
                <a:gd name="T43" fmla="*/ 56 h 88"/>
                <a:gd name="T44" fmla="*/ 10 w 62"/>
                <a:gd name="T45" fmla="*/ 61 h 88"/>
                <a:gd name="T46" fmla="*/ 4 w 62"/>
                <a:gd name="T47" fmla="*/ 68 h 88"/>
                <a:gd name="T48" fmla="*/ 0 w 62"/>
                <a:gd name="T49" fmla="*/ 87 h 88"/>
                <a:gd name="T50" fmla="*/ 0 w 62"/>
                <a:gd name="T51" fmla="*/ 87 h 8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2" h="88">
                  <a:moveTo>
                    <a:pt x="0" y="87"/>
                  </a:moveTo>
                  <a:lnTo>
                    <a:pt x="10" y="77"/>
                  </a:lnTo>
                  <a:lnTo>
                    <a:pt x="21" y="69"/>
                  </a:lnTo>
                  <a:lnTo>
                    <a:pt x="35" y="63"/>
                  </a:lnTo>
                  <a:lnTo>
                    <a:pt x="45" y="57"/>
                  </a:lnTo>
                  <a:lnTo>
                    <a:pt x="54" y="52"/>
                  </a:lnTo>
                  <a:lnTo>
                    <a:pt x="60" y="41"/>
                  </a:lnTo>
                  <a:lnTo>
                    <a:pt x="61" y="32"/>
                  </a:lnTo>
                  <a:lnTo>
                    <a:pt x="60" y="27"/>
                  </a:lnTo>
                  <a:lnTo>
                    <a:pt x="56" y="19"/>
                  </a:lnTo>
                  <a:lnTo>
                    <a:pt x="51" y="9"/>
                  </a:lnTo>
                  <a:lnTo>
                    <a:pt x="49" y="0"/>
                  </a:lnTo>
                  <a:lnTo>
                    <a:pt x="41" y="0"/>
                  </a:lnTo>
                  <a:lnTo>
                    <a:pt x="33" y="5"/>
                  </a:lnTo>
                  <a:lnTo>
                    <a:pt x="35" y="8"/>
                  </a:lnTo>
                  <a:lnTo>
                    <a:pt x="39" y="16"/>
                  </a:lnTo>
                  <a:lnTo>
                    <a:pt x="45" y="21"/>
                  </a:lnTo>
                  <a:lnTo>
                    <a:pt x="46" y="28"/>
                  </a:lnTo>
                  <a:lnTo>
                    <a:pt x="44" y="37"/>
                  </a:lnTo>
                  <a:lnTo>
                    <a:pt x="38" y="44"/>
                  </a:lnTo>
                  <a:lnTo>
                    <a:pt x="28" y="50"/>
                  </a:lnTo>
                  <a:lnTo>
                    <a:pt x="18" y="56"/>
                  </a:lnTo>
                  <a:lnTo>
                    <a:pt x="10" y="61"/>
                  </a:lnTo>
                  <a:lnTo>
                    <a:pt x="4" y="68"/>
                  </a:lnTo>
                  <a:lnTo>
                    <a:pt x="0" y="87"/>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004" name="Freeform 47"/>
            <p:cNvSpPr>
              <a:spLocks/>
            </p:cNvSpPr>
            <p:nvPr/>
          </p:nvSpPr>
          <p:spPr bwMode="auto">
            <a:xfrm>
              <a:off x="2213" y="3061"/>
              <a:ext cx="66" cy="57"/>
            </a:xfrm>
            <a:custGeom>
              <a:avLst/>
              <a:gdLst>
                <a:gd name="T0" fmla="*/ 1 w 66"/>
                <a:gd name="T1" fmla="*/ 56 h 57"/>
                <a:gd name="T2" fmla="*/ 5 w 66"/>
                <a:gd name="T3" fmla="*/ 56 h 57"/>
                <a:gd name="T4" fmla="*/ 7 w 66"/>
                <a:gd name="T5" fmla="*/ 52 h 57"/>
                <a:gd name="T6" fmla="*/ 8 w 66"/>
                <a:gd name="T7" fmla="*/ 47 h 57"/>
                <a:gd name="T8" fmla="*/ 13 w 66"/>
                <a:gd name="T9" fmla="*/ 44 h 57"/>
                <a:gd name="T10" fmla="*/ 18 w 66"/>
                <a:gd name="T11" fmla="*/ 44 h 57"/>
                <a:gd name="T12" fmla="*/ 23 w 66"/>
                <a:gd name="T13" fmla="*/ 43 h 57"/>
                <a:gd name="T14" fmla="*/ 27 w 66"/>
                <a:gd name="T15" fmla="*/ 41 h 57"/>
                <a:gd name="T16" fmla="*/ 29 w 66"/>
                <a:gd name="T17" fmla="*/ 35 h 57"/>
                <a:gd name="T18" fmla="*/ 29 w 66"/>
                <a:gd name="T19" fmla="*/ 30 h 57"/>
                <a:gd name="T20" fmla="*/ 31 w 66"/>
                <a:gd name="T21" fmla="*/ 27 h 57"/>
                <a:gd name="T22" fmla="*/ 34 w 66"/>
                <a:gd name="T23" fmla="*/ 27 h 57"/>
                <a:gd name="T24" fmla="*/ 41 w 66"/>
                <a:gd name="T25" fmla="*/ 26 h 57"/>
                <a:gd name="T26" fmla="*/ 45 w 66"/>
                <a:gd name="T27" fmla="*/ 24 h 57"/>
                <a:gd name="T28" fmla="*/ 50 w 66"/>
                <a:gd name="T29" fmla="*/ 20 h 57"/>
                <a:gd name="T30" fmla="*/ 54 w 66"/>
                <a:gd name="T31" fmla="*/ 15 h 57"/>
                <a:gd name="T32" fmla="*/ 59 w 66"/>
                <a:gd name="T33" fmla="*/ 13 h 57"/>
                <a:gd name="T34" fmla="*/ 64 w 66"/>
                <a:gd name="T35" fmla="*/ 10 h 57"/>
                <a:gd name="T36" fmla="*/ 65 w 66"/>
                <a:gd name="T37" fmla="*/ 6 h 57"/>
                <a:gd name="T38" fmla="*/ 62 w 66"/>
                <a:gd name="T39" fmla="*/ 2 h 57"/>
                <a:gd name="T40" fmla="*/ 57 w 66"/>
                <a:gd name="T41" fmla="*/ 0 h 57"/>
                <a:gd name="T42" fmla="*/ 51 w 66"/>
                <a:gd name="T43" fmla="*/ 4 h 57"/>
                <a:gd name="T44" fmla="*/ 46 w 66"/>
                <a:gd name="T45" fmla="*/ 9 h 57"/>
                <a:gd name="T46" fmla="*/ 41 w 66"/>
                <a:gd name="T47" fmla="*/ 14 h 57"/>
                <a:gd name="T48" fmla="*/ 35 w 66"/>
                <a:gd name="T49" fmla="*/ 17 h 57"/>
                <a:gd name="T50" fmla="*/ 29 w 66"/>
                <a:gd name="T51" fmla="*/ 18 h 57"/>
                <a:gd name="T52" fmla="*/ 24 w 66"/>
                <a:gd name="T53" fmla="*/ 20 h 57"/>
                <a:gd name="T54" fmla="*/ 22 w 66"/>
                <a:gd name="T55" fmla="*/ 26 h 57"/>
                <a:gd name="T56" fmla="*/ 20 w 66"/>
                <a:gd name="T57" fmla="*/ 33 h 57"/>
                <a:gd name="T58" fmla="*/ 18 w 66"/>
                <a:gd name="T59" fmla="*/ 37 h 57"/>
                <a:gd name="T60" fmla="*/ 15 w 66"/>
                <a:gd name="T61" fmla="*/ 36 h 57"/>
                <a:gd name="T62" fmla="*/ 11 w 66"/>
                <a:gd name="T63" fmla="*/ 38 h 57"/>
                <a:gd name="T64" fmla="*/ 8 w 66"/>
                <a:gd name="T65" fmla="*/ 40 h 57"/>
                <a:gd name="T66" fmla="*/ 4 w 66"/>
                <a:gd name="T67" fmla="*/ 43 h 57"/>
                <a:gd name="T68" fmla="*/ 1 w 66"/>
                <a:gd name="T69" fmla="*/ 48 h 57"/>
                <a:gd name="T70" fmla="*/ 0 w 66"/>
                <a:gd name="T71" fmla="*/ 52 h 57"/>
                <a:gd name="T72" fmla="*/ 1 w 66"/>
                <a:gd name="T73" fmla="*/ 56 h 57"/>
                <a:gd name="T74" fmla="*/ 1 w 66"/>
                <a:gd name="T75" fmla="*/ 56 h 5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6" h="57">
                  <a:moveTo>
                    <a:pt x="1" y="56"/>
                  </a:moveTo>
                  <a:lnTo>
                    <a:pt x="5" y="56"/>
                  </a:lnTo>
                  <a:lnTo>
                    <a:pt x="7" y="52"/>
                  </a:lnTo>
                  <a:lnTo>
                    <a:pt x="8" y="47"/>
                  </a:lnTo>
                  <a:lnTo>
                    <a:pt x="13" y="44"/>
                  </a:lnTo>
                  <a:lnTo>
                    <a:pt x="18" y="44"/>
                  </a:lnTo>
                  <a:lnTo>
                    <a:pt x="23" y="43"/>
                  </a:lnTo>
                  <a:lnTo>
                    <a:pt x="27" y="41"/>
                  </a:lnTo>
                  <a:lnTo>
                    <a:pt x="29" y="35"/>
                  </a:lnTo>
                  <a:lnTo>
                    <a:pt x="29" y="30"/>
                  </a:lnTo>
                  <a:lnTo>
                    <a:pt x="31" y="27"/>
                  </a:lnTo>
                  <a:lnTo>
                    <a:pt x="34" y="27"/>
                  </a:lnTo>
                  <a:lnTo>
                    <a:pt x="41" y="26"/>
                  </a:lnTo>
                  <a:lnTo>
                    <a:pt x="45" y="24"/>
                  </a:lnTo>
                  <a:lnTo>
                    <a:pt x="50" y="20"/>
                  </a:lnTo>
                  <a:lnTo>
                    <a:pt x="54" y="15"/>
                  </a:lnTo>
                  <a:lnTo>
                    <a:pt x="59" y="13"/>
                  </a:lnTo>
                  <a:lnTo>
                    <a:pt x="64" y="10"/>
                  </a:lnTo>
                  <a:lnTo>
                    <a:pt x="65" y="6"/>
                  </a:lnTo>
                  <a:lnTo>
                    <a:pt x="62" y="2"/>
                  </a:lnTo>
                  <a:lnTo>
                    <a:pt x="57" y="0"/>
                  </a:lnTo>
                  <a:lnTo>
                    <a:pt x="51" y="4"/>
                  </a:lnTo>
                  <a:lnTo>
                    <a:pt x="46" y="9"/>
                  </a:lnTo>
                  <a:lnTo>
                    <a:pt x="41" y="14"/>
                  </a:lnTo>
                  <a:lnTo>
                    <a:pt x="35" y="17"/>
                  </a:lnTo>
                  <a:lnTo>
                    <a:pt x="29" y="18"/>
                  </a:lnTo>
                  <a:lnTo>
                    <a:pt x="24" y="20"/>
                  </a:lnTo>
                  <a:lnTo>
                    <a:pt x="22" y="26"/>
                  </a:lnTo>
                  <a:lnTo>
                    <a:pt x="20" y="33"/>
                  </a:lnTo>
                  <a:lnTo>
                    <a:pt x="18" y="37"/>
                  </a:lnTo>
                  <a:lnTo>
                    <a:pt x="15" y="36"/>
                  </a:lnTo>
                  <a:lnTo>
                    <a:pt x="11" y="38"/>
                  </a:lnTo>
                  <a:lnTo>
                    <a:pt x="8" y="40"/>
                  </a:lnTo>
                  <a:lnTo>
                    <a:pt x="4" y="43"/>
                  </a:lnTo>
                  <a:lnTo>
                    <a:pt x="1" y="48"/>
                  </a:lnTo>
                  <a:lnTo>
                    <a:pt x="0" y="52"/>
                  </a:lnTo>
                  <a:lnTo>
                    <a:pt x="1" y="56"/>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005" name="Freeform 48"/>
            <p:cNvSpPr>
              <a:spLocks/>
            </p:cNvSpPr>
            <p:nvPr/>
          </p:nvSpPr>
          <p:spPr bwMode="auto">
            <a:xfrm>
              <a:off x="2292" y="3057"/>
              <a:ext cx="48" cy="17"/>
            </a:xfrm>
            <a:custGeom>
              <a:avLst/>
              <a:gdLst>
                <a:gd name="T0" fmla="*/ 0 w 48"/>
                <a:gd name="T1" fmla="*/ 11 h 17"/>
                <a:gd name="T2" fmla="*/ 3 w 48"/>
                <a:gd name="T3" fmla="*/ 5 h 17"/>
                <a:gd name="T4" fmla="*/ 9 w 48"/>
                <a:gd name="T5" fmla="*/ 2 h 17"/>
                <a:gd name="T6" fmla="*/ 16 w 48"/>
                <a:gd name="T7" fmla="*/ 0 h 17"/>
                <a:gd name="T8" fmla="*/ 22 w 48"/>
                <a:gd name="T9" fmla="*/ 2 h 17"/>
                <a:gd name="T10" fmla="*/ 25 w 48"/>
                <a:gd name="T11" fmla="*/ 6 h 17"/>
                <a:gd name="T12" fmla="*/ 28 w 48"/>
                <a:gd name="T13" fmla="*/ 4 h 17"/>
                <a:gd name="T14" fmla="*/ 34 w 48"/>
                <a:gd name="T15" fmla="*/ 2 h 17"/>
                <a:gd name="T16" fmla="*/ 41 w 48"/>
                <a:gd name="T17" fmla="*/ 1 h 17"/>
                <a:gd name="T18" fmla="*/ 46 w 48"/>
                <a:gd name="T19" fmla="*/ 4 h 17"/>
                <a:gd name="T20" fmla="*/ 47 w 48"/>
                <a:gd name="T21" fmla="*/ 9 h 17"/>
                <a:gd name="T22" fmla="*/ 45 w 48"/>
                <a:gd name="T23" fmla="*/ 14 h 17"/>
                <a:gd name="T24" fmla="*/ 41 w 48"/>
                <a:gd name="T25" fmla="*/ 14 h 17"/>
                <a:gd name="T26" fmla="*/ 37 w 48"/>
                <a:gd name="T27" fmla="*/ 11 h 17"/>
                <a:gd name="T28" fmla="*/ 31 w 48"/>
                <a:gd name="T29" fmla="*/ 12 h 17"/>
                <a:gd name="T30" fmla="*/ 27 w 48"/>
                <a:gd name="T31" fmla="*/ 16 h 17"/>
                <a:gd name="T32" fmla="*/ 19 w 48"/>
                <a:gd name="T33" fmla="*/ 14 h 17"/>
                <a:gd name="T34" fmla="*/ 16 w 48"/>
                <a:gd name="T35" fmla="*/ 10 h 17"/>
                <a:gd name="T36" fmla="*/ 11 w 48"/>
                <a:gd name="T37" fmla="*/ 12 h 17"/>
                <a:gd name="T38" fmla="*/ 7 w 48"/>
                <a:gd name="T39" fmla="*/ 14 h 17"/>
                <a:gd name="T40" fmla="*/ 0 w 48"/>
                <a:gd name="T41" fmla="*/ 11 h 17"/>
                <a:gd name="T42" fmla="*/ 0 w 48"/>
                <a:gd name="T43" fmla="*/ 11 h 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8" h="17">
                  <a:moveTo>
                    <a:pt x="0" y="11"/>
                  </a:moveTo>
                  <a:lnTo>
                    <a:pt x="3" y="5"/>
                  </a:lnTo>
                  <a:lnTo>
                    <a:pt x="9" y="2"/>
                  </a:lnTo>
                  <a:lnTo>
                    <a:pt x="16" y="0"/>
                  </a:lnTo>
                  <a:lnTo>
                    <a:pt x="22" y="2"/>
                  </a:lnTo>
                  <a:lnTo>
                    <a:pt x="25" y="6"/>
                  </a:lnTo>
                  <a:lnTo>
                    <a:pt x="28" y="4"/>
                  </a:lnTo>
                  <a:lnTo>
                    <a:pt x="34" y="2"/>
                  </a:lnTo>
                  <a:lnTo>
                    <a:pt x="41" y="1"/>
                  </a:lnTo>
                  <a:lnTo>
                    <a:pt x="46" y="4"/>
                  </a:lnTo>
                  <a:lnTo>
                    <a:pt x="47" y="9"/>
                  </a:lnTo>
                  <a:lnTo>
                    <a:pt x="45" y="14"/>
                  </a:lnTo>
                  <a:lnTo>
                    <a:pt x="41" y="14"/>
                  </a:lnTo>
                  <a:lnTo>
                    <a:pt x="37" y="11"/>
                  </a:lnTo>
                  <a:lnTo>
                    <a:pt x="31" y="12"/>
                  </a:lnTo>
                  <a:lnTo>
                    <a:pt x="27" y="16"/>
                  </a:lnTo>
                  <a:lnTo>
                    <a:pt x="19" y="14"/>
                  </a:lnTo>
                  <a:lnTo>
                    <a:pt x="16" y="10"/>
                  </a:lnTo>
                  <a:lnTo>
                    <a:pt x="11" y="12"/>
                  </a:lnTo>
                  <a:lnTo>
                    <a:pt x="7" y="14"/>
                  </a:lnTo>
                  <a:lnTo>
                    <a:pt x="0" y="1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006" name="Freeform 49"/>
            <p:cNvSpPr>
              <a:spLocks/>
            </p:cNvSpPr>
            <p:nvPr/>
          </p:nvSpPr>
          <p:spPr bwMode="auto">
            <a:xfrm>
              <a:off x="2352" y="3067"/>
              <a:ext cx="73" cy="64"/>
            </a:xfrm>
            <a:custGeom>
              <a:avLst/>
              <a:gdLst>
                <a:gd name="T0" fmla="*/ 0 w 73"/>
                <a:gd name="T1" fmla="*/ 4 h 64"/>
                <a:gd name="T2" fmla="*/ 5 w 73"/>
                <a:gd name="T3" fmla="*/ 0 h 64"/>
                <a:gd name="T4" fmla="*/ 12 w 73"/>
                <a:gd name="T5" fmla="*/ 0 h 64"/>
                <a:gd name="T6" fmla="*/ 19 w 73"/>
                <a:gd name="T7" fmla="*/ 4 h 64"/>
                <a:gd name="T8" fmla="*/ 26 w 73"/>
                <a:gd name="T9" fmla="*/ 5 h 64"/>
                <a:gd name="T10" fmla="*/ 31 w 73"/>
                <a:gd name="T11" fmla="*/ 8 h 64"/>
                <a:gd name="T12" fmla="*/ 34 w 73"/>
                <a:gd name="T13" fmla="*/ 13 h 64"/>
                <a:gd name="T14" fmla="*/ 39 w 73"/>
                <a:gd name="T15" fmla="*/ 14 h 64"/>
                <a:gd name="T16" fmla="*/ 45 w 73"/>
                <a:gd name="T17" fmla="*/ 19 h 64"/>
                <a:gd name="T18" fmla="*/ 51 w 73"/>
                <a:gd name="T19" fmla="*/ 28 h 64"/>
                <a:gd name="T20" fmla="*/ 57 w 73"/>
                <a:gd name="T21" fmla="*/ 31 h 64"/>
                <a:gd name="T22" fmla="*/ 62 w 73"/>
                <a:gd name="T23" fmla="*/ 39 h 64"/>
                <a:gd name="T24" fmla="*/ 67 w 73"/>
                <a:gd name="T25" fmla="*/ 42 h 64"/>
                <a:gd name="T26" fmla="*/ 70 w 73"/>
                <a:gd name="T27" fmla="*/ 47 h 64"/>
                <a:gd name="T28" fmla="*/ 69 w 73"/>
                <a:gd name="T29" fmla="*/ 55 h 64"/>
                <a:gd name="T30" fmla="*/ 72 w 73"/>
                <a:gd name="T31" fmla="*/ 60 h 64"/>
                <a:gd name="T32" fmla="*/ 67 w 73"/>
                <a:gd name="T33" fmla="*/ 63 h 64"/>
                <a:gd name="T34" fmla="*/ 62 w 73"/>
                <a:gd name="T35" fmla="*/ 58 h 64"/>
                <a:gd name="T36" fmla="*/ 60 w 73"/>
                <a:gd name="T37" fmla="*/ 52 h 64"/>
                <a:gd name="T38" fmla="*/ 59 w 73"/>
                <a:gd name="T39" fmla="*/ 46 h 64"/>
                <a:gd name="T40" fmla="*/ 53 w 73"/>
                <a:gd name="T41" fmla="*/ 40 h 64"/>
                <a:gd name="T42" fmla="*/ 46 w 73"/>
                <a:gd name="T43" fmla="*/ 36 h 64"/>
                <a:gd name="T44" fmla="*/ 43 w 73"/>
                <a:gd name="T45" fmla="*/ 32 h 64"/>
                <a:gd name="T46" fmla="*/ 37 w 73"/>
                <a:gd name="T47" fmla="*/ 23 h 64"/>
                <a:gd name="T48" fmla="*/ 30 w 73"/>
                <a:gd name="T49" fmla="*/ 21 h 64"/>
                <a:gd name="T50" fmla="*/ 24 w 73"/>
                <a:gd name="T51" fmla="*/ 16 h 64"/>
                <a:gd name="T52" fmla="*/ 20 w 73"/>
                <a:gd name="T53" fmla="*/ 14 h 64"/>
                <a:gd name="T54" fmla="*/ 12 w 73"/>
                <a:gd name="T55" fmla="*/ 11 h 64"/>
                <a:gd name="T56" fmla="*/ 4 w 73"/>
                <a:gd name="T57" fmla="*/ 10 h 64"/>
                <a:gd name="T58" fmla="*/ 0 w 73"/>
                <a:gd name="T59" fmla="*/ 4 h 64"/>
                <a:gd name="T60" fmla="*/ 0 w 73"/>
                <a:gd name="T61" fmla="*/ 4 h 6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73" h="64">
                  <a:moveTo>
                    <a:pt x="0" y="4"/>
                  </a:moveTo>
                  <a:lnTo>
                    <a:pt x="5" y="0"/>
                  </a:lnTo>
                  <a:lnTo>
                    <a:pt x="12" y="0"/>
                  </a:lnTo>
                  <a:lnTo>
                    <a:pt x="19" y="4"/>
                  </a:lnTo>
                  <a:lnTo>
                    <a:pt x="26" y="5"/>
                  </a:lnTo>
                  <a:lnTo>
                    <a:pt x="31" y="8"/>
                  </a:lnTo>
                  <a:lnTo>
                    <a:pt x="34" y="13"/>
                  </a:lnTo>
                  <a:lnTo>
                    <a:pt x="39" y="14"/>
                  </a:lnTo>
                  <a:lnTo>
                    <a:pt x="45" y="19"/>
                  </a:lnTo>
                  <a:lnTo>
                    <a:pt x="51" y="28"/>
                  </a:lnTo>
                  <a:lnTo>
                    <a:pt x="57" y="31"/>
                  </a:lnTo>
                  <a:lnTo>
                    <a:pt x="62" y="39"/>
                  </a:lnTo>
                  <a:lnTo>
                    <a:pt x="67" y="42"/>
                  </a:lnTo>
                  <a:lnTo>
                    <a:pt x="70" y="47"/>
                  </a:lnTo>
                  <a:lnTo>
                    <a:pt x="69" y="55"/>
                  </a:lnTo>
                  <a:lnTo>
                    <a:pt x="72" y="60"/>
                  </a:lnTo>
                  <a:lnTo>
                    <a:pt x="67" y="63"/>
                  </a:lnTo>
                  <a:lnTo>
                    <a:pt x="62" y="58"/>
                  </a:lnTo>
                  <a:lnTo>
                    <a:pt x="60" y="52"/>
                  </a:lnTo>
                  <a:lnTo>
                    <a:pt x="59" y="46"/>
                  </a:lnTo>
                  <a:lnTo>
                    <a:pt x="53" y="40"/>
                  </a:lnTo>
                  <a:lnTo>
                    <a:pt x="46" y="36"/>
                  </a:lnTo>
                  <a:lnTo>
                    <a:pt x="43" y="32"/>
                  </a:lnTo>
                  <a:lnTo>
                    <a:pt x="37" y="23"/>
                  </a:lnTo>
                  <a:lnTo>
                    <a:pt x="30" y="21"/>
                  </a:lnTo>
                  <a:lnTo>
                    <a:pt x="24" y="16"/>
                  </a:lnTo>
                  <a:lnTo>
                    <a:pt x="20" y="14"/>
                  </a:lnTo>
                  <a:lnTo>
                    <a:pt x="12" y="11"/>
                  </a:lnTo>
                  <a:lnTo>
                    <a:pt x="4" y="10"/>
                  </a:lnTo>
                  <a:lnTo>
                    <a:pt x="0" y="4"/>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007" name="Freeform 50"/>
            <p:cNvSpPr>
              <a:spLocks/>
            </p:cNvSpPr>
            <p:nvPr/>
          </p:nvSpPr>
          <p:spPr bwMode="auto">
            <a:xfrm>
              <a:off x="2397" y="3137"/>
              <a:ext cx="38" cy="120"/>
            </a:xfrm>
            <a:custGeom>
              <a:avLst/>
              <a:gdLst>
                <a:gd name="T0" fmla="*/ 26 w 38"/>
                <a:gd name="T1" fmla="*/ 3 h 120"/>
                <a:gd name="T2" fmla="*/ 30 w 38"/>
                <a:gd name="T3" fmla="*/ 0 h 120"/>
                <a:gd name="T4" fmla="*/ 35 w 38"/>
                <a:gd name="T5" fmla="*/ 4 h 120"/>
                <a:gd name="T6" fmla="*/ 36 w 38"/>
                <a:gd name="T7" fmla="*/ 10 h 120"/>
                <a:gd name="T8" fmla="*/ 35 w 38"/>
                <a:gd name="T9" fmla="*/ 17 h 120"/>
                <a:gd name="T10" fmla="*/ 32 w 38"/>
                <a:gd name="T11" fmla="*/ 23 h 120"/>
                <a:gd name="T12" fmla="*/ 35 w 38"/>
                <a:gd name="T13" fmla="*/ 30 h 120"/>
                <a:gd name="T14" fmla="*/ 37 w 38"/>
                <a:gd name="T15" fmla="*/ 37 h 120"/>
                <a:gd name="T16" fmla="*/ 35 w 38"/>
                <a:gd name="T17" fmla="*/ 44 h 120"/>
                <a:gd name="T18" fmla="*/ 30 w 38"/>
                <a:gd name="T19" fmla="*/ 51 h 120"/>
                <a:gd name="T20" fmla="*/ 30 w 38"/>
                <a:gd name="T21" fmla="*/ 58 h 120"/>
                <a:gd name="T22" fmla="*/ 31 w 38"/>
                <a:gd name="T23" fmla="*/ 65 h 120"/>
                <a:gd name="T24" fmla="*/ 28 w 38"/>
                <a:gd name="T25" fmla="*/ 70 h 120"/>
                <a:gd name="T26" fmla="*/ 24 w 38"/>
                <a:gd name="T27" fmla="*/ 80 h 120"/>
                <a:gd name="T28" fmla="*/ 22 w 38"/>
                <a:gd name="T29" fmla="*/ 90 h 120"/>
                <a:gd name="T30" fmla="*/ 17 w 38"/>
                <a:gd name="T31" fmla="*/ 103 h 120"/>
                <a:gd name="T32" fmla="*/ 12 w 38"/>
                <a:gd name="T33" fmla="*/ 119 h 120"/>
                <a:gd name="T34" fmla="*/ 1 w 38"/>
                <a:gd name="T35" fmla="*/ 114 h 120"/>
                <a:gd name="T36" fmla="*/ 0 w 38"/>
                <a:gd name="T37" fmla="*/ 108 h 120"/>
                <a:gd name="T38" fmla="*/ 7 w 38"/>
                <a:gd name="T39" fmla="*/ 97 h 120"/>
                <a:gd name="T40" fmla="*/ 12 w 38"/>
                <a:gd name="T41" fmla="*/ 91 h 120"/>
                <a:gd name="T42" fmla="*/ 15 w 38"/>
                <a:gd name="T43" fmla="*/ 80 h 120"/>
                <a:gd name="T44" fmla="*/ 16 w 38"/>
                <a:gd name="T45" fmla="*/ 69 h 120"/>
                <a:gd name="T46" fmla="*/ 19 w 38"/>
                <a:gd name="T47" fmla="*/ 63 h 120"/>
                <a:gd name="T48" fmla="*/ 17 w 38"/>
                <a:gd name="T49" fmla="*/ 52 h 120"/>
                <a:gd name="T50" fmla="*/ 20 w 38"/>
                <a:gd name="T51" fmla="*/ 45 h 120"/>
                <a:gd name="T52" fmla="*/ 24 w 38"/>
                <a:gd name="T53" fmla="*/ 39 h 120"/>
                <a:gd name="T54" fmla="*/ 25 w 38"/>
                <a:gd name="T55" fmla="*/ 32 h 120"/>
                <a:gd name="T56" fmla="*/ 22 w 38"/>
                <a:gd name="T57" fmla="*/ 25 h 120"/>
                <a:gd name="T58" fmla="*/ 21 w 38"/>
                <a:gd name="T59" fmla="*/ 19 h 120"/>
                <a:gd name="T60" fmla="*/ 24 w 38"/>
                <a:gd name="T61" fmla="*/ 13 h 120"/>
                <a:gd name="T62" fmla="*/ 26 w 38"/>
                <a:gd name="T63" fmla="*/ 3 h 120"/>
                <a:gd name="T64" fmla="*/ 26 w 38"/>
                <a:gd name="T65" fmla="*/ 3 h 12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8" h="120">
                  <a:moveTo>
                    <a:pt x="26" y="3"/>
                  </a:moveTo>
                  <a:lnTo>
                    <a:pt x="30" y="0"/>
                  </a:lnTo>
                  <a:lnTo>
                    <a:pt x="35" y="4"/>
                  </a:lnTo>
                  <a:lnTo>
                    <a:pt x="36" y="10"/>
                  </a:lnTo>
                  <a:lnTo>
                    <a:pt x="35" y="17"/>
                  </a:lnTo>
                  <a:lnTo>
                    <a:pt x="32" y="23"/>
                  </a:lnTo>
                  <a:lnTo>
                    <a:pt x="35" y="30"/>
                  </a:lnTo>
                  <a:lnTo>
                    <a:pt x="37" y="37"/>
                  </a:lnTo>
                  <a:lnTo>
                    <a:pt x="35" y="44"/>
                  </a:lnTo>
                  <a:lnTo>
                    <a:pt x="30" y="51"/>
                  </a:lnTo>
                  <a:lnTo>
                    <a:pt x="30" y="58"/>
                  </a:lnTo>
                  <a:lnTo>
                    <a:pt x="31" y="65"/>
                  </a:lnTo>
                  <a:lnTo>
                    <a:pt x="28" y="70"/>
                  </a:lnTo>
                  <a:lnTo>
                    <a:pt x="24" y="80"/>
                  </a:lnTo>
                  <a:lnTo>
                    <a:pt x="22" y="90"/>
                  </a:lnTo>
                  <a:lnTo>
                    <a:pt x="17" y="103"/>
                  </a:lnTo>
                  <a:lnTo>
                    <a:pt x="12" y="119"/>
                  </a:lnTo>
                  <a:lnTo>
                    <a:pt x="1" y="114"/>
                  </a:lnTo>
                  <a:lnTo>
                    <a:pt x="0" y="108"/>
                  </a:lnTo>
                  <a:lnTo>
                    <a:pt x="7" y="97"/>
                  </a:lnTo>
                  <a:lnTo>
                    <a:pt x="12" y="91"/>
                  </a:lnTo>
                  <a:lnTo>
                    <a:pt x="15" y="80"/>
                  </a:lnTo>
                  <a:lnTo>
                    <a:pt x="16" y="69"/>
                  </a:lnTo>
                  <a:lnTo>
                    <a:pt x="19" y="63"/>
                  </a:lnTo>
                  <a:lnTo>
                    <a:pt x="17" y="52"/>
                  </a:lnTo>
                  <a:lnTo>
                    <a:pt x="20" y="45"/>
                  </a:lnTo>
                  <a:lnTo>
                    <a:pt x="24" y="39"/>
                  </a:lnTo>
                  <a:lnTo>
                    <a:pt x="25" y="32"/>
                  </a:lnTo>
                  <a:lnTo>
                    <a:pt x="22" y="25"/>
                  </a:lnTo>
                  <a:lnTo>
                    <a:pt x="21" y="19"/>
                  </a:lnTo>
                  <a:lnTo>
                    <a:pt x="24" y="13"/>
                  </a:lnTo>
                  <a:lnTo>
                    <a:pt x="26" y="3"/>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008" name="Freeform 51"/>
            <p:cNvSpPr>
              <a:spLocks/>
            </p:cNvSpPr>
            <p:nvPr/>
          </p:nvSpPr>
          <p:spPr bwMode="auto">
            <a:xfrm>
              <a:off x="2192" y="2984"/>
              <a:ext cx="136" cy="150"/>
            </a:xfrm>
            <a:custGeom>
              <a:avLst/>
              <a:gdLst>
                <a:gd name="T0" fmla="*/ 10 w 136"/>
                <a:gd name="T1" fmla="*/ 145 h 150"/>
                <a:gd name="T2" fmla="*/ 5 w 136"/>
                <a:gd name="T3" fmla="*/ 149 h 150"/>
                <a:gd name="T4" fmla="*/ 1 w 136"/>
                <a:gd name="T5" fmla="*/ 147 h 150"/>
                <a:gd name="T6" fmla="*/ 0 w 136"/>
                <a:gd name="T7" fmla="*/ 136 h 150"/>
                <a:gd name="T8" fmla="*/ 1 w 136"/>
                <a:gd name="T9" fmla="*/ 123 h 150"/>
                <a:gd name="T10" fmla="*/ 5 w 136"/>
                <a:gd name="T11" fmla="*/ 117 h 150"/>
                <a:gd name="T12" fmla="*/ 8 w 136"/>
                <a:gd name="T13" fmla="*/ 113 h 150"/>
                <a:gd name="T14" fmla="*/ 6 w 136"/>
                <a:gd name="T15" fmla="*/ 105 h 150"/>
                <a:gd name="T16" fmla="*/ 6 w 136"/>
                <a:gd name="T17" fmla="*/ 100 h 150"/>
                <a:gd name="T18" fmla="*/ 8 w 136"/>
                <a:gd name="T19" fmla="*/ 96 h 150"/>
                <a:gd name="T20" fmla="*/ 12 w 136"/>
                <a:gd name="T21" fmla="*/ 92 h 150"/>
                <a:gd name="T22" fmla="*/ 19 w 136"/>
                <a:gd name="T23" fmla="*/ 87 h 150"/>
                <a:gd name="T24" fmla="*/ 21 w 136"/>
                <a:gd name="T25" fmla="*/ 73 h 150"/>
                <a:gd name="T26" fmla="*/ 25 w 136"/>
                <a:gd name="T27" fmla="*/ 63 h 150"/>
                <a:gd name="T28" fmla="*/ 31 w 136"/>
                <a:gd name="T29" fmla="*/ 60 h 150"/>
                <a:gd name="T30" fmla="*/ 36 w 136"/>
                <a:gd name="T31" fmla="*/ 55 h 150"/>
                <a:gd name="T32" fmla="*/ 38 w 136"/>
                <a:gd name="T33" fmla="*/ 48 h 150"/>
                <a:gd name="T34" fmla="*/ 43 w 136"/>
                <a:gd name="T35" fmla="*/ 41 h 150"/>
                <a:gd name="T36" fmla="*/ 53 w 136"/>
                <a:gd name="T37" fmla="*/ 37 h 150"/>
                <a:gd name="T38" fmla="*/ 60 w 136"/>
                <a:gd name="T39" fmla="*/ 26 h 150"/>
                <a:gd name="T40" fmla="*/ 66 w 136"/>
                <a:gd name="T41" fmla="*/ 22 h 150"/>
                <a:gd name="T42" fmla="*/ 77 w 136"/>
                <a:gd name="T43" fmla="*/ 20 h 150"/>
                <a:gd name="T44" fmla="*/ 87 w 136"/>
                <a:gd name="T45" fmla="*/ 11 h 150"/>
                <a:gd name="T46" fmla="*/ 98 w 136"/>
                <a:gd name="T47" fmla="*/ 6 h 150"/>
                <a:gd name="T48" fmla="*/ 106 w 136"/>
                <a:gd name="T49" fmla="*/ 6 h 150"/>
                <a:gd name="T50" fmla="*/ 115 w 136"/>
                <a:gd name="T51" fmla="*/ 5 h 150"/>
                <a:gd name="T52" fmla="*/ 129 w 136"/>
                <a:gd name="T53" fmla="*/ 0 h 150"/>
                <a:gd name="T54" fmla="*/ 135 w 136"/>
                <a:gd name="T55" fmla="*/ 3 h 150"/>
                <a:gd name="T56" fmla="*/ 135 w 136"/>
                <a:gd name="T57" fmla="*/ 9 h 150"/>
                <a:gd name="T58" fmla="*/ 126 w 136"/>
                <a:gd name="T59" fmla="*/ 14 h 150"/>
                <a:gd name="T60" fmla="*/ 118 w 136"/>
                <a:gd name="T61" fmla="*/ 19 h 150"/>
                <a:gd name="T62" fmla="*/ 106 w 136"/>
                <a:gd name="T63" fmla="*/ 19 h 150"/>
                <a:gd name="T64" fmla="*/ 96 w 136"/>
                <a:gd name="T65" fmla="*/ 22 h 150"/>
                <a:gd name="T66" fmla="*/ 86 w 136"/>
                <a:gd name="T67" fmla="*/ 28 h 150"/>
                <a:gd name="T68" fmla="*/ 80 w 136"/>
                <a:gd name="T69" fmla="*/ 32 h 150"/>
                <a:gd name="T70" fmla="*/ 72 w 136"/>
                <a:gd name="T71" fmla="*/ 32 h 150"/>
                <a:gd name="T72" fmla="*/ 67 w 136"/>
                <a:gd name="T73" fmla="*/ 34 h 150"/>
                <a:gd name="T74" fmla="*/ 64 w 136"/>
                <a:gd name="T75" fmla="*/ 42 h 150"/>
                <a:gd name="T76" fmla="*/ 60 w 136"/>
                <a:gd name="T77" fmla="*/ 45 h 150"/>
                <a:gd name="T78" fmla="*/ 48 w 136"/>
                <a:gd name="T79" fmla="*/ 48 h 150"/>
                <a:gd name="T80" fmla="*/ 46 w 136"/>
                <a:gd name="T81" fmla="*/ 52 h 150"/>
                <a:gd name="T82" fmla="*/ 45 w 136"/>
                <a:gd name="T83" fmla="*/ 62 h 150"/>
                <a:gd name="T84" fmla="*/ 44 w 136"/>
                <a:gd name="T85" fmla="*/ 67 h 150"/>
                <a:gd name="T86" fmla="*/ 36 w 136"/>
                <a:gd name="T87" fmla="*/ 73 h 150"/>
                <a:gd name="T88" fmla="*/ 33 w 136"/>
                <a:gd name="T89" fmla="*/ 80 h 150"/>
                <a:gd name="T90" fmla="*/ 32 w 136"/>
                <a:gd name="T91" fmla="*/ 86 h 150"/>
                <a:gd name="T92" fmla="*/ 28 w 136"/>
                <a:gd name="T93" fmla="*/ 95 h 150"/>
                <a:gd name="T94" fmla="*/ 24 w 136"/>
                <a:gd name="T95" fmla="*/ 101 h 150"/>
                <a:gd name="T96" fmla="*/ 19 w 136"/>
                <a:gd name="T97" fmla="*/ 107 h 150"/>
                <a:gd name="T98" fmla="*/ 18 w 136"/>
                <a:gd name="T99" fmla="*/ 112 h 150"/>
                <a:gd name="T100" fmla="*/ 19 w 136"/>
                <a:gd name="T101" fmla="*/ 119 h 150"/>
                <a:gd name="T102" fmla="*/ 17 w 136"/>
                <a:gd name="T103" fmla="*/ 124 h 150"/>
                <a:gd name="T104" fmla="*/ 12 w 136"/>
                <a:gd name="T105" fmla="*/ 127 h 150"/>
                <a:gd name="T106" fmla="*/ 10 w 136"/>
                <a:gd name="T107" fmla="*/ 135 h 150"/>
                <a:gd name="T108" fmla="*/ 10 w 136"/>
                <a:gd name="T109" fmla="*/ 145 h 150"/>
                <a:gd name="T110" fmla="*/ 10 w 136"/>
                <a:gd name="T111" fmla="*/ 145 h 1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6" h="150">
                  <a:moveTo>
                    <a:pt x="10" y="145"/>
                  </a:moveTo>
                  <a:lnTo>
                    <a:pt x="5" y="149"/>
                  </a:lnTo>
                  <a:lnTo>
                    <a:pt x="1" y="147"/>
                  </a:lnTo>
                  <a:lnTo>
                    <a:pt x="0" y="136"/>
                  </a:lnTo>
                  <a:lnTo>
                    <a:pt x="1" y="123"/>
                  </a:lnTo>
                  <a:lnTo>
                    <a:pt x="5" y="117"/>
                  </a:lnTo>
                  <a:lnTo>
                    <a:pt x="8" y="113"/>
                  </a:lnTo>
                  <a:lnTo>
                    <a:pt x="6" y="105"/>
                  </a:lnTo>
                  <a:lnTo>
                    <a:pt x="6" y="100"/>
                  </a:lnTo>
                  <a:lnTo>
                    <a:pt x="8" y="96"/>
                  </a:lnTo>
                  <a:lnTo>
                    <a:pt x="12" y="92"/>
                  </a:lnTo>
                  <a:lnTo>
                    <a:pt x="19" y="87"/>
                  </a:lnTo>
                  <a:lnTo>
                    <a:pt x="21" y="73"/>
                  </a:lnTo>
                  <a:lnTo>
                    <a:pt x="25" y="63"/>
                  </a:lnTo>
                  <a:lnTo>
                    <a:pt x="31" y="60"/>
                  </a:lnTo>
                  <a:lnTo>
                    <a:pt x="36" y="55"/>
                  </a:lnTo>
                  <a:lnTo>
                    <a:pt x="38" y="48"/>
                  </a:lnTo>
                  <a:lnTo>
                    <a:pt x="43" y="41"/>
                  </a:lnTo>
                  <a:lnTo>
                    <a:pt x="53" y="37"/>
                  </a:lnTo>
                  <a:lnTo>
                    <a:pt x="60" y="26"/>
                  </a:lnTo>
                  <a:lnTo>
                    <a:pt x="66" y="22"/>
                  </a:lnTo>
                  <a:lnTo>
                    <a:pt x="77" y="20"/>
                  </a:lnTo>
                  <a:lnTo>
                    <a:pt x="87" y="11"/>
                  </a:lnTo>
                  <a:lnTo>
                    <a:pt x="98" y="6"/>
                  </a:lnTo>
                  <a:lnTo>
                    <a:pt x="106" y="6"/>
                  </a:lnTo>
                  <a:lnTo>
                    <a:pt x="115" y="5"/>
                  </a:lnTo>
                  <a:lnTo>
                    <a:pt x="129" y="0"/>
                  </a:lnTo>
                  <a:lnTo>
                    <a:pt x="135" y="3"/>
                  </a:lnTo>
                  <a:lnTo>
                    <a:pt x="135" y="9"/>
                  </a:lnTo>
                  <a:lnTo>
                    <a:pt x="126" y="14"/>
                  </a:lnTo>
                  <a:lnTo>
                    <a:pt x="118" y="19"/>
                  </a:lnTo>
                  <a:lnTo>
                    <a:pt x="106" y="19"/>
                  </a:lnTo>
                  <a:lnTo>
                    <a:pt x="96" y="22"/>
                  </a:lnTo>
                  <a:lnTo>
                    <a:pt x="86" y="28"/>
                  </a:lnTo>
                  <a:lnTo>
                    <a:pt x="80" y="32"/>
                  </a:lnTo>
                  <a:lnTo>
                    <a:pt x="72" y="32"/>
                  </a:lnTo>
                  <a:lnTo>
                    <a:pt x="67" y="34"/>
                  </a:lnTo>
                  <a:lnTo>
                    <a:pt x="64" y="42"/>
                  </a:lnTo>
                  <a:lnTo>
                    <a:pt x="60" y="45"/>
                  </a:lnTo>
                  <a:lnTo>
                    <a:pt x="48" y="48"/>
                  </a:lnTo>
                  <a:lnTo>
                    <a:pt x="46" y="52"/>
                  </a:lnTo>
                  <a:lnTo>
                    <a:pt x="45" y="62"/>
                  </a:lnTo>
                  <a:lnTo>
                    <a:pt x="44" y="67"/>
                  </a:lnTo>
                  <a:lnTo>
                    <a:pt x="36" y="73"/>
                  </a:lnTo>
                  <a:lnTo>
                    <a:pt x="33" y="80"/>
                  </a:lnTo>
                  <a:lnTo>
                    <a:pt x="32" y="86"/>
                  </a:lnTo>
                  <a:lnTo>
                    <a:pt x="28" y="95"/>
                  </a:lnTo>
                  <a:lnTo>
                    <a:pt x="24" y="101"/>
                  </a:lnTo>
                  <a:lnTo>
                    <a:pt x="19" y="107"/>
                  </a:lnTo>
                  <a:lnTo>
                    <a:pt x="18" y="112"/>
                  </a:lnTo>
                  <a:lnTo>
                    <a:pt x="19" y="119"/>
                  </a:lnTo>
                  <a:lnTo>
                    <a:pt x="17" y="124"/>
                  </a:lnTo>
                  <a:lnTo>
                    <a:pt x="12" y="127"/>
                  </a:lnTo>
                  <a:lnTo>
                    <a:pt x="10" y="135"/>
                  </a:lnTo>
                  <a:lnTo>
                    <a:pt x="10" y="145"/>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009" name="Freeform 52"/>
            <p:cNvSpPr>
              <a:spLocks/>
            </p:cNvSpPr>
            <p:nvPr/>
          </p:nvSpPr>
          <p:spPr bwMode="auto">
            <a:xfrm>
              <a:off x="2334" y="2981"/>
              <a:ext cx="169" cy="267"/>
            </a:xfrm>
            <a:custGeom>
              <a:avLst/>
              <a:gdLst>
                <a:gd name="T0" fmla="*/ 5 w 169"/>
                <a:gd name="T1" fmla="*/ 6 h 267"/>
                <a:gd name="T2" fmla="*/ 26 w 169"/>
                <a:gd name="T3" fmla="*/ 1 h 267"/>
                <a:gd name="T4" fmla="*/ 42 w 169"/>
                <a:gd name="T5" fmla="*/ 2 h 267"/>
                <a:gd name="T6" fmla="*/ 58 w 169"/>
                <a:gd name="T7" fmla="*/ 4 h 267"/>
                <a:gd name="T8" fmla="*/ 73 w 169"/>
                <a:gd name="T9" fmla="*/ 7 h 267"/>
                <a:gd name="T10" fmla="*/ 88 w 169"/>
                <a:gd name="T11" fmla="*/ 18 h 267"/>
                <a:gd name="T12" fmla="*/ 101 w 169"/>
                <a:gd name="T13" fmla="*/ 16 h 267"/>
                <a:gd name="T14" fmla="*/ 112 w 169"/>
                <a:gd name="T15" fmla="*/ 29 h 267"/>
                <a:gd name="T16" fmla="*/ 126 w 169"/>
                <a:gd name="T17" fmla="*/ 37 h 267"/>
                <a:gd name="T18" fmla="*/ 135 w 169"/>
                <a:gd name="T19" fmla="*/ 51 h 267"/>
                <a:gd name="T20" fmla="*/ 150 w 169"/>
                <a:gd name="T21" fmla="*/ 65 h 267"/>
                <a:gd name="T22" fmla="*/ 155 w 169"/>
                <a:gd name="T23" fmla="*/ 78 h 267"/>
                <a:gd name="T24" fmla="*/ 158 w 169"/>
                <a:gd name="T25" fmla="*/ 94 h 267"/>
                <a:gd name="T26" fmla="*/ 168 w 169"/>
                <a:gd name="T27" fmla="*/ 112 h 267"/>
                <a:gd name="T28" fmla="*/ 162 w 169"/>
                <a:gd name="T29" fmla="*/ 128 h 267"/>
                <a:gd name="T30" fmla="*/ 162 w 169"/>
                <a:gd name="T31" fmla="*/ 148 h 267"/>
                <a:gd name="T32" fmla="*/ 153 w 169"/>
                <a:gd name="T33" fmla="*/ 165 h 267"/>
                <a:gd name="T34" fmla="*/ 151 w 169"/>
                <a:gd name="T35" fmla="*/ 183 h 267"/>
                <a:gd name="T36" fmla="*/ 146 w 169"/>
                <a:gd name="T37" fmla="*/ 191 h 267"/>
                <a:gd name="T38" fmla="*/ 136 w 169"/>
                <a:gd name="T39" fmla="*/ 208 h 267"/>
                <a:gd name="T40" fmla="*/ 124 w 169"/>
                <a:gd name="T41" fmla="*/ 220 h 267"/>
                <a:gd name="T42" fmla="*/ 116 w 169"/>
                <a:gd name="T43" fmla="*/ 237 h 267"/>
                <a:gd name="T44" fmla="*/ 103 w 169"/>
                <a:gd name="T45" fmla="*/ 251 h 267"/>
                <a:gd name="T46" fmla="*/ 82 w 169"/>
                <a:gd name="T47" fmla="*/ 266 h 267"/>
                <a:gd name="T48" fmla="*/ 83 w 169"/>
                <a:gd name="T49" fmla="*/ 244 h 267"/>
                <a:gd name="T50" fmla="*/ 97 w 169"/>
                <a:gd name="T51" fmla="*/ 232 h 267"/>
                <a:gd name="T52" fmla="*/ 112 w 169"/>
                <a:gd name="T53" fmla="*/ 216 h 267"/>
                <a:gd name="T54" fmla="*/ 123 w 169"/>
                <a:gd name="T55" fmla="*/ 200 h 267"/>
                <a:gd name="T56" fmla="*/ 137 w 169"/>
                <a:gd name="T57" fmla="*/ 176 h 267"/>
                <a:gd name="T58" fmla="*/ 145 w 169"/>
                <a:gd name="T59" fmla="*/ 148 h 267"/>
                <a:gd name="T60" fmla="*/ 148 w 169"/>
                <a:gd name="T61" fmla="*/ 125 h 267"/>
                <a:gd name="T62" fmla="*/ 151 w 169"/>
                <a:gd name="T63" fmla="*/ 105 h 267"/>
                <a:gd name="T64" fmla="*/ 140 w 169"/>
                <a:gd name="T65" fmla="*/ 86 h 267"/>
                <a:gd name="T66" fmla="*/ 137 w 169"/>
                <a:gd name="T67" fmla="*/ 70 h 267"/>
                <a:gd name="T68" fmla="*/ 123 w 169"/>
                <a:gd name="T69" fmla="*/ 58 h 267"/>
                <a:gd name="T70" fmla="*/ 113 w 169"/>
                <a:gd name="T71" fmla="*/ 45 h 267"/>
                <a:gd name="T72" fmla="*/ 99 w 169"/>
                <a:gd name="T73" fmla="*/ 32 h 267"/>
                <a:gd name="T74" fmla="*/ 81 w 169"/>
                <a:gd name="T75" fmla="*/ 31 h 267"/>
                <a:gd name="T76" fmla="*/ 67 w 169"/>
                <a:gd name="T77" fmla="*/ 22 h 267"/>
                <a:gd name="T78" fmla="*/ 46 w 169"/>
                <a:gd name="T79" fmla="*/ 15 h 267"/>
                <a:gd name="T80" fmla="*/ 23 w 169"/>
                <a:gd name="T81" fmla="*/ 16 h 267"/>
                <a:gd name="T82" fmla="*/ 9 w 169"/>
                <a:gd name="T83" fmla="*/ 17 h 267"/>
                <a:gd name="T84" fmla="*/ 0 w 169"/>
                <a:gd name="T85" fmla="*/ 13 h 26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69" h="267">
                  <a:moveTo>
                    <a:pt x="0" y="13"/>
                  </a:moveTo>
                  <a:lnTo>
                    <a:pt x="5" y="6"/>
                  </a:lnTo>
                  <a:lnTo>
                    <a:pt x="18" y="1"/>
                  </a:lnTo>
                  <a:lnTo>
                    <a:pt x="26" y="1"/>
                  </a:lnTo>
                  <a:lnTo>
                    <a:pt x="32" y="4"/>
                  </a:lnTo>
                  <a:lnTo>
                    <a:pt x="42" y="2"/>
                  </a:lnTo>
                  <a:lnTo>
                    <a:pt x="48" y="0"/>
                  </a:lnTo>
                  <a:lnTo>
                    <a:pt x="58" y="4"/>
                  </a:lnTo>
                  <a:lnTo>
                    <a:pt x="62" y="10"/>
                  </a:lnTo>
                  <a:lnTo>
                    <a:pt x="73" y="7"/>
                  </a:lnTo>
                  <a:lnTo>
                    <a:pt x="79" y="10"/>
                  </a:lnTo>
                  <a:lnTo>
                    <a:pt x="88" y="18"/>
                  </a:lnTo>
                  <a:lnTo>
                    <a:pt x="92" y="17"/>
                  </a:lnTo>
                  <a:lnTo>
                    <a:pt x="101" y="16"/>
                  </a:lnTo>
                  <a:lnTo>
                    <a:pt x="107" y="19"/>
                  </a:lnTo>
                  <a:lnTo>
                    <a:pt x="112" y="29"/>
                  </a:lnTo>
                  <a:lnTo>
                    <a:pt x="117" y="35"/>
                  </a:lnTo>
                  <a:lnTo>
                    <a:pt x="126" y="37"/>
                  </a:lnTo>
                  <a:lnTo>
                    <a:pt x="133" y="42"/>
                  </a:lnTo>
                  <a:lnTo>
                    <a:pt x="135" y="51"/>
                  </a:lnTo>
                  <a:lnTo>
                    <a:pt x="139" y="58"/>
                  </a:lnTo>
                  <a:lnTo>
                    <a:pt x="150" y="65"/>
                  </a:lnTo>
                  <a:lnTo>
                    <a:pt x="154" y="70"/>
                  </a:lnTo>
                  <a:lnTo>
                    <a:pt x="155" y="78"/>
                  </a:lnTo>
                  <a:lnTo>
                    <a:pt x="152" y="85"/>
                  </a:lnTo>
                  <a:lnTo>
                    <a:pt x="158" y="94"/>
                  </a:lnTo>
                  <a:lnTo>
                    <a:pt x="165" y="103"/>
                  </a:lnTo>
                  <a:lnTo>
                    <a:pt x="168" y="112"/>
                  </a:lnTo>
                  <a:lnTo>
                    <a:pt x="167" y="119"/>
                  </a:lnTo>
                  <a:lnTo>
                    <a:pt x="162" y="128"/>
                  </a:lnTo>
                  <a:lnTo>
                    <a:pt x="160" y="136"/>
                  </a:lnTo>
                  <a:lnTo>
                    <a:pt x="162" y="148"/>
                  </a:lnTo>
                  <a:lnTo>
                    <a:pt x="158" y="158"/>
                  </a:lnTo>
                  <a:lnTo>
                    <a:pt x="153" y="165"/>
                  </a:lnTo>
                  <a:lnTo>
                    <a:pt x="149" y="174"/>
                  </a:lnTo>
                  <a:lnTo>
                    <a:pt x="151" y="183"/>
                  </a:lnTo>
                  <a:lnTo>
                    <a:pt x="150" y="187"/>
                  </a:lnTo>
                  <a:lnTo>
                    <a:pt x="146" y="191"/>
                  </a:lnTo>
                  <a:lnTo>
                    <a:pt x="139" y="196"/>
                  </a:lnTo>
                  <a:lnTo>
                    <a:pt x="136" y="208"/>
                  </a:lnTo>
                  <a:lnTo>
                    <a:pt x="130" y="216"/>
                  </a:lnTo>
                  <a:lnTo>
                    <a:pt x="124" y="220"/>
                  </a:lnTo>
                  <a:lnTo>
                    <a:pt x="122" y="228"/>
                  </a:lnTo>
                  <a:lnTo>
                    <a:pt x="116" y="237"/>
                  </a:lnTo>
                  <a:lnTo>
                    <a:pt x="107" y="240"/>
                  </a:lnTo>
                  <a:lnTo>
                    <a:pt x="103" y="251"/>
                  </a:lnTo>
                  <a:lnTo>
                    <a:pt x="94" y="257"/>
                  </a:lnTo>
                  <a:lnTo>
                    <a:pt x="82" y="266"/>
                  </a:lnTo>
                  <a:lnTo>
                    <a:pt x="71" y="264"/>
                  </a:lnTo>
                  <a:lnTo>
                    <a:pt x="83" y="244"/>
                  </a:lnTo>
                  <a:lnTo>
                    <a:pt x="93" y="240"/>
                  </a:lnTo>
                  <a:lnTo>
                    <a:pt x="97" y="232"/>
                  </a:lnTo>
                  <a:lnTo>
                    <a:pt x="107" y="226"/>
                  </a:lnTo>
                  <a:lnTo>
                    <a:pt x="112" y="216"/>
                  </a:lnTo>
                  <a:lnTo>
                    <a:pt x="116" y="207"/>
                  </a:lnTo>
                  <a:lnTo>
                    <a:pt x="123" y="200"/>
                  </a:lnTo>
                  <a:lnTo>
                    <a:pt x="128" y="185"/>
                  </a:lnTo>
                  <a:lnTo>
                    <a:pt x="137" y="176"/>
                  </a:lnTo>
                  <a:lnTo>
                    <a:pt x="141" y="162"/>
                  </a:lnTo>
                  <a:lnTo>
                    <a:pt x="145" y="148"/>
                  </a:lnTo>
                  <a:lnTo>
                    <a:pt x="146" y="133"/>
                  </a:lnTo>
                  <a:lnTo>
                    <a:pt x="148" y="125"/>
                  </a:lnTo>
                  <a:lnTo>
                    <a:pt x="149" y="116"/>
                  </a:lnTo>
                  <a:lnTo>
                    <a:pt x="151" y="105"/>
                  </a:lnTo>
                  <a:lnTo>
                    <a:pt x="146" y="93"/>
                  </a:lnTo>
                  <a:lnTo>
                    <a:pt x="140" y="86"/>
                  </a:lnTo>
                  <a:lnTo>
                    <a:pt x="141" y="79"/>
                  </a:lnTo>
                  <a:lnTo>
                    <a:pt x="137" y="70"/>
                  </a:lnTo>
                  <a:lnTo>
                    <a:pt x="129" y="64"/>
                  </a:lnTo>
                  <a:lnTo>
                    <a:pt x="123" y="58"/>
                  </a:lnTo>
                  <a:lnTo>
                    <a:pt x="120" y="50"/>
                  </a:lnTo>
                  <a:lnTo>
                    <a:pt x="113" y="45"/>
                  </a:lnTo>
                  <a:lnTo>
                    <a:pt x="105" y="40"/>
                  </a:lnTo>
                  <a:lnTo>
                    <a:pt x="99" y="32"/>
                  </a:lnTo>
                  <a:lnTo>
                    <a:pt x="87" y="31"/>
                  </a:lnTo>
                  <a:lnTo>
                    <a:pt x="81" y="31"/>
                  </a:lnTo>
                  <a:lnTo>
                    <a:pt x="72" y="28"/>
                  </a:lnTo>
                  <a:lnTo>
                    <a:pt x="67" y="22"/>
                  </a:lnTo>
                  <a:lnTo>
                    <a:pt x="56" y="21"/>
                  </a:lnTo>
                  <a:lnTo>
                    <a:pt x="46" y="15"/>
                  </a:lnTo>
                  <a:lnTo>
                    <a:pt x="34" y="14"/>
                  </a:lnTo>
                  <a:lnTo>
                    <a:pt x="23" y="16"/>
                  </a:lnTo>
                  <a:lnTo>
                    <a:pt x="17" y="13"/>
                  </a:lnTo>
                  <a:lnTo>
                    <a:pt x="9" y="17"/>
                  </a:lnTo>
                  <a:lnTo>
                    <a:pt x="0" y="13"/>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010" name="Freeform 53"/>
            <p:cNvSpPr>
              <a:spLocks/>
            </p:cNvSpPr>
            <p:nvPr/>
          </p:nvSpPr>
          <p:spPr bwMode="auto">
            <a:xfrm>
              <a:off x="2180" y="3129"/>
              <a:ext cx="225" cy="298"/>
            </a:xfrm>
            <a:custGeom>
              <a:avLst/>
              <a:gdLst>
                <a:gd name="T0" fmla="*/ 217 w 225"/>
                <a:gd name="T1" fmla="*/ 141 h 298"/>
                <a:gd name="T2" fmla="*/ 210 w 225"/>
                <a:gd name="T3" fmla="*/ 142 h 298"/>
                <a:gd name="T4" fmla="*/ 203 w 225"/>
                <a:gd name="T5" fmla="*/ 146 h 298"/>
                <a:gd name="T6" fmla="*/ 193 w 225"/>
                <a:gd name="T7" fmla="*/ 158 h 298"/>
                <a:gd name="T8" fmla="*/ 184 w 225"/>
                <a:gd name="T9" fmla="*/ 172 h 298"/>
                <a:gd name="T10" fmla="*/ 173 w 225"/>
                <a:gd name="T11" fmla="*/ 190 h 298"/>
                <a:gd name="T12" fmla="*/ 161 w 225"/>
                <a:gd name="T13" fmla="*/ 210 h 298"/>
                <a:gd name="T14" fmla="*/ 149 w 225"/>
                <a:gd name="T15" fmla="*/ 229 h 298"/>
                <a:gd name="T16" fmla="*/ 135 w 225"/>
                <a:gd name="T17" fmla="*/ 248 h 298"/>
                <a:gd name="T18" fmla="*/ 122 w 225"/>
                <a:gd name="T19" fmla="*/ 266 h 298"/>
                <a:gd name="T20" fmla="*/ 110 w 225"/>
                <a:gd name="T21" fmla="*/ 276 h 298"/>
                <a:gd name="T22" fmla="*/ 95 w 225"/>
                <a:gd name="T23" fmla="*/ 281 h 298"/>
                <a:gd name="T24" fmla="*/ 77 w 225"/>
                <a:gd name="T25" fmla="*/ 282 h 298"/>
                <a:gd name="T26" fmla="*/ 58 w 225"/>
                <a:gd name="T27" fmla="*/ 274 h 298"/>
                <a:gd name="T28" fmla="*/ 42 w 225"/>
                <a:gd name="T29" fmla="*/ 258 h 298"/>
                <a:gd name="T30" fmla="*/ 33 w 225"/>
                <a:gd name="T31" fmla="*/ 245 h 298"/>
                <a:gd name="T32" fmla="*/ 29 w 225"/>
                <a:gd name="T33" fmla="*/ 234 h 298"/>
                <a:gd name="T34" fmla="*/ 24 w 225"/>
                <a:gd name="T35" fmla="*/ 216 h 298"/>
                <a:gd name="T36" fmla="*/ 20 w 225"/>
                <a:gd name="T37" fmla="*/ 192 h 298"/>
                <a:gd name="T38" fmla="*/ 16 w 225"/>
                <a:gd name="T39" fmla="*/ 162 h 298"/>
                <a:gd name="T40" fmla="*/ 16 w 225"/>
                <a:gd name="T41" fmla="*/ 136 h 298"/>
                <a:gd name="T42" fmla="*/ 15 w 225"/>
                <a:gd name="T43" fmla="*/ 114 h 298"/>
                <a:gd name="T44" fmla="*/ 16 w 225"/>
                <a:gd name="T45" fmla="*/ 84 h 298"/>
                <a:gd name="T46" fmla="*/ 20 w 225"/>
                <a:gd name="T47" fmla="*/ 55 h 298"/>
                <a:gd name="T48" fmla="*/ 24 w 225"/>
                <a:gd name="T49" fmla="*/ 35 h 298"/>
                <a:gd name="T50" fmla="*/ 27 w 225"/>
                <a:gd name="T51" fmla="*/ 20 h 298"/>
                <a:gd name="T52" fmla="*/ 29 w 225"/>
                <a:gd name="T53" fmla="*/ 7 h 298"/>
                <a:gd name="T54" fmla="*/ 23 w 225"/>
                <a:gd name="T55" fmla="*/ 0 h 298"/>
                <a:gd name="T56" fmla="*/ 18 w 225"/>
                <a:gd name="T57" fmla="*/ 6 h 298"/>
                <a:gd name="T58" fmla="*/ 12 w 225"/>
                <a:gd name="T59" fmla="*/ 24 h 298"/>
                <a:gd name="T60" fmla="*/ 10 w 225"/>
                <a:gd name="T61" fmla="*/ 42 h 298"/>
                <a:gd name="T62" fmla="*/ 7 w 225"/>
                <a:gd name="T63" fmla="*/ 59 h 298"/>
                <a:gd name="T64" fmla="*/ 4 w 225"/>
                <a:gd name="T65" fmla="*/ 83 h 298"/>
                <a:gd name="T66" fmla="*/ 2 w 225"/>
                <a:gd name="T67" fmla="*/ 96 h 298"/>
                <a:gd name="T68" fmla="*/ 0 w 225"/>
                <a:gd name="T69" fmla="*/ 122 h 298"/>
                <a:gd name="T70" fmla="*/ 0 w 225"/>
                <a:gd name="T71" fmla="*/ 138 h 298"/>
                <a:gd name="T72" fmla="*/ 1 w 225"/>
                <a:gd name="T73" fmla="*/ 157 h 298"/>
                <a:gd name="T74" fmla="*/ 3 w 225"/>
                <a:gd name="T75" fmla="*/ 177 h 298"/>
                <a:gd name="T76" fmla="*/ 6 w 225"/>
                <a:gd name="T77" fmla="*/ 201 h 298"/>
                <a:gd name="T78" fmla="*/ 11 w 225"/>
                <a:gd name="T79" fmla="*/ 225 h 298"/>
                <a:gd name="T80" fmla="*/ 20 w 225"/>
                <a:gd name="T81" fmla="*/ 248 h 298"/>
                <a:gd name="T82" fmla="*/ 31 w 225"/>
                <a:gd name="T83" fmla="*/ 267 h 298"/>
                <a:gd name="T84" fmla="*/ 42 w 225"/>
                <a:gd name="T85" fmla="*/ 281 h 298"/>
                <a:gd name="T86" fmla="*/ 52 w 225"/>
                <a:gd name="T87" fmla="*/ 290 h 298"/>
                <a:gd name="T88" fmla="*/ 64 w 225"/>
                <a:gd name="T89" fmla="*/ 294 h 298"/>
                <a:gd name="T90" fmla="*/ 91 w 225"/>
                <a:gd name="T91" fmla="*/ 297 h 298"/>
                <a:gd name="T92" fmla="*/ 117 w 225"/>
                <a:gd name="T93" fmla="*/ 291 h 298"/>
                <a:gd name="T94" fmla="*/ 135 w 225"/>
                <a:gd name="T95" fmla="*/ 273 h 298"/>
                <a:gd name="T96" fmla="*/ 151 w 225"/>
                <a:gd name="T97" fmla="*/ 254 h 298"/>
                <a:gd name="T98" fmla="*/ 165 w 225"/>
                <a:gd name="T99" fmla="*/ 235 h 298"/>
                <a:gd name="T100" fmla="*/ 175 w 225"/>
                <a:gd name="T101" fmla="*/ 217 h 298"/>
                <a:gd name="T102" fmla="*/ 185 w 225"/>
                <a:gd name="T103" fmla="*/ 202 h 298"/>
                <a:gd name="T104" fmla="*/ 190 w 225"/>
                <a:gd name="T105" fmla="*/ 186 h 298"/>
                <a:gd name="T106" fmla="*/ 198 w 225"/>
                <a:gd name="T107" fmla="*/ 171 h 298"/>
                <a:gd name="T108" fmla="*/ 203 w 225"/>
                <a:gd name="T109" fmla="*/ 161 h 298"/>
                <a:gd name="T110" fmla="*/ 211 w 225"/>
                <a:gd name="T111" fmla="*/ 153 h 298"/>
                <a:gd name="T112" fmla="*/ 222 w 225"/>
                <a:gd name="T113" fmla="*/ 149 h 298"/>
                <a:gd name="T114" fmla="*/ 224 w 225"/>
                <a:gd name="T115" fmla="*/ 143 h 298"/>
                <a:gd name="T116" fmla="*/ 217 w 225"/>
                <a:gd name="T117" fmla="*/ 141 h 298"/>
                <a:gd name="T118" fmla="*/ 217 w 225"/>
                <a:gd name="T119" fmla="*/ 141 h 29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5" h="298">
                  <a:moveTo>
                    <a:pt x="217" y="141"/>
                  </a:moveTo>
                  <a:lnTo>
                    <a:pt x="210" y="142"/>
                  </a:lnTo>
                  <a:lnTo>
                    <a:pt x="203" y="146"/>
                  </a:lnTo>
                  <a:lnTo>
                    <a:pt x="193" y="158"/>
                  </a:lnTo>
                  <a:lnTo>
                    <a:pt x="184" y="172"/>
                  </a:lnTo>
                  <a:lnTo>
                    <a:pt x="173" y="190"/>
                  </a:lnTo>
                  <a:lnTo>
                    <a:pt x="161" y="210"/>
                  </a:lnTo>
                  <a:lnTo>
                    <a:pt x="149" y="229"/>
                  </a:lnTo>
                  <a:lnTo>
                    <a:pt x="135" y="248"/>
                  </a:lnTo>
                  <a:lnTo>
                    <a:pt x="122" y="266"/>
                  </a:lnTo>
                  <a:lnTo>
                    <a:pt x="110" y="276"/>
                  </a:lnTo>
                  <a:lnTo>
                    <a:pt x="95" y="281"/>
                  </a:lnTo>
                  <a:lnTo>
                    <a:pt x="77" y="282"/>
                  </a:lnTo>
                  <a:lnTo>
                    <a:pt x="58" y="274"/>
                  </a:lnTo>
                  <a:lnTo>
                    <a:pt x="42" y="258"/>
                  </a:lnTo>
                  <a:lnTo>
                    <a:pt x="33" y="245"/>
                  </a:lnTo>
                  <a:lnTo>
                    <a:pt x="29" y="234"/>
                  </a:lnTo>
                  <a:lnTo>
                    <a:pt x="24" y="216"/>
                  </a:lnTo>
                  <a:lnTo>
                    <a:pt x="20" y="192"/>
                  </a:lnTo>
                  <a:lnTo>
                    <a:pt x="16" y="162"/>
                  </a:lnTo>
                  <a:lnTo>
                    <a:pt x="16" y="136"/>
                  </a:lnTo>
                  <a:lnTo>
                    <a:pt x="15" y="114"/>
                  </a:lnTo>
                  <a:lnTo>
                    <a:pt x="16" y="84"/>
                  </a:lnTo>
                  <a:lnTo>
                    <a:pt x="20" y="55"/>
                  </a:lnTo>
                  <a:lnTo>
                    <a:pt x="24" y="35"/>
                  </a:lnTo>
                  <a:lnTo>
                    <a:pt x="27" y="20"/>
                  </a:lnTo>
                  <a:lnTo>
                    <a:pt x="29" y="7"/>
                  </a:lnTo>
                  <a:lnTo>
                    <a:pt x="23" y="0"/>
                  </a:lnTo>
                  <a:lnTo>
                    <a:pt x="18" y="6"/>
                  </a:lnTo>
                  <a:lnTo>
                    <a:pt x="12" y="24"/>
                  </a:lnTo>
                  <a:lnTo>
                    <a:pt x="10" y="42"/>
                  </a:lnTo>
                  <a:lnTo>
                    <a:pt x="7" y="59"/>
                  </a:lnTo>
                  <a:lnTo>
                    <a:pt x="4" y="83"/>
                  </a:lnTo>
                  <a:lnTo>
                    <a:pt x="2" y="96"/>
                  </a:lnTo>
                  <a:lnTo>
                    <a:pt x="0" y="122"/>
                  </a:lnTo>
                  <a:lnTo>
                    <a:pt x="0" y="138"/>
                  </a:lnTo>
                  <a:lnTo>
                    <a:pt x="1" y="157"/>
                  </a:lnTo>
                  <a:lnTo>
                    <a:pt x="3" y="177"/>
                  </a:lnTo>
                  <a:lnTo>
                    <a:pt x="6" y="201"/>
                  </a:lnTo>
                  <a:lnTo>
                    <a:pt x="11" y="225"/>
                  </a:lnTo>
                  <a:lnTo>
                    <a:pt x="20" y="248"/>
                  </a:lnTo>
                  <a:lnTo>
                    <a:pt x="31" y="267"/>
                  </a:lnTo>
                  <a:lnTo>
                    <a:pt x="42" y="281"/>
                  </a:lnTo>
                  <a:lnTo>
                    <a:pt x="52" y="290"/>
                  </a:lnTo>
                  <a:lnTo>
                    <a:pt x="64" y="294"/>
                  </a:lnTo>
                  <a:lnTo>
                    <a:pt x="91" y="297"/>
                  </a:lnTo>
                  <a:lnTo>
                    <a:pt x="117" y="291"/>
                  </a:lnTo>
                  <a:lnTo>
                    <a:pt x="135" y="273"/>
                  </a:lnTo>
                  <a:lnTo>
                    <a:pt x="151" y="254"/>
                  </a:lnTo>
                  <a:lnTo>
                    <a:pt x="165" y="235"/>
                  </a:lnTo>
                  <a:lnTo>
                    <a:pt x="175" y="217"/>
                  </a:lnTo>
                  <a:lnTo>
                    <a:pt x="185" y="202"/>
                  </a:lnTo>
                  <a:lnTo>
                    <a:pt x="190" y="186"/>
                  </a:lnTo>
                  <a:lnTo>
                    <a:pt x="198" y="171"/>
                  </a:lnTo>
                  <a:lnTo>
                    <a:pt x="203" y="161"/>
                  </a:lnTo>
                  <a:lnTo>
                    <a:pt x="211" y="153"/>
                  </a:lnTo>
                  <a:lnTo>
                    <a:pt x="222" y="149"/>
                  </a:lnTo>
                  <a:lnTo>
                    <a:pt x="224" y="143"/>
                  </a:lnTo>
                  <a:lnTo>
                    <a:pt x="217" y="14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011" name="Freeform 54"/>
            <p:cNvSpPr>
              <a:spLocks/>
            </p:cNvSpPr>
            <p:nvPr/>
          </p:nvSpPr>
          <p:spPr bwMode="auto">
            <a:xfrm>
              <a:off x="2096" y="3456"/>
              <a:ext cx="53" cy="62"/>
            </a:xfrm>
            <a:custGeom>
              <a:avLst/>
              <a:gdLst>
                <a:gd name="T0" fmla="*/ 6 w 53"/>
                <a:gd name="T1" fmla="*/ 0 h 62"/>
                <a:gd name="T2" fmla="*/ 17 w 53"/>
                <a:gd name="T3" fmla="*/ 4 h 62"/>
                <a:gd name="T4" fmla="*/ 25 w 53"/>
                <a:gd name="T5" fmla="*/ 5 h 62"/>
                <a:gd name="T6" fmla="*/ 33 w 53"/>
                <a:gd name="T7" fmla="*/ 7 h 62"/>
                <a:gd name="T8" fmla="*/ 43 w 53"/>
                <a:gd name="T9" fmla="*/ 7 h 62"/>
                <a:gd name="T10" fmla="*/ 52 w 53"/>
                <a:gd name="T11" fmla="*/ 16 h 62"/>
                <a:gd name="T12" fmla="*/ 48 w 53"/>
                <a:gd name="T13" fmla="*/ 57 h 62"/>
                <a:gd name="T14" fmla="*/ 44 w 53"/>
                <a:gd name="T15" fmla="*/ 60 h 62"/>
                <a:gd name="T16" fmla="*/ 27 w 53"/>
                <a:gd name="T17" fmla="*/ 61 h 62"/>
                <a:gd name="T18" fmla="*/ 25 w 53"/>
                <a:gd name="T19" fmla="*/ 58 h 62"/>
                <a:gd name="T20" fmla="*/ 29 w 53"/>
                <a:gd name="T21" fmla="*/ 15 h 62"/>
                <a:gd name="T22" fmla="*/ 32 w 53"/>
                <a:gd name="T23" fmla="*/ 13 h 62"/>
                <a:gd name="T24" fmla="*/ 32 w 53"/>
                <a:gd name="T25" fmla="*/ 16 h 62"/>
                <a:gd name="T26" fmla="*/ 29 w 53"/>
                <a:gd name="T27" fmla="*/ 54 h 62"/>
                <a:gd name="T28" fmla="*/ 32 w 53"/>
                <a:gd name="T29" fmla="*/ 55 h 62"/>
                <a:gd name="T30" fmla="*/ 41 w 53"/>
                <a:gd name="T31" fmla="*/ 54 h 62"/>
                <a:gd name="T32" fmla="*/ 44 w 53"/>
                <a:gd name="T33" fmla="*/ 18 h 62"/>
                <a:gd name="T34" fmla="*/ 43 w 53"/>
                <a:gd name="T35" fmla="*/ 16 h 62"/>
                <a:gd name="T36" fmla="*/ 39 w 53"/>
                <a:gd name="T37" fmla="*/ 13 h 62"/>
                <a:gd name="T38" fmla="*/ 23 w 53"/>
                <a:gd name="T39" fmla="*/ 12 h 62"/>
                <a:gd name="T40" fmla="*/ 15 w 53"/>
                <a:gd name="T41" fmla="*/ 11 h 62"/>
                <a:gd name="T42" fmla="*/ 10 w 53"/>
                <a:gd name="T43" fmla="*/ 10 h 62"/>
                <a:gd name="T44" fmla="*/ 8 w 53"/>
                <a:gd name="T45" fmla="*/ 13 h 62"/>
                <a:gd name="T46" fmla="*/ 9 w 53"/>
                <a:gd name="T47" fmla="*/ 49 h 62"/>
                <a:gd name="T48" fmla="*/ 23 w 53"/>
                <a:gd name="T49" fmla="*/ 52 h 62"/>
                <a:gd name="T50" fmla="*/ 23 w 53"/>
                <a:gd name="T51" fmla="*/ 61 h 62"/>
                <a:gd name="T52" fmla="*/ 5 w 53"/>
                <a:gd name="T53" fmla="*/ 57 h 62"/>
                <a:gd name="T54" fmla="*/ 2 w 53"/>
                <a:gd name="T55" fmla="*/ 55 h 62"/>
                <a:gd name="T56" fmla="*/ 1 w 53"/>
                <a:gd name="T57" fmla="*/ 52 h 62"/>
                <a:gd name="T58" fmla="*/ 0 w 53"/>
                <a:gd name="T59" fmla="*/ 48 h 62"/>
                <a:gd name="T60" fmla="*/ 0 w 53"/>
                <a:gd name="T61" fmla="*/ 37 h 62"/>
                <a:gd name="T62" fmla="*/ 1 w 53"/>
                <a:gd name="T63" fmla="*/ 4 h 62"/>
                <a:gd name="T64" fmla="*/ 2 w 53"/>
                <a:gd name="T65" fmla="*/ 2 h 62"/>
                <a:gd name="T66" fmla="*/ 6 w 53"/>
                <a:gd name="T67" fmla="*/ 0 h 62"/>
                <a:gd name="T68" fmla="*/ 6 w 53"/>
                <a:gd name="T69" fmla="*/ 0 h 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3" h="62">
                  <a:moveTo>
                    <a:pt x="6" y="0"/>
                  </a:moveTo>
                  <a:lnTo>
                    <a:pt x="17" y="4"/>
                  </a:lnTo>
                  <a:lnTo>
                    <a:pt x="25" y="5"/>
                  </a:lnTo>
                  <a:lnTo>
                    <a:pt x="33" y="7"/>
                  </a:lnTo>
                  <a:lnTo>
                    <a:pt x="43" y="7"/>
                  </a:lnTo>
                  <a:lnTo>
                    <a:pt x="52" y="16"/>
                  </a:lnTo>
                  <a:lnTo>
                    <a:pt x="48" y="57"/>
                  </a:lnTo>
                  <a:lnTo>
                    <a:pt x="44" y="60"/>
                  </a:lnTo>
                  <a:lnTo>
                    <a:pt x="27" y="61"/>
                  </a:lnTo>
                  <a:lnTo>
                    <a:pt x="25" y="58"/>
                  </a:lnTo>
                  <a:lnTo>
                    <a:pt x="29" y="15"/>
                  </a:lnTo>
                  <a:lnTo>
                    <a:pt x="32" y="13"/>
                  </a:lnTo>
                  <a:lnTo>
                    <a:pt x="32" y="16"/>
                  </a:lnTo>
                  <a:lnTo>
                    <a:pt x="29" y="54"/>
                  </a:lnTo>
                  <a:lnTo>
                    <a:pt x="32" y="55"/>
                  </a:lnTo>
                  <a:lnTo>
                    <a:pt x="41" y="54"/>
                  </a:lnTo>
                  <a:lnTo>
                    <a:pt x="44" y="18"/>
                  </a:lnTo>
                  <a:lnTo>
                    <a:pt x="43" y="16"/>
                  </a:lnTo>
                  <a:lnTo>
                    <a:pt x="39" y="13"/>
                  </a:lnTo>
                  <a:lnTo>
                    <a:pt x="23" y="12"/>
                  </a:lnTo>
                  <a:lnTo>
                    <a:pt x="15" y="11"/>
                  </a:lnTo>
                  <a:lnTo>
                    <a:pt x="10" y="10"/>
                  </a:lnTo>
                  <a:lnTo>
                    <a:pt x="8" y="13"/>
                  </a:lnTo>
                  <a:lnTo>
                    <a:pt x="9" y="49"/>
                  </a:lnTo>
                  <a:lnTo>
                    <a:pt x="23" y="52"/>
                  </a:lnTo>
                  <a:lnTo>
                    <a:pt x="23" y="61"/>
                  </a:lnTo>
                  <a:lnTo>
                    <a:pt x="5" y="57"/>
                  </a:lnTo>
                  <a:lnTo>
                    <a:pt x="2" y="55"/>
                  </a:lnTo>
                  <a:lnTo>
                    <a:pt x="1" y="52"/>
                  </a:lnTo>
                  <a:lnTo>
                    <a:pt x="0" y="48"/>
                  </a:lnTo>
                  <a:lnTo>
                    <a:pt x="0" y="37"/>
                  </a:lnTo>
                  <a:lnTo>
                    <a:pt x="1" y="4"/>
                  </a:lnTo>
                  <a:lnTo>
                    <a:pt x="2" y="2"/>
                  </a:lnTo>
                  <a:lnTo>
                    <a:pt x="6"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8916" name="Freeform 55"/>
          <p:cNvSpPr>
            <a:spLocks/>
          </p:cNvSpPr>
          <p:nvPr/>
        </p:nvSpPr>
        <p:spPr bwMode="auto">
          <a:xfrm>
            <a:off x="244475" y="5397500"/>
            <a:ext cx="2241550" cy="762000"/>
          </a:xfrm>
          <a:custGeom>
            <a:avLst/>
            <a:gdLst>
              <a:gd name="T0" fmla="*/ 1864185 w 891"/>
              <a:gd name="T1" fmla="*/ 158750 h 480"/>
              <a:gd name="T2" fmla="*/ 1791227 w 891"/>
              <a:gd name="T3" fmla="*/ 120650 h 480"/>
              <a:gd name="T4" fmla="*/ 1688081 w 891"/>
              <a:gd name="T5" fmla="*/ 98425 h 480"/>
              <a:gd name="T6" fmla="*/ 1544682 w 891"/>
              <a:gd name="T7" fmla="*/ 87313 h 480"/>
              <a:gd name="T8" fmla="*/ 1386189 w 891"/>
              <a:gd name="T9" fmla="*/ 100013 h 480"/>
              <a:gd name="T10" fmla="*/ 1295621 w 891"/>
              <a:gd name="T11" fmla="*/ 76200 h 480"/>
              <a:gd name="T12" fmla="*/ 1192474 w 891"/>
              <a:gd name="T13" fmla="*/ 26988 h 480"/>
              <a:gd name="T14" fmla="*/ 1018886 w 891"/>
              <a:gd name="T15" fmla="*/ 0 h 480"/>
              <a:gd name="T16" fmla="*/ 840267 w 891"/>
              <a:gd name="T17" fmla="*/ 6350 h 480"/>
              <a:gd name="T18" fmla="*/ 674226 w 891"/>
              <a:gd name="T19" fmla="*/ 42863 h 480"/>
              <a:gd name="T20" fmla="*/ 591206 w 891"/>
              <a:gd name="T21" fmla="*/ 88900 h 480"/>
              <a:gd name="T22" fmla="*/ 515733 w 891"/>
              <a:gd name="T23" fmla="*/ 107950 h 480"/>
              <a:gd name="T24" fmla="*/ 377365 w 891"/>
              <a:gd name="T25" fmla="*/ 120650 h 480"/>
              <a:gd name="T26" fmla="*/ 279250 w 891"/>
              <a:gd name="T27" fmla="*/ 166688 h 480"/>
              <a:gd name="T28" fmla="*/ 266671 w 891"/>
              <a:gd name="T29" fmla="*/ 217488 h 480"/>
              <a:gd name="T30" fmla="*/ 181135 w 891"/>
              <a:gd name="T31" fmla="*/ 222250 h 480"/>
              <a:gd name="T32" fmla="*/ 98115 w 891"/>
              <a:gd name="T33" fmla="*/ 242888 h 480"/>
              <a:gd name="T34" fmla="*/ 50315 w 891"/>
              <a:gd name="T35" fmla="*/ 266700 h 480"/>
              <a:gd name="T36" fmla="*/ 15095 w 891"/>
              <a:gd name="T37" fmla="*/ 303213 h 480"/>
              <a:gd name="T38" fmla="*/ 20126 w 891"/>
              <a:gd name="T39" fmla="*/ 336550 h 480"/>
              <a:gd name="T40" fmla="*/ 15095 w 891"/>
              <a:gd name="T41" fmla="*/ 377825 h 480"/>
              <a:gd name="T42" fmla="*/ 2516 w 891"/>
              <a:gd name="T43" fmla="*/ 417513 h 480"/>
              <a:gd name="T44" fmla="*/ 22642 w 891"/>
              <a:gd name="T45" fmla="*/ 458788 h 480"/>
              <a:gd name="T46" fmla="*/ 10063 w 891"/>
              <a:gd name="T47" fmla="*/ 503238 h 480"/>
              <a:gd name="T48" fmla="*/ 0 w 891"/>
              <a:gd name="T49" fmla="*/ 542925 h 480"/>
              <a:gd name="T50" fmla="*/ 25158 w 891"/>
              <a:gd name="T51" fmla="*/ 592138 h 480"/>
              <a:gd name="T52" fmla="*/ 93083 w 891"/>
              <a:gd name="T53" fmla="*/ 628650 h 480"/>
              <a:gd name="T54" fmla="*/ 228935 w 891"/>
              <a:gd name="T55" fmla="*/ 652463 h 480"/>
              <a:gd name="T56" fmla="*/ 334597 w 891"/>
              <a:gd name="T57" fmla="*/ 636588 h 480"/>
              <a:gd name="T58" fmla="*/ 397491 w 891"/>
              <a:gd name="T59" fmla="*/ 669925 h 480"/>
              <a:gd name="T60" fmla="*/ 472965 w 891"/>
              <a:gd name="T61" fmla="*/ 692150 h 480"/>
              <a:gd name="T62" fmla="*/ 583658 w 891"/>
              <a:gd name="T63" fmla="*/ 706438 h 480"/>
              <a:gd name="T64" fmla="*/ 711963 w 891"/>
              <a:gd name="T65" fmla="*/ 696913 h 480"/>
              <a:gd name="T66" fmla="*/ 802530 w 891"/>
              <a:gd name="T67" fmla="*/ 708025 h 480"/>
              <a:gd name="T68" fmla="*/ 872972 w 891"/>
              <a:gd name="T69" fmla="*/ 735013 h 480"/>
              <a:gd name="T70" fmla="*/ 973603 w 891"/>
              <a:gd name="T71" fmla="*/ 749300 h 480"/>
              <a:gd name="T72" fmla="*/ 1069202 w 891"/>
              <a:gd name="T73" fmla="*/ 744538 h 480"/>
              <a:gd name="T74" fmla="*/ 1159769 w 891"/>
              <a:gd name="T75" fmla="*/ 719138 h 480"/>
              <a:gd name="T76" fmla="*/ 1225179 w 891"/>
              <a:gd name="T77" fmla="*/ 744538 h 480"/>
              <a:gd name="T78" fmla="*/ 1320779 w 891"/>
              <a:gd name="T79" fmla="*/ 760413 h 480"/>
              <a:gd name="T80" fmla="*/ 1444051 w 891"/>
              <a:gd name="T81" fmla="*/ 750888 h 480"/>
              <a:gd name="T82" fmla="*/ 1532103 w 891"/>
              <a:gd name="T83" fmla="*/ 717550 h 480"/>
              <a:gd name="T84" fmla="*/ 1605060 w 891"/>
              <a:gd name="T85" fmla="*/ 704850 h 480"/>
              <a:gd name="T86" fmla="*/ 1723302 w 891"/>
              <a:gd name="T87" fmla="*/ 708025 h 480"/>
              <a:gd name="T88" fmla="*/ 1821417 w 891"/>
              <a:gd name="T89" fmla="*/ 684213 h 480"/>
              <a:gd name="T90" fmla="*/ 1884311 w 891"/>
              <a:gd name="T91" fmla="*/ 650875 h 480"/>
              <a:gd name="T92" fmla="*/ 1922047 w 891"/>
              <a:gd name="T93" fmla="*/ 633413 h 480"/>
              <a:gd name="T94" fmla="*/ 2030225 w 891"/>
              <a:gd name="T95" fmla="*/ 628650 h 480"/>
              <a:gd name="T96" fmla="*/ 2128340 w 891"/>
              <a:gd name="T97" fmla="*/ 595313 h 480"/>
              <a:gd name="T98" fmla="*/ 2181172 w 891"/>
              <a:gd name="T99" fmla="*/ 542925 h 480"/>
              <a:gd name="T100" fmla="*/ 2186203 w 891"/>
              <a:gd name="T101" fmla="*/ 482600 h 480"/>
              <a:gd name="T102" fmla="*/ 2208845 w 891"/>
              <a:gd name="T103" fmla="*/ 427038 h 480"/>
              <a:gd name="T104" fmla="*/ 2239034 w 891"/>
              <a:gd name="T105" fmla="*/ 369888 h 480"/>
              <a:gd name="T106" fmla="*/ 2226455 w 891"/>
              <a:gd name="T107" fmla="*/ 307975 h 480"/>
              <a:gd name="T108" fmla="*/ 2156014 w 891"/>
              <a:gd name="T109" fmla="*/ 258763 h 480"/>
              <a:gd name="T110" fmla="*/ 2052867 w 891"/>
              <a:gd name="T111" fmla="*/ 222250 h 480"/>
              <a:gd name="T112" fmla="*/ 1914500 w 891"/>
              <a:gd name="T113" fmla="*/ 201613 h 480"/>
              <a:gd name="T114" fmla="*/ 1881795 w 891"/>
              <a:gd name="T115" fmla="*/ 179388 h 48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91" h="480">
                <a:moveTo>
                  <a:pt x="748" y="113"/>
                </a:moveTo>
                <a:lnTo>
                  <a:pt x="741" y="100"/>
                </a:lnTo>
                <a:lnTo>
                  <a:pt x="730" y="87"/>
                </a:lnTo>
                <a:lnTo>
                  <a:pt x="712" y="76"/>
                </a:lnTo>
                <a:lnTo>
                  <a:pt x="690" y="67"/>
                </a:lnTo>
                <a:lnTo>
                  <a:pt x="671" y="62"/>
                </a:lnTo>
                <a:lnTo>
                  <a:pt x="648" y="57"/>
                </a:lnTo>
                <a:lnTo>
                  <a:pt x="614" y="55"/>
                </a:lnTo>
                <a:lnTo>
                  <a:pt x="582" y="57"/>
                </a:lnTo>
                <a:lnTo>
                  <a:pt x="551" y="63"/>
                </a:lnTo>
                <a:lnTo>
                  <a:pt x="528" y="69"/>
                </a:lnTo>
                <a:lnTo>
                  <a:pt x="515" y="48"/>
                </a:lnTo>
                <a:lnTo>
                  <a:pt x="497" y="31"/>
                </a:lnTo>
                <a:lnTo>
                  <a:pt x="474" y="17"/>
                </a:lnTo>
                <a:lnTo>
                  <a:pt x="442" y="7"/>
                </a:lnTo>
                <a:lnTo>
                  <a:pt x="405" y="0"/>
                </a:lnTo>
                <a:lnTo>
                  <a:pt x="368" y="0"/>
                </a:lnTo>
                <a:lnTo>
                  <a:pt x="334" y="4"/>
                </a:lnTo>
                <a:lnTo>
                  <a:pt x="297" y="11"/>
                </a:lnTo>
                <a:lnTo>
                  <a:pt x="268" y="27"/>
                </a:lnTo>
                <a:lnTo>
                  <a:pt x="248" y="41"/>
                </a:lnTo>
                <a:lnTo>
                  <a:pt x="235" y="56"/>
                </a:lnTo>
                <a:lnTo>
                  <a:pt x="232" y="74"/>
                </a:lnTo>
                <a:lnTo>
                  <a:pt x="205" y="68"/>
                </a:lnTo>
                <a:lnTo>
                  <a:pt x="175" y="71"/>
                </a:lnTo>
                <a:lnTo>
                  <a:pt x="150" y="76"/>
                </a:lnTo>
                <a:lnTo>
                  <a:pt x="127" y="88"/>
                </a:lnTo>
                <a:lnTo>
                  <a:pt x="111" y="105"/>
                </a:lnTo>
                <a:lnTo>
                  <a:pt x="105" y="124"/>
                </a:lnTo>
                <a:lnTo>
                  <a:pt x="106" y="137"/>
                </a:lnTo>
                <a:lnTo>
                  <a:pt x="91" y="136"/>
                </a:lnTo>
                <a:lnTo>
                  <a:pt x="72" y="140"/>
                </a:lnTo>
                <a:lnTo>
                  <a:pt x="54" y="146"/>
                </a:lnTo>
                <a:lnTo>
                  <a:pt x="39" y="153"/>
                </a:lnTo>
                <a:lnTo>
                  <a:pt x="30" y="160"/>
                </a:lnTo>
                <a:lnTo>
                  <a:pt x="20" y="168"/>
                </a:lnTo>
                <a:lnTo>
                  <a:pt x="11" y="178"/>
                </a:lnTo>
                <a:lnTo>
                  <a:pt x="6" y="191"/>
                </a:lnTo>
                <a:lnTo>
                  <a:pt x="4" y="201"/>
                </a:lnTo>
                <a:lnTo>
                  <a:pt x="8" y="212"/>
                </a:lnTo>
                <a:lnTo>
                  <a:pt x="14" y="224"/>
                </a:lnTo>
                <a:lnTo>
                  <a:pt x="6" y="238"/>
                </a:lnTo>
                <a:lnTo>
                  <a:pt x="3" y="249"/>
                </a:lnTo>
                <a:lnTo>
                  <a:pt x="1" y="263"/>
                </a:lnTo>
                <a:lnTo>
                  <a:pt x="4" y="279"/>
                </a:lnTo>
                <a:lnTo>
                  <a:pt x="9" y="289"/>
                </a:lnTo>
                <a:lnTo>
                  <a:pt x="18" y="301"/>
                </a:lnTo>
                <a:lnTo>
                  <a:pt x="4" y="317"/>
                </a:lnTo>
                <a:lnTo>
                  <a:pt x="1" y="327"/>
                </a:lnTo>
                <a:lnTo>
                  <a:pt x="0" y="342"/>
                </a:lnTo>
                <a:lnTo>
                  <a:pt x="3" y="357"/>
                </a:lnTo>
                <a:lnTo>
                  <a:pt x="10" y="373"/>
                </a:lnTo>
                <a:lnTo>
                  <a:pt x="20" y="385"/>
                </a:lnTo>
                <a:lnTo>
                  <a:pt x="37" y="396"/>
                </a:lnTo>
                <a:lnTo>
                  <a:pt x="63" y="407"/>
                </a:lnTo>
                <a:lnTo>
                  <a:pt x="91" y="411"/>
                </a:lnTo>
                <a:lnTo>
                  <a:pt x="117" y="408"/>
                </a:lnTo>
                <a:lnTo>
                  <a:pt x="133" y="401"/>
                </a:lnTo>
                <a:lnTo>
                  <a:pt x="145" y="413"/>
                </a:lnTo>
                <a:lnTo>
                  <a:pt x="158" y="422"/>
                </a:lnTo>
                <a:lnTo>
                  <a:pt x="167" y="428"/>
                </a:lnTo>
                <a:lnTo>
                  <a:pt x="188" y="436"/>
                </a:lnTo>
                <a:lnTo>
                  <a:pt x="205" y="441"/>
                </a:lnTo>
                <a:lnTo>
                  <a:pt x="232" y="445"/>
                </a:lnTo>
                <a:lnTo>
                  <a:pt x="258" y="445"/>
                </a:lnTo>
                <a:lnTo>
                  <a:pt x="283" y="439"/>
                </a:lnTo>
                <a:lnTo>
                  <a:pt x="306" y="431"/>
                </a:lnTo>
                <a:lnTo>
                  <a:pt x="319" y="446"/>
                </a:lnTo>
                <a:lnTo>
                  <a:pt x="332" y="454"/>
                </a:lnTo>
                <a:lnTo>
                  <a:pt x="347" y="463"/>
                </a:lnTo>
                <a:lnTo>
                  <a:pt x="366" y="469"/>
                </a:lnTo>
                <a:lnTo>
                  <a:pt x="387" y="472"/>
                </a:lnTo>
                <a:lnTo>
                  <a:pt x="406" y="472"/>
                </a:lnTo>
                <a:lnTo>
                  <a:pt x="425" y="469"/>
                </a:lnTo>
                <a:lnTo>
                  <a:pt x="448" y="461"/>
                </a:lnTo>
                <a:lnTo>
                  <a:pt x="461" y="453"/>
                </a:lnTo>
                <a:lnTo>
                  <a:pt x="474" y="463"/>
                </a:lnTo>
                <a:lnTo>
                  <a:pt x="487" y="469"/>
                </a:lnTo>
                <a:lnTo>
                  <a:pt x="502" y="475"/>
                </a:lnTo>
                <a:lnTo>
                  <a:pt x="525" y="479"/>
                </a:lnTo>
                <a:lnTo>
                  <a:pt x="549" y="478"/>
                </a:lnTo>
                <a:lnTo>
                  <a:pt x="574" y="473"/>
                </a:lnTo>
                <a:lnTo>
                  <a:pt x="591" y="465"/>
                </a:lnTo>
                <a:lnTo>
                  <a:pt x="609" y="452"/>
                </a:lnTo>
                <a:lnTo>
                  <a:pt x="619" y="439"/>
                </a:lnTo>
                <a:lnTo>
                  <a:pt x="638" y="444"/>
                </a:lnTo>
                <a:lnTo>
                  <a:pt x="659" y="447"/>
                </a:lnTo>
                <a:lnTo>
                  <a:pt x="685" y="446"/>
                </a:lnTo>
                <a:lnTo>
                  <a:pt x="706" y="440"/>
                </a:lnTo>
                <a:lnTo>
                  <a:pt x="724" y="431"/>
                </a:lnTo>
                <a:lnTo>
                  <a:pt x="738" y="422"/>
                </a:lnTo>
                <a:lnTo>
                  <a:pt x="749" y="410"/>
                </a:lnTo>
                <a:lnTo>
                  <a:pt x="752" y="396"/>
                </a:lnTo>
                <a:lnTo>
                  <a:pt x="764" y="399"/>
                </a:lnTo>
                <a:lnTo>
                  <a:pt x="784" y="400"/>
                </a:lnTo>
                <a:lnTo>
                  <a:pt x="807" y="396"/>
                </a:lnTo>
                <a:lnTo>
                  <a:pt x="830" y="387"/>
                </a:lnTo>
                <a:lnTo>
                  <a:pt x="846" y="375"/>
                </a:lnTo>
                <a:lnTo>
                  <a:pt x="860" y="359"/>
                </a:lnTo>
                <a:lnTo>
                  <a:pt x="867" y="342"/>
                </a:lnTo>
                <a:lnTo>
                  <a:pt x="870" y="319"/>
                </a:lnTo>
                <a:lnTo>
                  <a:pt x="869" y="304"/>
                </a:lnTo>
                <a:lnTo>
                  <a:pt x="861" y="281"/>
                </a:lnTo>
                <a:lnTo>
                  <a:pt x="878" y="269"/>
                </a:lnTo>
                <a:lnTo>
                  <a:pt x="886" y="251"/>
                </a:lnTo>
                <a:lnTo>
                  <a:pt x="890" y="233"/>
                </a:lnTo>
                <a:lnTo>
                  <a:pt x="890" y="214"/>
                </a:lnTo>
                <a:lnTo>
                  <a:pt x="885" y="194"/>
                </a:lnTo>
                <a:lnTo>
                  <a:pt x="874" y="180"/>
                </a:lnTo>
                <a:lnTo>
                  <a:pt x="857" y="163"/>
                </a:lnTo>
                <a:lnTo>
                  <a:pt x="838" y="151"/>
                </a:lnTo>
                <a:lnTo>
                  <a:pt x="816" y="140"/>
                </a:lnTo>
                <a:lnTo>
                  <a:pt x="787" y="131"/>
                </a:lnTo>
                <a:lnTo>
                  <a:pt x="761" y="127"/>
                </a:lnTo>
                <a:lnTo>
                  <a:pt x="749" y="125"/>
                </a:lnTo>
                <a:lnTo>
                  <a:pt x="748" y="113"/>
                </a:lnTo>
              </a:path>
            </a:pathLst>
          </a:custGeom>
          <a:solidFill>
            <a:schemeClr val="accent2"/>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17" name="Oval 56"/>
          <p:cNvSpPr>
            <a:spLocks noChangeArrowheads="1"/>
          </p:cNvSpPr>
          <p:nvPr/>
        </p:nvSpPr>
        <p:spPr bwMode="auto">
          <a:xfrm>
            <a:off x="2341563" y="5608638"/>
            <a:ext cx="338137" cy="153987"/>
          </a:xfrm>
          <a:prstGeom prst="ellipse">
            <a:avLst/>
          </a:prstGeom>
          <a:solidFill>
            <a:schemeClr val="accent2"/>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8918" name="Rectangle 58"/>
          <p:cNvSpPr>
            <a:spLocks noChangeArrowheads="1"/>
          </p:cNvSpPr>
          <p:nvPr/>
        </p:nvSpPr>
        <p:spPr bwMode="auto">
          <a:xfrm>
            <a:off x="422275" y="5507038"/>
            <a:ext cx="1944688"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sz="1600">
                <a:solidFill>
                  <a:srgbClr val="000000"/>
                </a:solidFill>
                <a:ea typeface="宋体" pitchFamily="2" charset="-122"/>
              </a:rPr>
              <a:t>8.  </a:t>
            </a:r>
            <a:r>
              <a:rPr lang="zh-CN" altLang="en-US" sz="1600">
                <a:solidFill>
                  <a:srgbClr val="000000"/>
                </a:solidFill>
                <a:ea typeface="宋体" pitchFamily="2" charset="-122"/>
              </a:rPr>
              <a:t>间接分摊的成本费用我无法承担</a:t>
            </a:r>
          </a:p>
        </p:txBody>
      </p:sp>
      <p:grpSp>
        <p:nvGrpSpPr>
          <p:cNvPr id="38919" name="Group 94"/>
          <p:cNvGrpSpPr>
            <a:grpSpLocks/>
          </p:cNvGrpSpPr>
          <p:nvPr/>
        </p:nvGrpSpPr>
        <p:grpSpPr bwMode="auto">
          <a:xfrm>
            <a:off x="6303963" y="4483100"/>
            <a:ext cx="2217737" cy="1665288"/>
            <a:chOff x="3971" y="2712"/>
            <a:chExt cx="1397" cy="1049"/>
          </a:xfrm>
        </p:grpSpPr>
        <p:sp>
          <p:nvSpPr>
            <p:cNvPr id="38957" name="Freeform 61"/>
            <p:cNvSpPr>
              <a:spLocks/>
            </p:cNvSpPr>
            <p:nvPr/>
          </p:nvSpPr>
          <p:spPr bwMode="auto">
            <a:xfrm>
              <a:off x="4019" y="2712"/>
              <a:ext cx="1349" cy="537"/>
            </a:xfrm>
            <a:custGeom>
              <a:avLst/>
              <a:gdLst>
                <a:gd name="T0" fmla="*/ 225 w 1349"/>
                <a:gd name="T1" fmla="*/ 112 h 537"/>
                <a:gd name="T2" fmla="*/ 269 w 1349"/>
                <a:gd name="T3" fmla="*/ 84 h 537"/>
                <a:gd name="T4" fmla="*/ 330 w 1349"/>
                <a:gd name="T5" fmla="*/ 70 h 537"/>
                <a:gd name="T6" fmla="*/ 417 w 1349"/>
                <a:gd name="T7" fmla="*/ 62 h 537"/>
                <a:gd name="T8" fmla="*/ 513 w 1349"/>
                <a:gd name="T9" fmla="*/ 71 h 537"/>
                <a:gd name="T10" fmla="*/ 568 w 1349"/>
                <a:gd name="T11" fmla="*/ 53 h 537"/>
                <a:gd name="T12" fmla="*/ 630 w 1349"/>
                <a:gd name="T13" fmla="*/ 19 h 537"/>
                <a:gd name="T14" fmla="*/ 734 w 1349"/>
                <a:gd name="T15" fmla="*/ 0 h 537"/>
                <a:gd name="T16" fmla="*/ 841 w 1349"/>
                <a:gd name="T17" fmla="*/ 4 h 537"/>
                <a:gd name="T18" fmla="*/ 941 w 1349"/>
                <a:gd name="T19" fmla="*/ 30 h 537"/>
                <a:gd name="T20" fmla="*/ 992 w 1349"/>
                <a:gd name="T21" fmla="*/ 63 h 537"/>
                <a:gd name="T22" fmla="*/ 1036 w 1349"/>
                <a:gd name="T23" fmla="*/ 76 h 537"/>
                <a:gd name="T24" fmla="*/ 1121 w 1349"/>
                <a:gd name="T25" fmla="*/ 84 h 537"/>
                <a:gd name="T26" fmla="*/ 1178 w 1349"/>
                <a:gd name="T27" fmla="*/ 117 h 537"/>
                <a:gd name="T28" fmla="*/ 1186 w 1349"/>
                <a:gd name="T29" fmla="*/ 153 h 537"/>
                <a:gd name="T30" fmla="*/ 1237 w 1349"/>
                <a:gd name="T31" fmla="*/ 156 h 537"/>
                <a:gd name="T32" fmla="*/ 1288 w 1349"/>
                <a:gd name="T33" fmla="*/ 171 h 537"/>
                <a:gd name="T34" fmla="*/ 1316 w 1349"/>
                <a:gd name="T35" fmla="*/ 189 h 537"/>
                <a:gd name="T36" fmla="*/ 1338 w 1349"/>
                <a:gd name="T37" fmla="*/ 214 h 537"/>
                <a:gd name="T38" fmla="*/ 1336 w 1349"/>
                <a:gd name="T39" fmla="*/ 237 h 537"/>
                <a:gd name="T40" fmla="*/ 1338 w 1349"/>
                <a:gd name="T41" fmla="*/ 266 h 537"/>
                <a:gd name="T42" fmla="*/ 1346 w 1349"/>
                <a:gd name="T43" fmla="*/ 295 h 537"/>
                <a:gd name="T44" fmla="*/ 1335 w 1349"/>
                <a:gd name="T45" fmla="*/ 323 h 537"/>
                <a:gd name="T46" fmla="*/ 1340 w 1349"/>
                <a:gd name="T47" fmla="*/ 355 h 537"/>
                <a:gd name="T48" fmla="*/ 1348 w 1349"/>
                <a:gd name="T49" fmla="*/ 383 h 537"/>
                <a:gd name="T50" fmla="*/ 1332 w 1349"/>
                <a:gd name="T51" fmla="*/ 418 h 537"/>
                <a:gd name="T52" fmla="*/ 1292 w 1349"/>
                <a:gd name="T53" fmla="*/ 443 h 537"/>
                <a:gd name="T54" fmla="*/ 1209 w 1349"/>
                <a:gd name="T55" fmla="*/ 460 h 537"/>
                <a:gd name="T56" fmla="*/ 1145 w 1349"/>
                <a:gd name="T57" fmla="*/ 449 h 537"/>
                <a:gd name="T58" fmla="*/ 1109 w 1349"/>
                <a:gd name="T59" fmla="*/ 473 h 537"/>
                <a:gd name="T60" fmla="*/ 1062 w 1349"/>
                <a:gd name="T61" fmla="*/ 488 h 537"/>
                <a:gd name="T62" fmla="*/ 996 w 1349"/>
                <a:gd name="T63" fmla="*/ 498 h 537"/>
                <a:gd name="T64" fmla="*/ 918 w 1349"/>
                <a:gd name="T65" fmla="*/ 492 h 537"/>
                <a:gd name="T66" fmla="*/ 863 w 1349"/>
                <a:gd name="T67" fmla="*/ 499 h 537"/>
                <a:gd name="T68" fmla="*/ 821 w 1349"/>
                <a:gd name="T69" fmla="*/ 517 h 537"/>
                <a:gd name="T70" fmla="*/ 761 w 1349"/>
                <a:gd name="T71" fmla="*/ 528 h 537"/>
                <a:gd name="T72" fmla="*/ 704 w 1349"/>
                <a:gd name="T73" fmla="*/ 525 h 537"/>
                <a:gd name="T74" fmla="*/ 649 w 1349"/>
                <a:gd name="T75" fmla="*/ 507 h 537"/>
                <a:gd name="T76" fmla="*/ 610 w 1349"/>
                <a:gd name="T77" fmla="*/ 525 h 537"/>
                <a:gd name="T78" fmla="*/ 552 w 1349"/>
                <a:gd name="T79" fmla="*/ 536 h 537"/>
                <a:gd name="T80" fmla="*/ 479 w 1349"/>
                <a:gd name="T81" fmla="*/ 529 h 537"/>
                <a:gd name="T82" fmla="*/ 424 w 1349"/>
                <a:gd name="T83" fmla="*/ 506 h 537"/>
                <a:gd name="T84" fmla="*/ 381 w 1349"/>
                <a:gd name="T85" fmla="*/ 497 h 537"/>
                <a:gd name="T86" fmla="*/ 310 w 1349"/>
                <a:gd name="T87" fmla="*/ 499 h 537"/>
                <a:gd name="T88" fmla="*/ 252 w 1349"/>
                <a:gd name="T89" fmla="*/ 483 h 537"/>
                <a:gd name="T90" fmla="*/ 213 w 1349"/>
                <a:gd name="T91" fmla="*/ 459 h 537"/>
                <a:gd name="T92" fmla="*/ 191 w 1349"/>
                <a:gd name="T93" fmla="*/ 447 h 537"/>
                <a:gd name="T94" fmla="*/ 125 w 1349"/>
                <a:gd name="T95" fmla="*/ 443 h 537"/>
                <a:gd name="T96" fmla="*/ 67 w 1349"/>
                <a:gd name="T97" fmla="*/ 419 h 537"/>
                <a:gd name="T98" fmla="*/ 34 w 1349"/>
                <a:gd name="T99" fmla="*/ 383 h 537"/>
                <a:gd name="T100" fmla="*/ 32 w 1349"/>
                <a:gd name="T101" fmla="*/ 340 h 537"/>
                <a:gd name="T102" fmla="*/ 18 w 1349"/>
                <a:gd name="T103" fmla="*/ 300 h 537"/>
                <a:gd name="T104" fmla="*/ 0 w 1349"/>
                <a:gd name="T105" fmla="*/ 261 h 537"/>
                <a:gd name="T106" fmla="*/ 7 w 1349"/>
                <a:gd name="T107" fmla="*/ 218 h 537"/>
                <a:gd name="T108" fmla="*/ 50 w 1349"/>
                <a:gd name="T109" fmla="*/ 183 h 537"/>
                <a:gd name="T110" fmla="*/ 112 w 1349"/>
                <a:gd name="T111" fmla="*/ 156 h 537"/>
                <a:gd name="T112" fmla="*/ 194 w 1349"/>
                <a:gd name="T113" fmla="*/ 142 h 537"/>
                <a:gd name="T114" fmla="*/ 214 w 1349"/>
                <a:gd name="T115" fmla="*/ 126 h 53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49" h="537">
                  <a:moveTo>
                    <a:pt x="214" y="126"/>
                  </a:moveTo>
                  <a:lnTo>
                    <a:pt x="225" y="112"/>
                  </a:lnTo>
                  <a:lnTo>
                    <a:pt x="242" y="97"/>
                  </a:lnTo>
                  <a:lnTo>
                    <a:pt x="269" y="84"/>
                  </a:lnTo>
                  <a:lnTo>
                    <a:pt x="302" y="75"/>
                  </a:lnTo>
                  <a:lnTo>
                    <a:pt x="330" y="70"/>
                  </a:lnTo>
                  <a:lnTo>
                    <a:pt x="365" y="64"/>
                  </a:lnTo>
                  <a:lnTo>
                    <a:pt x="417" y="62"/>
                  </a:lnTo>
                  <a:lnTo>
                    <a:pt x="467" y="64"/>
                  </a:lnTo>
                  <a:lnTo>
                    <a:pt x="513" y="71"/>
                  </a:lnTo>
                  <a:lnTo>
                    <a:pt x="547" y="77"/>
                  </a:lnTo>
                  <a:lnTo>
                    <a:pt x="568" y="53"/>
                  </a:lnTo>
                  <a:lnTo>
                    <a:pt x="594" y="35"/>
                  </a:lnTo>
                  <a:lnTo>
                    <a:pt x="630" y="19"/>
                  </a:lnTo>
                  <a:lnTo>
                    <a:pt x="677" y="8"/>
                  </a:lnTo>
                  <a:lnTo>
                    <a:pt x="734" y="0"/>
                  </a:lnTo>
                  <a:lnTo>
                    <a:pt x="790" y="0"/>
                  </a:lnTo>
                  <a:lnTo>
                    <a:pt x="841" y="4"/>
                  </a:lnTo>
                  <a:lnTo>
                    <a:pt x="898" y="13"/>
                  </a:lnTo>
                  <a:lnTo>
                    <a:pt x="941" y="30"/>
                  </a:lnTo>
                  <a:lnTo>
                    <a:pt x="971" y="46"/>
                  </a:lnTo>
                  <a:lnTo>
                    <a:pt x="992" y="63"/>
                  </a:lnTo>
                  <a:lnTo>
                    <a:pt x="996" y="83"/>
                  </a:lnTo>
                  <a:lnTo>
                    <a:pt x="1036" y="76"/>
                  </a:lnTo>
                  <a:lnTo>
                    <a:pt x="1083" y="79"/>
                  </a:lnTo>
                  <a:lnTo>
                    <a:pt x="1121" y="84"/>
                  </a:lnTo>
                  <a:lnTo>
                    <a:pt x="1155" y="98"/>
                  </a:lnTo>
                  <a:lnTo>
                    <a:pt x="1178" y="117"/>
                  </a:lnTo>
                  <a:lnTo>
                    <a:pt x="1187" y="139"/>
                  </a:lnTo>
                  <a:lnTo>
                    <a:pt x="1186" y="153"/>
                  </a:lnTo>
                  <a:lnTo>
                    <a:pt x="1209" y="153"/>
                  </a:lnTo>
                  <a:lnTo>
                    <a:pt x="1237" y="156"/>
                  </a:lnTo>
                  <a:lnTo>
                    <a:pt x="1265" y="164"/>
                  </a:lnTo>
                  <a:lnTo>
                    <a:pt x="1288" y="171"/>
                  </a:lnTo>
                  <a:lnTo>
                    <a:pt x="1303" y="178"/>
                  </a:lnTo>
                  <a:lnTo>
                    <a:pt x="1316" y="189"/>
                  </a:lnTo>
                  <a:lnTo>
                    <a:pt x="1331" y="200"/>
                  </a:lnTo>
                  <a:lnTo>
                    <a:pt x="1338" y="214"/>
                  </a:lnTo>
                  <a:lnTo>
                    <a:pt x="1340" y="225"/>
                  </a:lnTo>
                  <a:lnTo>
                    <a:pt x="1336" y="237"/>
                  </a:lnTo>
                  <a:lnTo>
                    <a:pt x="1326" y="251"/>
                  </a:lnTo>
                  <a:lnTo>
                    <a:pt x="1338" y="266"/>
                  </a:lnTo>
                  <a:lnTo>
                    <a:pt x="1344" y="279"/>
                  </a:lnTo>
                  <a:lnTo>
                    <a:pt x="1346" y="295"/>
                  </a:lnTo>
                  <a:lnTo>
                    <a:pt x="1340" y="313"/>
                  </a:lnTo>
                  <a:lnTo>
                    <a:pt x="1335" y="323"/>
                  </a:lnTo>
                  <a:lnTo>
                    <a:pt x="1320" y="336"/>
                  </a:lnTo>
                  <a:lnTo>
                    <a:pt x="1340" y="355"/>
                  </a:lnTo>
                  <a:lnTo>
                    <a:pt x="1346" y="367"/>
                  </a:lnTo>
                  <a:lnTo>
                    <a:pt x="1348" y="383"/>
                  </a:lnTo>
                  <a:lnTo>
                    <a:pt x="1344" y="399"/>
                  </a:lnTo>
                  <a:lnTo>
                    <a:pt x="1332" y="418"/>
                  </a:lnTo>
                  <a:lnTo>
                    <a:pt x="1316" y="431"/>
                  </a:lnTo>
                  <a:lnTo>
                    <a:pt x="1292" y="443"/>
                  </a:lnTo>
                  <a:lnTo>
                    <a:pt x="1252" y="455"/>
                  </a:lnTo>
                  <a:lnTo>
                    <a:pt x="1209" y="460"/>
                  </a:lnTo>
                  <a:lnTo>
                    <a:pt x="1170" y="456"/>
                  </a:lnTo>
                  <a:lnTo>
                    <a:pt x="1145" y="449"/>
                  </a:lnTo>
                  <a:lnTo>
                    <a:pt x="1128" y="463"/>
                  </a:lnTo>
                  <a:lnTo>
                    <a:pt x="1109" y="473"/>
                  </a:lnTo>
                  <a:lnTo>
                    <a:pt x="1093" y="479"/>
                  </a:lnTo>
                  <a:lnTo>
                    <a:pt x="1062" y="488"/>
                  </a:lnTo>
                  <a:lnTo>
                    <a:pt x="1036" y="493"/>
                  </a:lnTo>
                  <a:lnTo>
                    <a:pt x="996" y="498"/>
                  </a:lnTo>
                  <a:lnTo>
                    <a:pt x="957" y="497"/>
                  </a:lnTo>
                  <a:lnTo>
                    <a:pt x="918" y="492"/>
                  </a:lnTo>
                  <a:lnTo>
                    <a:pt x="884" y="482"/>
                  </a:lnTo>
                  <a:lnTo>
                    <a:pt x="863" y="499"/>
                  </a:lnTo>
                  <a:lnTo>
                    <a:pt x="845" y="509"/>
                  </a:lnTo>
                  <a:lnTo>
                    <a:pt x="821" y="517"/>
                  </a:lnTo>
                  <a:lnTo>
                    <a:pt x="793" y="525"/>
                  </a:lnTo>
                  <a:lnTo>
                    <a:pt x="761" y="528"/>
                  </a:lnTo>
                  <a:lnTo>
                    <a:pt x="732" y="528"/>
                  </a:lnTo>
                  <a:lnTo>
                    <a:pt x="704" y="525"/>
                  </a:lnTo>
                  <a:lnTo>
                    <a:pt x="669" y="515"/>
                  </a:lnTo>
                  <a:lnTo>
                    <a:pt x="649" y="507"/>
                  </a:lnTo>
                  <a:lnTo>
                    <a:pt x="630" y="517"/>
                  </a:lnTo>
                  <a:lnTo>
                    <a:pt x="610" y="525"/>
                  </a:lnTo>
                  <a:lnTo>
                    <a:pt x="587" y="531"/>
                  </a:lnTo>
                  <a:lnTo>
                    <a:pt x="552" y="536"/>
                  </a:lnTo>
                  <a:lnTo>
                    <a:pt x="516" y="535"/>
                  </a:lnTo>
                  <a:lnTo>
                    <a:pt x="479" y="529"/>
                  </a:lnTo>
                  <a:lnTo>
                    <a:pt x="451" y="521"/>
                  </a:lnTo>
                  <a:lnTo>
                    <a:pt x="424" y="506"/>
                  </a:lnTo>
                  <a:lnTo>
                    <a:pt x="409" y="492"/>
                  </a:lnTo>
                  <a:lnTo>
                    <a:pt x="381" y="497"/>
                  </a:lnTo>
                  <a:lnTo>
                    <a:pt x="349" y="500"/>
                  </a:lnTo>
                  <a:lnTo>
                    <a:pt x="310" y="499"/>
                  </a:lnTo>
                  <a:lnTo>
                    <a:pt x="276" y="493"/>
                  </a:lnTo>
                  <a:lnTo>
                    <a:pt x="252" y="483"/>
                  </a:lnTo>
                  <a:lnTo>
                    <a:pt x="230" y="473"/>
                  </a:lnTo>
                  <a:lnTo>
                    <a:pt x="213" y="459"/>
                  </a:lnTo>
                  <a:lnTo>
                    <a:pt x="208" y="443"/>
                  </a:lnTo>
                  <a:lnTo>
                    <a:pt x="191" y="447"/>
                  </a:lnTo>
                  <a:lnTo>
                    <a:pt x="160" y="448"/>
                  </a:lnTo>
                  <a:lnTo>
                    <a:pt x="125" y="443"/>
                  </a:lnTo>
                  <a:lnTo>
                    <a:pt x="90" y="433"/>
                  </a:lnTo>
                  <a:lnTo>
                    <a:pt x="67" y="419"/>
                  </a:lnTo>
                  <a:lnTo>
                    <a:pt x="46" y="401"/>
                  </a:lnTo>
                  <a:lnTo>
                    <a:pt x="34" y="383"/>
                  </a:lnTo>
                  <a:lnTo>
                    <a:pt x="30" y="358"/>
                  </a:lnTo>
                  <a:lnTo>
                    <a:pt x="32" y="340"/>
                  </a:lnTo>
                  <a:lnTo>
                    <a:pt x="42" y="315"/>
                  </a:lnTo>
                  <a:lnTo>
                    <a:pt x="18" y="300"/>
                  </a:lnTo>
                  <a:lnTo>
                    <a:pt x="6" y="282"/>
                  </a:lnTo>
                  <a:lnTo>
                    <a:pt x="0" y="261"/>
                  </a:lnTo>
                  <a:lnTo>
                    <a:pt x="0" y="241"/>
                  </a:lnTo>
                  <a:lnTo>
                    <a:pt x="7" y="218"/>
                  </a:lnTo>
                  <a:lnTo>
                    <a:pt x="23" y="201"/>
                  </a:lnTo>
                  <a:lnTo>
                    <a:pt x="50" y="183"/>
                  </a:lnTo>
                  <a:lnTo>
                    <a:pt x="79" y="169"/>
                  </a:lnTo>
                  <a:lnTo>
                    <a:pt x="112" y="156"/>
                  </a:lnTo>
                  <a:lnTo>
                    <a:pt x="154" y="147"/>
                  </a:lnTo>
                  <a:lnTo>
                    <a:pt x="194" y="142"/>
                  </a:lnTo>
                  <a:lnTo>
                    <a:pt x="213" y="140"/>
                  </a:lnTo>
                  <a:lnTo>
                    <a:pt x="214" y="126"/>
                  </a:lnTo>
                </a:path>
              </a:pathLst>
            </a:custGeom>
            <a:solidFill>
              <a:schemeClr val="accent2"/>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58" name="Oval 62"/>
            <p:cNvSpPr>
              <a:spLocks noChangeArrowheads="1"/>
            </p:cNvSpPr>
            <p:nvPr/>
          </p:nvSpPr>
          <p:spPr bwMode="auto">
            <a:xfrm>
              <a:off x="4709" y="3157"/>
              <a:ext cx="235" cy="104"/>
            </a:xfrm>
            <a:prstGeom prst="ellipse">
              <a:avLst/>
            </a:prstGeom>
            <a:solidFill>
              <a:schemeClr val="accent2"/>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8959" name="Oval 63"/>
            <p:cNvSpPr>
              <a:spLocks noChangeArrowheads="1"/>
            </p:cNvSpPr>
            <p:nvPr/>
          </p:nvSpPr>
          <p:spPr bwMode="auto">
            <a:xfrm>
              <a:off x="4603" y="3264"/>
              <a:ext cx="181" cy="66"/>
            </a:xfrm>
            <a:prstGeom prst="ellipse">
              <a:avLst/>
            </a:prstGeom>
            <a:solidFill>
              <a:schemeClr val="accent2"/>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8960" name="Oval 64"/>
            <p:cNvSpPr>
              <a:spLocks noChangeArrowheads="1"/>
            </p:cNvSpPr>
            <p:nvPr/>
          </p:nvSpPr>
          <p:spPr bwMode="auto">
            <a:xfrm>
              <a:off x="4520" y="3296"/>
              <a:ext cx="104" cy="53"/>
            </a:xfrm>
            <a:prstGeom prst="ellipse">
              <a:avLst/>
            </a:prstGeom>
            <a:solidFill>
              <a:schemeClr val="accent2"/>
            </a:solidFill>
            <a:ln w="12699">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8961" name="Rectangle 65"/>
            <p:cNvSpPr>
              <a:spLocks noChangeArrowheads="1"/>
            </p:cNvSpPr>
            <p:nvPr/>
          </p:nvSpPr>
          <p:spPr bwMode="auto">
            <a:xfrm>
              <a:off x="4067" y="2828"/>
              <a:ext cx="1200"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sz="1600">
                  <a:solidFill>
                    <a:srgbClr val="000000"/>
                  </a:solidFill>
                  <a:ea typeface="宋体" pitchFamily="2" charset="-122"/>
                </a:rPr>
                <a:t>10.  </a:t>
              </a:r>
              <a:r>
                <a:rPr lang="zh-CN" altLang="en-US" sz="1600">
                  <a:solidFill>
                    <a:srgbClr val="000000"/>
                  </a:solidFill>
                  <a:ea typeface="宋体" pitchFamily="2" charset="-122"/>
                </a:rPr>
                <a:t>无法和我负责的主要任务相匹配</a:t>
              </a:r>
            </a:p>
          </p:txBody>
        </p:sp>
        <p:pic>
          <p:nvPicPr>
            <p:cNvPr id="38962" name="Picture 6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71" y="3192"/>
              <a:ext cx="714" cy="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920" name="Group 95"/>
          <p:cNvGrpSpPr>
            <a:grpSpLocks/>
          </p:cNvGrpSpPr>
          <p:nvPr/>
        </p:nvGrpSpPr>
        <p:grpSpPr bwMode="auto">
          <a:xfrm>
            <a:off x="4716463" y="1308100"/>
            <a:ext cx="2078037" cy="2308225"/>
            <a:chOff x="2971" y="824"/>
            <a:chExt cx="1309" cy="1454"/>
          </a:xfrm>
        </p:grpSpPr>
        <p:sp>
          <p:nvSpPr>
            <p:cNvPr id="38954" name="Freeform 67"/>
            <p:cNvSpPr>
              <a:spLocks/>
            </p:cNvSpPr>
            <p:nvPr/>
          </p:nvSpPr>
          <p:spPr bwMode="auto">
            <a:xfrm>
              <a:off x="3574" y="1198"/>
              <a:ext cx="650" cy="1045"/>
            </a:xfrm>
            <a:custGeom>
              <a:avLst/>
              <a:gdLst>
                <a:gd name="T0" fmla="*/ 382 w 419"/>
                <a:gd name="T1" fmla="*/ 0 h 831"/>
                <a:gd name="T2" fmla="*/ 447 w 419"/>
                <a:gd name="T3" fmla="*/ 209 h 831"/>
                <a:gd name="T4" fmla="*/ 648 w 419"/>
                <a:gd name="T5" fmla="*/ 209 h 831"/>
                <a:gd name="T6" fmla="*/ 648 w 419"/>
                <a:gd name="T7" fmla="*/ 1044 h 831"/>
                <a:gd name="T8" fmla="*/ 0 w 419"/>
                <a:gd name="T9" fmla="*/ 1044 h 831"/>
                <a:gd name="T10" fmla="*/ 0 w 419"/>
                <a:gd name="T11" fmla="*/ 209 h 831"/>
                <a:gd name="T12" fmla="*/ 354 w 419"/>
                <a:gd name="T13" fmla="*/ 209 h 831"/>
                <a:gd name="T14" fmla="*/ 382 w 419"/>
                <a:gd name="T15" fmla="*/ 0 h 8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9" h="831">
                  <a:moveTo>
                    <a:pt x="246" y="0"/>
                  </a:moveTo>
                  <a:lnTo>
                    <a:pt x="288" y="166"/>
                  </a:lnTo>
                  <a:lnTo>
                    <a:pt x="418" y="166"/>
                  </a:lnTo>
                  <a:lnTo>
                    <a:pt x="418" y="830"/>
                  </a:lnTo>
                  <a:lnTo>
                    <a:pt x="0" y="830"/>
                  </a:lnTo>
                  <a:lnTo>
                    <a:pt x="0" y="166"/>
                  </a:lnTo>
                  <a:lnTo>
                    <a:pt x="228" y="166"/>
                  </a:lnTo>
                  <a:lnTo>
                    <a:pt x="246" y="0"/>
                  </a:lnTo>
                </a:path>
              </a:pathLst>
            </a:custGeom>
            <a:solidFill>
              <a:srgbClr val="FFCC99"/>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55" name="Rectangle 68"/>
            <p:cNvSpPr>
              <a:spLocks noChangeArrowheads="1"/>
            </p:cNvSpPr>
            <p:nvPr/>
          </p:nvSpPr>
          <p:spPr bwMode="auto">
            <a:xfrm>
              <a:off x="3574" y="1452"/>
              <a:ext cx="706" cy="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en-US" altLang="zh-CN" sz="1600">
                  <a:solidFill>
                    <a:srgbClr val="000000"/>
                  </a:solidFill>
                  <a:ea typeface="宋体" pitchFamily="2" charset="-122"/>
                </a:rPr>
                <a:t>3.  </a:t>
              </a:r>
              <a:r>
                <a:rPr lang="zh-CN" altLang="en-US" sz="1600">
                  <a:solidFill>
                    <a:srgbClr val="000000"/>
                  </a:solidFill>
                  <a:ea typeface="宋体" pitchFamily="2" charset="-122"/>
                </a:rPr>
                <a:t>预算期还没结束，数据却已经都过时了</a:t>
              </a:r>
            </a:p>
          </p:txBody>
        </p:sp>
        <p:pic>
          <p:nvPicPr>
            <p:cNvPr id="38956" name="Picture 69"/>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71" y="824"/>
              <a:ext cx="740" cy="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921" name="Group 98"/>
          <p:cNvGrpSpPr>
            <a:grpSpLocks/>
          </p:cNvGrpSpPr>
          <p:nvPr/>
        </p:nvGrpSpPr>
        <p:grpSpPr bwMode="auto">
          <a:xfrm>
            <a:off x="3608388" y="2559050"/>
            <a:ext cx="1874837" cy="2052638"/>
            <a:chOff x="2225" y="1452"/>
            <a:chExt cx="1181" cy="1293"/>
          </a:xfrm>
        </p:grpSpPr>
        <p:sp>
          <p:nvSpPr>
            <p:cNvPr id="38951" name="Freeform 71"/>
            <p:cNvSpPr>
              <a:spLocks/>
            </p:cNvSpPr>
            <p:nvPr/>
          </p:nvSpPr>
          <p:spPr bwMode="auto">
            <a:xfrm>
              <a:off x="2225" y="1452"/>
              <a:ext cx="970" cy="876"/>
            </a:xfrm>
            <a:custGeom>
              <a:avLst/>
              <a:gdLst>
                <a:gd name="T0" fmla="*/ 135 w 795"/>
                <a:gd name="T1" fmla="*/ 368 h 576"/>
                <a:gd name="T2" fmla="*/ 33 w 795"/>
                <a:gd name="T3" fmla="*/ 183 h 576"/>
                <a:gd name="T4" fmla="*/ 203 w 795"/>
                <a:gd name="T5" fmla="*/ 275 h 576"/>
                <a:gd name="T6" fmla="*/ 168 w 795"/>
                <a:gd name="T7" fmla="*/ 183 h 576"/>
                <a:gd name="T8" fmla="*/ 237 w 795"/>
                <a:gd name="T9" fmla="*/ 275 h 576"/>
                <a:gd name="T10" fmla="*/ 168 w 795"/>
                <a:gd name="T11" fmla="*/ 91 h 576"/>
                <a:gd name="T12" fmla="*/ 304 w 795"/>
                <a:gd name="T13" fmla="*/ 230 h 576"/>
                <a:gd name="T14" fmla="*/ 304 w 795"/>
                <a:gd name="T15" fmla="*/ 91 h 576"/>
                <a:gd name="T16" fmla="*/ 371 w 795"/>
                <a:gd name="T17" fmla="*/ 230 h 576"/>
                <a:gd name="T18" fmla="*/ 405 w 795"/>
                <a:gd name="T19" fmla="*/ 0 h 576"/>
                <a:gd name="T20" fmla="*/ 439 w 795"/>
                <a:gd name="T21" fmla="*/ 230 h 576"/>
                <a:gd name="T22" fmla="*/ 473 w 795"/>
                <a:gd name="T23" fmla="*/ 91 h 576"/>
                <a:gd name="T24" fmla="*/ 473 w 795"/>
                <a:gd name="T25" fmla="*/ 230 h 576"/>
                <a:gd name="T26" fmla="*/ 609 w 795"/>
                <a:gd name="T27" fmla="*/ 0 h 576"/>
                <a:gd name="T28" fmla="*/ 542 w 795"/>
                <a:gd name="T29" fmla="*/ 230 h 576"/>
                <a:gd name="T30" fmla="*/ 609 w 795"/>
                <a:gd name="T31" fmla="*/ 183 h 576"/>
                <a:gd name="T32" fmla="*/ 609 w 795"/>
                <a:gd name="T33" fmla="*/ 275 h 576"/>
                <a:gd name="T34" fmla="*/ 743 w 795"/>
                <a:gd name="T35" fmla="*/ 183 h 576"/>
                <a:gd name="T36" fmla="*/ 708 w 795"/>
                <a:gd name="T37" fmla="*/ 297 h 576"/>
                <a:gd name="T38" fmla="*/ 777 w 795"/>
                <a:gd name="T39" fmla="*/ 275 h 576"/>
                <a:gd name="T40" fmla="*/ 743 w 795"/>
                <a:gd name="T41" fmla="*/ 414 h 576"/>
                <a:gd name="T42" fmla="*/ 969 w 795"/>
                <a:gd name="T43" fmla="*/ 513 h 576"/>
                <a:gd name="T44" fmla="*/ 743 w 795"/>
                <a:gd name="T45" fmla="*/ 506 h 576"/>
                <a:gd name="T46" fmla="*/ 811 w 795"/>
                <a:gd name="T47" fmla="*/ 552 h 576"/>
                <a:gd name="T48" fmla="*/ 710 w 795"/>
                <a:gd name="T49" fmla="*/ 552 h 576"/>
                <a:gd name="T50" fmla="*/ 820 w 795"/>
                <a:gd name="T51" fmla="*/ 652 h 576"/>
                <a:gd name="T52" fmla="*/ 676 w 795"/>
                <a:gd name="T53" fmla="*/ 598 h 576"/>
                <a:gd name="T54" fmla="*/ 777 w 795"/>
                <a:gd name="T55" fmla="*/ 736 h 576"/>
                <a:gd name="T56" fmla="*/ 643 w 795"/>
                <a:gd name="T57" fmla="*/ 643 h 576"/>
                <a:gd name="T58" fmla="*/ 643 w 795"/>
                <a:gd name="T59" fmla="*/ 736 h 576"/>
                <a:gd name="T60" fmla="*/ 588 w 795"/>
                <a:gd name="T61" fmla="*/ 675 h 576"/>
                <a:gd name="T62" fmla="*/ 575 w 795"/>
                <a:gd name="T63" fmla="*/ 829 h 576"/>
                <a:gd name="T64" fmla="*/ 508 w 795"/>
                <a:gd name="T65" fmla="*/ 690 h 576"/>
                <a:gd name="T66" fmla="*/ 473 w 795"/>
                <a:gd name="T67" fmla="*/ 783 h 576"/>
                <a:gd name="T68" fmla="*/ 439 w 795"/>
                <a:gd name="T69" fmla="*/ 690 h 576"/>
                <a:gd name="T70" fmla="*/ 371 w 795"/>
                <a:gd name="T71" fmla="*/ 874 h 576"/>
                <a:gd name="T72" fmla="*/ 371 w 795"/>
                <a:gd name="T73" fmla="*/ 690 h 576"/>
                <a:gd name="T74" fmla="*/ 304 w 795"/>
                <a:gd name="T75" fmla="*/ 783 h 576"/>
                <a:gd name="T76" fmla="*/ 304 w 795"/>
                <a:gd name="T77" fmla="*/ 690 h 576"/>
                <a:gd name="T78" fmla="*/ 203 w 795"/>
                <a:gd name="T79" fmla="*/ 865 h 576"/>
                <a:gd name="T80" fmla="*/ 237 w 795"/>
                <a:gd name="T81" fmla="*/ 643 h 576"/>
                <a:gd name="T82" fmla="*/ 168 w 795"/>
                <a:gd name="T83" fmla="*/ 736 h 576"/>
                <a:gd name="T84" fmla="*/ 168 w 795"/>
                <a:gd name="T85" fmla="*/ 598 h 576"/>
                <a:gd name="T86" fmla="*/ 67 w 795"/>
                <a:gd name="T87" fmla="*/ 690 h 576"/>
                <a:gd name="T88" fmla="*/ 135 w 795"/>
                <a:gd name="T89" fmla="*/ 552 h 576"/>
                <a:gd name="T90" fmla="*/ 0 w 795"/>
                <a:gd name="T91" fmla="*/ 598 h 576"/>
                <a:gd name="T92" fmla="*/ 101 w 795"/>
                <a:gd name="T93" fmla="*/ 506 h 576"/>
                <a:gd name="T94" fmla="*/ 0 w 795"/>
                <a:gd name="T95" fmla="*/ 414 h 576"/>
                <a:gd name="T96" fmla="*/ 135 w 795"/>
                <a:gd name="T97" fmla="*/ 368 h 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95" h="576">
                  <a:moveTo>
                    <a:pt x="111" y="242"/>
                  </a:moveTo>
                  <a:lnTo>
                    <a:pt x="27" y="120"/>
                  </a:lnTo>
                  <a:lnTo>
                    <a:pt x="166" y="181"/>
                  </a:lnTo>
                  <a:lnTo>
                    <a:pt x="138" y="120"/>
                  </a:lnTo>
                  <a:lnTo>
                    <a:pt x="194" y="181"/>
                  </a:lnTo>
                  <a:lnTo>
                    <a:pt x="138" y="60"/>
                  </a:lnTo>
                  <a:lnTo>
                    <a:pt x="249" y="151"/>
                  </a:lnTo>
                  <a:lnTo>
                    <a:pt x="249" y="60"/>
                  </a:lnTo>
                  <a:lnTo>
                    <a:pt x="304" y="151"/>
                  </a:lnTo>
                  <a:lnTo>
                    <a:pt x="332" y="0"/>
                  </a:lnTo>
                  <a:lnTo>
                    <a:pt x="360" y="151"/>
                  </a:lnTo>
                  <a:lnTo>
                    <a:pt x="388" y="60"/>
                  </a:lnTo>
                  <a:lnTo>
                    <a:pt x="388" y="151"/>
                  </a:lnTo>
                  <a:lnTo>
                    <a:pt x="499" y="0"/>
                  </a:lnTo>
                  <a:lnTo>
                    <a:pt x="444" y="151"/>
                  </a:lnTo>
                  <a:lnTo>
                    <a:pt x="499" y="120"/>
                  </a:lnTo>
                  <a:lnTo>
                    <a:pt x="499" y="181"/>
                  </a:lnTo>
                  <a:lnTo>
                    <a:pt x="609" y="120"/>
                  </a:lnTo>
                  <a:lnTo>
                    <a:pt x="580" y="195"/>
                  </a:lnTo>
                  <a:lnTo>
                    <a:pt x="637" y="181"/>
                  </a:lnTo>
                  <a:lnTo>
                    <a:pt x="609" y="272"/>
                  </a:lnTo>
                  <a:lnTo>
                    <a:pt x="794" y="337"/>
                  </a:lnTo>
                  <a:lnTo>
                    <a:pt x="609" y="333"/>
                  </a:lnTo>
                  <a:lnTo>
                    <a:pt x="665" y="363"/>
                  </a:lnTo>
                  <a:lnTo>
                    <a:pt x="582" y="363"/>
                  </a:lnTo>
                  <a:lnTo>
                    <a:pt x="672" y="429"/>
                  </a:lnTo>
                  <a:lnTo>
                    <a:pt x="554" y="393"/>
                  </a:lnTo>
                  <a:lnTo>
                    <a:pt x="637" y="484"/>
                  </a:lnTo>
                  <a:lnTo>
                    <a:pt x="527" y="423"/>
                  </a:lnTo>
                  <a:lnTo>
                    <a:pt x="527" y="484"/>
                  </a:lnTo>
                  <a:lnTo>
                    <a:pt x="482" y="444"/>
                  </a:lnTo>
                  <a:lnTo>
                    <a:pt x="471" y="545"/>
                  </a:lnTo>
                  <a:lnTo>
                    <a:pt x="416" y="454"/>
                  </a:lnTo>
                  <a:lnTo>
                    <a:pt x="388" y="515"/>
                  </a:lnTo>
                  <a:lnTo>
                    <a:pt x="360" y="454"/>
                  </a:lnTo>
                  <a:lnTo>
                    <a:pt x="304" y="575"/>
                  </a:lnTo>
                  <a:lnTo>
                    <a:pt x="304" y="454"/>
                  </a:lnTo>
                  <a:lnTo>
                    <a:pt x="249" y="515"/>
                  </a:lnTo>
                  <a:lnTo>
                    <a:pt x="249" y="454"/>
                  </a:lnTo>
                  <a:lnTo>
                    <a:pt x="166" y="569"/>
                  </a:lnTo>
                  <a:lnTo>
                    <a:pt x="194" y="423"/>
                  </a:lnTo>
                  <a:lnTo>
                    <a:pt x="138" y="484"/>
                  </a:lnTo>
                  <a:lnTo>
                    <a:pt x="138" y="393"/>
                  </a:lnTo>
                  <a:lnTo>
                    <a:pt x="55" y="454"/>
                  </a:lnTo>
                  <a:lnTo>
                    <a:pt x="111" y="363"/>
                  </a:lnTo>
                  <a:lnTo>
                    <a:pt x="0" y="393"/>
                  </a:lnTo>
                  <a:lnTo>
                    <a:pt x="83" y="333"/>
                  </a:lnTo>
                  <a:lnTo>
                    <a:pt x="0" y="272"/>
                  </a:lnTo>
                  <a:lnTo>
                    <a:pt x="111" y="242"/>
                  </a:lnTo>
                </a:path>
              </a:pathLst>
            </a:custGeom>
            <a:solidFill>
              <a:schemeClr val="accent2"/>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52" name="Rectangle 72"/>
            <p:cNvSpPr>
              <a:spLocks noChangeArrowheads="1"/>
            </p:cNvSpPr>
            <p:nvPr/>
          </p:nvSpPr>
          <p:spPr bwMode="auto">
            <a:xfrm>
              <a:off x="2378" y="1672"/>
              <a:ext cx="619"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sz="1600">
                  <a:solidFill>
                    <a:srgbClr val="000000"/>
                  </a:solidFill>
                  <a:ea typeface="宋体" pitchFamily="2" charset="-122"/>
                </a:rPr>
                <a:t>5. </a:t>
              </a:r>
              <a:r>
                <a:rPr lang="zh-CN" altLang="en-US" sz="1600">
                  <a:solidFill>
                    <a:srgbClr val="000000"/>
                  </a:solidFill>
                  <a:ea typeface="宋体" pitchFamily="2" charset="-122"/>
                </a:rPr>
                <a:t>太多的反反复复</a:t>
              </a:r>
            </a:p>
          </p:txBody>
        </p:sp>
        <p:pic>
          <p:nvPicPr>
            <p:cNvPr id="38953" name="Picture 7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88" y="1741"/>
              <a:ext cx="818" cy="1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922" name="Group 91"/>
          <p:cNvGrpSpPr>
            <a:grpSpLocks/>
          </p:cNvGrpSpPr>
          <p:nvPr/>
        </p:nvGrpSpPr>
        <p:grpSpPr bwMode="auto">
          <a:xfrm>
            <a:off x="1320800" y="2809875"/>
            <a:ext cx="2074863" cy="1357313"/>
            <a:chOff x="1046" y="1808"/>
            <a:chExt cx="1307" cy="855"/>
          </a:xfrm>
        </p:grpSpPr>
        <p:sp>
          <p:nvSpPr>
            <p:cNvPr id="38947" name="Oval 74"/>
            <p:cNvSpPr>
              <a:spLocks noChangeArrowheads="1"/>
            </p:cNvSpPr>
            <p:nvPr/>
          </p:nvSpPr>
          <p:spPr bwMode="auto">
            <a:xfrm>
              <a:off x="1890" y="2139"/>
              <a:ext cx="93" cy="49"/>
            </a:xfrm>
            <a:prstGeom prst="ellipse">
              <a:avLst/>
            </a:prstGeom>
            <a:solidFill>
              <a:schemeClr val="folHlink"/>
            </a:solidFill>
            <a:ln w="12699">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8948" name="Freeform 75"/>
            <p:cNvSpPr>
              <a:spLocks/>
            </p:cNvSpPr>
            <p:nvPr/>
          </p:nvSpPr>
          <p:spPr bwMode="auto">
            <a:xfrm>
              <a:off x="1046" y="1808"/>
              <a:ext cx="984" cy="520"/>
            </a:xfrm>
            <a:custGeom>
              <a:avLst/>
              <a:gdLst>
                <a:gd name="T0" fmla="*/ 89 w 984"/>
                <a:gd name="T1" fmla="*/ 100 h 520"/>
                <a:gd name="T2" fmla="*/ 143 w 984"/>
                <a:gd name="T3" fmla="*/ 70 h 520"/>
                <a:gd name="T4" fmla="*/ 208 w 984"/>
                <a:gd name="T5" fmla="*/ 43 h 520"/>
                <a:gd name="T6" fmla="*/ 291 w 984"/>
                <a:gd name="T7" fmla="*/ 21 h 520"/>
                <a:gd name="T8" fmla="*/ 363 w 984"/>
                <a:gd name="T9" fmla="*/ 8 h 520"/>
                <a:gd name="T10" fmla="*/ 435 w 984"/>
                <a:gd name="T11" fmla="*/ 0 h 520"/>
                <a:gd name="T12" fmla="*/ 513 w 984"/>
                <a:gd name="T13" fmla="*/ 0 h 520"/>
                <a:gd name="T14" fmla="*/ 607 w 984"/>
                <a:gd name="T15" fmla="*/ 6 h 520"/>
                <a:gd name="T16" fmla="*/ 689 w 984"/>
                <a:gd name="T17" fmla="*/ 20 h 520"/>
                <a:gd name="T18" fmla="*/ 756 w 984"/>
                <a:gd name="T19" fmla="*/ 36 h 520"/>
                <a:gd name="T20" fmla="*/ 838 w 984"/>
                <a:gd name="T21" fmla="*/ 68 h 520"/>
                <a:gd name="T22" fmla="*/ 897 w 984"/>
                <a:gd name="T23" fmla="*/ 101 h 520"/>
                <a:gd name="T24" fmla="*/ 954 w 984"/>
                <a:gd name="T25" fmla="*/ 152 h 520"/>
                <a:gd name="T26" fmla="*/ 980 w 984"/>
                <a:gd name="T27" fmla="*/ 206 h 520"/>
                <a:gd name="T28" fmla="*/ 980 w 984"/>
                <a:gd name="T29" fmla="*/ 254 h 520"/>
                <a:gd name="T30" fmla="*/ 964 w 984"/>
                <a:gd name="T31" fmla="*/ 295 h 520"/>
                <a:gd name="T32" fmla="*/ 917 w 984"/>
                <a:gd name="T33" fmla="*/ 348 h 520"/>
                <a:gd name="T34" fmla="*/ 838 w 984"/>
                <a:gd name="T35" fmla="*/ 394 h 520"/>
                <a:gd name="T36" fmla="*/ 770 w 984"/>
                <a:gd name="T37" fmla="*/ 425 h 520"/>
                <a:gd name="T38" fmla="*/ 703 w 984"/>
                <a:gd name="T39" fmla="*/ 446 h 520"/>
                <a:gd name="T40" fmla="*/ 621 w 984"/>
                <a:gd name="T41" fmla="*/ 455 h 520"/>
                <a:gd name="T42" fmla="*/ 623 w 984"/>
                <a:gd name="T43" fmla="*/ 453 h 520"/>
                <a:gd name="T44" fmla="*/ 623 w 984"/>
                <a:gd name="T45" fmla="*/ 453 h 520"/>
                <a:gd name="T46" fmla="*/ 623 w 984"/>
                <a:gd name="T47" fmla="*/ 453 h 520"/>
                <a:gd name="T48" fmla="*/ 627 w 984"/>
                <a:gd name="T49" fmla="*/ 457 h 520"/>
                <a:gd name="T50" fmla="*/ 538 w 984"/>
                <a:gd name="T51" fmla="*/ 466 h 520"/>
                <a:gd name="T52" fmla="*/ 466 w 984"/>
                <a:gd name="T53" fmla="*/ 466 h 520"/>
                <a:gd name="T54" fmla="*/ 399 w 984"/>
                <a:gd name="T55" fmla="*/ 459 h 520"/>
                <a:gd name="T56" fmla="*/ 314 w 984"/>
                <a:gd name="T57" fmla="*/ 447 h 520"/>
                <a:gd name="T58" fmla="*/ 232 w 984"/>
                <a:gd name="T59" fmla="*/ 429 h 520"/>
                <a:gd name="T60" fmla="*/ 162 w 984"/>
                <a:gd name="T61" fmla="*/ 402 h 520"/>
                <a:gd name="T62" fmla="*/ 93 w 984"/>
                <a:gd name="T63" fmla="*/ 363 h 520"/>
                <a:gd name="T64" fmla="*/ 42 w 984"/>
                <a:gd name="T65" fmla="*/ 325 h 520"/>
                <a:gd name="T66" fmla="*/ 7 w 984"/>
                <a:gd name="T67" fmla="*/ 266 h 520"/>
                <a:gd name="T68" fmla="*/ 3 w 984"/>
                <a:gd name="T69" fmla="*/ 206 h 520"/>
                <a:gd name="T70" fmla="*/ 19 w 984"/>
                <a:gd name="T71" fmla="*/ 166 h 520"/>
                <a:gd name="T72" fmla="*/ 66 w 984"/>
                <a:gd name="T73" fmla="*/ 114 h 5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84" h="520">
                  <a:moveTo>
                    <a:pt x="66" y="114"/>
                  </a:moveTo>
                  <a:lnTo>
                    <a:pt x="89" y="100"/>
                  </a:lnTo>
                  <a:lnTo>
                    <a:pt x="115" y="83"/>
                  </a:lnTo>
                  <a:lnTo>
                    <a:pt x="143" y="70"/>
                  </a:lnTo>
                  <a:lnTo>
                    <a:pt x="167" y="59"/>
                  </a:lnTo>
                  <a:lnTo>
                    <a:pt x="208" y="43"/>
                  </a:lnTo>
                  <a:lnTo>
                    <a:pt x="255" y="30"/>
                  </a:lnTo>
                  <a:lnTo>
                    <a:pt x="291" y="21"/>
                  </a:lnTo>
                  <a:lnTo>
                    <a:pt x="330" y="13"/>
                  </a:lnTo>
                  <a:lnTo>
                    <a:pt x="363" y="8"/>
                  </a:lnTo>
                  <a:lnTo>
                    <a:pt x="403" y="3"/>
                  </a:lnTo>
                  <a:lnTo>
                    <a:pt x="435" y="0"/>
                  </a:lnTo>
                  <a:lnTo>
                    <a:pt x="475" y="0"/>
                  </a:lnTo>
                  <a:lnTo>
                    <a:pt x="513" y="0"/>
                  </a:lnTo>
                  <a:lnTo>
                    <a:pt x="565" y="2"/>
                  </a:lnTo>
                  <a:lnTo>
                    <a:pt x="607" y="6"/>
                  </a:lnTo>
                  <a:lnTo>
                    <a:pt x="644" y="13"/>
                  </a:lnTo>
                  <a:lnTo>
                    <a:pt x="689" y="20"/>
                  </a:lnTo>
                  <a:lnTo>
                    <a:pt x="720" y="26"/>
                  </a:lnTo>
                  <a:lnTo>
                    <a:pt x="756" y="36"/>
                  </a:lnTo>
                  <a:lnTo>
                    <a:pt x="802" y="52"/>
                  </a:lnTo>
                  <a:lnTo>
                    <a:pt x="838" y="68"/>
                  </a:lnTo>
                  <a:lnTo>
                    <a:pt x="872" y="85"/>
                  </a:lnTo>
                  <a:lnTo>
                    <a:pt x="897" y="101"/>
                  </a:lnTo>
                  <a:lnTo>
                    <a:pt x="918" y="116"/>
                  </a:lnTo>
                  <a:lnTo>
                    <a:pt x="954" y="152"/>
                  </a:lnTo>
                  <a:lnTo>
                    <a:pt x="968" y="176"/>
                  </a:lnTo>
                  <a:lnTo>
                    <a:pt x="980" y="206"/>
                  </a:lnTo>
                  <a:lnTo>
                    <a:pt x="983" y="227"/>
                  </a:lnTo>
                  <a:lnTo>
                    <a:pt x="980" y="254"/>
                  </a:lnTo>
                  <a:lnTo>
                    <a:pt x="974" y="272"/>
                  </a:lnTo>
                  <a:lnTo>
                    <a:pt x="964" y="295"/>
                  </a:lnTo>
                  <a:lnTo>
                    <a:pt x="945" y="321"/>
                  </a:lnTo>
                  <a:lnTo>
                    <a:pt x="917" y="348"/>
                  </a:lnTo>
                  <a:lnTo>
                    <a:pt x="879" y="372"/>
                  </a:lnTo>
                  <a:lnTo>
                    <a:pt x="838" y="394"/>
                  </a:lnTo>
                  <a:lnTo>
                    <a:pt x="801" y="412"/>
                  </a:lnTo>
                  <a:lnTo>
                    <a:pt x="770" y="425"/>
                  </a:lnTo>
                  <a:lnTo>
                    <a:pt x="738" y="436"/>
                  </a:lnTo>
                  <a:lnTo>
                    <a:pt x="703" y="446"/>
                  </a:lnTo>
                  <a:lnTo>
                    <a:pt x="852" y="519"/>
                  </a:lnTo>
                  <a:lnTo>
                    <a:pt x="621" y="455"/>
                  </a:lnTo>
                  <a:lnTo>
                    <a:pt x="623" y="455"/>
                  </a:lnTo>
                  <a:lnTo>
                    <a:pt x="623" y="453"/>
                  </a:lnTo>
                  <a:lnTo>
                    <a:pt x="621" y="455"/>
                  </a:lnTo>
                  <a:lnTo>
                    <a:pt x="623" y="453"/>
                  </a:lnTo>
                  <a:lnTo>
                    <a:pt x="623" y="455"/>
                  </a:lnTo>
                  <a:lnTo>
                    <a:pt x="623" y="453"/>
                  </a:lnTo>
                  <a:lnTo>
                    <a:pt x="624" y="455"/>
                  </a:lnTo>
                  <a:lnTo>
                    <a:pt x="627" y="457"/>
                  </a:lnTo>
                  <a:lnTo>
                    <a:pt x="577" y="464"/>
                  </a:lnTo>
                  <a:lnTo>
                    <a:pt x="538" y="466"/>
                  </a:lnTo>
                  <a:lnTo>
                    <a:pt x="498" y="466"/>
                  </a:lnTo>
                  <a:lnTo>
                    <a:pt x="466" y="466"/>
                  </a:lnTo>
                  <a:lnTo>
                    <a:pt x="434" y="463"/>
                  </a:lnTo>
                  <a:lnTo>
                    <a:pt x="399" y="459"/>
                  </a:lnTo>
                  <a:lnTo>
                    <a:pt x="359" y="455"/>
                  </a:lnTo>
                  <a:lnTo>
                    <a:pt x="314" y="447"/>
                  </a:lnTo>
                  <a:lnTo>
                    <a:pt x="268" y="436"/>
                  </a:lnTo>
                  <a:lnTo>
                    <a:pt x="232" y="429"/>
                  </a:lnTo>
                  <a:lnTo>
                    <a:pt x="190" y="412"/>
                  </a:lnTo>
                  <a:lnTo>
                    <a:pt x="162" y="402"/>
                  </a:lnTo>
                  <a:lnTo>
                    <a:pt x="128" y="386"/>
                  </a:lnTo>
                  <a:lnTo>
                    <a:pt x="93" y="363"/>
                  </a:lnTo>
                  <a:lnTo>
                    <a:pt x="66" y="347"/>
                  </a:lnTo>
                  <a:lnTo>
                    <a:pt x="42" y="325"/>
                  </a:lnTo>
                  <a:lnTo>
                    <a:pt x="20" y="298"/>
                  </a:lnTo>
                  <a:lnTo>
                    <a:pt x="7" y="266"/>
                  </a:lnTo>
                  <a:lnTo>
                    <a:pt x="0" y="238"/>
                  </a:lnTo>
                  <a:lnTo>
                    <a:pt x="3" y="206"/>
                  </a:lnTo>
                  <a:lnTo>
                    <a:pt x="10" y="185"/>
                  </a:lnTo>
                  <a:lnTo>
                    <a:pt x="19" y="166"/>
                  </a:lnTo>
                  <a:lnTo>
                    <a:pt x="39" y="142"/>
                  </a:lnTo>
                  <a:lnTo>
                    <a:pt x="66" y="114"/>
                  </a:lnTo>
                </a:path>
              </a:pathLst>
            </a:custGeom>
            <a:solidFill>
              <a:srgbClr val="FFCC99"/>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49" name="Rectangle 76"/>
            <p:cNvSpPr>
              <a:spLocks noChangeArrowheads="1"/>
            </p:cNvSpPr>
            <p:nvPr/>
          </p:nvSpPr>
          <p:spPr bwMode="auto">
            <a:xfrm>
              <a:off x="1071" y="1929"/>
              <a:ext cx="892"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sz="1600">
                  <a:solidFill>
                    <a:srgbClr val="000000"/>
                  </a:solidFill>
                  <a:ea typeface="宋体" pitchFamily="2" charset="-122"/>
                </a:rPr>
                <a:t>4.  </a:t>
              </a:r>
              <a:r>
                <a:rPr lang="zh-CN" altLang="en-US" sz="1600">
                  <a:solidFill>
                    <a:srgbClr val="000000"/>
                  </a:solidFill>
                  <a:ea typeface="宋体" pitchFamily="2" charset="-122"/>
                </a:rPr>
                <a:t>数字游戏</a:t>
              </a:r>
            </a:p>
          </p:txBody>
        </p:sp>
        <p:pic>
          <p:nvPicPr>
            <p:cNvPr id="38950" name="Picture 77"/>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80" y="2136"/>
              <a:ext cx="573" cy="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923" name="Group 97"/>
          <p:cNvGrpSpPr>
            <a:grpSpLocks/>
          </p:cNvGrpSpPr>
          <p:nvPr/>
        </p:nvGrpSpPr>
        <p:grpSpPr bwMode="auto">
          <a:xfrm>
            <a:off x="314325" y="1485900"/>
            <a:ext cx="2093913" cy="1520825"/>
            <a:chOff x="198" y="936"/>
            <a:chExt cx="1319" cy="958"/>
          </a:xfrm>
        </p:grpSpPr>
        <p:pic>
          <p:nvPicPr>
            <p:cNvPr id="38944" name="Picture 79"/>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8" y="1198"/>
              <a:ext cx="622" cy="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45" name="AutoShape 80"/>
            <p:cNvSpPr>
              <a:spLocks noChangeArrowheads="1"/>
            </p:cNvSpPr>
            <p:nvPr/>
          </p:nvSpPr>
          <p:spPr bwMode="auto">
            <a:xfrm>
              <a:off x="656" y="936"/>
              <a:ext cx="861" cy="511"/>
            </a:xfrm>
            <a:prstGeom prst="wedgeRoundRectCallout">
              <a:avLst>
                <a:gd name="adj1" fmla="val -41671"/>
                <a:gd name="adj2" fmla="val 66667"/>
                <a:gd name="adj3" fmla="val 16667"/>
              </a:avLst>
            </a:prstGeom>
            <a:solidFill>
              <a:schemeClr val="accent2"/>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8946" name="Rectangle 81"/>
            <p:cNvSpPr>
              <a:spLocks noChangeArrowheads="1"/>
            </p:cNvSpPr>
            <p:nvPr/>
          </p:nvSpPr>
          <p:spPr bwMode="auto">
            <a:xfrm>
              <a:off x="702" y="1003"/>
              <a:ext cx="752"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marL="342900" indent="-3429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800100" indent="-342900" algn="l" eaLnBrk="0" hangingPunct="0">
                <a:spcAft>
                  <a:spcPct val="20000"/>
                </a:spcAft>
                <a:buChar char="•"/>
                <a:defRPr sz="2000">
                  <a:solidFill>
                    <a:schemeClr val="bg2"/>
                  </a:solidFill>
                  <a:latin typeface="Arial" pitchFamily="34" charset="0"/>
                  <a:cs typeface="Arial" pitchFamily="34" charset="0"/>
                </a:defRPr>
              </a:lvl2pPr>
              <a:lvl3pPr marL="1257300" indent="-3429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714500" indent="-342900" algn="l" eaLnBrk="0" hangingPunct="0">
                <a:spcAft>
                  <a:spcPct val="20000"/>
                </a:spcAft>
                <a:buChar char="•"/>
                <a:defRPr sz="2000">
                  <a:solidFill>
                    <a:schemeClr val="bg2"/>
                  </a:solidFill>
                  <a:latin typeface="Arial" pitchFamily="34" charset="0"/>
                  <a:cs typeface="Arial" pitchFamily="34" charset="0"/>
                </a:defRPr>
              </a:lvl4pPr>
              <a:lvl5pPr marL="2171700" indent="-3429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628900" indent="-3429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086100" indent="-3429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543300" indent="-3429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000500" indent="-3429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AutoNum type="arabicPeriod"/>
              </a:pPr>
              <a:r>
                <a:rPr lang="zh-CN" altLang="en-US" sz="1600">
                  <a:solidFill>
                    <a:srgbClr val="000000"/>
                  </a:solidFill>
                  <a:ea typeface="宋体" pitchFamily="2" charset="-122"/>
                </a:rPr>
                <a:t>时间</a:t>
              </a:r>
            </a:p>
            <a:p>
              <a:pPr algn="ctr">
                <a:spcBef>
                  <a:spcPct val="0"/>
                </a:spcBef>
                <a:spcAft>
                  <a:spcPct val="0"/>
                </a:spcAft>
                <a:buSzTx/>
                <a:buFontTx/>
                <a:buNone/>
              </a:pPr>
              <a:r>
                <a:rPr lang="zh-CN" altLang="en-US" sz="1600">
                  <a:solidFill>
                    <a:srgbClr val="000000"/>
                  </a:solidFill>
                  <a:ea typeface="宋体" pitchFamily="2" charset="-122"/>
                </a:rPr>
                <a:t>太长！！</a:t>
              </a:r>
            </a:p>
          </p:txBody>
        </p:sp>
      </p:grpSp>
      <p:pic>
        <p:nvPicPr>
          <p:cNvPr id="38924" name="Picture 82"/>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33525" y="4178300"/>
            <a:ext cx="1087438" cy="1004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8925" name="Group 92"/>
          <p:cNvGrpSpPr>
            <a:grpSpLocks/>
          </p:cNvGrpSpPr>
          <p:nvPr/>
        </p:nvGrpSpPr>
        <p:grpSpPr bwMode="auto">
          <a:xfrm>
            <a:off x="3878263" y="4610100"/>
            <a:ext cx="2205037" cy="1597025"/>
            <a:chOff x="2547" y="2824"/>
            <a:chExt cx="1389" cy="1006"/>
          </a:xfrm>
        </p:grpSpPr>
        <p:sp>
          <p:nvSpPr>
            <p:cNvPr id="38941" name="Freeform 59"/>
            <p:cNvSpPr>
              <a:spLocks/>
            </p:cNvSpPr>
            <p:nvPr/>
          </p:nvSpPr>
          <p:spPr bwMode="auto">
            <a:xfrm>
              <a:off x="2688" y="2824"/>
              <a:ext cx="1248" cy="752"/>
            </a:xfrm>
            <a:custGeom>
              <a:avLst/>
              <a:gdLst>
                <a:gd name="T0" fmla="*/ 115 w 1009"/>
                <a:gd name="T1" fmla="*/ 120 h 656"/>
                <a:gd name="T2" fmla="*/ 182 w 1009"/>
                <a:gd name="T3" fmla="*/ 85 h 656"/>
                <a:gd name="T4" fmla="*/ 263 w 1009"/>
                <a:gd name="T5" fmla="*/ 52 h 656"/>
                <a:gd name="T6" fmla="*/ 369 w 1009"/>
                <a:gd name="T7" fmla="*/ 26 h 656"/>
                <a:gd name="T8" fmla="*/ 461 w 1009"/>
                <a:gd name="T9" fmla="*/ 10 h 656"/>
                <a:gd name="T10" fmla="*/ 552 w 1009"/>
                <a:gd name="T11" fmla="*/ 1 h 656"/>
                <a:gd name="T12" fmla="*/ 651 w 1009"/>
                <a:gd name="T13" fmla="*/ 0 h 656"/>
                <a:gd name="T14" fmla="*/ 769 w 1009"/>
                <a:gd name="T15" fmla="*/ 8 h 656"/>
                <a:gd name="T16" fmla="*/ 872 w 1009"/>
                <a:gd name="T17" fmla="*/ 24 h 656"/>
                <a:gd name="T18" fmla="*/ 960 w 1009"/>
                <a:gd name="T19" fmla="*/ 45 h 656"/>
                <a:gd name="T20" fmla="*/ 1064 w 1009"/>
                <a:gd name="T21" fmla="*/ 81 h 656"/>
                <a:gd name="T22" fmla="*/ 1137 w 1009"/>
                <a:gd name="T23" fmla="*/ 122 h 656"/>
                <a:gd name="T24" fmla="*/ 1208 w 1009"/>
                <a:gd name="T25" fmla="*/ 183 h 656"/>
                <a:gd name="T26" fmla="*/ 1242 w 1009"/>
                <a:gd name="T27" fmla="*/ 246 h 656"/>
                <a:gd name="T28" fmla="*/ 1242 w 1009"/>
                <a:gd name="T29" fmla="*/ 304 h 656"/>
                <a:gd name="T30" fmla="*/ 1222 w 1009"/>
                <a:gd name="T31" fmla="*/ 354 h 656"/>
                <a:gd name="T32" fmla="*/ 1161 w 1009"/>
                <a:gd name="T33" fmla="*/ 416 h 656"/>
                <a:gd name="T34" fmla="*/ 1061 w 1009"/>
                <a:gd name="T35" fmla="*/ 472 h 656"/>
                <a:gd name="T36" fmla="*/ 975 w 1009"/>
                <a:gd name="T37" fmla="*/ 506 h 656"/>
                <a:gd name="T38" fmla="*/ 939 w 1009"/>
                <a:gd name="T39" fmla="*/ 563 h 656"/>
                <a:gd name="T40" fmla="*/ 883 w 1009"/>
                <a:gd name="T41" fmla="*/ 620 h 656"/>
                <a:gd name="T42" fmla="*/ 806 w 1009"/>
                <a:gd name="T43" fmla="*/ 679 h 656"/>
                <a:gd name="T44" fmla="*/ 724 w 1009"/>
                <a:gd name="T45" fmla="*/ 718 h 656"/>
                <a:gd name="T46" fmla="*/ 611 w 1009"/>
                <a:gd name="T47" fmla="*/ 751 h 656"/>
                <a:gd name="T48" fmla="*/ 705 w 1009"/>
                <a:gd name="T49" fmla="*/ 698 h 656"/>
                <a:gd name="T50" fmla="*/ 773 w 1009"/>
                <a:gd name="T51" fmla="*/ 642 h 656"/>
                <a:gd name="T52" fmla="*/ 819 w 1009"/>
                <a:gd name="T53" fmla="*/ 583 h 656"/>
                <a:gd name="T54" fmla="*/ 844 w 1009"/>
                <a:gd name="T55" fmla="*/ 536 h 656"/>
                <a:gd name="T56" fmla="*/ 741 w 1009"/>
                <a:gd name="T57" fmla="*/ 550 h 656"/>
                <a:gd name="T58" fmla="*/ 630 w 1009"/>
                <a:gd name="T59" fmla="*/ 555 h 656"/>
                <a:gd name="T60" fmla="*/ 552 w 1009"/>
                <a:gd name="T61" fmla="*/ 553 h 656"/>
                <a:gd name="T62" fmla="*/ 456 w 1009"/>
                <a:gd name="T63" fmla="*/ 545 h 656"/>
                <a:gd name="T64" fmla="*/ 340 w 1009"/>
                <a:gd name="T65" fmla="*/ 523 h 656"/>
                <a:gd name="T66" fmla="*/ 241 w 1009"/>
                <a:gd name="T67" fmla="*/ 494 h 656"/>
                <a:gd name="T68" fmla="*/ 163 w 1009"/>
                <a:gd name="T69" fmla="*/ 463 h 656"/>
                <a:gd name="T70" fmla="*/ 84 w 1009"/>
                <a:gd name="T71" fmla="*/ 415 h 656"/>
                <a:gd name="T72" fmla="*/ 26 w 1009"/>
                <a:gd name="T73" fmla="*/ 358 h 656"/>
                <a:gd name="T74" fmla="*/ 0 w 1009"/>
                <a:gd name="T75" fmla="*/ 285 h 656"/>
                <a:gd name="T76" fmla="*/ 14 w 1009"/>
                <a:gd name="T77" fmla="*/ 224 h 656"/>
                <a:gd name="T78" fmla="*/ 49 w 1009"/>
                <a:gd name="T79" fmla="*/ 172 h 6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09" h="656">
                  <a:moveTo>
                    <a:pt x="68" y="121"/>
                  </a:moveTo>
                  <a:lnTo>
                    <a:pt x="93" y="105"/>
                  </a:lnTo>
                  <a:lnTo>
                    <a:pt x="118" y="88"/>
                  </a:lnTo>
                  <a:lnTo>
                    <a:pt x="147" y="74"/>
                  </a:lnTo>
                  <a:lnTo>
                    <a:pt x="171" y="62"/>
                  </a:lnTo>
                  <a:lnTo>
                    <a:pt x="213" y="45"/>
                  </a:lnTo>
                  <a:lnTo>
                    <a:pt x="262" y="32"/>
                  </a:lnTo>
                  <a:lnTo>
                    <a:pt x="298" y="23"/>
                  </a:lnTo>
                  <a:lnTo>
                    <a:pt x="338" y="13"/>
                  </a:lnTo>
                  <a:lnTo>
                    <a:pt x="373" y="9"/>
                  </a:lnTo>
                  <a:lnTo>
                    <a:pt x="414" y="4"/>
                  </a:lnTo>
                  <a:lnTo>
                    <a:pt x="446" y="1"/>
                  </a:lnTo>
                  <a:lnTo>
                    <a:pt x="488" y="0"/>
                  </a:lnTo>
                  <a:lnTo>
                    <a:pt x="526" y="0"/>
                  </a:lnTo>
                  <a:lnTo>
                    <a:pt x="579" y="2"/>
                  </a:lnTo>
                  <a:lnTo>
                    <a:pt x="622" y="7"/>
                  </a:lnTo>
                  <a:lnTo>
                    <a:pt x="659" y="13"/>
                  </a:lnTo>
                  <a:lnTo>
                    <a:pt x="705" y="21"/>
                  </a:lnTo>
                  <a:lnTo>
                    <a:pt x="738" y="29"/>
                  </a:lnTo>
                  <a:lnTo>
                    <a:pt x="776" y="39"/>
                  </a:lnTo>
                  <a:lnTo>
                    <a:pt x="823" y="55"/>
                  </a:lnTo>
                  <a:lnTo>
                    <a:pt x="860" y="71"/>
                  </a:lnTo>
                  <a:lnTo>
                    <a:pt x="894" y="89"/>
                  </a:lnTo>
                  <a:lnTo>
                    <a:pt x="919" y="106"/>
                  </a:lnTo>
                  <a:lnTo>
                    <a:pt x="941" y="123"/>
                  </a:lnTo>
                  <a:lnTo>
                    <a:pt x="977" y="160"/>
                  </a:lnTo>
                  <a:lnTo>
                    <a:pt x="992" y="184"/>
                  </a:lnTo>
                  <a:lnTo>
                    <a:pt x="1004" y="215"/>
                  </a:lnTo>
                  <a:lnTo>
                    <a:pt x="1008" y="238"/>
                  </a:lnTo>
                  <a:lnTo>
                    <a:pt x="1004" y="265"/>
                  </a:lnTo>
                  <a:lnTo>
                    <a:pt x="997" y="285"/>
                  </a:lnTo>
                  <a:lnTo>
                    <a:pt x="988" y="309"/>
                  </a:lnTo>
                  <a:lnTo>
                    <a:pt x="969" y="334"/>
                  </a:lnTo>
                  <a:lnTo>
                    <a:pt x="939" y="363"/>
                  </a:lnTo>
                  <a:lnTo>
                    <a:pt x="901" y="390"/>
                  </a:lnTo>
                  <a:lnTo>
                    <a:pt x="858" y="412"/>
                  </a:lnTo>
                  <a:lnTo>
                    <a:pt x="816" y="431"/>
                  </a:lnTo>
                  <a:lnTo>
                    <a:pt x="788" y="441"/>
                  </a:lnTo>
                  <a:lnTo>
                    <a:pt x="776" y="465"/>
                  </a:lnTo>
                  <a:lnTo>
                    <a:pt x="759" y="491"/>
                  </a:lnTo>
                  <a:lnTo>
                    <a:pt x="736" y="519"/>
                  </a:lnTo>
                  <a:lnTo>
                    <a:pt x="714" y="541"/>
                  </a:lnTo>
                  <a:lnTo>
                    <a:pt x="683" y="570"/>
                  </a:lnTo>
                  <a:lnTo>
                    <a:pt x="652" y="592"/>
                  </a:lnTo>
                  <a:lnTo>
                    <a:pt x="620" y="610"/>
                  </a:lnTo>
                  <a:lnTo>
                    <a:pt x="585" y="626"/>
                  </a:lnTo>
                  <a:lnTo>
                    <a:pt x="539" y="644"/>
                  </a:lnTo>
                  <a:lnTo>
                    <a:pt x="494" y="655"/>
                  </a:lnTo>
                  <a:lnTo>
                    <a:pt x="539" y="630"/>
                  </a:lnTo>
                  <a:lnTo>
                    <a:pt x="570" y="609"/>
                  </a:lnTo>
                  <a:lnTo>
                    <a:pt x="596" y="585"/>
                  </a:lnTo>
                  <a:lnTo>
                    <a:pt x="625" y="560"/>
                  </a:lnTo>
                  <a:lnTo>
                    <a:pt x="645" y="535"/>
                  </a:lnTo>
                  <a:lnTo>
                    <a:pt x="662" y="509"/>
                  </a:lnTo>
                  <a:lnTo>
                    <a:pt x="676" y="480"/>
                  </a:lnTo>
                  <a:lnTo>
                    <a:pt x="682" y="468"/>
                  </a:lnTo>
                  <a:lnTo>
                    <a:pt x="647" y="473"/>
                  </a:lnTo>
                  <a:lnTo>
                    <a:pt x="599" y="480"/>
                  </a:lnTo>
                  <a:lnTo>
                    <a:pt x="545" y="482"/>
                  </a:lnTo>
                  <a:lnTo>
                    <a:pt x="509" y="484"/>
                  </a:lnTo>
                  <a:lnTo>
                    <a:pt x="475" y="484"/>
                  </a:lnTo>
                  <a:lnTo>
                    <a:pt x="446" y="482"/>
                  </a:lnTo>
                  <a:lnTo>
                    <a:pt x="409" y="480"/>
                  </a:lnTo>
                  <a:lnTo>
                    <a:pt x="369" y="475"/>
                  </a:lnTo>
                  <a:lnTo>
                    <a:pt x="322" y="466"/>
                  </a:lnTo>
                  <a:lnTo>
                    <a:pt x="275" y="456"/>
                  </a:lnTo>
                  <a:lnTo>
                    <a:pt x="239" y="447"/>
                  </a:lnTo>
                  <a:lnTo>
                    <a:pt x="195" y="431"/>
                  </a:lnTo>
                  <a:lnTo>
                    <a:pt x="166" y="419"/>
                  </a:lnTo>
                  <a:lnTo>
                    <a:pt x="132" y="404"/>
                  </a:lnTo>
                  <a:lnTo>
                    <a:pt x="96" y="381"/>
                  </a:lnTo>
                  <a:lnTo>
                    <a:pt x="68" y="362"/>
                  </a:lnTo>
                  <a:lnTo>
                    <a:pt x="44" y="339"/>
                  </a:lnTo>
                  <a:lnTo>
                    <a:pt x="21" y="312"/>
                  </a:lnTo>
                  <a:lnTo>
                    <a:pt x="7" y="277"/>
                  </a:lnTo>
                  <a:lnTo>
                    <a:pt x="0" y="249"/>
                  </a:lnTo>
                  <a:lnTo>
                    <a:pt x="4" y="216"/>
                  </a:lnTo>
                  <a:lnTo>
                    <a:pt x="11" y="195"/>
                  </a:lnTo>
                  <a:lnTo>
                    <a:pt x="19" y="175"/>
                  </a:lnTo>
                  <a:lnTo>
                    <a:pt x="40" y="150"/>
                  </a:lnTo>
                  <a:lnTo>
                    <a:pt x="68" y="121"/>
                  </a:lnTo>
                </a:path>
              </a:pathLst>
            </a:custGeom>
            <a:solidFill>
              <a:srgbClr val="FFCC99"/>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38942" name="Picture 60"/>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47" y="3161"/>
              <a:ext cx="695" cy="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43" name="Rectangle 83"/>
            <p:cNvSpPr>
              <a:spLocks noChangeArrowheads="1"/>
            </p:cNvSpPr>
            <p:nvPr/>
          </p:nvSpPr>
          <p:spPr bwMode="auto">
            <a:xfrm>
              <a:off x="2688" y="2878"/>
              <a:ext cx="1248"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sz="1600">
                  <a:solidFill>
                    <a:srgbClr val="000000"/>
                  </a:solidFill>
                  <a:ea typeface="宋体" pitchFamily="2" charset="-122"/>
                </a:rPr>
                <a:t>9.  </a:t>
              </a:r>
              <a:r>
                <a:rPr lang="zh-CN" altLang="en-US" sz="1600">
                  <a:solidFill>
                    <a:srgbClr val="000000"/>
                  </a:solidFill>
                  <a:ea typeface="宋体" pitchFamily="2" charset="-122"/>
                </a:rPr>
                <a:t>预算完成时我都不记得当时的数字了！</a:t>
              </a:r>
            </a:p>
          </p:txBody>
        </p:sp>
      </p:grpSp>
      <p:grpSp>
        <p:nvGrpSpPr>
          <p:cNvPr id="38926" name="Group 96"/>
          <p:cNvGrpSpPr>
            <a:grpSpLocks/>
          </p:cNvGrpSpPr>
          <p:nvPr/>
        </p:nvGrpSpPr>
        <p:grpSpPr bwMode="auto">
          <a:xfrm>
            <a:off x="2667000" y="1460500"/>
            <a:ext cx="1905000" cy="1011238"/>
            <a:chOff x="1680" y="920"/>
            <a:chExt cx="1200" cy="637"/>
          </a:xfrm>
        </p:grpSpPr>
        <p:sp>
          <p:nvSpPr>
            <p:cNvPr id="38938" name="Freeform 2"/>
            <p:cNvSpPr>
              <a:spLocks/>
            </p:cNvSpPr>
            <p:nvPr/>
          </p:nvSpPr>
          <p:spPr bwMode="auto">
            <a:xfrm>
              <a:off x="2176" y="920"/>
              <a:ext cx="704" cy="532"/>
            </a:xfrm>
            <a:custGeom>
              <a:avLst/>
              <a:gdLst>
                <a:gd name="T0" fmla="*/ 639 w 704"/>
                <a:gd name="T1" fmla="*/ 102 h 532"/>
                <a:gd name="T2" fmla="*/ 600 w 704"/>
                <a:gd name="T3" fmla="*/ 71 h 532"/>
                <a:gd name="T4" fmla="*/ 555 w 704"/>
                <a:gd name="T5" fmla="*/ 44 h 532"/>
                <a:gd name="T6" fmla="*/ 495 w 704"/>
                <a:gd name="T7" fmla="*/ 21 h 532"/>
                <a:gd name="T8" fmla="*/ 443 w 704"/>
                <a:gd name="T9" fmla="*/ 8 h 532"/>
                <a:gd name="T10" fmla="*/ 392 w 704"/>
                <a:gd name="T11" fmla="*/ 0 h 532"/>
                <a:gd name="T12" fmla="*/ 336 w 704"/>
                <a:gd name="T13" fmla="*/ 0 h 532"/>
                <a:gd name="T14" fmla="*/ 269 w 704"/>
                <a:gd name="T15" fmla="*/ 6 h 532"/>
                <a:gd name="T16" fmla="*/ 210 w 704"/>
                <a:gd name="T17" fmla="*/ 20 h 532"/>
                <a:gd name="T18" fmla="*/ 162 w 704"/>
                <a:gd name="T19" fmla="*/ 37 h 532"/>
                <a:gd name="T20" fmla="*/ 103 w 704"/>
                <a:gd name="T21" fmla="*/ 69 h 532"/>
                <a:gd name="T22" fmla="*/ 61 w 704"/>
                <a:gd name="T23" fmla="*/ 102 h 532"/>
                <a:gd name="T24" fmla="*/ 20 w 704"/>
                <a:gd name="T25" fmla="*/ 155 h 532"/>
                <a:gd name="T26" fmla="*/ 2 w 704"/>
                <a:gd name="T27" fmla="*/ 210 h 532"/>
                <a:gd name="T28" fmla="*/ 2 w 704"/>
                <a:gd name="T29" fmla="*/ 260 h 532"/>
                <a:gd name="T30" fmla="*/ 13 w 704"/>
                <a:gd name="T31" fmla="*/ 302 h 532"/>
                <a:gd name="T32" fmla="*/ 47 w 704"/>
                <a:gd name="T33" fmla="*/ 356 h 532"/>
                <a:gd name="T34" fmla="*/ 104 w 704"/>
                <a:gd name="T35" fmla="*/ 403 h 532"/>
                <a:gd name="T36" fmla="*/ 152 w 704"/>
                <a:gd name="T37" fmla="*/ 435 h 532"/>
                <a:gd name="T38" fmla="*/ 200 w 704"/>
                <a:gd name="T39" fmla="*/ 456 h 532"/>
                <a:gd name="T40" fmla="*/ 258 w 704"/>
                <a:gd name="T41" fmla="*/ 465 h 532"/>
                <a:gd name="T42" fmla="*/ 257 w 704"/>
                <a:gd name="T43" fmla="*/ 463 h 532"/>
                <a:gd name="T44" fmla="*/ 257 w 704"/>
                <a:gd name="T45" fmla="*/ 463 h 532"/>
                <a:gd name="T46" fmla="*/ 257 w 704"/>
                <a:gd name="T47" fmla="*/ 463 h 532"/>
                <a:gd name="T48" fmla="*/ 254 w 704"/>
                <a:gd name="T49" fmla="*/ 467 h 532"/>
                <a:gd name="T50" fmla="*/ 318 w 704"/>
                <a:gd name="T51" fmla="*/ 477 h 532"/>
                <a:gd name="T52" fmla="*/ 369 w 704"/>
                <a:gd name="T53" fmla="*/ 477 h 532"/>
                <a:gd name="T54" fmla="*/ 417 w 704"/>
                <a:gd name="T55" fmla="*/ 470 h 532"/>
                <a:gd name="T56" fmla="*/ 478 w 704"/>
                <a:gd name="T57" fmla="*/ 457 h 532"/>
                <a:gd name="T58" fmla="*/ 536 w 704"/>
                <a:gd name="T59" fmla="*/ 439 h 532"/>
                <a:gd name="T60" fmla="*/ 587 w 704"/>
                <a:gd name="T61" fmla="*/ 411 h 532"/>
                <a:gd name="T62" fmla="*/ 636 w 704"/>
                <a:gd name="T63" fmla="*/ 372 h 532"/>
                <a:gd name="T64" fmla="*/ 672 w 704"/>
                <a:gd name="T65" fmla="*/ 333 h 532"/>
                <a:gd name="T66" fmla="*/ 698 w 704"/>
                <a:gd name="T67" fmla="*/ 271 h 532"/>
                <a:gd name="T68" fmla="*/ 700 w 704"/>
                <a:gd name="T69" fmla="*/ 210 h 532"/>
                <a:gd name="T70" fmla="*/ 689 w 704"/>
                <a:gd name="T71" fmla="*/ 170 h 532"/>
                <a:gd name="T72" fmla="*/ 655 w 704"/>
                <a:gd name="T73" fmla="*/ 117 h 5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04" h="532">
                  <a:moveTo>
                    <a:pt x="655" y="117"/>
                  </a:moveTo>
                  <a:lnTo>
                    <a:pt x="639" y="102"/>
                  </a:lnTo>
                  <a:lnTo>
                    <a:pt x="620" y="85"/>
                  </a:lnTo>
                  <a:lnTo>
                    <a:pt x="600" y="71"/>
                  </a:lnTo>
                  <a:lnTo>
                    <a:pt x="584" y="60"/>
                  </a:lnTo>
                  <a:lnTo>
                    <a:pt x="555" y="44"/>
                  </a:lnTo>
                  <a:lnTo>
                    <a:pt x="520" y="31"/>
                  </a:lnTo>
                  <a:lnTo>
                    <a:pt x="495" y="21"/>
                  </a:lnTo>
                  <a:lnTo>
                    <a:pt x="467" y="13"/>
                  </a:lnTo>
                  <a:lnTo>
                    <a:pt x="443" y="8"/>
                  </a:lnTo>
                  <a:lnTo>
                    <a:pt x="414" y="3"/>
                  </a:lnTo>
                  <a:lnTo>
                    <a:pt x="392" y="0"/>
                  </a:lnTo>
                  <a:lnTo>
                    <a:pt x="363" y="0"/>
                  </a:lnTo>
                  <a:lnTo>
                    <a:pt x="336" y="0"/>
                  </a:lnTo>
                  <a:lnTo>
                    <a:pt x="298" y="2"/>
                  </a:lnTo>
                  <a:lnTo>
                    <a:pt x="269" y="6"/>
                  </a:lnTo>
                  <a:lnTo>
                    <a:pt x="242" y="13"/>
                  </a:lnTo>
                  <a:lnTo>
                    <a:pt x="210" y="20"/>
                  </a:lnTo>
                  <a:lnTo>
                    <a:pt x="188" y="27"/>
                  </a:lnTo>
                  <a:lnTo>
                    <a:pt x="162" y="37"/>
                  </a:lnTo>
                  <a:lnTo>
                    <a:pt x="129" y="54"/>
                  </a:lnTo>
                  <a:lnTo>
                    <a:pt x="103" y="69"/>
                  </a:lnTo>
                  <a:lnTo>
                    <a:pt x="78" y="87"/>
                  </a:lnTo>
                  <a:lnTo>
                    <a:pt x="61" y="102"/>
                  </a:lnTo>
                  <a:lnTo>
                    <a:pt x="46" y="119"/>
                  </a:lnTo>
                  <a:lnTo>
                    <a:pt x="20" y="155"/>
                  </a:lnTo>
                  <a:lnTo>
                    <a:pt x="10" y="180"/>
                  </a:lnTo>
                  <a:lnTo>
                    <a:pt x="2" y="210"/>
                  </a:lnTo>
                  <a:lnTo>
                    <a:pt x="0" y="232"/>
                  </a:lnTo>
                  <a:lnTo>
                    <a:pt x="2" y="260"/>
                  </a:lnTo>
                  <a:lnTo>
                    <a:pt x="6" y="278"/>
                  </a:lnTo>
                  <a:lnTo>
                    <a:pt x="13" y="302"/>
                  </a:lnTo>
                  <a:lnTo>
                    <a:pt x="26" y="328"/>
                  </a:lnTo>
                  <a:lnTo>
                    <a:pt x="47" y="356"/>
                  </a:lnTo>
                  <a:lnTo>
                    <a:pt x="74" y="381"/>
                  </a:lnTo>
                  <a:lnTo>
                    <a:pt x="104" y="403"/>
                  </a:lnTo>
                  <a:lnTo>
                    <a:pt x="129" y="421"/>
                  </a:lnTo>
                  <a:lnTo>
                    <a:pt x="152" y="435"/>
                  </a:lnTo>
                  <a:lnTo>
                    <a:pt x="175" y="446"/>
                  </a:lnTo>
                  <a:lnTo>
                    <a:pt x="200" y="456"/>
                  </a:lnTo>
                  <a:lnTo>
                    <a:pt x="93" y="531"/>
                  </a:lnTo>
                  <a:lnTo>
                    <a:pt x="258" y="465"/>
                  </a:lnTo>
                  <a:lnTo>
                    <a:pt x="257" y="465"/>
                  </a:lnTo>
                  <a:lnTo>
                    <a:pt x="257" y="463"/>
                  </a:lnTo>
                  <a:lnTo>
                    <a:pt x="258" y="465"/>
                  </a:lnTo>
                  <a:lnTo>
                    <a:pt x="257" y="463"/>
                  </a:lnTo>
                  <a:lnTo>
                    <a:pt x="257" y="465"/>
                  </a:lnTo>
                  <a:lnTo>
                    <a:pt x="257" y="463"/>
                  </a:lnTo>
                  <a:lnTo>
                    <a:pt x="256" y="465"/>
                  </a:lnTo>
                  <a:lnTo>
                    <a:pt x="254" y="467"/>
                  </a:lnTo>
                  <a:lnTo>
                    <a:pt x="290" y="474"/>
                  </a:lnTo>
                  <a:lnTo>
                    <a:pt x="318" y="477"/>
                  </a:lnTo>
                  <a:lnTo>
                    <a:pt x="346" y="477"/>
                  </a:lnTo>
                  <a:lnTo>
                    <a:pt x="369" y="477"/>
                  </a:lnTo>
                  <a:lnTo>
                    <a:pt x="392" y="474"/>
                  </a:lnTo>
                  <a:lnTo>
                    <a:pt x="417" y="470"/>
                  </a:lnTo>
                  <a:lnTo>
                    <a:pt x="446" y="465"/>
                  </a:lnTo>
                  <a:lnTo>
                    <a:pt x="478" y="457"/>
                  </a:lnTo>
                  <a:lnTo>
                    <a:pt x="511" y="446"/>
                  </a:lnTo>
                  <a:lnTo>
                    <a:pt x="536" y="439"/>
                  </a:lnTo>
                  <a:lnTo>
                    <a:pt x="566" y="421"/>
                  </a:lnTo>
                  <a:lnTo>
                    <a:pt x="587" y="411"/>
                  </a:lnTo>
                  <a:lnTo>
                    <a:pt x="611" y="395"/>
                  </a:lnTo>
                  <a:lnTo>
                    <a:pt x="636" y="372"/>
                  </a:lnTo>
                  <a:lnTo>
                    <a:pt x="655" y="354"/>
                  </a:lnTo>
                  <a:lnTo>
                    <a:pt x="672" y="333"/>
                  </a:lnTo>
                  <a:lnTo>
                    <a:pt x="688" y="305"/>
                  </a:lnTo>
                  <a:lnTo>
                    <a:pt x="698" y="271"/>
                  </a:lnTo>
                  <a:lnTo>
                    <a:pt x="703" y="244"/>
                  </a:lnTo>
                  <a:lnTo>
                    <a:pt x="700" y="210"/>
                  </a:lnTo>
                  <a:lnTo>
                    <a:pt x="695" y="190"/>
                  </a:lnTo>
                  <a:lnTo>
                    <a:pt x="689" y="170"/>
                  </a:lnTo>
                  <a:lnTo>
                    <a:pt x="675" y="145"/>
                  </a:lnTo>
                  <a:lnTo>
                    <a:pt x="655" y="117"/>
                  </a:lnTo>
                </a:path>
              </a:pathLst>
            </a:custGeom>
            <a:solidFill>
              <a:srgbClr val="D6CBC2"/>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38939" name="Picture 70"/>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680" y="936"/>
              <a:ext cx="595" cy="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40" name="Rectangle 84"/>
            <p:cNvSpPr>
              <a:spLocks noChangeArrowheads="1"/>
            </p:cNvSpPr>
            <p:nvPr/>
          </p:nvSpPr>
          <p:spPr bwMode="auto">
            <a:xfrm>
              <a:off x="2206" y="987"/>
              <a:ext cx="659"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sz="1600">
                  <a:solidFill>
                    <a:srgbClr val="000000"/>
                  </a:solidFill>
                  <a:ea typeface="宋体" pitchFamily="2" charset="-122"/>
                </a:rPr>
                <a:t>2. </a:t>
              </a:r>
              <a:r>
                <a:rPr lang="zh-CN" altLang="en-US" sz="1600">
                  <a:solidFill>
                    <a:srgbClr val="000000"/>
                  </a:solidFill>
                  <a:ea typeface="宋体" pitchFamily="2" charset="-122"/>
                </a:rPr>
                <a:t>没帮我管理业务</a:t>
              </a:r>
            </a:p>
          </p:txBody>
        </p:sp>
      </p:grpSp>
      <p:grpSp>
        <p:nvGrpSpPr>
          <p:cNvPr id="38927" name="Group 93"/>
          <p:cNvGrpSpPr>
            <a:grpSpLocks/>
          </p:cNvGrpSpPr>
          <p:nvPr/>
        </p:nvGrpSpPr>
        <p:grpSpPr bwMode="auto">
          <a:xfrm>
            <a:off x="6910388" y="1566863"/>
            <a:ext cx="1876425" cy="2592387"/>
            <a:chOff x="4224" y="939"/>
            <a:chExt cx="1182" cy="1633"/>
          </a:xfrm>
        </p:grpSpPr>
        <p:sp>
          <p:nvSpPr>
            <p:cNvPr id="38935" name="Freeform 3"/>
            <p:cNvSpPr>
              <a:spLocks/>
            </p:cNvSpPr>
            <p:nvPr/>
          </p:nvSpPr>
          <p:spPr bwMode="auto">
            <a:xfrm>
              <a:off x="4280" y="939"/>
              <a:ext cx="1126" cy="964"/>
            </a:xfrm>
            <a:custGeom>
              <a:avLst/>
              <a:gdLst>
                <a:gd name="T0" fmla="*/ 102 w 1023"/>
                <a:gd name="T1" fmla="*/ 135 h 727"/>
                <a:gd name="T2" fmla="*/ 164 w 1023"/>
                <a:gd name="T3" fmla="*/ 94 h 727"/>
                <a:gd name="T4" fmla="*/ 238 w 1023"/>
                <a:gd name="T5" fmla="*/ 58 h 727"/>
                <a:gd name="T6" fmla="*/ 334 w 1023"/>
                <a:gd name="T7" fmla="*/ 28 h 727"/>
                <a:gd name="T8" fmla="*/ 416 w 1023"/>
                <a:gd name="T9" fmla="*/ 11 h 727"/>
                <a:gd name="T10" fmla="*/ 498 w 1023"/>
                <a:gd name="T11" fmla="*/ 0 h 727"/>
                <a:gd name="T12" fmla="*/ 588 w 1023"/>
                <a:gd name="T13" fmla="*/ 0 h 727"/>
                <a:gd name="T14" fmla="*/ 695 w 1023"/>
                <a:gd name="T15" fmla="*/ 9 h 727"/>
                <a:gd name="T16" fmla="*/ 788 w 1023"/>
                <a:gd name="T17" fmla="*/ 27 h 727"/>
                <a:gd name="T18" fmla="*/ 865 w 1023"/>
                <a:gd name="T19" fmla="*/ 49 h 727"/>
                <a:gd name="T20" fmla="*/ 960 w 1023"/>
                <a:gd name="T21" fmla="*/ 90 h 727"/>
                <a:gd name="T22" fmla="*/ 1026 w 1023"/>
                <a:gd name="T23" fmla="*/ 135 h 727"/>
                <a:gd name="T24" fmla="*/ 1092 w 1023"/>
                <a:gd name="T25" fmla="*/ 204 h 727"/>
                <a:gd name="T26" fmla="*/ 1122 w 1023"/>
                <a:gd name="T27" fmla="*/ 277 h 727"/>
                <a:gd name="T28" fmla="*/ 1122 w 1023"/>
                <a:gd name="T29" fmla="*/ 342 h 727"/>
                <a:gd name="T30" fmla="*/ 1103 w 1023"/>
                <a:gd name="T31" fmla="*/ 398 h 727"/>
                <a:gd name="T32" fmla="*/ 1049 w 1023"/>
                <a:gd name="T33" fmla="*/ 468 h 727"/>
                <a:gd name="T34" fmla="*/ 959 w 1023"/>
                <a:gd name="T35" fmla="*/ 532 h 727"/>
                <a:gd name="T36" fmla="*/ 882 w 1023"/>
                <a:gd name="T37" fmla="*/ 572 h 727"/>
                <a:gd name="T38" fmla="*/ 803 w 1023"/>
                <a:gd name="T39" fmla="*/ 599 h 727"/>
                <a:gd name="T40" fmla="*/ 806 w 1023"/>
                <a:gd name="T41" fmla="*/ 711 h 727"/>
                <a:gd name="T42" fmla="*/ 803 w 1023"/>
                <a:gd name="T43" fmla="*/ 833 h 727"/>
                <a:gd name="T44" fmla="*/ 580 w 1023"/>
                <a:gd name="T45" fmla="*/ 963 h 727"/>
                <a:gd name="T46" fmla="*/ 728 w 1023"/>
                <a:gd name="T47" fmla="*/ 834 h 727"/>
                <a:gd name="T48" fmla="*/ 731 w 1023"/>
                <a:gd name="T49" fmla="*/ 711 h 727"/>
                <a:gd name="T50" fmla="*/ 717 w 1023"/>
                <a:gd name="T51" fmla="*/ 615 h 727"/>
                <a:gd name="T52" fmla="*/ 615 w 1023"/>
                <a:gd name="T53" fmla="*/ 627 h 727"/>
                <a:gd name="T54" fmla="*/ 533 w 1023"/>
                <a:gd name="T55" fmla="*/ 627 h 727"/>
                <a:gd name="T56" fmla="*/ 456 w 1023"/>
                <a:gd name="T57" fmla="*/ 618 h 727"/>
                <a:gd name="T58" fmla="*/ 359 w 1023"/>
                <a:gd name="T59" fmla="*/ 602 h 727"/>
                <a:gd name="T60" fmla="*/ 266 w 1023"/>
                <a:gd name="T61" fmla="*/ 577 h 727"/>
                <a:gd name="T62" fmla="*/ 185 w 1023"/>
                <a:gd name="T63" fmla="*/ 541 h 727"/>
                <a:gd name="T64" fmla="*/ 107 w 1023"/>
                <a:gd name="T65" fmla="*/ 489 h 727"/>
                <a:gd name="T66" fmla="*/ 47 w 1023"/>
                <a:gd name="T67" fmla="*/ 438 h 727"/>
                <a:gd name="T68" fmla="*/ 8 w 1023"/>
                <a:gd name="T69" fmla="*/ 358 h 727"/>
                <a:gd name="T70" fmla="*/ 3 w 1023"/>
                <a:gd name="T71" fmla="*/ 277 h 727"/>
                <a:gd name="T72" fmla="*/ 21 w 1023"/>
                <a:gd name="T73" fmla="*/ 224 h 727"/>
                <a:gd name="T74" fmla="*/ 76 w 1023"/>
                <a:gd name="T75" fmla="*/ 154 h 72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23" h="727">
                  <a:moveTo>
                    <a:pt x="69" y="116"/>
                  </a:moveTo>
                  <a:lnTo>
                    <a:pt x="93" y="102"/>
                  </a:lnTo>
                  <a:lnTo>
                    <a:pt x="119" y="85"/>
                  </a:lnTo>
                  <a:lnTo>
                    <a:pt x="149" y="71"/>
                  </a:lnTo>
                  <a:lnTo>
                    <a:pt x="173" y="59"/>
                  </a:lnTo>
                  <a:lnTo>
                    <a:pt x="216" y="44"/>
                  </a:lnTo>
                  <a:lnTo>
                    <a:pt x="265" y="31"/>
                  </a:lnTo>
                  <a:lnTo>
                    <a:pt x="303" y="21"/>
                  </a:lnTo>
                  <a:lnTo>
                    <a:pt x="343" y="13"/>
                  </a:lnTo>
                  <a:lnTo>
                    <a:pt x="378" y="8"/>
                  </a:lnTo>
                  <a:lnTo>
                    <a:pt x="419" y="3"/>
                  </a:lnTo>
                  <a:lnTo>
                    <a:pt x="452" y="0"/>
                  </a:lnTo>
                  <a:lnTo>
                    <a:pt x="494" y="0"/>
                  </a:lnTo>
                  <a:lnTo>
                    <a:pt x="534" y="0"/>
                  </a:lnTo>
                  <a:lnTo>
                    <a:pt x="588" y="1"/>
                  </a:lnTo>
                  <a:lnTo>
                    <a:pt x="631" y="7"/>
                  </a:lnTo>
                  <a:lnTo>
                    <a:pt x="669" y="13"/>
                  </a:lnTo>
                  <a:lnTo>
                    <a:pt x="716" y="20"/>
                  </a:lnTo>
                  <a:lnTo>
                    <a:pt x="749" y="27"/>
                  </a:lnTo>
                  <a:lnTo>
                    <a:pt x="786" y="37"/>
                  </a:lnTo>
                  <a:lnTo>
                    <a:pt x="834" y="53"/>
                  </a:lnTo>
                  <a:lnTo>
                    <a:pt x="872" y="68"/>
                  </a:lnTo>
                  <a:lnTo>
                    <a:pt x="907" y="86"/>
                  </a:lnTo>
                  <a:lnTo>
                    <a:pt x="932" y="102"/>
                  </a:lnTo>
                  <a:lnTo>
                    <a:pt x="955" y="117"/>
                  </a:lnTo>
                  <a:lnTo>
                    <a:pt x="992" y="154"/>
                  </a:lnTo>
                  <a:lnTo>
                    <a:pt x="1006" y="179"/>
                  </a:lnTo>
                  <a:lnTo>
                    <a:pt x="1019" y="209"/>
                  </a:lnTo>
                  <a:lnTo>
                    <a:pt x="1022" y="231"/>
                  </a:lnTo>
                  <a:lnTo>
                    <a:pt x="1019" y="258"/>
                  </a:lnTo>
                  <a:lnTo>
                    <a:pt x="1012" y="276"/>
                  </a:lnTo>
                  <a:lnTo>
                    <a:pt x="1002" y="300"/>
                  </a:lnTo>
                  <a:lnTo>
                    <a:pt x="982" y="325"/>
                  </a:lnTo>
                  <a:lnTo>
                    <a:pt x="953" y="353"/>
                  </a:lnTo>
                  <a:lnTo>
                    <a:pt x="914" y="378"/>
                  </a:lnTo>
                  <a:lnTo>
                    <a:pt x="871" y="401"/>
                  </a:lnTo>
                  <a:lnTo>
                    <a:pt x="834" y="418"/>
                  </a:lnTo>
                  <a:lnTo>
                    <a:pt x="801" y="431"/>
                  </a:lnTo>
                  <a:lnTo>
                    <a:pt x="767" y="443"/>
                  </a:lnTo>
                  <a:lnTo>
                    <a:pt x="730" y="452"/>
                  </a:lnTo>
                  <a:lnTo>
                    <a:pt x="689" y="497"/>
                  </a:lnTo>
                  <a:lnTo>
                    <a:pt x="732" y="536"/>
                  </a:lnTo>
                  <a:lnTo>
                    <a:pt x="681" y="587"/>
                  </a:lnTo>
                  <a:lnTo>
                    <a:pt x="730" y="628"/>
                  </a:lnTo>
                  <a:lnTo>
                    <a:pt x="661" y="665"/>
                  </a:lnTo>
                  <a:lnTo>
                    <a:pt x="527" y="726"/>
                  </a:lnTo>
                  <a:lnTo>
                    <a:pt x="611" y="674"/>
                  </a:lnTo>
                  <a:lnTo>
                    <a:pt x="661" y="629"/>
                  </a:lnTo>
                  <a:lnTo>
                    <a:pt x="611" y="589"/>
                  </a:lnTo>
                  <a:lnTo>
                    <a:pt x="664" y="536"/>
                  </a:lnTo>
                  <a:lnTo>
                    <a:pt x="622" y="492"/>
                  </a:lnTo>
                  <a:lnTo>
                    <a:pt x="651" y="464"/>
                  </a:lnTo>
                  <a:lnTo>
                    <a:pt x="600" y="471"/>
                  </a:lnTo>
                  <a:lnTo>
                    <a:pt x="559" y="473"/>
                  </a:lnTo>
                  <a:lnTo>
                    <a:pt x="518" y="473"/>
                  </a:lnTo>
                  <a:lnTo>
                    <a:pt x="484" y="473"/>
                  </a:lnTo>
                  <a:lnTo>
                    <a:pt x="451" y="471"/>
                  </a:lnTo>
                  <a:lnTo>
                    <a:pt x="414" y="466"/>
                  </a:lnTo>
                  <a:lnTo>
                    <a:pt x="373" y="462"/>
                  </a:lnTo>
                  <a:lnTo>
                    <a:pt x="326" y="454"/>
                  </a:lnTo>
                  <a:lnTo>
                    <a:pt x="278" y="443"/>
                  </a:lnTo>
                  <a:lnTo>
                    <a:pt x="242" y="435"/>
                  </a:lnTo>
                  <a:lnTo>
                    <a:pt x="197" y="418"/>
                  </a:lnTo>
                  <a:lnTo>
                    <a:pt x="168" y="408"/>
                  </a:lnTo>
                  <a:lnTo>
                    <a:pt x="133" y="392"/>
                  </a:lnTo>
                  <a:lnTo>
                    <a:pt x="97" y="369"/>
                  </a:lnTo>
                  <a:lnTo>
                    <a:pt x="69" y="352"/>
                  </a:lnTo>
                  <a:lnTo>
                    <a:pt x="43" y="330"/>
                  </a:lnTo>
                  <a:lnTo>
                    <a:pt x="21" y="302"/>
                  </a:lnTo>
                  <a:lnTo>
                    <a:pt x="7" y="270"/>
                  </a:lnTo>
                  <a:lnTo>
                    <a:pt x="0" y="242"/>
                  </a:lnTo>
                  <a:lnTo>
                    <a:pt x="3" y="209"/>
                  </a:lnTo>
                  <a:lnTo>
                    <a:pt x="11" y="188"/>
                  </a:lnTo>
                  <a:lnTo>
                    <a:pt x="19" y="169"/>
                  </a:lnTo>
                  <a:lnTo>
                    <a:pt x="40" y="144"/>
                  </a:lnTo>
                  <a:lnTo>
                    <a:pt x="69" y="116"/>
                  </a:lnTo>
                </a:path>
              </a:pathLst>
            </a:custGeom>
            <a:solidFill>
              <a:srgbClr val="D6CBC2"/>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38936" name="Picture 78"/>
            <p:cNvPicPr>
              <a:picLocks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224" y="1664"/>
              <a:ext cx="738" cy="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37" name="Rectangle 85"/>
            <p:cNvSpPr>
              <a:spLocks noChangeArrowheads="1"/>
            </p:cNvSpPr>
            <p:nvPr/>
          </p:nvSpPr>
          <p:spPr bwMode="auto">
            <a:xfrm>
              <a:off x="4416" y="1003"/>
              <a:ext cx="952"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sz="1600">
                  <a:solidFill>
                    <a:srgbClr val="000000"/>
                  </a:solidFill>
                  <a:ea typeface="宋体" pitchFamily="2" charset="-122"/>
                </a:rPr>
                <a:t>6.  </a:t>
              </a:r>
              <a:r>
                <a:rPr lang="zh-CN" altLang="en-US" sz="1600">
                  <a:solidFill>
                    <a:srgbClr val="000000"/>
                  </a:solidFill>
                  <a:ea typeface="宋体" pitchFamily="2" charset="-122"/>
                </a:rPr>
                <a:t>刚性太强，不能根据环境的变化而变化</a:t>
              </a:r>
            </a:p>
          </p:txBody>
        </p:sp>
      </p:grpSp>
      <p:grpSp>
        <p:nvGrpSpPr>
          <p:cNvPr id="38928" name="Group 90"/>
          <p:cNvGrpSpPr>
            <a:grpSpLocks/>
          </p:cNvGrpSpPr>
          <p:nvPr/>
        </p:nvGrpSpPr>
        <p:grpSpPr bwMode="auto">
          <a:xfrm>
            <a:off x="87313" y="3759200"/>
            <a:ext cx="1665287" cy="836613"/>
            <a:chOff x="55" y="2136"/>
            <a:chExt cx="1049" cy="527"/>
          </a:xfrm>
        </p:grpSpPr>
        <p:sp>
          <p:nvSpPr>
            <p:cNvPr id="38933" name="AutoShape 4"/>
            <p:cNvSpPr>
              <a:spLocks noChangeArrowheads="1"/>
            </p:cNvSpPr>
            <p:nvPr/>
          </p:nvSpPr>
          <p:spPr bwMode="auto">
            <a:xfrm flipH="1">
              <a:off x="101" y="2136"/>
              <a:ext cx="1003" cy="439"/>
            </a:xfrm>
            <a:prstGeom prst="wedgeRoundRectCallout">
              <a:avLst>
                <a:gd name="adj1" fmla="val -41671"/>
                <a:gd name="adj2" fmla="val 66667"/>
                <a:gd name="adj3" fmla="val 16667"/>
              </a:avLst>
            </a:prstGeom>
            <a:solidFill>
              <a:srgbClr val="D6CBC2"/>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38934" name="Rectangle 86"/>
            <p:cNvSpPr>
              <a:spLocks noChangeArrowheads="1"/>
            </p:cNvSpPr>
            <p:nvPr/>
          </p:nvSpPr>
          <p:spPr bwMode="auto">
            <a:xfrm>
              <a:off x="55" y="2188"/>
              <a:ext cx="1049"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sz="1600">
                  <a:solidFill>
                    <a:srgbClr val="000000"/>
                  </a:solidFill>
                  <a:ea typeface="宋体" pitchFamily="2" charset="-122"/>
                </a:rPr>
                <a:t>7.  </a:t>
              </a:r>
              <a:r>
                <a:rPr lang="zh-CN" altLang="en-US" sz="1600">
                  <a:solidFill>
                    <a:srgbClr val="000000"/>
                  </a:solidFill>
                  <a:ea typeface="宋体" pitchFamily="2" charset="-122"/>
                </a:rPr>
                <a:t>涉及人员过多</a:t>
              </a:r>
            </a:p>
          </p:txBody>
        </p:sp>
      </p:grpSp>
      <p:sp>
        <p:nvSpPr>
          <p:cNvPr id="38929" name="Rectangle 87"/>
          <p:cNvSpPr>
            <a:spLocks noGrp="1" noChangeArrowheads="1"/>
          </p:cNvSpPr>
          <p:nvPr>
            <p:ph type="title"/>
          </p:nvPr>
        </p:nvSpPr>
        <p:spPr>
          <a:xfrm>
            <a:off x="160338" y="735013"/>
            <a:ext cx="8805862" cy="755650"/>
          </a:xfrm>
          <a:noFill/>
        </p:spPr>
        <p:txBody>
          <a:bodyPr/>
          <a:lstStyle/>
          <a:p>
            <a:pPr eaLnBrk="1" hangingPunct="1"/>
            <a:r>
              <a:rPr lang="zh-CN" altLang="en-US" sz="2000" b="1" smtClean="0">
                <a:latin typeface="宋体" pitchFamily="2" charset="-122"/>
                <a:ea typeface="宋体" pitchFamily="2" charset="-122"/>
              </a:rPr>
              <a:t>上述几大主要原因造成预算管理过程中怨言颇多</a:t>
            </a:r>
            <a:r>
              <a:rPr lang="en-US" altLang="zh-CN" sz="2000" b="1" smtClean="0">
                <a:ea typeface="宋体" pitchFamily="2" charset="-122"/>
              </a:rPr>
              <a:t>…</a:t>
            </a:r>
            <a:endParaRPr lang="en-US" altLang="zh-CN" sz="2000" b="1" smtClean="0">
              <a:latin typeface="宋体" pitchFamily="2" charset="-122"/>
              <a:ea typeface="宋体" pitchFamily="2" charset="-122"/>
            </a:endParaRPr>
          </a:p>
        </p:txBody>
      </p:sp>
      <p:sp>
        <p:nvSpPr>
          <p:cNvPr id="38930" name="Rectangle 88"/>
          <p:cNvSpPr>
            <a:spLocks noChangeArrowheads="1"/>
          </p:cNvSpPr>
          <p:nvPr/>
        </p:nvSpPr>
        <p:spPr bwMode="auto">
          <a:xfrm>
            <a:off x="87313" y="19843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3.1 </a:t>
            </a:r>
            <a:r>
              <a:rPr lang="zh-CN" altLang="en-GB" sz="2400">
                <a:solidFill>
                  <a:schemeClr val="folHlink"/>
                </a:solidFill>
                <a:ea typeface="宋体" pitchFamily="2" charset="-122"/>
              </a:rPr>
              <a:t>全面预算管理存在的典型问题和挑战（续）</a:t>
            </a:r>
            <a:endParaRPr lang="en-GB" altLang="zh-CN" sz="2400">
              <a:solidFill>
                <a:schemeClr val="folHlink"/>
              </a:solidFill>
              <a:ea typeface="宋体" pitchFamily="2" charset="-122"/>
            </a:endParaRPr>
          </a:p>
        </p:txBody>
      </p:sp>
      <p:sp>
        <p:nvSpPr>
          <p:cNvPr id="38931" name="Line 89"/>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38932" name="Oval 57"/>
          <p:cNvSpPr>
            <a:spLocks noChangeArrowheads="1"/>
          </p:cNvSpPr>
          <p:nvPr/>
        </p:nvSpPr>
        <p:spPr bwMode="auto">
          <a:xfrm>
            <a:off x="2609850" y="5589588"/>
            <a:ext cx="201613" cy="74612"/>
          </a:xfrm>
          <a:prstGeom prst="ellipse">
            <a:avLst/>
          </a:prstGeom>
          <a:solidFill>
            <a:schemeClr val="accent2"/>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5"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455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Rectangle 2"/>
          <p:cNvSpPr>
            <a:spLocks noGrp="1" noChangeArrowheads="1"/>
          </p:cNvSpPr>
          <p:nvPr>
            <p:ph type="ctrTitle"/>
          </p:nvPr>
        </p:nvSpPr>
        <p:spPr>
          <a:xfrm>
            <a:off x="179388" y="608013"/>
            <a:ext cx="8786812" cy="820737"/>
          </a:xfrm>
        </p:spPr>
        <p:txBody>
          <a:bodyPr/>
          <a:lstStyle/>
          <a:p>
            <a:pPr eaLnBrk="1" hangingPunct="1"/>
            <a:r>
              <a:rPr lang="zh-CN" altLang="en-GB" smtClean="0">
                <a:ea typeface="宋体" pitchFamily="2" charset="-122"/>
              </a:rPr>
              <a:t>目录</a:t>
            </a:r>
          </a:p>
        </p:txBody>
      </p:sp>
      <p:sp>
        <p:nvSpPr>
          <p:cNvPr id="40964" name="Rectangle 3"/>
          <p:cNvSpPr>
            <a:spLocks noGrp="1" noChangeArrowheads="1"/>
          </p:cNvSpPr>
          <p:nvPr>
            <p:ph type="subTitle" idx="1"/>
          </p:nvPr>
        </p:nvSpPr>
        <p:spPr>
          <a:xfrm>
            <a:off x="163513" y="1219200"/>
            <a:ext cx="7431087" cy="4338638"/>
          </a:xfrm>
        </p:spPr>
        <p:txBody>
          <a:bodyPr/>
          <a:lstStyle/>
          <a:p>
            <a:pPr marL="508000" indent="-508000" eaLnBrk="1" hangingPunct="1">
              <a:buFont typeface="Arial" pitchFamily="34" charset="0"/>
              <a:buAutoNum type="arabicPeriod" startAt="3"/>
            </a:pPr>
            <a:r>
              <a:rPr lang="zh-CN" altLang="en-GB" sz="2800" b="1" dirty="0" smtClean="0">
                <a:ea typeface="宋体" pitchFamily="2" charset="-122"/>
              </a:rPr>
              <a:t>预算管理存在的典型问题及最佳实践原理</a:t>
            </a:r>
          </a:p>
          <a:p>
            <a:pPr marL="508000" indent="-508000" eaLnBrk="1" hangingPunct="1"/>
            <a:endParaRPr lang="zh-CN" altLang="en-GB" sz="2800" b="1" dirty="0" smtClean="0">
              <a:ea typeface="宋体" pitchFamily="2" charset="-122"/>
            </a:endParaRPr>
          </a:p>
          <a:p>
            <a:pPr lvl="1" eaLnBrk="1" hangingPunct="1">
              <a:buFontTx/>
              <a:buNone/>
            </a:pPr>
            <a:r>
              <a:rPr lang="en-GB" altLang="zh-CN" b="1" dirty="0" smtClean="0">
                <a:ea typeface="宋体" pitchFamily="2" charset="-122"/>
              </a:rPr>
              <a:t>3.1 </a:t>
            </a:r>
            <a:r>
              <a:rPr lang="zh-CN" altLang="en-GB" b="1" dirty="0" smtClean="0">
                <a:solidFill>
                  <a:srgbClr val="C0C0C0"/>
                </a:solidFill>
                <a:ea typeface="宋体" pitchFamily="2" charset="-122"/>
              </a:rPr>
              <a:t>预算管理存在的典型问题和挑战</a:t>
            </a:r>
          </a:p>
          <a:p>
            <a:pPr lvl="1" eaLnBrk="1" hangingPunct="1">
              <a:buFontTx/>
              <a:buNone/>
            </a:pPr>
            <a:r>
              <a:rPr lang="en-GB" altLang="zh-CN" b="1" dirty="0" smtClean="0">
                <a:ea typeface="宋体" pitchFamily="2" charset="-122"/>
              </a:rPr>
              <a:t>3.2 </a:t>
            </a:r>
            <a:r>
              <a:rPr lang="zh-CN" altLang="en-GB" b="1" dirty="0" smtClean="0">
                <a:ea typeface="宋体" pitchFamily="2" charset="-122"/>
              </a:rPr>
              <a:t>预算最佳实践原理</a:t>
            </a:r>
            <a:endParaRPr lang="en-GB" altLang="zh-CN" b="1" dirty="0" smtClean="0">
              <a:ea typeface="宋体" pitchFamily="2" charset="-122"/>
            </a:endParaRPr>
          </a:p>
          <a:p>
            <a:pPr lvl="1" eaLnBrk="1" hangingPunct="1">
              <a:buFontTx/>
              <a:buNone/>
            </a:pPr>
            <a:endParaRPr lang="zh-CN" altLang="en-GB" b="1" dirty="0" smtClean="0">
              <a:ea typeface="宋体" pitchFamily="2" charset="-122"/>
            </a:endParaRPr>
          </a:p>
        </p:txBody>
      </p:sp>
    </p:spTree>
  </p:cSld>
  <p:clrMapOvr>
    <a:masterClrMapping/>
  </p:clrMapOvr>
  <p:transition advTm="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1"/>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19F1B1BD-E3B0-4D52-8C80-2EF497EBF0C2}" type="slidenum">
              <a:rPr lang="en-GB" altLang="zh-CN" sz="1100" b="0">
                <a:solidFill>
                  <a:schemeClr val="bg2"/>
                </a:solidFill>
              </a:rPr>
              <a:pPr eaLnBrk="1" hangingPunct="1"/>
              <a:t>34</a:t>
            </a:fld>
            <a:endParaRPr lang="en-GB" altLang="zh-CN" sz="1100" b="0">
              <a:solidFill>
                <a:schemeClr val="bg2"/>
              </a:solidFill>
            </a:endParaRPr>
          </a:p>
        </p:txBody>
      </p:sp>
      <p:grpSp>
        <p:nvGrpSpPr>
          <p:cNvPr id="41987" name="Group 2"/>
          <p:cNvGrpSpPr>
            <a:grpSpLocks/>
          </p:cNvGrpSpPr>
          <p:nvPr/>
        </p:nvGrpSpPr>
        <p:grpSpPr bwMode="auto">
          <a:xfrm>
            <a:off x="355600" y="977900"/>
            <a:ext cx="8431213" cy="390525"/>
            <a:chOff x="224" y="1152"/>
            <a:chExt cx="5344" cy="144"/>
          </a:xfrm>
        </p:grpSpPr>
        <p:sp>
          <p:nvSpPr>
            <p:cNvPr id="41992" name="Rectangle 3"/>
            <p:cNvSpPr>
              <a:spLocks noChangeArrowheads="1"/>
            </p:cNvSpPr>
            <p:nvPr/>
          </p:nvSpPr>
          <p:spPr bwMode="auto">
            <a:xfrm>
              <a:off x="224" y="1152"/>
              <a:ext cx="1440" cy="144"/>
            </a:xfrm>
            <a:prstGeom prst="rect">
              <a:avLst/>
            </a:prstGeom>
            <a:solidFill>
              <a:schemeClr val="folHlink"/>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1800">
                  <a:latin typeface="宋体" pitchFamily="2" charset="-122"/>
                  <a:ea typeface="宋体" pitchFamily="2" charset="-122"/>
                </a:rPr>
                <a:t>最佳实践</a:t>
              </a:r>
            </a:p>
          </p:txBody>
        </p:sp>
        <p:sp>
          <p:nvSpPr>
            <p:cNvPr id="41993" name="Rectangle 4"/>
            <p:cNvSpPr>
              <a:spLocks noChangeArrowheads="1"/>
            </p:cNvSpPr>
            <p:nvPr/>
          </p:nvSpPr>
          <p:spPr bwMode="auto">
            <a:xfrm>
              <a:off x="1656" y="1152"/>
              <a:ext cx="3912" cy="144"/>
            </a:xfrm>
            <a:prstGeom prst="rect">
              <a:avLst/>
            </a:prstGeom>
            <a:solidFill>
              <a:schemeClr val="folHlink"/>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1800">
                  <a:latin typeface="宋体" pitchFamily="2" charset="-122"/>
                  <a:ea typeface="宋体" pitchFamily="2" charset="-122"/>
                </a:rPr>
                <a:t>基本原理</a:t>
              </a:r>
            </a:p>
          </p:txBody>
        </p:sp>
      </p:grpSp>
      <p:sp>
        <p:nvSpPr>
          <p:cNvPr id="41988" name="Rectangle 5"/>
          <p:cNvSpPr>
            <a:spLocks noChangeArrowheads="1"/>
          </p:cNvSpPr>
          <p:nvPr/>
        </p:nvSpPr>
        <p:spPr bwMode="auto">
          <a:xfrm>
            <a:off x="355600" y="1379538"/>
            <a:ext cx="2241550" cy="4983162"/>
          </a:xfrm>
          <a:prstGeom prst="rect">
            <a:avLst/>
          </a:prstGeom>
          <a:solidFill>
            <a:schemeClr val="bg1"/>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lnSpc>
                <a:spcPct val="130000"/>
              </a:lnSpc>
              <a:spcBef>
                <a:spcPct val="50000"/>
              </a:spcBef>
              <a:buSzTx/>
            </a:pPr>
            <a:r>
              <a:rPr lang="en-US" altLang="zh-CN" sz="1600">
                <a:solidFill>
                  <a:schemeClr val="tx1"/>
                </a:solidFill>
                <a:latin typeface="宋体" pitchFamily="2" charset="-122"/>
                <a:ea typeface="宋体" pitchFamily="2" charset="-122"/>
              </a:rPr>
              <a:t>1.</a:t>
            </a:r>
            <a:r>
              <a:rPr lang="zh-CN" altLang="en-US" sz="1600">
                <a:solidFill>
                  <a:schemeClr val="tx1"/>
                </a:solidFill>
                <a:latin typeface="宋体" pitchFamily="2" charset="-122"/>
                <a:ea typeface="宋体" pitchFamily="2" charset="-122"/>
              </a:rPr>
              <a:t>将预算制定同企业战略相联系.</a:t>
            </a:r>
          </a:p>
          <a:p>
            <a:pPr algn="l">
              <a:buSzTx/>
            </a:pPr>
            <a:endParaRPr lang="zh-CN" altLang="en-US" sz="1600">
              <a:solidFill>
                <a:schemeClr val="tx1"/>
              </a:solidFill>
              <a:latin typeface="宋体" pitchFamily="2" charset="-122"/>
              <a:ea typeface="宋体" pitchFamily="2" charset="-122"/>
            </a:endParaRPr>
          </a:p>
        </p:txBody>
      </p:sp>
      <p:sp>
        <p:nvSpPr>
          <p:cNvPr id="41989" name="Rectangle 6"/>
          <p:cNvSpPr>
            <a:spLocks noChangeArrowheads="1"/>
          </p:cNvSpPr>
          <p:nvPr/>
        </p:nvSpPr>
        <p:spPr bwMode="auto">
          <a:xfrm>
            <a:off x="2601913" y="1379538"/>
            <a:ext cx="6184900" cy="4983162"/>
          </a:xfrm>
          <a:prstGeom prst="rect">
            <a:avLst/>
          </a:prstGeom>
          <a:solidFill>
            <a:schemeClr val="bg1"/>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800100" indent="-342900" algn="l" eaLnBrk="0" hangingPunct="0">
              <a:spcAft>
                <a:spcPct val="20000"/>
              </a:spcAft>
              <a:buChar char="•"/>
              <a:defRPr sz="2000">
                <a:solidFill>
                  <a:schemeClr val="bg2"/>
                </a:solidFill>
                <a:latin typeface="Arial" pitchFamily="34" charset="0"/>
                <a:cs typeface="Arial" pitchFamily="34" charset="0"/>
              </a:defRPr>
            </a:lvl2pPr>
            <a:lvl3pPr marL="1257300" indent="-3429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714500" indent="-342900" algn="l" eaLnBrk="0" hangingPunct="0">
              <a:spcAft>
                <a:spcPct val="20000"/>
              </a:spcAft>
              <a:buChar char="•"/>
              <a:defRPr sz="2000">
                <a:solidFill>
                  <a:schemeClr val="bg2"/>
                </a:solidFill>
                <a:latin typeface="Arial" pitchFamily="34" charset="0"/>
                <a:cs typeface="Arial" pitchFamily="34" charset="0"/>
              </a:defRPr>
            </a:lvl4pPr>
            <a:lvl5pPr marL="2171700" indent="-3429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628900" indent="-3429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086100" indent="-3429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543300" indent="-3429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000500" indent="-3429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将预算制定与企业战略相联系可以使企业的战略更好地得到贯彻。</a:t>
            </a:r>
          </a:p>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预算对于资源分配和进度监控具有指导意义。</a:t>
            </a:r>
          </a:p>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将制定、执行预算同企业的战略结合起来，管理层可以通过各层面了解企业的发展。这种了解有助于调整企业策略，得到有关机遇和挑战的反馈，最终有助于提高绩效水平。</a:t>
            </a:r>
          </a:p>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为使预算制定和企业战略紧密联系，实行最佳实践的企业采取一系列行动：</a:t>
            </a:r>
          </a:p>
          <a:p>
            <a:pPr lvl="1">
              <a:lnSpc>
                <a:spcPct val="90000"/>
              </a:lnSpc>
              <a:spcBef>
                <a:spcPct val="50000"/>
              </a:spcBef>
              <a:spcAft>
                <a:spcPct val="0"/>
              </a:spcAft>
              <a:buSzTx/>
              <a:buFont typeface="新宋体" pitchFamily="49" charset="-122"/>
              <a:buChar char="‐"/>
            </a:pPr>
            <a:r>
              <a:rPr lang="zh-CN" altLang="en-US" sz="1600" b="0">
                <a:solidFill>
                  <a:schemeClr val="tx1"/>
                </a:solidFill>
                <a:latin typeface="宋体" pitchFamily="2" charset="-122"/>
                <a:ea typeface="宋体" pitchFamily="2" charset="-122"/>
              </a:rPr>
              <a:t>首先他们在预算制定前清晰地定义他们的战略目标；</a:t>
            </a:r>
          </a:p>
          <a:p>
            <a:pPr lvl="1">
              <a:lnSpc>
                <a:spcPct val="90000"/>
              </a:lnSpc>
              <a:spcBef>
                <a:spcPct val="50000"/>
              </a:spcBef>
              <a:spcAft>
                <a:spcPct val="0"/>
              </a:spcAft>
              <a:buSzTx/>
              <a:buFont typeface="新宋体" pitchFamily="49" charset="-122"/>
              <a:buChar char="‐"/>
            </a:pPr>
            <a:r>
              <a:rPr lang="zh-CN" altLang="en-US" sz="1600" b="0">
                <a:solidFill>
                  <a:schemeClr val="tx1"/>
                </a:solidFill>
                <a:latin typeface="宋体" pitchFamily="2" charset="-122"/>
                <a:ea typeface="宋体" pitchFamily="2" charset="-122"/>
              </a:rPr>
              <a:t>其次，他们建立并维护正式和非正式的沟通渠道，以保证各种有关操作和预算需求的信息和见解可以在职能和业务部门之间水平流转，在高级管理层至底层接触客户的普通员工间垂直流转；</a:t>
            </a:r>
          </a:p>
          <a:p>
            <a:pPr lvl="1">
              <a:lnSpc>
                <a:spcPct val="90000"/>
              </a:lnSpc>
              <a:spcBef>
                <a:spcPct val="50000"/>
              </a:spcBef>
              <a:spcAft>
                <a:spcPct val="0"/>
              </a:spcAft>
              <a:buSzTx/>
              <a:buFont typeface="新宋体" pitchFamily="49" charset="-122"/>
              <a:buChar char="‐"/>
            </a:pPr>
            <a:r>
              <a:rPr lang="zh-CN" altLang="en-US" sz="1600" b="0">
                <a:solidFill>
                  <a:schemeClr val="tx1"/>
                </a:solidFill>
                <a:latin typeface="宋体" pitchFamily="2" charset="-122"/>
                <a:ea typeface="宋体" pitchFamily="2" charset="-122"/>
              </a:rPr>
              <a:t>第三，他们改进流程和信息系统，以保证信息汇报方式统一并方便企业内部各部门查阅</a:t>
            </a:r>
            <a:r>
              <a:rPr lang="zh-CN" altLang="zh-CN" sz="1600" b="0">
                <a:solidFill>
                  <a:schemeClr val="tx1"/>
                </a:solidFill>
                <a:latin typeface="宋体" pitchFamily="2" charset="-122"/>
                <a:ea typeface="宋体" pitchFamily="2" charset="-122"/>
              </a:rPr>
              <a:t> ；</a:t>
            </a:r>
            <a:endParaRPr lang="zh-CN" altLang="en-US" sz="1600" b="0">
              <a:solidFill>
                <a:schemeClr val="tx1"/>
              </a:solidFill>
              <a:latin typeface="宋体" pitchFamily="2" charset="-122"/>
              <a:ea typeface="宋体" pitchFamily="2" charset="-122"/>
            </a:endParaRPr>
          </a:p>
          <a:p>
            <a:pPr lvl="1">
              <a:lnSpc>
                <a:spcPct val="90000"/>
              </a:lnSpc>
              <a:spcBef>
                <a:spcPct val="50000"/>
              </a:spcBef>
              <a:spcAft>
                <a:spcPct val="0"/>
              </a:spcAft>
              <a:buSzTx/>
              <a:buFont typeface="新宋体" pitchFamily="49" charset="-122"/>
              <a:buChar char="‐"/>
            </a:pPr>
            <a:r>
              <a:rPr lang="zh-CN" altLang="en-US" sz="1600" b="0">
                <a:solidFill>
                  <a:schemeClr val="tx1"/>
                </a:solidFill>
                <a:latin typeface="宋体" pitchFamily="2" charset="-122"/>
                <a:ea typeface="宋体" pitchFamily="2" charset="-122"/>
              </a:rPr>
              <a:t>第四，高层为预算制定者和其它雇员提供培训，以使其能认识到他们的努力如何影响到企业战略的实现</a:t>
            </a:r>
            <a:endParaRPr lang="zh-CN" altLang="zh-CN" sz="1600" b="0">
              <a:solidFill>
                <a:schemeClr val="tx1"/>
              </a:solidFill>
              <a:latin typeface="宋体" pitchFamily="2" charset="-122"/>
              <a:ea typeface="宋体" pitchFamily="2" charset="-122"/>
            </a:endParaRPr>
          </a:p>
        </p:txBody>
      </p:sp>
      <p:sp>
        <p:nvSpPr>
          <p:cNvPr id="41990" name="Rectangle 8"/>
          <p:cNvSpPr>
            <a:spLocks noChangeArrowheads="1"/>
          </p:cNvSpPr>
          <p:nvPr/>
        </p:nvSpPr>
        <p:spPr bwMode="auto">
          <a:xfrm>
            <a:off x="163513" y="169863"/>
            <a:ext cx="8802687" cy="503237"/>
          </a:xfrm>
          <a:prstGeom prst="rect">
            <a:avLst/>
          </a:prstGeom>
          <a:noFill/>
          <a:ln>
            <a:noFill/>
          </a:ln>
          <a:effectLst/>
          <a:extLst>
            <a:ext uri="{909E8E84-426E-40DD-AFC4-6F175D3DCCD1}">
              <a14:hiddenFill xmlns:a14="http://schemas.microsoft.com/office/drawing/2010/main">
                <a:solidFill>
                  <a:srgbClr val="8BCBE6"/>
                </a:solidFill>
              </a14:hiddenFill>
            </a:ext>
            <a:ext uri="{91240B29-F687-4F45-9708-019B960494DF}">
              <a14:hiddenLine xmlns:a14="http://schemas.microsoft.com/office/drawing/2010/main" w="9525">
                <a:solidFill>
                  <a:srgbClr val="3A497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81000" indent="-381000"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79413" algn="l" defTabSz="695325" eaLnBrk="0" hangingPunct="0">
              <a:spcAft>
                <a:spcPct val="20000"/>
              </a:spcAft>
              <a:buChar char="•"/>
              <a:defRPr sz="2000">
                <a:solidFill>
                  <a:schemeClr val="bg2"/>
                </a:solidFill>
                <a:latin typeface="Arial" pitchFamily="34" charset="0"/>
                <a:cs typeface="Arial" pitchFamily="34" charset="0"/>
              </a:defRPr>
            </a:lvl2pPr>
            <a:lvl3pPr marL="3825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744538" indent="388938" algn="l" defTabSz="695325" eaLnBrk="0" hangingPunct="0">
              <a:spcAft>
                <a:spcPct val="20000"/>
              </a:spcAft>
              <a:buChar char="•"/>
              <a:defRPr sz="2000">
                <a:solidFill>
                  <a:schemeClr val="bg2"/>
                </a:solidFill>
                <a:latin typeface="Arial" pitchFamily="34" charset="0"/>
                <a:cs typeface="Arial" pitchFamily="34" charset="0"/>
              </a:defRPr>
            </a:lvl4pPr>
            <a:lvl5pPr marL="11350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5922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0494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5066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9638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pPr>
            <a:r>
              <a:rPr lang="en-GB" altLang="zh-CN" sz="2400" dirty="0">
                <a:solidFill>
                  <a:schemeClr val="folHlink"/>
                </a:solidFill>
                <a:ea typeface="宋体" pitchFamily="2" charset="-122"/>
              </a:rPr>
              <a:t>3.2 </a:t>
            </a:r>
            <a:r>
              <a:rPr lang="zh-CN" altLang="en-GB" sz="2400" dirty="0">
                <a:solidFill>
                  <a:schemeClr val="folHlink"/>
                </a:solidFill>
                <a:ea typeface="宋体" pitchFamily="2" charset="-122"/>
              </a:rPr>
              <a:t>预算</a:t>
            </a:r>
            <a:r>
              <a:rPr lang="zh-CN" altLang="en-GB" sz="2400" dirty="0" smtClean="0">
                <a:solidFill>
                  <a:schemeClr val="folHlink"/>
                </a:solidFill>
                <a:ea typeface="宋体" pitchFamily="2" charset="-122"/>
              </a:rPr>
              <a:t>管理最佳</a:t>
            </a:r>
            <a:r>
              <a:rPr lang="zh-CN" altLang="en-GB" sz="2400" dirty="0">
                <a:solidFill>
                  <a:schemeClr val="folHlink"/>
                </a:solidFill>
                <a:ea typeface="宋体" pitchFamily="2" charset="-122"/>
              </a:rPr>
              <a:t>实践原理</a:t>
            </a:r>
          </a:p>
        </p:txBody>
      </p:sp>
      <p:sp>
        <p:nvSpPr>
          <p:cNvPr id="41991" name="Line 9"/>
          <p:cNvSpPr>
            <a:spLocks noChangeShapeType="1"/>
          </p:cNvSpPr>
          <p:nvPr/>
        </p:nvSpPr>
        <p:spPr bwMode="blackWhite">
          <a:xfrm>
            <a:off x="0" y="8382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1"/>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10F8458B-DF0F-4BFF-959F-3B1007B9583A}" type="slidenum">
              <a:rPr lang="en-GB" altLang="zh-CN" sz="1100" b="0">
                <a:solidFill>
                  <a:schemeClr val="bg2"/>
                </a:solidFill>
              </a:rPr>
              <a:pPr eaLnBrk="1" hangingPunct="1"/>
              <a:t>35</a:t>
            </a:fld>
            <a:endParaRPr lang="en-GB" altLang="zh-CN" sz="1100" b="0">
              <a:solidFill>
                <a:schemeClr val="bg2"/>
              </a:solidFill>
            </a:endParaRPr>
          </a:p>
        </p:txBody>
      </p:sp>
      <p:grpSp>
        <p:nvGrpSpPr>
          <p:cNvPr id="43011" name="Group 2"/>
          <p:cNvGrpSpPr>
            <a:grpSpLocks/>
          </p:cNvGrpSpPr>
          <p:nvPr/>
        </p:nvGrpSpPr>
        <p:grpSpPr bwMode="auto">
          <a:xfrm>
            <a:off x="366713" y="1397000"/>
            <a:ext cx="8408987" cy="4187825"/>
            <a:chOff x="231" y="1216"/>
            <a:chExt cx="4536" cy="2638"/>
          </a:xfrm>
        </p:grpSpPr>
        <p:sp>
          <p:nvSpPr>
            <p:cNvPr id="43017" name="Rectangle 3"/>
            <p:cNvSpPr>
              <a:spLocks noChangeArrowheads="1"/>
            </p:cNvSpPr>
            <p:nvPr/>
          </p:nvSpPr>
          <p:spPr bwMode="auto">
            <a:xfrm>
              <a:off x="231" y="1216"/>
              <a:ext cx="1206" cy="2638"/>
            </a:xfrm>
            <a:prstGeom prst="rect">
              <a:avLst/>
            </a:prstGeom>
            <a:solidFill>
              <a:schemeClr val="bg1"/>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lnSpc>
                  <a:spcPct val="130000"/>
                </a:lnSpc>
                <a:spcBef>
                  <a:spcPct val="50000"/>
                </a:spcBef>
                <a:buSzTx/>
              </a:pPr>
              <a:r>
                <a:rPr lang="en-US" altLang="zh-CN" sz="1600">
                  <a:solidFill>
                    <a:schemeClr val="tx1"/>
                  </a:solidFill>
                  <a:latin typeface="宋体" pitchFamily="2" charset="-122"/>
                  <a:ea typeface="宋体" pitchFamily="2" charset="-122"/>
                </a:rPr>
                <a:t>2.</a:t>
              </a:r>
              <a:r>
                <a:rPr lang="zh-CN" altLang="en-US" sz="1600">
                  <a:solidFill>
                    <a:schemeClr val="tx1"/>
                  </a:solidFill>
                  <a:latin typeface="宋体" pitchFamily="2" charset="-122"/>
                  <a:ea typeface="宋体" pitchFamily="2" charset="-122"/>
                </a:rPr>
                <a:t>设计战略性分配资源的程序以促进跨部门协作</a:t>
              </a:r>
            </a:p>
          </p:txBody>
        </p:sp>
        <p:sp>
          <p:nvSpPr>
            <p:cNvPr id="43018" name="Rectangle 4"/>
            <p:cNvSpPr>
              <a:spLocks noChangeArrowheads="1"/>
            </p:cNvSpPr>
            <p:nvPr/>
          </p:nvSpPr>
          <p:spPr bwMode="auto">
            <a:xfrm>
              <a:off x="1439" y="1216"/>
              <a:ext cx="3328" cy="2638"/>
            </a:xfrm>
            <a:prstGeom prst="rect">
              <a:avLst/>
            </a:prstGeom>
            <a:solidFill>
              <a:schemeClr val="bg1"/>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5600" indent="-3556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4988"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鉴于任何企业的资源都是有限的，因此企业制定相关资源分配的流程－现金、设备、人员－使战略更好地实施就显得非常的重要。</a:t>
              </a:r>
            </a:p>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由于预算用财务语言表述，所以资源分配也用财务术语表述。</a:t>
              </a:r>
            </a:p>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实行最佳实践的企业制定始终如一的方针指导资源分配，运用公平的途径解决竞争需求。这样，这些企业在资源分配的过程中节省了时间。</a:t>
              </a:r>
            </a:p>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他们同时也加大对项目及运作的资金投入使战略的实施更加行之有效。</a:t>
              </a:r>
            </a:p>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设计高效、合理程序的另一个优点是能使企业更清晰的传递企业的战略，加强企业范围内的责任感。</a:t>
              </a:r>
            </a:p>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财务职能部门的经理们由于有财务分析背景而可以在设计资源分配程序中起领导作用，这样他们可以确保相当复杂的程序在整个组织内相容使用，同时加强了财务与业务部门的配合</a:t>
              </a:r>
              <a:endParaRPr lang="zh-CN" altLang="zh-CN" sz="1600" b="0">
                <a:solidFill>
                  <a:schemeClr val="tx1"/>
                </a:solidFill>
                <a:latin typeface="宋体" pitchFamily="2" charset="-122"/>
                <a:ea typeface="宋体" pitchFamily="2" charset="-122"/>
              </a:endParaRPr>
            </a:p>
          </p:txBody>
        </p:sp>
      </p:grpSp>
      <p:grpSp>
        <p:nvGrpSpPr>
          <p:cNvPr id="43012" name="Group 5"/>
          <p:cNvGrpSpPr>
            <a:grpSpLocks/>
          </p:cNvGrpSpPr>
          <p:nvPr/>
        </p:nvGrpSpPr>
        <p:grpSpPr bwMode="auto">
          <a:xfrm>
            <a:off x="355600" y="1006475"/>
            <a:ext cx="8431213" cy="390525"/>
            <a:chOff x="224" y="1152"/>
            <a:chExt cx="5344" cy="144"/>
          </a:xfrm>
        </p:grpSpPr>
        <p:sp>
          <p:nvSpPr>
            <p:cNvPr id="43015" name="Rectangle 6"/>
            <p:cNvSpPr>
              <a:spLocks noChangeArrowheads="1"/>
            </p:cNvSpPr>
            <p:nvPr/>
          </p:nvSpPr>
          <p:spPr bwMode="auto">
            <a:xfrm>
              <a:off x="224" y="1152"/>
              <a:ext cx="1440" cy="144"/>
            </a:xfrm>
            <a:prstGeom prst="rect">
              <a:avLst/>
            </a:prstGeom>
            <a:solidFill>
              <a:schemeClr val="folHlink"/>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1800">
                  <a:latin typeface="宋体" pitchFamily="2" charset="-122"/>
                  <a:ea typeface="宋体" pitchFamily="2" charset="-122"/>
                </a:rPr>
                <a:t>最佳实践</a:t>
              </a:r>
            </a:p>
          </p:txBody>
        </p:sp>
        <p:sp>
          <p:nvSpPr>
            <p:cNvPr id="43016" name="Rectangle 7"/>
            <p:cNvSpPr>
              <a:spLocks noChangeArrowheads="1"/>
            </p:cNvSpPr>
            <p:nvPr/>
          </p:nvSpPr>
          <p:spPr bwMode="auto">
            <a:xfrm>
              <a:off x="1656" y="1152"/>
              <a:ext cx="3912" cy="144"/>
            </a:xfrm>
            <a:prstGeom prst="rect">
              <a:avLst/>
            </a:prstGeom>
            <a:solidFill>
              <a:schemeClr val="folHlink"/>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1800">
                  <a:latin typeface="宋体" pitchFamily="2" charset="-122"/>
                  <a:ea typeface="宋体" pitchFamily="2" charset="-122"/>
                </a:rPr>
                <a:t>基本原理</a:t>
              </a:r>
            </a:p>
          </p:txBody>
        </p:sp>
      </p:grpSp>
      <p:sp>
        <p:nvSpPr>
          <p:cNvPr id="43013" name="Rectangle 10"/>
          <p:cNvSpPr>
            <a:spLocks noChangeArrowheads="1"/>
          </p:cNvSpPr>
          <p:nvPr/>
        </p:nvSpPr>
        <p:spPr bwMode="auto">
          <a:xfrm>
            <a:off x="163513" y="169863"/>
            <a:ext cx="8802687" cy="503237"/>
          </a:xfrm>
          <a:prstGeom prst="rect">
            <a:avLst/>
          </a:prstGeom>
          <a:noFill/>
          <a:ln>
            <a:noFill/>
          </a:ln>
          <a:effectLst/>
          <a:extLst>
            <a:ext uri="{909E8E84-426E-40DD-AFC4-6F175D3DCCD1}">
              <a14:hiddenFill xmlns:a14="http://schemas.microsoft.com/office/drawing/2010/main">
                <a:solidFill>
                  <a:srgbClr val="8BCBE6"/>
                </a:solidFill>
              </a14:hiddenFill>
            </a:ext>
            <a:ext uri="{91240B29-F687-4F45-9708-019B960494DF}">
              <a14:hiddenLine xmlns:a14="http://schemas.microsoft.com/office/drawing/2010/main" w="9525">
                <a:solidFill>
                  <a:srgbClr val="3A497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81000" indent="-381000"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79413" algn="l" defTabSz="695325" eaLnBrk="0" hangingPunct="0">
              <a:spcAft>
                <a:spcPct val="20000"/>
              </a:spcAft>
              <a:buChar char="•"/>
              <a:defRPr sz="2000">
                <a:solidFill>
                  <a:schemeClr val="bg2"/>
                </a:solidFill>
                <a:latin typeface="Arial" pitchFamily="34" charset="0"/>
                <a:cs typeface="Arial" pitchFamily="34" charset="0"/>
              </a:defRPr>
            </a:lvl2pPr>
            <a:lvl3pPr marL="3825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744538" indent="388938" algn="l" defTabSz="695325" eaLnBrk="0" hangingPunct="0">
              <a:spcAft>
                <a:spcPct val="20000"/>
              </a:spcAft>
              <a:buChar char="•"/>
              <a:defRPr sz="2000">
                <a:solidFill>
                  <a:schemeClr val="bg2"/>
                </a:solidFill>
                <a:latin typeface="Arial" pitchFamily="34" charset="0"/>
                <a:cs typeface="Arial" pitchFamily="34" charset="0"/>
              </a:defRPr>
            </a:lvl4pPr>
            <a:lvl5pPr marL="11350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5922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0494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5066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9638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pPr>
            <a:r>
              <a:rPr lang="en-GB" altLang="zh-CN" sz="2400" dirty="0">
                <a:solidFill>
                  <a:schemeClr val="folHlink"/>
                </a:solidFill>
                <a:ea typeface="宋体" pitchFamily="2" charset="-122"/>
              </a:rPr>
              <a:t>3.2</a:t>
            </a:r>
            <a:r>
              <a:rPr lang="en-GB" altLang="zh-CN" sz="2400" b="0" dirty="0">
                <a:solidFill>
                  <a:schemeClr val="folHlink"/>
                </a:solidFill>
                <a:ea typeface="宋体" pitchFamily="2" charset="-122"/>
              </a:rPr>
              <a:t> </a:t>
            </a:r>
            <a:r>
              <a:rPr lang="zh-CN" altLang="en-GB" sz="2400" dirty="0">
                <a:solidFill>
                  <a:schemeClr val="folHlink"/>
                </a:solidFill>
                <a:ea typeface="宋体" pitchFamily="2" charset="-122"/>
              </a:rPr>
              <a:t>预算</a:t>
            </a:r>
            <a:r>
              <a:rPr lang="zh-CN" altLang="en-GB" sz="2400" dirty="0" smtClean="0">
                <a:solidFill>
                  <a:schemeClr val="folHlink"/>
                </a:solidFill>
                <a:ea typeface="宋体" pitchFamily="2" charset="-122"/>
              </a:rPr>
              <a:t>管理最佳</a:t>
            </a:r>
            <a:r>
              <a:rPr lang="zh-CN" altLang="en-GB" sz="2400" dirty="0">
                <a:solidFill>
                  <a:schemeClr val="folHlink"/>
                </a:solidFill>
                <a:ea typeface="宋体" pitchFamily="2" charset="-122"/>
              </a:rPr>
              <a:t>实践原理（续）</a:t>
            </a:r>
          </a:p>
        </p:txBody>
      </p:sp>
      <p:sp>
        <p:nvSpPr>
          <p:cNvPr id="43014" name="Line 11"/>
          <p:cNvSpPr>
            <a:spLocks noChangeShapeType="1"/>
          </p:cNvSpPr>
          <p:nvPr/>
        </p:nvSpPr>
        <p:spPr bwMode="blackWhite">
          <a:xfrm>
            <a:off x="0" y="8382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1"/>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1C464107-0F71-42D8-A3DE-1B4E0C1EF65E}" type="slidenum">
              <a:rPr lang="en-GB" altLang="zh-CN" sz="1100" b="0">
                <a:solidFill>
                  <a:schemeClr val="bg2"/>
                </a:solidFill>
              </a:rPr>
              <a:pPr eaLnBrk="1" hangingPunct="1"/>
              <a:t>36</a:t>
            </a:fld>
            <a:endParaRPr lang="en-GB" altLang="zh-CN" sz="1100" b="0">
              <a:solidFill>
                <a:schemeClr val="bg2"/>
              </a:solidFill>
            </a:endParaRPr>
          </a:p>
        </p:txBody>
      </p:sp>
      <p:sp>
        <p:nvSpPr>
          <p:cNvPr id="44035" name="Rectangle 2"/>
          <p:cNvSpPr>
            <a:spLocks noChangeArrowheads="1"/>
          </p:cNvSpPr>
          <p:nvPr/>
        </p:nvSpPr>
        <p:spPr bwMode="auto">
          <a:xfrm>
            <a:off x="385763" y="1374775"/>
            <a:ext cx="2241550" cy="2119313"/>
          </a:xfrm>
          <a:prstGeom prst="rect">
            <a:avLst/>
          </a:prstGeom>
          <a:solidFill>
            <a:schemeClr val="bg1"/>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lnSpc>
                <a:spcPct val="130000"/>
              </a:lnSpc>
              <a:spcBef>
                <a:spcPct val="50000"/>
              </a:spcBef>
              <a:buSzTx/>
            </a:pPr>
            <a:r>
              <a:rPr lang="en-US" altLang="zh-CN" sz="1600">
                <a:solidFill>
                  <a:schemeClr val="tx1"/>
                </a:solidFill>
                <a:latin typeface="宋体" pitchFamily="2" charset="-122"/>
                <a:ea typeface="宋体" pitchFamily="2" charset="-122"/>
              </a:rPr>
              <a:t>3.</a:t>
            </a:r>
            <a:r>
              <a:rPr lang="zh-CN" altLang="en-US" sz="1600">
                <a:solidFill>
                  <a:schemeClr val="tx1"/>
                </a:solidFill>
                <a:latin typeface="宋体" pitchFamily="2" charset="-122"/>
                <a:ea typeface="宋体" pitchFamily="2" charset="-122"/>
              </a:rPr>
              <a:t>除了要达到预算目标，还要将激励机制引入绩效考评</a:t>
            </a:r>
            <a:endParaRPr lang="zh-CN" altLang="zh-CN" sz="1600">
              <a:solidFill>
                <a:schemeClr val="tx1"/>
              </a:solidFill>
              <a:latin typeface="宋体" pitchFamily="2" charset="-122"/>
              <a:ea typeface="宋体" pitchFamily="2" charset="-122"/>
            </a:endParaRPr>
          </a:p>
          <a:p>
            <a:pPr algn="l">
              <a:lnSpc>
                <a:spcPct val="130000"/>
              </a:lnSpc>
              <a:spcBef>
                <a:spcPct val="50000"/>
              </a:spcBef>
              <a:buSzTx/>
            </a:pPr>
            <a:r>
              <a:rPr lang="zh-CN" altLang="zh-CN">
                <a:solidFill>
                  <a:schemeClr val="tx1"/>
                </a:solidFill>
                <a:latin typeface="宋体" pitchFamily="2" charset="-122"/>
                <a:ea typeface="宋体" pitchFamily="2" charset="-122"/>
              </a:rPr>
              <a:t> </a:t>
            </a:r>
          </a:p>
        </p:txBody>
      </p:sp>
      <p:sp>
        <p:nvSpPr>
          <p:cNvPr id="44036" name="Rectangle 3"/>
          <p:cNvSpPr>
            <a:spLocks noChangeArrowheads="1"/>
          </p:cNvSpPr>
          <p:nvPr/>
        </p:nvSpPr>
        <p:spPr bwMode="auto">
          <a:xfrm>
            <a:off x="2614613" y="1374775"/>
            <a:ext cx="6156325" cy="2119313"/>
          </a:xfrm>
          <a:prstGeom prst="rect">
            <a:avLst/>
          </a:prstGeom>
          <a:solidFill>
            <a:schemeClr val="bg1"/>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66700" indent="-2667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除了预算完成率目标，还需通过改变评估流程和加强激励机制的转变，体现绩效考核的重要性，使企业形成对绩效管理更加综合的观念。</a:t>
            </a:r>
          </a:p>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在这种体制下，那些可以完成预算，但是不能得到预期市场份额和客户满意度的经理所获得的报酬将比能达到各项考核指标的经理逊色。</a:t>
            </a:r>
          </a:p>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这种观念的转变更注重综合绩效表现，同时也使预算流程更具真实性。</a:t>
            </a:r>
            <a:endParaRPr lang="zh-CN" altLang="zh-CN" sz="1600" b="0">
              <a:solidFill>
                <a:schemeClr val="tx1"/>
              </a:solidFill>
              <a:latin typeface="宋体" pitchFamily="2" charset="-122"/>
              <a:ea typeface="宋体" pitchFamily="2" charset="-122"/>
            </a:endParaRPr>
          </a:p>
        </p:txBody>
      </p:sp>
      <p:grpSp>
        <p:nvGrpSpPr>
          <p:cNvPr id="44037" name="Group 6"/>
          <p:cNvGrpSpPr>
            <a:grpSpLocks/>
          </p:cNvGrpSpPr>
          <p:nvPr/>
        </p:nvGrpSpPr>
        <p:grpSpPr bwMode="auto">
          <a:xfrm>
            <a:off x="355600" y="990600"/>
            <a:ext cx="8431213" cy="390525"/>
            <a:chOff x="224" y="1152"/>
            <a:chExt cx="5344" cy="144"/>
          </a:xfrm>
        </p:grpSpPr>
        <p:sp>
          <p:nvSpPr>
            <p:cNvPr id="44042" name="Rectangle 7"/>
            <p:cNvSpPr>
              <a:spLocks noChangeArrowheads="1"/>
            </p:cNvSpPr>
            <p:nvPr/>
          </p:nvSpPr>
          <p:spPr bwMode="auto">
            <a:xfrm>
              <a:off x="224" y="1152"/>
              <a:ext cx="1440" cy="144"/>
            </a:xfrm>
            <a:prstGeom prst="rect">
              <a:avLst/>
            </a:prstGeom>
            <a:solidFill>
              <a:schemeClr val="folHlink"/>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1800">
                  <a:latin typeface="宋体" pitchFamily="2" charset="-122"/>
                  <a:ea typeface="宋体" pitchFamily="2" charset="-122"/>
                </a:rPr>
                <a:t>最佳实践</a:t>
              </a:r>
            </a:p>
          </p:txBody>
        </p:sp>
        <p:sp>
          <p:nvSpPr>
            <p:cNvPr id="44043" name="Rectangle 8"/>
            <p:cNvSpPr>
              <a:spLocks noChangeArrowheads="1"/>
            </p:cNvSpPr>
            <p:nvPr/>
          </p:nvSpPr>
          <p:spPr bwMode="auto">
            <a:xfrm>
              <a:off x="1656" y="1152"/>
              <a:ext cx="3912" cy="144"/>
            </a:xfrm>
            <a:prstGeom prst="rect">
              <a:avLst/>
            </a:prstGeom>
            <a:solidFill>
              <a:schemeClr val="folHlink"/>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1800">
                  <a:latin typeface="宋体" pitchFamily="2" charset="-122"/>
                  <a:ea typeface="宋体" pitchFamily="2" charset="-122"/>
                </a:rPr>
                <a:t>基本原理</a:t>
              </a:r>
            </a:p>
          </p:txBody>
        </p:sp>
      </p:grpSp>
      <p:sp>
        <p:nvSpPr>
          <p:cNvPr id="44038" name="Rectangle 11"/>
          <p:cNvSpPr>
            <a:spLocks noChangeArrowheads="1"/>
          </p:cNvSpPr>
          <p:nvPr/>
        </p:nvSpPr>
        <p:spPr bwMode="auto">
          <a:xfrm>
            <a:off x="163513" y="169863"/>
            <a:ext cx="8802687" cy="503237"/>
          </a:xfrm>
          <a:prstGeom prst="rect">
            <a:avLst/>
          </a:prstGeom>
          <a:noFill/>
          <a:ln>
            <a:noFill/>
          </a:ln>
          <a:effectLst/>
          <a:extLst>
            <a:ext uri="{909E8E84-426E-40DD-AFC4-6F175D3DCCD1}">
              <a14:hiddenFill xmlns:a14="http://schemas.microsoft.com/office/drawing/2010/main">
                <a:solidFill>
                  <a:srgbClr val="8BCBE6"/>
                </a:solidFill>
              </a14:hiddenFill>
            </a:ext>
            <a:ext uri="{91240B29-F687-4F45-9708-019B960494DF}">
              <a14:hiddenLine xmlns:a14="http://schemas.microsoft.com/office/drawing/2010/main" w="9525">
                <a:solidFill>
                  <a:srgbClr val="3A497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81000" indent="-381000"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79413" algn="l" defTabSz="695325" eaLnBrk="0" hangingPunct="0">
              <a:spcAft>
                <a:spcPct val="20000"/>
              </a:spcAft>
              <a:buChar char="•"/>
              <a:defRPr sz="2000">
                <a:solidFill>
                  <a:schemeClr val="bg2"/>
                </a:solidFill>
                <a:latin typeface="Arial" pitchFamily="34" charset="0"/>
                <a:cs typeface="Arial" pitchFamily="34" charset="0"/>
              </a:defRPr>
            </a:lvl2pPr>
            <a:lvl3pPr marL="3825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744538" indent="388938" algn="l" defTabSz="695325" eaLnBrk="0" hangingPunct="0">
              <a:spcAft>
                <a:spcPct val="20000"/>
              </a:spcAft>
              <a:buChar char="•"/>
              <a:defRPr sz="2000">
                <a:solidFill>
                  <a:schemeClr val="bg2"/>
                </a:solidFill>
                <a:latin typeface="Arial" pitchFamily="34" charset="0"/>
                <a:cs typeface="Arial" pitchFamily="34" charset="0"/>
              </a:defRPr>
            </a:lvl4pPr>
            <a:lvl5pPr marL="11350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5922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0494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5066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9638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pPr>
            <a:r>
              <a:rPr lang="en-GB" altLang="zh-CN" sz="2400" dirty="0">
                <a:solidFill>
                  <a:schemeClr val="folHlink"/>
                </a:solidFill>
                <a:ea typeface="宋体" pitchFamily="2" charset="-122"/>
              </a:rPr>
              <a:t>3.2 </a:t>
            </a:r>
            <a:r>
              <a:rPr lang="zh-CN" altLang="en-GB" sz="2400" dirty="0">
                <a:solidFill>
                  <a:schemeClr val="folHlink"/>
                </a:solidFill>
                <a:ea typeface="宋体" pitchFamily="2" charset="-122"/>
              </a:rPr>
              <a:t>预算</a:t>
            </a:r>
            <a:r>
              <a:rPr lang="zh-CN" altLang="en-GB" sz="2400" dirty="0" smtClean="0">
                <a:solidFill>
                  <a:schemeClr val="folHlink"/>
                </a:solidFill>
                <a:ea typeface="宋体" pitchFamily="2" charset="-122"/>
              </a:rPr>
              <a:t>管理最佳</a:t>
            </a:r>
            <a:r>
              <a:rPr lang="zh-CN" altLang="en-GB" sz="2400" dirty="0">
                <a:solidFill>
                  <a:schemeClr val="folHlink"/>
                </a:solidFill>
                <a:ea typeface="宋体" pitchFamily="2" charset="-122"/>
              </a:rPr>
              <a:t>实践原理（续）</a:t>
            </a:r>
          </a:p>
        </p:txBody>
      </p:sp>
      <p:sp>
        <p:nvSpPr>
          <p:cNvPr id="44039" name="Line 12"/>
          <p:cNvSpPr>
            <a:spLocks noChangeShapeType="1"/>
          </p:cNvSpPr>
          <p:nvPr/>
        </p:nvSpPr>
        <p:spPr bwMode="blackWhite">
          <a:xfrm>
            <a:off x="0" y="8382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44040" name="Rectangle 13"/>
          <p:cNvSpPr>
            <a:spLocks noChangeArrowheads="1"/>
          </p:cNvSpPr>
          <p:nvPr/>
        </p:nvSpPr>
        <p:spPr bwMode="auto">
          <a:xfrm>
            <a:off x="385763" y="3482975"/>
            <a:ext cx="2228850" cy="2649538"/>
          </a:xfrm>
          <a:prstGeom prst="rect">
            <a:avLst/>
          </a:prstGeom>
          <a:solidFill>
            <a:schemeClr val="bg1"/>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en-US" altLang="zh-CN" sz="1600">
                <a:solidFill>
                  <a:schemeClr val="tx1"/>
                </a:solidFill>
                <a:latin typeface="宋体" pitchFamily="2" charset="-122"/>
                <a:ea typeface="宋体" pitchFamily="2" charset="-122"/>
              </a:rPr>
              <a:t>4.</a:t>
            </a:r>
            <a:r>
              <a:rPr lang="zh-CN" altLang="en-US" sz="1600">
                <a:solidFill>
                  <a:schemeClr val="tx1"/>
                </a:solidFill>
                <a:latin typeface="宋体" pitchFamily="2" charset="-122"/>
                <a:ea typeface="宋体" pitchFamily="2" charset="-122"/>
              </a:rPr>
              <a:t>降低预算的复杂性和周期</a:t>
            </a:r>
          </a:p>
        </p:txBody>
      </p:sp>
      <p:sp>
        <p:nvSpPr>
          <p:cNvPr id="44041" name="Rectangle 14"/>
          <p:cNvSpPr>
            <a:spLocks noChangeArrowheads="1"/>
          </p:cNvSpPr>
          <p:nvPr/>
        </p:nvSpPr>
        <p:spPr bwMode="auto">
          <a:xfrm>
            <a:off x="2608263" y="3494088"/>
            <a:ext cx="6156325" cy="2640012"/>
          </a:xfrm>
          <a:prstGeom prst="rect">
            <a:avLst/>
          </a:prstGeom>
          <a:solidFill>
            <a:schemeClr val="bg1"/>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66700" indent="-2667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优化了预算机制的企业可以缩短制定预算的时间，降低成本同时又不会影响企业的核心增值业务以及预算的质量。</a:t>
            </a:r>
            <a:endParaRPr lang="zh-CN" altLang="zh-CN" sz="1600" b="0">
              <a:solidFill>
                <a:schemeClr val="tx1"/>
              </a:solidFill>
              <a:latin typeface="宋体" pitchFamily="2" charset="-122"/>
              <a:ea typeface="宋体" pitchFamily="2" charset="-122"/>
            </a:endParaRPr>
          </a:p>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对预算机制的优化可以缩短预算制定周期。</a:t>
            </a:r>
          </a:p>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较短的预算周期不仅可以节省财务部门的成本也可以降低每一个制定预算的业务单位的成本。</a:t>
            </a:r>
          </a:p>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优化的另一个优点还在于能够使财务人员从协调程序的不一致性和软件冲突中解放出来，使他们在财务分析、培训和决策制定的支持方面扮演更重要的角色。</a:t>
            </a:r>
            <a:endParaRPr lang="zh-CN" altLang="zh-CN" sz="1600" b="0">
              <a:solidFill>
                <a:schemeClr val="tx1"/>
              </a:solidFill>
              <a:latin typeface="宋体" pitchFamily="2" charset="-122"/>
              <a:ea typeface="宋体" pitchFamily="2" charset="-122"/>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1"/>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B752D42A-FC72-415C-8FB6-923BADBB6CF6}" type="slidenum">
              <a:rPr lang="en-GB" altLang="zh-CN" sz="1100" b="0">
                <a:solidFill>
                  <a:schemeClr val="bg2"/>
                </a:solidFill>
              </a:rPr>
              <a:pPr eaLnBrk="1" hangingPunct="1"/>
              <a:t>37</a:t>
            </a:fld>
            <a:endParaRPr lang="en-GB" altLang="zh-CN" sz="1100" b="0">
              <a:solidFill>
                <a:schemeClr val="bg2"/>
              </a:solidFill>
            </a:endParaRPr>
          </a:p>
        </p:txBody>
      </p:sp>
      <p:sp>
        <p:nvSpPr>
          <p:cNvPr id="45059" name="Rectangle 2"/>
          <p:cNvSpPr>
            <a:spLocks noChangeArrowheads="1"/>
          </p:cNvSpPr>
          <p:nvPr/>
        </p:nvSpPr>
        <p:spPr bwMode="auto">
          <a:xfrm>
            <a:off x="373063" y="1303338"/>
            <a:ext cx="2244725" cy="1765300"/>
          </a:xfrm>
          <a:prstGeom prst="rect">
            <a:avLst/>
          </a:prstGeom>
          <a:solidFill>
            <a:schemeClr val="bg1"/>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lnSpc>
                <a:spcPct val="130000"/>
              </a:lnSpc>
              <a:spcBef>
                <a:spcPct val="50000"/>
              </a:spcBef>
              <a:buSzTx/>
            </a:pPr>
            <a:r>
              <a:rPr lang="en-US" altLang="zh-CN" sz="1600">
                <a:solidFill>
                  <a:schemeClr val="tx1"/>
                </a:solidFill>
                <a:latin typeface="宋体" pitchFamily="2" charset="-122"/>
                <a:ea typeface="宋体" pitchFamily="2" charset="-122"/>
              </a:rPr>
              <a:t>5.</a:t>
            </a:r>
            <a:r>
              <a:rPr lang="zh-CN" altLang="en-US" sz="1600">
                <a:solidFill>
                  <a:schemeClr val="tx1"/>
                </a:solidFill>
                <a:latin typeface="宋体" pitchFamily="2" charset="-122"/>
                <a:ea typeface="宋体" pitchFamily="2" charset="-122"/>
              </a:rPr>
              <a:t>保持资金预算执行情况的可计量性</a:t>
            </a:r>
            <a:endParaRPr lang="zh-CN" altLang="zh-CN" sz="1600">
              <a:solidFill>
                <a:schemeClr val="tx1"/>
              </a:solidFill>
              <a:latin typeface="宋体" pitchFamily="2" charset="-122"/>
              <a:ea typeface="宋体" pitchFamily="2" charset="-122"/>
            </a:endParaRPr>
          </a:p>
        </p:txBody>
      </p:sp>
      <p:sp>
        <p:nvSpPr>
          <p:cNvPr id="45060" name="Rectangle 3"/>
          <p:cNvSpPr>
            <a:spLocks noChangeArrowheads="1"/>
          </p:cNvSpPr>
          <p:nvPr/>
        </p:nvSpPr>
        <p:spPr bwMode="auto">
          <a:xfrm>
            <a:off x="2609850" y="1289050"/>
            <a:ext cx="6176963" cy="1784350"/>
          </a:xfrm>
          <a:prstGeom prst="rect">
            <a:avLst/>
          </a:prstGeom>
          <a:solidFill>
            <a:schemeClr val="bg1"/>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66700" indent="-2667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在预算制定以后需经常性对预算执行情况进行监控，控制预算变动范围，否则预算会因缺乏可计量性而失去对企业经营的指导价值,引起整个企业绩效下降。</a:t>
            </a:r>
          </a:p>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实行最佳实践的企业会定期对预算执行情况进行跟踪,以确保预算的可计量性和可执行性</a:t>
            </a:r>
            <a:endParaRPr lang="zh-CN" altLang="zh-CN" sz="1600" b="0">
              <a:solidFill>
                <a:schemeClr val="tx1"/>
              </a:solidFill>
              <a:latin typeface="宋体" pitchFamily="2" charset="-122"/>
              <a:ea typeface="宋体" pitchFamily="2" charset="-122"/>
            </a:endParaRPr>
          </a:p>
        </p:txBody>
      </p:sp>
      <p:sp>
        <p:nvSpPr>
          <p:cNvPr id="45061" name="Rectangle 4"/>
          <p:cNvSpPr>
            <a:spLocks noChangeArrowheads="1"/>
          </p:cNvSpPr>
          <p:nvPr/>
        </p:nvSpPr>
        <p:spPr bwMode="auto">
          <a:xfrm>
            <a:off x="366713" y="3073400"/>
            <a:ext cx="2244725" cy="3098800"/>
          </a:xfrm>
          <a:prstGeom prst="rect">
            <a:avLst/>
          </a:prstGeom>
          <a:solidFill>
            <a:schemeClr val="bg1"/>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en-US" altLang="zh-CN" sz="1600">
                <a:solidFill>
                  <a:schemeClr val="tx1"/>
                </a:solidFill>
                <a:latin typeface="宋体" pitchFamily="2" charset="-122"/>
                <a:ea typeface="宋体" pitchFamily="2" charset="-122"/>
              </a:rPr>
              <a:t>6.</a:t>
            </a:r>
            <a:r>
              <a:rPr lang="zh-CN" altLang="en-US" sz="1600">
                <a:solidFill>
                  <a:schemeClr val="tx1"/>
                </a:solidFill>
                <a:latin typeface="宋体" pitchFamily="2" charset="-122"/>
                <a:ea typeface="宋体" pitchFamily="2" charset="-122"/>
              </a:rPr>
              <a:t>使预算能适应变换的需求</a:t>
            </a:r>
          </a:p>
          <a:p>
            <a:pPr algn="l">
              <a:buSzTx/>
            </a:pPr>
            <a:endParaRPr lang="zh-CN" altLang="en-US" sz="1600">
              <a:solidFill>
                <a:schemeClr val="tx1"/>
              </a:solidFill>
              <a:latin typeface="宋体" pitchFamily="2" charset="-122"/>
              <a:ea typeface="宋体" pitchFamily="2" charset="-122"/>
            </a:endParaRPr>
          </a:p>
        </p:txBody>
      </p:sp>
      <p:sp>
        <p:nvSpPr>
          <p:cNvPr id="45062" name="Rectangle 5"/>
          <p:cNvSpPr>
            <a:spLocks noChangeArrowheads="1"/>
          </p:cNvSpPr>
          <p:nvPr/>
        </p:nvSpPr>
        <p:spPr bwMode="auto">
          <a:xfrm>
            <a:off x="2609850" y="3073400"/>
            <a:ext cx="6176963" cy="3098800"/>
          </a:xfrm>
          <a:prstGeom prst="rect">
            <a:avLst/>
          </a:prstGeom>
          <a:solidFill>
            <a:schemeClr val="bg1"/>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66700" indent="-2667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23900" indent="-266700"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nSpc>
                <a:spcPct val="90000"/>
              </a:lnSpc>
              <a:spcBef>
                <a:spcPct val="50000"/>
              </a:spcBef>
              <a:spcAft>
                <a:spcPct val="0"/>
              </a:spcAft>
              <a:buSzTx/>
              <a:buFontTx/>
              <a:buChar char="•"/>
            </a:pPr>
            <a:r>
              <a:rPr lang="zh-CN" altLang="en-US" sz="1600" b="0">
                <a:solidFill>
                  <a:schemeClr val="tx1"/>
                </a:solidFill>
                <a:latin typeface="宋体" pitchFamily="2" charset="-122"/>
                <a:ea typeface="宋体" pitchFamily="2" charset="-122"/>
              </a:rPr>
              <a:t>通过制定能够适应变化需求的预算，企业可以在几个重要的方面获益:</a:t>
            </a:r>
          </a:p>
          <a:p>
            <a:pPr lvl="1">
              <a:lnSpc>
                <a:spcPct val="90000"/>
              </a:lnSpc>
              <a:spcBef>
                <a:spcPct val="50000"/>
              </a:spcBef>
              <a:spcAft>
                <a:spcPct val="0"/>
              </a:spcAft>
              <a:buSzTx/>
              <a:buFont typeface="新宋体" pitchFamily="49" charset="-122"/>
              <a:buChar char="‐"/>
            </a:pPr>
            <a:r>
              <a:rPr lang="zh-CN" altLang="en-US" sz="1600" b="0">
                <a:solidFill>
                  <a:schemeClr val="tx1"/>
                </a:solidFill>
                <a:latin typeface="宋体" pitchFamily="2" charset="-122"/>
                <a:ea typeface="宋体" pitchFamily="2" charset="-122"/>
              </a:rPr>
              <a:t>它们的业务单位或部门可以更快速、更精确的对业务条件的变化作出反应，有效降低其对企业整体绩效的负面影响</a:t>
            </a:r>
          </a:p>
          <a:p>
            <a:pPr lvl="1">
              <a:lnSpc>
                <a:spcPct val="90000"/>
              </a:lnSpc>
              <a:spcBef>
                <a:spcPct val="50000"/>
              </a:spcBef>
              <a:spcAft>
                <a:spcPct val="0"/>
              </a:spcAft>
              <a:buSzTx/>
              <a:buFont typeface="新宋体" pitchFamily="49" charset="-122"/>
              <a:buChar char="‐"/>
            </a:pPr>
            <a:r>
              <a:rPr lang="zh-CN" altLang="en-US" sz="1600" b="0">
                <a:solidFill>
                  <a:schemeClr val="tx1"/>
                </a:solidFill>
                <a:latin typeface="宋体" pitchFamily="2" charset="-122"/>
                <a:ea typeface="宋体" pitchFamily="2" charset="-122"/>
              </a:rPr>
              <a:t>企业高级管理层可以增进和利益相关者之间的信任度。</a:t>
            </a:r>
          </a:p>
          <a:p>
            <a:pPr lvl="1">
              <a:lnSpc>
                <a:spcPct val="90000"/>
              </a:lnSpc>
              <a:spcBef>
                <a:spcPct val="50000"/>
              </a:spcBef>
              <a:spcAft>
                <a:spcPct val="0"/>
              </a:spcAft>
              <a:buSzTx/>
              <a:buFont typeface="新宋体" pitchFamily="49" charset="-122"/>
              <a:buChar char="‐"/>
            </a:pPr>
            <a:r>
              <a:rPr lang="zh-CN" altLang="en-US" sz="1600" b="0">
                <a:solidFill>
                  <a:schemeClr val="tx1"/>
                </a:solidFill>
                <a:latin typeface="宋体" pitchFamily="2" charset="-122"/>
                <a:ea typeface="宋体" pitchFamily="2" charset="-122"/>
              </a:rPr>
              <a:t>通过及时告知利益相关者有关企业战略和策略的变化，企业高级管理层可确保其了解企业长远目标的可实现性。</a:t>
            </a:r>
          </a:p>
          <a:p>
            <a:pPr lvl="1">
              <a:lnSpc>
                <a:spcPct val="90000"/>
              </a:lnSpc>
              <a:spcBef>
                <a:spcPct val="50000"/>
              </a:spcBef>
              <a:spcAft>
                <a:spcPct val="0"/>
              </a:spcAft>
              <a:buSzTx/>
              <a:buFont typeface="新宋体" pitchFamily="49" charset="-122"/>
              <a:buChar char="‐"/>
            </a:pPr>
            <a:r>
              <a:rPr lang="zh-CN" altLang="en-US" sz="1600" b="0">
                <a:solidFill>
                  <a:schemeClr val="tx1"/>
                </a:solidFill>
                <a:latin typeface="宋体" pitchFamily="2" charset="-122"/>
                <a:ea typeface="宋体" pitchFamily="2" charset="-122"/>
              </a:rPr>
              <a:t>企业的管理者还可以通过制定可适应变换需求的预算以消除不可预见因素对预算的影响</a:t>
            </a:r>
            <a:endParaRPr lang="zh-CN" altLang="zh-CN" sz="1600" b="0">
              <a:solidFill>
                <a:schemeClr val="tx1"/>
              </a:solidFill>
              <a:latin typeface="宋体" pitchFamily="2" charset="-122"/>
              <a:ea typeface="宋体" pitchFamily="2" charset="-122"/>
            </a:endParaRPr>
          </a:p>
        </p:txBody>
      </p:sp>
      <p:grpSp>
        <p:nvGrpSpPr>
          <p:cNvPr id="45063" name="Group 6"/>
          <p:cNvGrpSpPr>
            <a:grpSpLocks/>
          </p:cNvGrpSpPr>
          <p:nvPr/>
        </p:nvGrpSpPr>
        <p:grpSpPr bwMode="auto">
          <a:xfrm>
            <a:off x="355600" y="952500"/>
            <a:ext cx="8448675" cy="390525"/>
            <a:chOff x="224" y="1152"/>
            <a:chExt cx="5344" cy="144"/>
          </a:xfrm>
        </p:grpSpPr>
        <p:sp>
          <p:nvSpPr>
            <p:cNvPr id="45066" name="Rectangle 7"/>
            <p:cNvSpPr>
              <a:spLocks noChangeArrowheads="1"/>
            </p:cNvSpPr>
            <p:nvPr/>
          </p:nvSpPr>
          <p:spPr bwMode="auto">
            <a:xfrm>
              <a:off x="224" y="1152"/>
              <a:ext cx="1440" cy="144"/>
            </a:xfrm>
            <a:prstGeom prst="rect">
              <a:avLst/>
            </a:prstGeom>
            <a:solidFill>
              <a:schemeClr val="folHlink"/>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1800">
                  <a:latin typeface="宋体" pitchFamily="2" charset="-122"/>
                  <a:ea typeface="宋体" pitchFamily="2" charset="-122"/>
                </a:rPr>
                <a:t>最佳实践</a:t>
              </a:r>
            </a:p>
          </p:txBody>
        </p:sp>
        <p:sp>
          <p:nvSpPr>
            <p:cNvPr id="45067" name="Rectangle 8"/>
            <p:cNvSpPr>
              <a:spLocks noChangeArrowheads="1"/>
            </p:cNvSpPr>
            <p:nvPr/>
          </p:nvSpPr>
          <p:spPr bwMode="auto">
            <a:xfrm>
              <a:off x="1656" y="1152"/>
              <a:ext cx="3912" cy="144"/>
            </a:xfrm>
            <a:prstGeom prst="rect">
              <a:avLst/>
            </a:prstGeom>
            <a:solidFill>
              <a:schemeClr val="folHlink"/>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1800">
                  <a:latin typeface="宋体" pitchFamily="2" charset="-122"/>
                  <a:ea typeface="宋体" pitchFamily="2" charset="-122"/>
                </a:rPr>
                <a:t>基本原理</a:t>
              </a:r>
            </a:p>
          </p:txBody>
        </p:sp>
      </p:grpSp>
      <p:sp>
        <p:nvSpPr>
          <p:cNvPr id="45064" name="Rectangle 11"/>
          <p:cNvSpPr>
            <a:spLocks noChangeArrowheads="1"/>
          </p:cNvSpPr>
          <p:nvPr/>
        </p:nvSpPr>
        <p:spPr bwMode="auto">
          <a:xfrm>
            <a:off x="163513" y="169863"/>
            <a:ext cx="8802687" cy="503237"/>
          </a:xfrm>
          <a:prstGeom prst="rect">
            <a:avLst/>
          </a:prstGeom>
          <a:noFill/>
          <a:ln>
            <a:noFill/>
          </a:ln>
          <a:effectLst/>
          <a:extLst>
            <a:ext uri="{909E8E84-426E-40DD-AFC4-6F175D3DCCD1}">
              <a14:hiddenFill xmlns:a14="http://schemas.microsoft.com/office/drawing/2010/main">
                <a:solidFill>
                  <a:srgbClr val="8BCBE6"/>
                </a:solidFill>
              </a14:hiddenFill>
            </a:ext>
            <a:ext uri="{91240B29-F687-4F45-9708-019B960494DF}">
              <a14:hiddenLine xmlns:a14="http://schemas.microsoft.com/office/drawing/2010/main" w="9525">
                <a:solidFill>
                  <a:srgbClr val="3A497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81000" indent="-381000"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79413" algn="l" defTabSz="695325" eaLnBrk="0" hangingPunct="0">
              <a:spcAft>
                <a:spcPct val="20000"/>
              </a:spcAft>
              <a:buChar char="•"/>
              <a:defRPr sz="2000">
                <a:solidFill>
                  <a:schemeClr val="bg2"/>
                </a:solidFill>
                <a:latin typeface="Arial" pitchFamily="34" charset="0"/>
                <a:cs typeface="Arial" pitchFamily="34" charset="0"/>
              </a:defRPr>
            </a:lvl2pPr>
            <a:lvl3pPr marL="3825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744538" indent="388938" algn="l" defTabSz="695325" eaLnBrk="0" hangingPunct="0">
              <a:spcAft>
                <a:spcPct val="20000"/>
              </a:spcAft>
              <a:buChar char="•"/>
              <a:defRPr sz="2000">
                <a:solidFill>
                  <a:schemeClr val="bg2"/>
                </a:solidFill>
                <a:latin typeface="Arial" pitchFamily="34" charset="0"/>
                <a:cs typeface="Arial" pitchFamily="34" charset="0"/>
              </a:defRPr>
            </a:lvl4pPr>
            <a:lvl5pPr marL="11350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5922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0494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5066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9638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pPr>
            <a:r>
              <a:rPr lang="en-GB" altLang="zh-CN" sz="2400" dirty="0">
                <a:solidFill>
                  <a:schemeClr val="folHlink"/>
                </a:solidFill>
                <a:ea typeface="宋体" pitchFamily="2" charset="-122"/>
              </a:rPr>
              <a:t>3.2</a:t>
            </a:r>
            <a:r>
              <a:rPr lang="en-GB" altLang="zh-CN" sz="2400" b="0" dirty="0">
                <a:solidFill>
                  <a:schemeClr val="folHlink"/>
                </a:solidFill>
                <a:ea typeface="宋体" pitchFamily="2" charset="-122"/>
              </a:rPr>
              <a:t> </a:t>
            </a:r>
            <a:r>
              <a:rPr lang="zh-CN" altLang="en-GB" sz="2400" dirty="0">
                <a:solidFill>
                  <a:schemeClr val="folHlink"/>
                </a:solidFill>
                <a:ea typeface="宋体" pitchFamily="2" charset="-122"/>
              </a:rPr>
              <a:t>预算</a:t>
            </a:r>
            <a:r>
              <a:rPr lang="zh-CN" altLang="en-GB" sz="2400" dirty="0" smtClean="0">
                <a:solidFill>
                  <a:schemeClr val="folHlink"/>
                </a:solidFill>
                <a:ea typeface="宋体" pitchFamily="2" charset="-122"/>
              </a:rPr>
              <a:t>管理最佳</a:t>
            </a:r>
            <a:r>
              <a:rPr lang="zh-CN" altLang="en-GB" sz="2400" dirty="0">
                <a:solidFill>
                  <a:schemeClr val="folHlink"/>
                </a:solidFill>
                <a:ea typeface="宋体" pitchFamily="2" charset="-122"/>
              </a:rPr>
              <a:t>实践原理（续）</a:t>
            </a:r>
          </a:p>
        </p:txBody>
      </p:sp>
      <p:sp>
        <p:nvSpPr>
          <p:cNvPr id="45065" name="Line 12"/>
          <p:cNvSpPr>
            <a:spLocks noChangeShapeType="1"/>
          </p:cNvSpPr>
          <p:nvPr/>
        </p:nvSpPr>
        <p:spPr bwMode="blackWhite">
          <a:xfrm>
            <a:off x="0" y="8382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2"/>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AFA03E34-B055-4737-96E4-345F845FE404}" type="slidenum">
              <a:rPr lang="en-GB" altLang="zh-CN" sz="1100" b="0">
                <a:solidFill>
                  <a:schemeClr val="bg2"/>
                </a:solidFill>
              </a:rPr>
              <a:pPr eaLnBrk="1" hangingPunct="1"/>
              <a:t>38</a:t>
            </a:fld>
            <a:endParaRPr lang="en-GB" altLang="zh-CN" sz="1100" b="0">
              <a:solidFill>
                <a:schemeClr val="bg2"/>
              </a:solidFill>
            </a:endParaRPr>
          </a:p>
        </p:txBody>
      </p:sp>
      <p:sp>
        <p:nvSpPr>
          <p:cNvPr id="46084" name="Rectangle 3"/>
          <p:cNvSpPr>
            <a:spLocks noGrp="1" noChangeArrowheads="1"/>
          </p:cNvSpPr>
          <p:nvPr>
            <p:ph type="title"/>
          </p:nvPr>
        </p:nvSpPr>
        <p:spPr>
          <a:xfrm>
            <a:off x="160338" y="912813"/>
            <a:ext cx="8805862" cy="427037"/>
          </a:xfrm>
        </p:spPr>
        <p:txBody>
          <a:bodyPr/>
          <a:lstStyle/>
          <a:p>
            <a:pPr eaLnBrk="1" hangingPunct="1"/>
            <a:r>
              <a:rPr lang="zh-CN" altLang="en-GB" sz="2000" b="1" smtClean="0">
                <a:solidFill>
                  <a:schemeClr val="tx1"/>
                </a:solidFill>
                <a:ea typeface="宋体" pitchFamily="2" charset="-122"/>
              </a:rPr>
              <a:t>事实证明</a:t>
            </a:r>
            <a:r>
              <a:rPr lang="en-GB" altLang="zh-CN" sz="2000" b="1" smtClean="0">
                <a:solidFill>
                  <a:schemeClr val="tx1"/>
                </a:solidFill>
                <a:ea typeface="宋体" pitchFamily="2" charset="-122"/>
              </a:rPr>
              <a:t>…</a:t>
            </a:r>
          </a:p>
        </p:txBody>
      </p:sp>
      <p:sp>
        <p:nvSpPr>
          <p:cNvPr id="46086" name="AutoShape 5"/>
          <p:cNvSpPr>
            <a:spLocks noChangeArrowheads="1"/>
          </p:cNvSpPr>
          <p:nvPr/>
        </p:nvSpPr>
        <p:spPr bwMode="auto">
          <a:xfrm>
            <a:off x="3159125" y="1352550"/>
            <a:ext cx="5697538" cy="1397000"/>
          </a:xfrm>
          <a:prstGeom prst="roundRect">
            <a:avLst>
              <a:gd name="adj" fmla="val 16667"/>
            </a:avLst>
          </a:prstGeom>
          <a:noFill/>
          <a:ln w="9525" algn="ctr">
            <a:solidFill>
              <a:srgbClr val="336699"/>
            </a:solidFill>
            <a:round/>
            <a:headEnd/>
            <a:tailEnd/>
          </a:ln>
          <a:effectLst/>
          <a:extLst>
            <a:ext uri="{909E8E84-426E-40DD-AFC4-6F175D3DCCD1}">
              <a14:hiddenFill xmlns:a14="http://schemas.microsoft.com/office/drawing/2010/main">
                <a:solidFill>
                  <a:srgbClr val="336699"/>
                </a:solidFill>
              </a14:hiddenFill>
            </a:ext>
            <a:ext uri="{AF507438-7753-43E0-B8FC-AC1667EBCBE1}">
              <a14:hiddenEffects xmlns:a14="http://schemas.microsoft.com/office/drawing/2010/main">
                <a:effectLst>
                  <a:outerShdw dist="17961" dir="2700000" algn="ctr" rotWithShape="0">
                    <a:srgbClr val="1F3D5C"/>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46087" name="AutoShape 6"/>
          <p:cNvSpPr>
            <a:spLocks noChangeArrowheads="1"/>
          </p:cNvSpPr>
          <p:nvPr/>
        </p:nvSpPr>
        <p:spPr bwMode="auto">
          <a:xfrm>
            <a:off x="3159125" y="3209925"/>
            <a:ext cx="5697538" cy="1397000"/>
          </a:xfrm>
          <a:prstGeom prst="roundRect">
            <a:avLst>
              <a:gd name="adj" fmla="val 16667"/>
            </a:avLst>
          </a:prstGeom>
          <a:noFill/>
          <a:ln w="9525" algn="ctr">
            <a:solidFill>
              <a:srgbClr val="336699"/>
            </a:solidFill>
            <a:round/>
            <a:headEnd/>
            <a:tailEnd/>
          </a:ln>
          <a:effectLst/>
          <a:extLst>
            <a:ext uri="{909E8E84-426E-40DD-AFC4-6F175D3DCCD1}">
              <a14:hiddenFill xmlns:a14="http://schemas.microsoft.com/office/drawing/2010/main">
                <a:solidFill>
                  <a:srgbClr val="336699"/>
                </a:solidFill>
              </a14:hiddenFill>
            </a:ext>
            <a:ext uri="{AF507438-7753-43E0-B8FC-AC1667EBCBE1}">
              <a14:hiddenEffects xmlns:a14="http://schemas.microsoft.com/office/drawing/2010/main">
                <a:effectLst>
                  <a:outerShdw dist="17961" dir="2700000" algn="ctr" rotWithShape="0">
                    <a:srgbClr val="1F3D5C"/>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46088" name="AutoShape 7"/>
          <p:cNvSpPr>
            <a:spLocks noChangeArrowheads="1"/>
          </p:cNvSpPr>
          <p:nvPr/>
        </p:nvSpPr>
        <p:spPr bwMode="auto">
          <a:xfrm>
            <a:off x="3159125" y="5067300"/>
            <a:ext cx="5697538" cy="1397000"/>
          </a:xfrm>
          <a:prstGeom prst="roundRect">
            <a:avLst>
              <a:gd name="adj" fmla="val 16667"/>
            </a:avLst>
          </a:prstGeom>
          <a:noFill/>
          <a:ln w="9525" algn="ctr">
            <a:solidFill>
              <a:srgbClr val="336699"/>
            </a:solidFill>
            <a:round/>
            <a:headEnd/>
            <a:tailEnd/>
          </a:ln>
          <a:effectLst/>
          <a:extLst>
            <a:ext uri="{909E8E84-426E-40DD-AFC4-6F175D3DCCD1}">
              <a14:hiddenFill xmlns:a14="http://schemas.microsoft.com/office/drawing/2010/main">
                <a:solidFill>
                  <a:srgbClr val="336699"/>
                </a:solidFill>
              </a14:hiddenFill>
            </a:ext>
            <a:ext uri="{AF507438-7753-43E0-B8FC-AC1667EBCBE1}">
              <a14:hiddenEffects xmlns:a14="http://schemas.microsoft.com/office/drawing/2010/main">
                <a:effectLst>
                  <a:outerShdw dist="17961" dir="2700000" algn="ctr" rotWithShape="0">
                    <a:srgbClr val="1F3D5C"/>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46089" name="Rectangle 8"/>
          <p:cNvSpPr>
            <a:spLocks noChangeArrowheads="1"/>
          </p:cNvSpPr>
          <p:nvPr/>
        </p:nvSpPr>
        <p:spPr bwMode="auto">
          <a:xfrm>
            <a:off x="3267075" y="1601788"/>
            <a:ext cx="219392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US" sz="1800" b="0">
                <a:solidFill>
                  <a:schemeClr val="tx1"/>
                </a:solidFill>
                <a:ea typeface="宋体" pitchFamily="2" charset="-122"/>
              </a:rPr>
              <a:t>在三个月内完成整个预算流程的企业少于半数</a:t>
            </a:r>
            <a:endParaRPr lang="en-US" altLang="zh-CN" sz="1800" b="0">
              <a:solidFill>
                <a:schemeClr val="tx1"/>
              </a:solidFill>
              <a:ea typeface="宋体" pitchFamily="2" charset="-122"/>
            </a:endParaRPr>
          </a:p>
        </p:txBody>
      </p:sp>
      <p:sp>
        <p:nvSpPr>
          <p:cNvPr id="46090" name="Rectangle 9"/>
          <p:cNvSpPr>
            <a:spLocks noChangeArrowheads="1"/>
          </p:cNvSpPr>
          <p:nvPr/>
        </p:nvSpPr>
        <p:spPr bwMode="auto">
          <a:xfrm>
            <a:off x="3271838" y="3405188"/>
            <a:ext cx="2303462"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US" sz="1800" b="0">
                <a:solidFill>
                  <a:schemeClr val="tx1"/>
                </a:solidFill>
                <a:ea typeface="宋体" pitchFamily="2" charset="-122"/>
              </a:rPr>
              <a:t>绝大多数企业预算科目层级与实际财务报告一致</a:t>
            </a:r>
          </a:p>
        </p:txBody>
      </p:sp>
      <p:sp>
        <p:nvSpPr>
          <p:cNvPr id="46091" name="Rectangle 10"/>
          <p:cNvSpPr>
            <a:spLocks noChangeArrowheads="1"/>
          </p:cNvSpPr>
          <p:nvPr/>
        </p:nvSpPr>
        <p:spPr bwMode="auto">
          <a:xfrm>
            <a:off x="3271838" y="5262563"/>
            <a:ext cx="23034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US" sz="1800" b="0">
                <a:solidFill>
                  <a:schemeClr val="tx1"/>
                </a:solidFill>
                <a:ea typeface="宋体" pitchFamily="2" charset="-122"/>
              </a:rPr>
              <a:t>战略计划与预算流程的联系日愈密切</a:t>
            </a:r>
            <a:endParaRPr lang="en-US" altLang="zh-CN" sz="1800" b="0">
              <a:solidFill>
                <a:schemeClr val="tx1"/>
              </a:solidFill>
              <a:ea typeface="宋体" pitchFamily="2" charset="-122"/>
            </a:endParaRPr>
          </a:p>
        </p:txBody>
      </p:sp>
      <p:sp>
        <p:nvSpPr>
          <p:cNvPr id="46092" name="Rectangle 11"/>
          <p:cNvSpPr>
            <a:spLocks noChangeArrowheads="1"/>
          </p:cNvSpPr>
          <p:nvPr/>
        </p:nvSpPr>
        <p:spPr bwMode="auto">
          <a:xfrm>
            <a:off x="5940425" y="1658938"/>
            <a:ext cx="774700"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b="0">
                <a:solidFill>
                  <a:schemeClr val="tx1"/>
                </a:solidFill>
                <a:ea typeface="宋体" pitchFamily="2" charset="-122"/>
              </a:rPr>
              <a:t>40%</a:t>
            </a:r>
          </a:p>
          <a:p>
            <a:pPr>
              <a:buSzTx/>
            </a:pPr>
            <a:r>
              <a:rPr lang="en-US" altLang="zh-CN" b="0">
                <a:solidFill>
                  <a:schemeClr val="tx1"/>
                </a:solidFill>
                <a:ea typeface="宋体" pitchFamily="2" charset="-122"/>
              </a:rPr>
              <a:t> </a:t>
            </a:r>
            <a:r>
              <a:rPr lang="zh-CN" altLang="en-US" b="0">
                <a:solidFill>
                  <a:schemeClr val="tx1"/>
                </a:solidFill>
                <a:ea typeface="宋体" pitchFamily="2" charset="-122"/>
              </a:rPr>
              <a:t>三个月以内</a:t>
            </a:r>
          </a:p>
        </p:txBody>
      </p:sp>
      <p:sp>
        <p:nvSpPr>
          <p:cNvPr id="46093" name="Rectangle 12"/>
          <p:cNvSpPr>
            <a:spLocks noChangeArrowheads="1"/>
          </p:cNvSpPr>
          <p:nvPr/>
        </p:nvSpPr>
        <p:spPr bwMode="auto">
          <a:xfrm>
            <a:off x="7999413" y="1682750"/>
            <a:ext cx="857250"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b="0">
                <a:solidFill>
                  <a:schemeClr val="tx1"/>
                </a:solidFill>
                <a:ea typeface="宋体" pitchFamily="2" charset="-122"/>
              </a:rPr>
              <a:t>60% </a:t>
            </a:r>
          </a:p>
          <a:p>
            <a:pPr>
              <a:buSzTx/>
            </a:pPr>
            <a:r>
              <a:rPr lang="zh-CN" altLang="en-US" b="0">
                <a:solidFill>
                  <a:schemeClr val="tx1"/>
                </a:solidFill>
                <a:ea typeface="宋体" pitchFamily="2" charset="-122"/>
              </a:rPr>
              <a:t>超过三个月</a:t>
            </a:r>
          </a:p>
        </p:txBody>
      </p:sp>
      <p:sp>
        <p:nvSpPr>
          <p:cNvPr id="46094" name="Rectangle 13"/>
          <p:cNvSpPr>
            <a:spLocks noChangeArrowheads="1"/>
          </p:cNvSpPr>
          <p:nvPr/>
        </p:nvSpPr>
        <p:spPr bwMode="auto">
          <a:xfrm>
            <a:off x="5729288" y="3340100"/>
            <a:ext cx="1012825"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b="0">
                <a:solidFill>
                  <a:schemeClr val="tx1"/>
                </a:solidFill>
                <a:ea typeface="宋体" pitchFamily="2" charset="-122"/>
              </a:rPr>
              <a:t>80% </a:t>
            </a:r>
          </a:p>
          <a:p>
            <a:pPr>
              <a:buSzTx/>
            </a:pPr>
            <a:r>
              <a:rPr lang="zh-CN" altLang="en-US" b="0">
                <a:solidFill>
                  <a:schemeClr val="tx1"/>
                </a:solidFill>
                <a:ea typeface="宋体" pitchFamily="2" charset="-122"/>
              </a:rPr>
              <a:t>预算科目层级与实际报告科目一致</a:t>
            </a:r>
          </a:p>
        </p:txBody>
      </p:sp>
      <p:sp>
        <p:nvSpPr>
          <p:cNvPr id="46095" name="Rectangle 14"/>
          <p:cNvSpPr>
            <a:spLocks noChangeArrowheads="1"/>
          </p:cNvSpPr>
          <p:nvPr/>
        </p:nvSpPr>
        <p:spPr bwMode="auto">
          <a:xfrm>
            <a:off x="7999413" y="3357563"/>
            <a:ext cx="857250"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b="0">
                <a:solidFill>
                  <a:schemeClr val="tx1"/>
                </a:solidFill>
                <a:ea typeface="宋体" pitchFamily="2" charset="-122"/>
              </a:rPr>
              <a:t>20% </a:t>
            </a:r>
          </a:p>
          <a:p>
            <a:pPr>
              <a:buSzTx/>
            </a:pPr>
            <a:r>
              <a:rPr lang="zh-CN" altLang="en-US" b="0">
                <a:solidFill>
                  <a:schemeClr val="tx1"/>
                </a:solidFill>
                <a:ea typeface="宋体" pitchFamily="2" charset="-122"/>
              </a:rPr>
              <a:t>层级多于实际报告科目</a:t>
            </a:r>
            <a:endParaRPr lang="en-US" altLang="zh-CN" b="0">
              <a:solidFill>
                <a:schemeClr val="tx1"/>
              </a:solidFill>
              <a:ea typeface="宋体" pitchFamily="2" charset="-122"/>
            </a:endParaRPr>
          </a:p>
        </p:txBody>
      </p:sp>
      <p:sp>
        <p:nvSpPr>
          <p:cNvPr id="46096" name="Rectangle 15"/>
          <p:cNvSpPr>
            <a:spLocks noChangeArrowheads="1"/>
          </p:cNvSpPr>
          <p:nvPr/>
        </p:nvSpPr>
        <p:spPr bwMode="auto">
          <a:xfrm>
            <a:off x="6715125" y="6118225"/>
            <a:ext cx="20177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b="0">
                <a:solidFill>
                  <a:schemeClr val="tx1"/>
                </a:solidFill>
                <a:ea typeface="宋体" pitchFamily="2" charset="-122"/>
              </a:rPr>
              <a:t>40% </a:t>
            </a:r>
            <a:r>
              <a:rPr lang="zh-CN" altLang="en-US" b="0">
                <a:solidFill>
                  <a:schemeClr val="tx1"/>
                </a:solidFill>
                <a:ea typeface="宋体" pitchFamily="2" charset="-122"/>
              </a:rPr>
              <a:t>密切联系</a:t>
            </a:r>
          </a:p>
        </p:txBody>
      </p:sp>
      <p:sp>
        <p:nvSpPr>
          <p:cNvPr id="46097" name="Rectangle 16"/>
          <p:cNvSpPr>
            <a:spLocks noChangeArrowheads="1"/>
          </p:cNvSpPr>
          <p:nvPr/>
        </p:nvSpPr>
        <p:spPr bwMode="auto">
          <a:xfrm>
            <a:off x="7991475" y="5065713"/>
            <a:ext cx="741363"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b="0">
                <a:solidFill>
                  <a:schemeClr val="tx1"/>
                </a:solidFill>
                <a:ea typeface="宋体" pitchFamily="2" charset="-122"/>
              </a:rPr>
              <a:t>25% </a:t>
            </a:r>
            <a:r>
              <a:rPr lang="zh-CN" altLang="en-US" b="0">
                <a:solidFill>
                  <a:schemeClr val="tx1"/>
                </a:solidFill>
                <a:ea typeface="宋体" pitchFamily="2" charset="-122"/>
              </a:rPr>
              <a:t>没有联系</a:t>
            </a:r>
          </a:p>
        </p:txBody>
      </p:sp>
      <p:sp>
        <p:nvSpPr>
          <p:cNvPr id="46098" name="Rectangle 17"/>
          <p:cNvSpPr>
            <a:spLocks noChangeArrowheads="1"/>
          </p:cNvSpPr>
          <p:nvPr/>
        </p:nvSpPr>
        <p:spPr bwMode="auto">
          <a:xfrm>
            <a:off x="5973763" y="5138738"/>
            <a:ext cx="7413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b="0">
                <a:solidFill>
                  <a:schemeClr val="tx1"/>
                </a:solidFill>
                <a:ea typeface="宋体" pitchFamily="2" charset="-122"/>
              </a:rPr>
              <a:t>35% </a:t>
            </a:r>
            <a:r>
              <a:rPr lang="zh-CN" altLang="en-US" b="0">
                <a:solidFill>
                  <a:schemeClr val="tx1"/>
                </a:solidFill>
                <a:ea typeface="宋体" pitchFamily="2" charset="-122"/>
              </a:rPr>
              <a:t>稍有联系</a:t>
            </a:r>
          </a:p>
        </p:txBody>
      </p:sp>
      <p:pic>
        <p:nvPicPr>
          <p:cNvPr id="46099" name="Picture 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blackWhite">
          <a:xfrm>
            <a:off x="6773863" y="1412875"/>
            <a:ext cx="1373187" cy="12636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2225" algn="ctr">
                <a:solidFill>
                  <a:schemeClr val="folHlink"/>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100"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White">
          <a:xfrm>
            <a:off x="6757988" y="3162300"/>
            <a:ext cx="1404937" cy="13033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2225" algn="ctr">
                <a:solidFill>
                  <a:schemeClr val="folHlink"/>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101" name="Picture 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blackWhite">
          <a:xfrm>
            <a:off x="6805613" y="4987925"/>
            <a:ext cx="1303337" cy="12954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2225" algn="ctr">
                <a:solidFill>
                  <a:schemeClr val="folHlink"/>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102" name="Rectangle 21"/>
          <p:cNvSpPr>
            <a:spLocks noChangeArrowheads="1"/>
          </p:cNvSpPr>
          <p:nvPr/>
        </p:nvSpPr>
        <p:spPr bwMode="auto">
          <a:xfrm>
            <a:off x="163513" y="169863"/>
            <a:ext cx="8802687" cy="503237"/>
          </a:xfrm>
          <a:prstGeom prst="rect">
            <a:avLst/>
          </a:prstGeom>
          <a:noFill/>
          <a:ln>
            <a:noFill/>
          </a:ln>
          <a:effectLst/>
          <a:extLst>
            <a:ext uri="{909E8E84-426E-40DD-AFC4-6F175D3DCCD1}">
              <a14:hiddenFill xmlns:a14="http://schemas.microsoft.com/office/drawing/2010/main">
                <a:solidFill>
                  <a:srgbClr val="8BCBE6"/>
                </a:solidFill>
              </a14:hiddenFill>
            </a:ext>
            <a:ext uri="{91240B29-F687-4F45-9708-019B960494DF}">
              <a14:hiddenLine xmlns:a14="http://schemas.microsoft.com/office/drawing/2010/main" w="9525">
                <a:solidFill>
                  <a:srgbClr val="3A497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81000" indent="-381000"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79413" algn="l" defTabSz="695325" eaLnBrk="0" hangingPunct="0">
              <a:spcAft>
                <a:spcPct val="20000"/>
              </a:spcAft>
              <a:buChar char="•"/>
              <a:defRPr sz="2000">
                <a:solidFill>
                  <a:schemeClr val="bg2"/>
                </a:solidFill>
                <a:latin typeface="Arial" pitchFamily="34" charset="0"/>
                <a:cs typeface="Arial" pitchFamily="34" charset="0"/>
              </a:defRPr>
            </a:lvl2pPr>
            <a:lvl3pPr marL="3825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744538" indent="388938" algn="l" defTabSz="695325" eaLnBrk="0" hangingPunct="0">
              <a:spcAft>
                <a:spcPct val="20000"/>
              </a:spcAft>
              <a:buChar char="•"/>
              <a:defRPr sz="2000">
                <a:solidFill>
                  <a:schemeClr val="bg2"/>
                </a:solidFill>
                <a:latin typeface="Arial" pitchFamily="34" charset="0"/>
                <a:cs typeface="Arial" pitchFamily="34" charset="0"/>
              </a:defRPr>
            </a:lvl4pPr>
            <a:lvl5pPr marL="11350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5922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0494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5066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9638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pPr>
            <a:r>
              <a:rPr lang="en-GB" altLang="zh-CN" sz="2400" dirty="0">
                <a:solidFill>
                  <a:schemeClr val="folHlink"/>
                </a:solidFill>
                <a:ea typeface="宋体" pitchFamily="2" charset="-122"/>
              </a:rPr>
              <a:t>3.2 </a:t>
            </a:r>
            <a:r>
              <a:rPr lang="zh-CN" altLang="en-GB" sz="2400" dirty="0">
                <a:solidFill>
                  <a:schemeClr val="folHlink"/>
                </a:solidFill>
                <a:ea typeface="宋体" pitchFamily="2" charset="-122"/>
              </a:rPr>
              <a:t>预算</a:t>
            </a:r>
            <a:r>
              <a:rPr lang="zh-CN" altLang="en-GB" sz="2400" dirty="0" smtClean="0">
                <a:solidFill>
                  <a:schemeClr val="folHlink"/>
                </a:solidFill>
                <a:ea typeface="宋体" pitchFamily="2" charset="-122"/>
              </a:rPr>
              <a:t>管理最佳</a:t>
            </a:r>
            <a:r>
              <a:rPr lang="zh-CN" altLang="en-GB" sz="2400" dirty="0">
                <a:solidFill>
                  <a:schemeClr val="folHlink"/>
                </a:solidFill>
                <a:ea typeface="宋体" pitchFamily="2" charset="-122"/>
              </a:rPr>
              <a:t>实践原理（续） </a:t>
            </a:r>
            <a:r>
              <a:rPr lang="en-GB" altLang="zh-CN" sz="2400" dirty="0">
                <a:solidFill>
                  <a:schemeClr val="folHlink"/>
                </a:solidFill>
                <a:ea typeface="宋体" pitchFamily="2" charset="-122"/>
              </a:rPr>
              <a:t>- </a:t>
            </a:r>
            <a:r>
              <a:rPr lang="zh-CN" altLang="en-GB" sz="2400" dirty="0">
                <a:solidFill>
                  <a:schemeClr val="folHlink"/>
                </a:solidFill>
                <a:ea typeface="宋体" pitchFamily="2" charset="-122"/>
              </a:rPr>
              <a:t>实践调查结果</a:t>
            </a:r>
          </a:p>
        </p:txBody>
      </p:sp>
      <p:sp>
        <p:nvSpPr>
          <p:cNvPr id="46103" name="Line 22"/>
          <p:cNvSpPr>
            <a:spLocks noChangeShapeType="1"/>
          </p:cNvSpPr>
          <p:nvPr/>
        </p:nvSpPr>
        <p:spPr bwMode="blackWhite">
          <a:xfrm>
            <a:off x="0" y="7493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AB53FC96-319C-46C0-9648-030D0304DAAD}" type="slidenum">
              <a:rPr lang="en-GB" altLang="zh-CN" sz="1100" b="0">
                <a:solidFill>
                  <a:schemeClr val="bg2"/>
                </a:solidFill>
              </a:rPr>
              <a:pPr eaLnBrk="1" hangingPunct="1"/>
              <a:t>39</a:t>
            </a:fld>
            <a:endParaRPr lang="en-GB" altLang="zh-CN" sz="1100" b="0">
              <a:solidFill>
                <a:schemeClr val="bg2"/>
              </a:solidFill>
            </a:endParaRPr>
          </a:p>
        </p:txBody>
      </p:sp>
      <p:pic>
        <p:nvPicPr>
          <p:cNvPr id="47107" name="Picture 2" descr="homepage_mobil_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4008438"/>
            <a:ext cx="1325563"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Rectangle 4"/>
          <p:cNvSpPr>
            <a:spLocks noChangeArrowheads="1"/>
          </p:cNvSpPr>
          <p:nvPr/>
        </p:nvSpPr>
        <p:spPr bwMode="auto">
          <a:xfrm>
            <a:off x="1485900" y="1528763"/>
            <a:ext cx="1033463" cy="930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GB" sz="1500" b="0">
                <a:solidFill>
                  <a:schemeClr val="tx1"/>
                </a:solidFill>
                <a:ea typeface="宋体" pitchFamily="2" charset="-122"/>
              </a:rPr>
              <a:t>将预算制定与公司战略相联系</a:t>
            </a:r>
          </a:p>
          <a:p>
            <a:pPr algn="l" eaLnBrk="1" hangingPunct="1">
              <a:buSzTx/>
            </a:pPr>
            <a:endParaRPr lang="zh-CN" altLang="en-GB" sz="1600" b="0">
              <a:solidFill>
                <a:schemeClr val="tx1"/>
              </a:solidFill>
              <a:ea typeface="宋体" pitchFamily="2" charset="-122"/>
            </a:endParaRPr>
          </a:p>
        </p:txBody>
      </p:sp>
      <p:sp>
        <p:nvSpPr>
          <p:cNvPr id="47109" name="Rectangle 5"/>
          <p:cNvSpPr>
            <a:spLocks noChangeArrowheads="1"/>
          </p:cNvSpPr>
          <p:nvPr/>
        </p:nvSpPr>
        <p:spPr bwMode="auto">
          <a:xfrm>
            <a:off x="5295900" y="1528763"/>
            <a:ext cx="3290888"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174625" indent="-174625"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Char char="•"/>
            </a:pPr>
            <a:r>
              <a:rPr lang="zh-CN" altLang="en-GB" sz="1500" b="0">
                <a:solidFill>
                  <a:schemeClr val="tx1"/>
                </a:solidFill>
                <a:ea typeface="宋体" pitchFamily="2" charset="-122"/>
              </a:rPr>
              <a:t>预算对于资源分配和进度监控具有指导意义</a:t>
            </a:r>
          </a:p>
          <a:p>
            <a:pPr eaLnBrk="1" hangingPunct="1">
              <a:spcBef>
                <a:spcPct val="0"/>
              </a:spcBef>
              <a:spcAft>
                <a:spcPct val="0"/>
              </a:spcAft>
              <a:buSzTx/>
              <a:buFontTx/>
              <a:buChar char="•"/>
            </a:pPr>
            <a:r>
              <a:rPr lang="zh-CN" altLang="en-GB" sz="1500" b="0">
                <a:solidFill>
                  <a:schemeClr val="tx1"/>
                </a:solidFill>
                <a:ea typeface="宋体" pitchFamily="2" charset="-122"/>
              </a:rPr>
              <a:t>预算制定与执行同公司的战略结合起来，得到有关机遇和挑战的反馈，调整公司策略，提高绩效水平</a:t>
            </a:r>
          </a:p>
        </p:txBody>
      </p:sp>
      <p:sp>
        <p:nvSpPr>
          <p:cNvPr id="47110" name="Rectangle 6"/>
          <p:cNvSpPr>
            <a:spLocks noChangeArrowheads="1"/>
          </p:cNvSpPr>
          <p:nvPr/>
        </p:nvSpPr>
        <p:spPr bwMode="auto">
          <a:xfrm>
            <a:off x="3349625" y="1025525"/>
            <a:ext cx="920750" cy="27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zh-CN" sz="1800">
                <a:solidFill>
                  <a:schemeClr val="tx1"/>
                </a:solidFill>
                <a:ea typeface="宋体" pitchFamily="2" charset="-122"/>
              </a:rPr>
              <a:t>具体举措</a:t>
            </a:r>
          </a:p>
        </p:txBody>
      </p:sp>
      <p:sp>
        <p:nvSpPr>
          <p:cNvPr id="47111" name="Rectangle 7"/>
          <p:cNvSpPr>
            <a:spLocks noChangeArrowheads="1"/>
          </p:cNvSpPr>
          <p:nvPr/>
        </p:nvSpPr>
        <p:spPr bwMode="auto">
          <a:xfrm>
            <a:off x="373063" y="1025525"/>
            <a:ext cx="460375" cy="27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zh-CN" sz="1800">
                <a:solidFill>
                  <a:schemeClr val="tx1"/>
                </a:solidFill>
                <a:ea typeface="宋体" pitchFamily="2" charset="-122"/>
              </a:rPr>
              <a:t>公司</a:t>
            </a:r>
          </a:p>
        </p:txBody>
      </p:sp>
      <p:sp>
        <p:nvSpPr>
          <p:cNvPr id="47112" name="Rectangle 8"/>
          <p:cNvSpPr>
            <a:spLocks noChangeArrowheads="1"/>
          </p:cNvSpPr>
          <p:nvPr/>
        </p:nvSpPr>
        <p:spPr bwMode="auto">
          <a:xfrm>
            <a:off x="1485900" y="1025525"/>
            <a:ext cx="1628775" cy="27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zh-CN" sz="1800">
                <a:solidFill>
                  <a:schemeClr val="tx1"/>
                </a:solidFill>
                <a:ea typeface="宋体" pitchFamily="2" charset="-122"/>
              </a:rPr>
              <a:t>实践经验</a:t>
            </a:r>
          </a:p>
        </p:txBody>
      </p:sp>
      <p:sp>
        <p:nvSpPr>
          <p:cNvPr id="47113" name="Line 9"/>
          <p:cNvSpPr>
            <a:spLocks noChangeShapeType="1"/>
          </p:cNvSpPr>
          <p:nvPr/>
        </p:nvSpPr>
        <p:spPr bwMode="auto">
          <a:xfrm flipV="1">
            <a:off x="242888" y="1398588"/>
            <a:ext cx="1122362" cy="12700"/>
          </a:xfrm>
          <a:prstGeom prst="line">
            <a:avLst/>
          </a:prstGeom>
          <a:noFill/>
          <a:ln w="2222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47114" name="Line 10"/>
          <p:cNvSpPr>
            <a:spLocks noChangeShapeType="1"/>
          </p:cNvSpPr>
          <p:nvPr/>
        </p:nvSpPr>
        <p:spPr bwMode="auto">
          <a:xfrm>
            <a:off x="1450975" y="1398588"/>
            <a:ext cx="1279525" cy="0"/>
          </a:xfrm>
          <a:prstGeom prst="line">
            <a:avLst/>
          </a:prstGeom>
          <a:noFill/>
          <a:ln w="2222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47115" name="Line 11"/>
          <p:cNvSpPr>
            <a:spLocks noChangeShapeType="1"/>
          </p:cNvSpPr>
          <p:nvPr/>
        </p:nvSpPr>
        <p:spPr bwMode="auto">
          <a:xfrm>
            <a:off x="2889250" y="1398588"/>
            <a:ext cx="2070100" cy="12700"/>
          </a:xfrm>
          <a:prstGeom prst="line">
            <a:avLst/>
          </a:prstGeom>
          <a:noFill/>
          <a:ln w="2222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47116" name="Rectangle 12"/>
          <p:cNvSpPr>
            <a:spLocks noChangeArrowheads="1"/>
          </p:cNvSpPr>
          <p:nvPr/>
        </p:nvSpPr>
        <p:spPr bwMode="auto">
          <a:xfrm>
            <a:off x="5295900" y="1025525"/>
            <a:ext cx="690563" cy="27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zh-CN" sz="1800">
                <a:solidFill>
                  <a:schemeClr val="tx1"/>
                </a:solidFill>
                <a:ea typeface="宋体" pitchFamily="2" charset="-122"/>
              </a:rPr>
              <a:t>借鉴</a:t>
            </a:r>
            <a:r>
              <a:rPr lang="zh-CN" altLang="en-GB" sz="1800">
                <a:solidFill>
                  <a:schemeClr val="tx1"/>
                </a:solidFill>
                <a:ea typeface="宋体" pitchFamily="2" charset="-122"/>
              </a:rPr>
              <a:t>点</a:t>
            </a:r>
            <a:endParaRPr lang="zh-CN" altLang="zh-CN" sz="1800" noProof="1">
              <a:solidFill>
                <a:schemeClr val="tx1"/>
              </a:solidFill>
              <a:ea typeface="宋体" pitchFamily="2" charset="-122"/>
            </a:endParaRPr>
          </a:p>
        </p:txBody>
      </p:sp>
      <p:sp>
        <p:nvSpPr>
          <p:cNvPr id="47117" name="Line 13"/>
          <p:cNvSpPr>
            <a:spLocks noChangeShapeType="1"/>
          </p:cNvSpPr>
          <p:nvPr/>
        </p:nvSpPr>
        <p:spPr bwMode="auto">
          <a:xfrm>
            <a:off x="5251450" y="1398588"/>
            <a:ext cx="2892425" cy="0"/>
          </a:xfrm>
          <a:prstGeom prst="line">
            <a:avLst/>
          </a:prstGeom>
          <a:noFill/>
          <a:ln w="2222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47118" name="Rectangle 14"/>
          <p:cNvSpPr>
            <a:spLocks noChangeArrowheads="1"/>
          </p:cNvSpPr>
          <p:nvPr/>
        </p:nvSpPr>
        <p:spPr bwMode="auto">
          <a:xfrm>
            <a:off x="2854325" y="1528763"/>
            <a:ext cx="2368550"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GB" sz="1500" b="0">
                <a:solidFill>
                  <a:schemeClr val="tx1"/>
                </a:solidFill>
                <a:ea typeface="宋体" pitchFamily="2" charset="-122"/>
              </a:rPr>
              <a:t>戴尔电脑公司每年都要举行几次会议向公司员工传达公司当前的战略，进行相关的全员培训</a:t>
            </a:r>
          </a:p>
        </p:txBody>
      </p:sp>
      <p:sp>
        <p:nvSpPr>
          <p:cNvPr id="47119" name="Rectangle 15"/>
          <p:cNvSpPr>
            <a:spLocks noChangeArrowheads="1"/>
          </p:cNvSpPr>
          <p:nvPr/>
        </p:nvSpPr>
        <p:spPr bwMode="auto">
          <a:xfrm>
            <a:off x="2854325" y="2928938"/>
            <a:ext cx="2368550"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GB" sz="1500" b="0">
                <a:solidFill>
                  <a:schemeClr val="tx1"/>
                </a:solidFill>
                <a:ea typeface="宋体" pitchFamily="2" charset="-122"/>
              </a:rPr>
              <a:t>摩根大通投资银行、惠普公司、美孚石油公司将奖金、利润分享及股票期权计划同业绩目标的达成相联系</a:t>
            </a:r>
          </a:p>
        </p:txBody>
      </p:sp>
      <p:sp>
        <p:nvSpPr>
          <p:cNvPr id="47120" name="Rectangle 16"/>
          <p:cNvSpPr>
            <a:spLocks noChangeArrowheads="1"/>
          </p:cNvSpPr>
          <p:nvPr/>
        </p:nvSpPr>
        <p:spPr bwMode="auto">
          <a:xfrm>
            <a:off x="5295900" y="2928938"/>
            <a:ext cx="3262313"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174625" indent="-174625"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Char char="•"/>
            </a:pPr>
            <a:r>
              <a:rPr lang="zh-CN" altLang="en-GB" sz="1500" b="0">
                <a:solidFill>
                  <a:schemeClr val="tx1"/>
                </a:solidFill>
                <a:ea typeface="宋体" pitchFamily="2" charset="-122"/>
              </a:rPr>
              <a:t>转变评估流程和激励机制，体现绩效考核的重要性</a:t>
            </a:r>
          </a:p>
          <a:p>
            <a:pPr eaLnBrk="1" hangingPunct="1">
              <a:spcBef>
                <a:spcPct val="0"/>
              </a:spcBef>
              <a:spcAft>
                <a:spcPct val="0"/>
              </a:spcAft>
              <a:buSzTx/>
              <a:buFontTx/>
              <a:buChar char="•"/>
            </a:pPr>
            <a:r>
              <a:rPr lang="zh-CN" altLang="en-GB" sz="1500" b="0">
                <a:solidFill>
                  <a:schemeClr val="tx1"/>
                </a:solidFill>
                <a:ea typeface="宋体" pitchFamily="2" charset="-122"/>
              </a:rPr>
              <a:t>注重综合绩效表现，使预算流程更具真实性，从多个方面考核预算达标情况</a:t>
            </a:r>
          </a:p>
          <a:p>
            <a:pPr eaLnBrk="1" hangingPunct="1">
              <a:spcBef>
                <a:spcPct val="0"/>
              </a:spcBef>
              <a:spcAft>
                <a:spcPct val="0"/>
              </a:spcAft>
              <a:buSzTx/>
              <a:buFontTx/>
              <a:buChar char="•"/>
            </a:pPr>
            <a:endParaRPr lang="zh-CN" altLang="en-GB" sz="1500" b="0">
              <a:solidFill>
                <a:schemeClr val="tx1"/>
              </a:solidFill>
              <a:ea typeface="宋体" pitchFamily="2" charset="-122"/>
            </a:endParaRPr>
          </a:p>
        </p:txBody>
      </p:sp>
      <p:sp>
        <p:nvSpPr>
          <p:cNvPr id="47121" name="Rectangle 17"/>
          <p:cNvSpPr>
            <a:spLocks noChangeArrowheads="1"/>
          </p:cNvSpPr>
          <p:nvPr/>
        </p:nvSpPr>
        <p:spPr bwMode="auto">
          <a:xfrm>
            <a:off x="1485900" y="2928938"/>
            <a:ext cx="1049338"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GB" sz="1500" b="0">
                <a:solidFill>
                  <a:schemeClr val="tx1"/>
                </a:solidFill>
                <a:ea typeface="宋体" pitchFamily="2" charset="-122"/>
              </a:rPr>
              <a:t>将激励机制与绩效指标相联系</a:t>
            </a:r>
          </a:p>
        </p:txBody>
      </p:sp>
      <p:pic>
        <p:nvPicPr>
          <p:cNvPr id="47122" name="Picture 18" descr="hp.com hom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725" y="3028950"/>
            <a:ext cx="5572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23" name="Picture 19" descr="JPMorgan">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1150" y="3670300"/>
            <a:ext cx="925513"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24" name="Picture 20" descr="未标题-1 拷贝"/>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738" y="1528763"/>
            <a:ext cx="8572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5" name="Line 21"/>
          <p:cNvSpPr>
            <a:spLocks noChangeShapeType="1"/>
          </p:cNvSpPr>
          <p:nvPr/>
        </p:nvSpPr>
        <p:spPr bwMode="auto">
          <a:xfrm>
            <a:off x="679450" y="0"/>
            <a:ext cx="78787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47126" name="Line 22"/>
          <p:cNvSpPr>
            <a:spLocks noChangeShapeType="1"/>
          </p:cNvSpPr>
          <p:nvPr/>
        </p:nvSpPr>
        <p:spPr bwMode="auto">
          <a:xfrm>
            <a:off x="227013" y="2790825"/>
            <a:ext cx="8359775" cy="0"/>
          </a:xfrm>
          <a:prstGeom prst="line">
            <a:avLst/>
          </a:prstGeom>
          <a:noFill/>
          <a:ln w="952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47127" name="Rectangle 23"/>
          <p:cNvSpPr>
            <a:spLocks noChangeArrowheads="1"/>
          </p:cNvSpPr>
          <p:nvPr/>
        </p:nvSpPr>
        <p:spPr bwMode="auto">
          <a:xfrm>
            <a:off x="1501775" y="4729163"/>
            <a:ext cx="1039813" cy="1174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GB" sz="1500" b="0">
                <a:solidFill>
                  <a:schemeClr val="tx1"/>
                </a:solidFill>
                <a:ea typeface="宋体" pitchFamily="2" charset="-122"/>
              </a:rPr>
              <a:t>降低预算的复杂性及预算制定周期</a:t>
            </a:r>
          </a:p>
          <a:p>
            <a:pPr algn="l" eaLnBrk="1" hangingPunct="1">
              <a:buSzTx/>
            </a:pPr>
            <a:endParaRPr lang="zh-CN" altLang="en-GB" sz="1600" b="0">
              <a:solidFill>
                <a:schemeClr val="tx1"/>
              </a:solidFill>
              <a:ea typeface="宋体" pitchFamily="2" charset="-122"/>
            </a:endParaRPr>
          </a:p>
          <a:p>
            <a:pPr algn="l" eaLnBrk="1" hangingPunct="1">
              <a:buSzTx/>
            </a:pPr>
            <a:endParaRPr lang="zh-CN" altLang="en-GB" sz="1600" b="0">
              <a:solidFill>
                <a:schemeClr val="tx1"/>
              </a:solidFill>
              <a:ea typeface="宋体" pitchFamily="2" charset="-122"/>
            </a:endParaRPr>
          </a:p>
        </p:txBody>
      </p:sp>
      <p:sp>
        <p:nvSpPr>
          <p:cNvPr id="47128" name="Rectangle 24"/>
          <p:cNvSpPr>
            <a:spLocks noChangeArrowheads="1"/>
          </p:cNvSpPr>
          <p:nvPr/>
        </p:nvSpPr>
        <p:spPr bwMode="auto">
          <a:xfrm>
            <a:off x="5311775" y="4729163"/>
            <a:ext cx="3275013"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174625" indent="-174625"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Char char="•"/>
            </a:pPr>
            <a:r>
              <a:rPr lang="zh-CN" altLang="en-GB" sz="1500" b="0">
                <a:solidFill>
                  <a:schemeClr val="tx1"/>
                </a:solidFill>
                <a:ea typeface="宋体" pitchFamily="2" charset="-122"/>
              </a:rPr>
              <a:t>对预算机制的优化可以缩短预算制定周期，从而节省财务和业务部门的成本，</a:t>
            </a:r>
          </a:p>
          <a:p>
            <a:pPr eaLnBrk="1" hangingPunct="1">
              <a:spcBef>
                <a:spcPct val="0"/>
              </a:spcBef>
              <a:spcAft>
                <a:spcPct val="0"/>
              </a:spcAft>
              <a:buSzTx/>
              <a:buFontTx/>
              <a:buChar char="•"/>
            </a:pPr>
            <a:r>
              <a:rPr lang="zh-CN" altLang="en-GB" sz="1500" b="0">
                <a:solidFill>
                  <a:schemeClr val="tx1"/>
                </a:solidFill>
                <a:ea typeface="宋体" pitchFamily="2" charset="-122"/>
              </a:rPr>
              <a:t>在降低成本同时又不会影响公司的核心增值业务以及预算的质量</a:t>
            </a:r>
            <a:endParaRPr lang="zh-CN" altLang="en-GB" sz="1500" b="0">
              <a:solidFill>
                <a:srgbClr val="000000"/>
              </a:solidFill>
              <a:ea typeface="楷体" pitchFamily="49" charset="-122"/>
            </a:endParaRPr>
          </a:p>
        </p:txBody>
      </p:sp>
      <p:sp>
        <p:nvSpPr>
          <p:cNvPr id="47129" name="Rectangle 25"/>
          <p:cNvSpPr>
            <a:spLocks noChangeArrowheads="1"/>
          </p:cNvSpPr>
          <p:nvPr/>
        </p:nvSpPr>
        <p:spPr bwMode="auto">
          <a:xfrm>
            <a:off x="2854325" y="4729163"/>
            <a:ext cx="2368550" cy="1844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1500" b="0">
                <a:solidFill>
                  <a:schemeClr val="tx1"/>
                </a:solidFill>
                <a:ea typeface="宋体" pitchFamily="2" charset="-122"/>
              </a:rPr>
              <a:t>FMR</a:t>
            </a:r>
            <a:r>
              <a:rPr lang="zh-CN" altLang="en-GB" sz="1500" b="0">
                <a:solidFill>
                  <a:schemeClr val="tx1"/>
                </a:solidFill>
                <a:ea typeface="宋体" pitchFamily="2" charset="-122"/>
              </a:rPr>
              <a:t>公司(为</a:t>
            </a:r>
            <a:r>
              <a:rPr lang="en-GB" altLang="zh-CN" sz="1500">
                <a:solidFill>
                  <a:schemeClr val="tx1"/>
                </a:solidFill>
                <a:ea typeface="宋体" pitchFamily="2" charset="-122"/>
              </a:rPr>
              <a:t>Fidelity</a:t>
            </a:r>
            <a:r>
              <a:rPr lang="zh-CN" altLang="en-GB" sz="1500" b="0">
                <a:solidFill>
                  <a:schemeClr val="tx1"/>
                </a:solidFill>
                <a:ea typeface="宋体" pitchFamily="2" charset="-122"/>
              </a:rPr>
              <a:t>投资公司的母公司)原来由96个业务实体组成，有108本总帐。为了提高效率，公司对帐目进行了合并，并且使用统一的定义及数据解释方法来提供财务信息</a:t>
            </a:r>
          </a:p>
          <a:p>
            <a:pPr algn="l" eaLnBrk="1" hangingPunct="1">
              <a:buSzTx/>
            </a:pPr>
            <a:endParaRPr lang="zh-CN" altLang="en-GB" sz="1600" b="0">
              <a:solidFill>
                <a:schemeClr val="tx1"/>
              </a:solidFill>
              <a:ea typeface="宋体" pitchFamily="2" charset="-122"/>
            </a:endParaRPr>
          </a:p>
        </p:txBody>
      </p:sp>
      <p:pic>
        <p:nvPicPr>
          <p:cNvPr id="47130" name="Picture 26" descr="0309_125x40_lime_grn">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1775" y="4729163"/>
            <a:ext cx="9810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31" name="Line 42"/>
          <p:cNvSpPr>
            <a:spLocks noChangeShapeType="1"/>
          </p:cNvSpPr>
          <p:nvPr/>
        </p:nvSpPr>
        <p:spPr bwMode="auto">
          <a:xfrm>
            <a:off x="203200" y="4583113"/>
            <a:ext cx="8355013" cy="0"/>
          </a:xfrm>
          <a:prstGeom prst="line">
            <a:avLst/>
          </a:prstGeom>
          <a:noFill/>
          <a:ln w="952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47132" name="Rectangle 44"/>
          <p:cNvSpPr>
            <a:spLocks noGrp="1" noChangeArrowheads="1"/>
          </p:cNvSpPr>
          <p:nvPr>
            <p:ph type="title"/>
          </p:nvPr>
        </p:nvSpPr>
        <p:spPr bwMode="auto">
          <a:xfrm>
            <a:off x="141288" y="204788"/>
            <a:ext cx="8805862" cy="755650"/>
          </a:xfrm>
          <a:extLst>
            <a:ext uri="{909E8E84-426E-40DD-AFC4-6F175D3DCCD1}">
              <a14:hiddenFill xmlns:a14="http://schemas.microsoft.com/office/drawing/2010/main">
                <a:solidFill>
                  <a:srgbClr val="8BCBE6"/>
                </a:solidFill>
              </a14:hiddenFill>
            </a:ext>
            <a:ext uri="{91240B29-F687-4F45-9708-019B960494DF}">
              <a14:hiddenLine xmlns:a14="http://schemas.microsoft.com/office/drawing/2010/main" w="9525">
                <a:solidFill>
                  <a:srgbClr val="3A4972"/>
                </a:solidFill>
                <a:miter lim="800000"/>
                <a:headEnd/>
                <a:tailEnd/>
              </a14:hiddenLine>
            </a:ext>
          </a:extLst>
        </p:spPr>
        <p:txBody>
          <a:bodyPr/>
          <a:lstStyle/>
          <a:p>
            <a:pPr marL="381000" indent="-381000" eaLnBrk="1" hangingPunct="1"/>
            <a:r>
              <a:rPr lang="en-GB" altLang="zh-CN" b="1" dirty="0" smtClean="0">
                <a:ea typeface="宋体" pitchFamily="2" charset="-122"/>
              </a:rPr>
              <a:t>3.2 </a:t>
            </a:r>
            <a:r>
              <a:rPr lang="zh-CN" altLang="en-GB" b="1" dirty="0" smtClean="0">
                <a:ea typeface="宋体" pitchFamily="2" charset="-122"/>
              </a:rPr>
              <a:t>预算管理最佳实践原理（续） </a:t>
            </a:r>
            <a:r>
              <a:rPr lang="en-GB" altLang="zh-CN" b="1" dirty="0" smtClean="0">
                <a:ea typeface="宋体" pitchFamily="2" charset="-122"/>
              </a:rPr>
              <a:t>- </a:t>
            </a:r>
            <a:r>
              <a:rPr lang="zh-CN" altLang="en-GB" b="1" dirty="0" smtClean="0">
                <a:ea typeface="宋体" pitchFamily="2" charset="-122"/>
              </a:rPr>
              <a:t>知名公司</a:t>
            </a:r>
            <a:r>
              <a:rPr lang="zh-CN" altLang="en-GB" b="1" dirty="0" smtClean="0">
                <a:solidFill>
                  <a:srgbClr val="3A4972"/>
                </a:solidFill>
                <a:ea typeface="宋体" pitchFamily="2" charset="-122"/>
              </a:rPr>
              <a:t>实战经验</a:t>
            </a:r>
          </a:p>
        </p:txBody>
      </p:sp>
      <p:sp>
        <p:nvSpPr>
          <p:cNvPr id="47133" name="Line 45"/>
          <p:cNvSpPr>
            <a:spLocks noChangeShapeType="1"/>
          </p:cNvSpPr>
          <p:nvPr/>
        </p:nvSpPr>
        <p:spPr bwMode="blackWhite">
          <a:xfrm>
            <a:off x="0" y="7493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A6C13708-CBD3-41DE-ABD8-7A022402ACEB}" type="slidenum">
              <a:rPr lang="en-GB" altLang="zh-CN" sz="1100" b="0">
                <a:solidFill>
                  <a:schemeClr val="bg2"/>
                </a:solidFill>
              </a:rPr>
              <a:pPr eaLnBrk="1" hangingPunct="1"/>
              <a:t>4</a:t>
            </a:fld>
            <a:endParaRPr lang="en-GB" altLang="zh-CN" sz="1100" b="0">
              <a:solidFill>
                <a:schemeClr val="bg2"/>
              </a:solidFill>
            </a:endParaRPr>
          </a:p>
        </p:txBody>
      </p:sp>
      <p:sp>
        <p:nvSpPr>
          <p:cNvPr id="6147" name="Rectangle 2"/>
          <p:cNvSpPr>
            <a:spLocks noChangeArrowheads="1"/>
          </p:cNvSpPr>
          <p:nvPr/>
        </p:nvSpPr>
        <p:spPr bwMode="auto">
          <a:xfrm>
            <a:off x="454025" y="3000375"/>
            <a:ext cx="8091488" cy="2216150"/>
          </a:xfrm>
          <a:prstGeom prst="rect">
            <a:avLst/>
          </a:prstGeom>
          <a:solidFill>
            <a:schemeClr val="accent2"/>
          </a:solidFill>
          <a:ln w="9525" algn="ctr">
            <a:solidFill>
              <a:schemeClr val="accent1"/>
            </a:solidFill>
            <a:miter lim="800000"/>
            <a:headEnd/>
            <a:tailEnd/>
          </a:ln>
          <a:effectLst>
            <a:outerShdw dist="35921" dir="2700000" algn="ctr" rotWithShape="0">
              <a:schemeClr val="bg2"/>
            </a:outerShdw>
          </a:effectLst>
        </p:spPr>
        <p:txBody>
          <a:bodyP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914400" indent="-381000" algn="l" eaLnBrk="0" hangingPunct="0">
              <a:spcAft>
                <a:spcPct val="20000"/>
              </a:spcAft>
              <a:buChar char="•"/>
              <a:defRPr sz="2000">
                <a:solidFill>
                  <a:schemeClr val="bg2"/>
                </a:solidFill>
                <a:latin typeface="Arial" pitchFamily="34" charset="0"/>
                <a:cs typeface="Arial" pitchFamily="34" charset="0"/>
              </a:defRPr>
            </a:lvl2pPr>
            <a:lvl3pPr marL="1474788" indent="-3810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2035175" indent="-381000" algn="l" eaLnBrk="0" hangingPunct="0">
              <a:spcAft>
                <a:spcPct val="20000"/>
              </a:spcAft>
              <a:buChar char="•"/>
              <a:defRPr sz="2000">
                <a:solidFill>
                  <a:schemeClr val="bg2"/>
                </a:solidFill>
                <a:latin typeface="Arial" pitchFamily="34" charset="0"/>
                <a:cs typeface="Arial" pitchFamily="34" charset="0"/>
              </a:defRPr>
            </a:lvl4pPr>
            <a:lvl5pPr marL="2595563" indent="-3810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527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099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671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243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lnSpc>
                <a:spcPct val="120000"/>
              </a:lnSpc>
            </a:pPr>
            <a:r>
              <a:rPr lang="zh-CN" altLang="en-US" sz="1800" b="0">
                <a:solidFill>
                  <a:schemeClr val="tx1"/>
                </a:solidFill>
                <a:ea typeface="宋体" pitchFamily="2" charset="-122"/>
              </a:rPr>
              <a:t>预算是关于企业在一定的时期内（一般为一年或一个既定的期间内）经营、财务等方面的总体预测。包括：</a:t>
            </a:r>
          </a:p>
          <a:p>
            <a:pPr lvl="2" eaLnBrk="1" hangingPunct="1">
              <a:lnSpc>
                <a:spcPct val="120000"/>
              </a:lnSpc>
              <a:buClr>
                <a:srgbClr val="000066"/>
              </a:buClr>
              <a:buSzTx/>
              <a:buFont typeface="Wingdings" pitchFamily="2" charset="2"/>
              <a:buChar char="ü"/>
            </a:pPr>
            <a:r>
              <a:rPr lang="zh-CN" altLang="en-US" sz="1800" b="0">
                <a:solidFill>
                  <a:schemeClr val="tx1"/>
                </a:solidFill>
                <a:ea typeface="宋体" pitchFamily="2" charset="-122"/>
              </a:rPr>
              <a:t>业务方面的预算（如收入预算、采购预算、费用预算等）</a:t>
            </a:r>
          </a:p>
          <a:p>
            <a:pPr lvl="2" eaLnBrk="1" hangingPunct="1">
              <a:lnSpc>
                <a:spcPct val="120000"/>
              </a:lnSpc>
              <a:buClr>
                <a:srgbClr val="000066"/>
              </a:buClr>
              <a:buSzTx/>
              <a:buFont typeface="Wingdings" pitchFamily="2" charset="2"/>
              <a:buChar char="ü"/>
            </a:pPr>
            <a:r>
              <a:rPr lang="zh-CN" altLang="en-US" sz="1800" b="0">
                <a:solidFill>
                  <a:schemeClr val="tx1"/>
                </a:solidFill>
                <a:ea typeface="宋体" pitchFamily="2" charset="-122"/>
              </a:rPr>
              <a:t>财务方面的预算（如资本预算、资金预算、利润预算、现金流量表预算、资产负债表预算等）；</a:t>
            </a:r>
          </a:p>
          <a:p>
            <a:pPr lvl="2" eaLnBrk="1" hangingPunct="1">
              <a:lnSpc>
                <a:spcPct val="120000"/>
              </a:lnSpc>
              <a:buClr>
                <a:srgbClr val="000066"/>
              </a:buClr>
              <a:buSzTx/>
              <a:buFont typeface="Wingdings" pitchFamily="2" charset="2"/>
              <a:buChar char="ü"/>
            </a:pPr>
            <a:r>
              <a:rPr lang="zh-CN" altLang="en-US" sz="1800" b="0">
                <a:solidFill>
                  <a:schemeClr val="tx1"/>
                </a:solidFill>
                <a:ea typeface="宋体" pitchFamily="2" charset="-122"/>
              </a:rPr>
              <a:t>预算的编制与执行涉及各个部门的各项业务和经营活动。 </a:t>
            </a:r>
            <a:endParaRPr lang="en-US" altLang="zh-CN" sz="1800" b="0">
              <a:solidFill>
                <a:schemeClr val="tx1"/>
              </a:solidFill>
              <a:ea typeface="宋体" pitchFamily="2" charset="-122"/>
            </a:endParaRPr>
          </a:p>
        </p:txBody>
      </p:sp>
      <p:sp>
        <p:nvSpPr>
          <p:cNvPr id="6148" name="Rectangle 4"/>
          <p:cNvSpPr>
            <a:spLocks noChangeArrowheads="1"/>
          </p:cNvSpPr>
          <p:nvPr/>
        </p:nvSpPr>
        <p:spPr bwMode="auto">
          <a:xfrm>
            <a:off x="460375" y="798513"/>
            <a:ext cx="1462088"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US" sz="2000" i="1" u="sng">
                <a:solidFill>
                  <a:schemeClr val="tx1"/>
                </a:solidFill>
                <a:ea typeface="宋体" pitchFamily="2" charset="-122"/>
              </a:rPr>
              <a:t>预算的概念</a:t>
            </a:r>
            <a:endParaRPr lang="zh-CN" altLang="en-GB" sz="2000" i="1" u="sng">
              <a:solidFill>
                <a:schemeClr val="tx1"/>
              </a:solidFill>
              <a:ea typeface="宋体" pitchFamily="2" charset="-122"/>
            </a:endParaRPr>
          </a:p>
        </p:txBody>
      </p:sp>
      <p:sp>
        <p:nvSpPr>
          <p:cNvPr id="6149" name="Rectangle 5"/>
          <p:cNvSpPr>
            <a:spLocks noChangeArrowheads="1"/>
          </p:cNvSpPr>
          <p:nvPr/>
        </p:nvSpPr>
        <p:spPr bwMode="auto">
          <a:xfrm>
            <a:off x="452438" y="1284288"/>
            <a:ext cx="8091487" cy="1293812"/>
          </a:xfrm>
          <a:prstGeom prst="rect">
            <a:avLst/>
          </a:prstGeom>
          <a:solidFill>
            <a:schemeClr val="accent2"/>
          </a:solidFill>
          <a:ln w="9525" algn="ctr">
            <a:solidFill>
              <a:schemeClr val="tx2"/>
            </a:solidFill>
            <a:miter lim="800000"/>
            <a:headEnd/>
            <a:tailEnd/>
          </a:ln>
          <a:effectLst>
            <a:outerShdw dist="35921" dir="2700000" algn="ctr" rotWithShape="0">
              <a:schemeClr val="bg2"/>
            </a:outerShdw>
          </a:effectLst>
        </p:spPr>
        <p:txBody>
          <a:bodyP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914400" indent="-381000" algn="l" eaLnBrk="0" hangingPunct="0">
              <a:spcAft>
                <a:spcPct val="20000"/>
              </a:spcAft>
              <a:buChar char="•"/>
              <a:defRPr sz="2000">
                <a:solidFill>
                  <a:schemeClr val="bg2"/>
                </a:solidFill>
                <a:latin typeface="Arial" pitchFamily="34" charset="0"/>
                <a:cs typeface="Arial" pitchFamily="34" charset="0"/>
              </a:defRPr>
            </a:lvl2pPr>
            <a:lvl3pPr marL="1474788" indent="-3810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2035175" indent="-381000" algn="l" eaLnBrk="0" hangingPunct="0">
              <a:spcAft>
                <a:spcPct val="20000"/>
              </a:spcAft>
              <a:buChar char="•"/>
              <a:defRPr sz="2000">
                <a:solidFill>
                  <a:schemeClr val="bg2"/>
                </a:solidFill>
                <a:latin typeface="Arial" pitchFamily="34" charset="0"/>
                <a:cs typeface="Arial" pitchFamily="34" charset="0"/>
              </a:defRPr>
            </a:lvl4pPr>
            <a:lvl5pPr marL="2595563" indent="-3810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527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099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671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243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lnSpc>
                <a:spcPct val="150000"/>
              </a:lnSpc>
            </a:pPr>
            <a:r>
              <a:rPr lang="zh-CN" altLang="en-US" sz="1800" b="0">
                <a:solidFill>
                  <a:srgbClr val="333399"/>
                </a:solidFill>
                <a:ea typeface="宋体" pitchFamily="2" charset="-122"/>
              </a:rPr>
              <a:t>预算是一种管理工具，也是一套系统的管理方法。预算通过合理分配企业人、财、物等战略资源协助企业实现既定的战略目标，并与相应的绩效管理配合以监控战略目标的实施进度，控制费用支出，并预测资金需求和利润。</a:t>
            </a:r>
          </a:p>
        </p:txBody>
      </p:sp>
      <p:sp>
        <p:nvSpPr>
          <p:cNvPr id="6150" name="Rectangle 6"/>
          <p:cNvSpPr>
            <a:spLocks noChangeArrowheads="1"/>
          </p:cNvSpPr>
          <p:nvPr/>
        </p:nvSpPr>
        <p:spPr bwMode="auto">
          <a:xfrm>
            <a:off x="457200" y="5629275"/>
            <a:ext cx="8091488" cy="473075"/>
          </a:xfrm>
          <a:prstGeom prst="rect">
            <a:avLst/>
          </a:prstGeom>
          <a:solidFill>
            <a:schemeClr val="accent2"/>
          </a:solidFill>
          <a:ln w="9525" algn="ctr">
            <a:solidFill>
              <a:schemeClr val="accent1"/>
            </a:solidFill>
            <a:miter lim="800000"/>
            <a:headEnd/>
            <a:tailEnd/>
          </a:ln>
          <a:effectLst>
            <a:outerShdw dist="35921" dir="2700000" algn="ctr" rotWithShape="0">
              <a:schemeClr val="bg2"/>
            </a:outerShdw>
          </a:effectLst>
        </p:spPr>
        <p:txBody>
          <a:bodyP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914400" indent="-381000" algn="l" eaLnBrk="0" hangingPunct="0">
              <a:spcAft>
                <a:spcPct val="20000"/>
              </a:spcAft>
              <a:buChar char="•"/>
              <a:defRPr sz="2000">
                <a:solidFill>
                  <a:schemeClr val="bg2"/>
                </a:solidFill>
                <a:latin typeface="Arial" pitchFamily="34" charset="0"/>
                <a:cs typeface="Arial" pitchFamily="34" charset="0"/>
              </a:defRPr>
            </a:lvl2pPr>
            <a:lvl3pPr marL="1474788" indent="-3810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2035175" indent="-381000" algn="l" eaLnBrk="0" hangingPunct="0">
              <a:spcAft>
                <a:spcPct val="20000"/>
              </a:spcAft>
              <a:buChar char="•"/>
              <a:defRPr sz="2000">
                <a:solidFill>
                  <a:schemeClr val="bg2"/>
                </a:solidFill>
                <a:latin typeface="Arial" pitchFamily="34" charset="0"/>
                <a:cs typeface="Arial" pitchFamily="34" charset="0"/>
              </a:defRPr>
            </a:lvl4pPr>
            <a:lvl5pPr marL="2595563" indent="-3810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527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099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671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243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lnSpc>
                <a:spcPct val="150000"/>
              </a:lnSpc>
            </a:pPr>
            <a:r>
              <a:rPr lang="zh-CN" altLang="en-US" sz="1800" b="0">
                <a:solidFill>
                  <a:srgbClr val="333399"/>
                </a:solidFill>
                <a:ea typeface="宋体" pitchFamily="2" charset="-122"/>
              </a:rPr>
              <a:t>预算的编制、执行与调整涉及企业所有部门及主要人员</a:t>
            </a:r>
          </a:p>
        </p:txBody>
      </p:sp>
      <p:sp>
        <p:nvSpPr>
          <p:cNvPr id="6151" name="Rectangle 7"/>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2.1 </a:t>
            </a:r>
            <a:r>
              <a:rPr lang="zh-CN" altLang="en-GB" sz="2400">
                <a:solidFill>
                  <a:schemeClr val="folHlink"/>
                </a:solidFill>
                <a:ea typeface="宋体" pitchFamily="2" charset="-122"/>
              </a:rPr>
              <a:t>预算管理的概念、本质、构成及演进</a:t>
            </a:r>
          </a:p>
        </p:txBody>
      </p:sp>
      <p:sp>
        <p:nvSpPr>
          <p:cNvPr id="6152" name="Line 9"/>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ransition advTm="70125"/>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1"/>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6D9D7813-C6C4-4B15-A406-39928C14BB08}" type="slidenum">
              <a:rPr lang="en-GB" altLang="zh-CN" sz="1100" b="0">
                <a:solidFill>
                  <a:schemeClr val="bg2"/>
                </a:solidFill>
              </a:rPr>
              <a:pPr eaLnBrk="1" hangingPunct="1"/>
              <a:t>40</a:t>
            </a:fld>
            <a:endParaRPr lang="en-GB" altLang="zh-CN" sz="1100" b="0">
              <a:solidFill>
                <a:schemeClr val="bg2"/>
              </a:solidFill>
            </a:endParaRPr>
          </a:p>
        </p:txBody>
      </p:sp>
      <p:sp>
        <p:nvSpPr>
          <p:cNvPr id="48131" name="Rectangle 6"/>
          <p:cNvSpPr>
            <a:spLocks noChangeArrowheads="1"/>
          </p:cNvSpPr>
          <p:nvPr/>
        </p:nvSpPr>
        <p:spPr bwMode="auto">
          <a:xfrm>
            <a:off x="163513" y="169863"/>
            <a:ext cx="8802687" cy="503237"/>
          </a:xfrm>
          <a:prstGeom prst="rect">
            <a:avLst/>
          </a:prstGeom>
          <a:noFill/>
          <a:ln>
            <a:noFill/>
          </a:ln>
          <a:effectLst/>
          <a:extLst>
            <a:ext uri="{909E8E84-426E-40DD-AFC4-6F175D3DCCD1}">
              <a14:hiddenFill xmlns:a14="http://schemas.microsoft.com/office/drawing/2010/main">
                <a:solidFill>
                  <a:srgbClr val="8BCBE6"/>
                </a:solidFill>
              </a14:hiddenFill>
            </a:ext>
            <a:ext uri="{91240B29-F687-4F45-9708-019B960494DF}">
              <a14:hiddenLine xmlns:a14="http://schemas.microsoft.com/office/drawing/2010/main" w="9525">
                <a:solidFill>
                  <a:srgbClr val="3A497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81000" indent="-381000"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79413" algn="l" defTabSz="695325" eaLnBrk="0" hangingPunct="0">
              <a:spcAft>
                <a:spcPct val="20000"/>
              </a:spcAft>
              <a:buChar char="•"/>
              <a:defRPr sz="2000">
                <a:solidFill>
                  <a:schemeClr val="bg2"/>
                </a:solidFill>
                <a:latin typeface="Arial" pitchFamily="34" charset="0"/>
                <a:cs typeface="Arial" pitchFamily="34" charset="0"/>
              </a:defRPr>
            </a:lvl2pPr>
            <a:lvl3pPr marL="3825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744538" indent="388938" algn="l" defTabSz="695325" eaLnBrk="0" hangingPunct="0">
              <a:spcAft>
                <a:spcPct val="20000"/>
              </a:spcAft>
              <a:buChar char="•"/>
              <a:defRPr sz="2000">
                <a:solidFill>
                  <a:schemeClr val="bg2"/>
                </a:solidFill>
                <a:latin typeface="Arial" pitchFamily="34" charset="0"/>
                <a:cs typeface="Arial" pitchFamily="34" charset="0"/>
              </a:defRPr>
            </a:lvl4pPr>
            <a:lvl5pPr marL="11350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5922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0494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5066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9638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pPr>
            <a:r>
              <a:rPr lang="en-GB" altLang="zh-CN" sz="2400" dirty="0">
                <a:solidFill>
                  <a:schemeClr val="folHlink"/>
                </a:solidFill>
                <a:ea typeface="宋体" pitchFamily="2" charset="-122"/>
              </a:rPr>
              <a:t>3.2 </a:t>
            </a:r>
            <a:r>
              <a:rPr lang="zh-CN" altLang="en-GB" sz="2400" dirty="0">
                <a:solidFill>
                  <a:schemeClr val="folHlink"/>
                </a:solidFill>
                <a:ea typeface="宋体" pitchFamily="2" charset="-122"/>
              </a:rPr>
              <a:t>预算</a:t>
            </a:r>
            <a:r>
              <a:rPr lang="zh-CN" altLang="en-GB" sz="2400" dirty="0" smtClean="0">
                <a:solidFill>
                  <a:schemeClr val="folHlink"/>
                </a:solidFill>
                <a:ea typeface="宋体" pitchFamily="2" charset="-122"/>
              </a:rPr>
              <a:t>管理最佳</a:t>
            </a:r>
            <a:r>
              <a:rPr lang="zh-CN" altLang="en-GB" sz="2400" dirty="0">
                <a:solidFill>
                  <a:schemeClr val="folHlink"/>
                </a:solidFill>
                <a:ea typeface="宋体" pitchFamily="2" charset="-122"/>
              </a:rPr>
              <a:t>实践原理</a:t>
            </a:r>
            <a:r>
              <a:rPr lang="en-GB" altLang="zh-CN" sz="2400" dirty="0">
                <a:solidFill>
                  <a:schemeClr val="folHlink"/>
                </a:solidFill>
                <a:ea typeface="宋体" pitchFamily="2" charset="-122"/>
              </a:rPr>
              <a:t>- </a:t>
            </a:r>
            <a:r>
              <a:rPr lang="zh-CN" altLang="en-GB" sz="2400" dirty="0">
                <a:solidFill>
                  <a:schemeClr val="folHlink"/>
                </a:solidFill>
                <a:ea typeface="宋体" pitchFamily="2" charset="-122"/>
              </a:rPr>
              <a:t>实战方法总结</a:t>
            </a:r>
          </a:p>
        </p:txBody>
      </p:sp>
      <p:grpSp>
        <p:nvGrpSpPr>
          <p:cNvPr id="48132" name="Group 14"/>
          <p:cNvGrpSpPr>
            <a:grpSpLocks/>
          </p:cNvGrpSpPr>
          <p:nvPr/>
        </p:nvGrpSpPr>
        <p:grpSpPr bwMode="auto">
          <a:xfrm>
            <a:off x="0" y="795338"/>
            <a:ext cx="9144000" cy="5759450"/>
            <a:chOff x="0" y="501"/>
            <a:chExt cx="5760" cy="3628"/>
          </a:xfrm>
        </p:grpSpPr>
        <p:sp>
          <p:nvSpPr>
            <p:cNvPr id="48133" name="AutoShape 2"/>
            <p:cNvSpPr>
              <a:spLocks noChangeArrowheads="1"/>
            </p:cNvSpPr>
            <p:nvPr/>
          </p:nvSpPr>
          <p:spPr bwMode="blackWhite">
            <a:xfrm>
              <a:off x="107" y="527"/>
              <a:ext cx="5441" cy="166"/>
            </a:xfrm>
            <a:prstGeom prst="roundRect">
              <a:avLst>
                <a:gd name="adj" fmla="val 16667"/>
              </a:avLst>
            </a:prstGeom>
            <a:solidFill>
              <a:schemeClr val="bg2"/>
            </a:solidFill>
            <a:ln>
              <a:noFill/>
            </a:ln>
            <a:effectLst/>
            <a:extLst>
              <a:ext uri="{91240B29-F687-4F45-9708-019B960494DF}">
                <a14:hiddenLine xmlns:a14="http://schemas.microsoft.com/office/drawing/2010/main" w="9525">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r>
                <a:rPr lang="en-US" altLang="zh-CN" b="0">
                  <a:ea typeface="宋体" pitchFamily="2" charset="-122"/>
                </a:rPr>
                <a:t>1. </a:t>
              </a:r>
              <a:r>
                <a:rPr lang="zh-CN" altLang="en-US" b="0">
                  <a:ea typeface="宋体" pitchFamily="2" charset="-122"/>
                </a:rPr>
                <a:t>降低流程和数据复杂性</a:t>
              </a:r>
              <a:endParaRPr lang="en-US" altLang="zh-CN" b="0">
                <a:ea typeface="宋体" pitchFamily="2" charset="-122"/>
              </a:endParaRPr>
            </a:p>
          </p:txBody>
        </p:sp>
        <p:sp>
          <p:nvSpPr>
            <p:cNvPr id="48134" name="Text Box 3"/>
            <p:cNvSpPr txBox="1">
              <a:spLocks noChangeArrowheads="1"/>
            </p:cNvSpPr>
            <p:nvPr/>
          </p:nvSpPr>
          <p:spPr bwMode="blackWhite">
            <a:xfrm>
              <a:off x="107" y="703"/>
              <a:ext cx="5531" cy="40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marL="182563" indent="-182563"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FontTx/>
                <a:buChar char="•"/>
              </a:pPr>
              <a:r>
                <a:rPr lang="zh-CN" altLang="en-US" sz="1400" b="0">
                  <a:solidFill>
                    <a:schemeClr val="folHlink"/>
                  </a:solidFill>
                  <a:ea typeface="宋体" pitchFamily="2" charset="-122"/>
                </a:rPr>
                <a:t>严格控制预算要求数据，以此确保数据质量相对可靠，以少胜多</a:t>
              </a:r>
              <a:endParaRPr lang="en-US" altLang="zh-CN" sz="1400" b="0">
                <a:solidFill>
                  <a:schemeClr val="folHlink"/>
                </a:solidFill>
                <a:ea typeface="宋体" pitchFamily="2" charset="-122"/>
              </a:endParaRPr>
            </a:p>
            <a:p>
              <a:pPr eaLnBrk="1" hangingPunct="1">
                <a:spcBef>
                  <a:spcPct val="0"/>
                </a:spcBef>
                <a:spcAft>
                  <a:spcPct val="0"/>
                </a:spcAft>
                <a:buFontTx/>
                <a:buChar char="•"/>
              </a:pPr>
              <a:r>
                <a:rPr lang="zh-CN" altLang="en-US" sz="1400" b="0">
                  <a:solidFill>
                    <a:schemeClr val="folHlink"/>
                  </a:solidFill>
                  <a:ea typeface="宋体" pitchFamily="2" charset="-122"/>
                </a:rPr>
                <a:t>建立预算流程通用的数据模型</a:t>
              </a:r>
              <a:endParaRPr lang="en-US" altLang="zh-CN" sz="1400" b="0">
                <a:solidFill>
                  <a:schemeClr val="folHlink"/>
                </a:solidFill>
                <a:ea typeface="宋体" pitchFamily="2" charset="-122"/>
              </a:endParaRPr>
            </a:p>
            <a:p>
              <a:pPr eaLnBrk="1" hangingPunct="1">
                <a:spcBef>
                  <a:spcPct val="0"/>
                </a:spcBef>
                <a:spcAft>
                  <a:spcPct val="0"/>
                </a:spcAft>
                <a:buFontTx/>
                <a:buChar char="•"/>
              </a:pPr>
              <a:r>
                <a:rPr lang="zh-CN" altLang="en-US" sz="1400" b="0">
                  <a:solidFill>
                    <a:schemeClr val="folHlink"/>
                  </a:solidFill>
                  <a:ea typeface="宋体" pitchFamily="2" charset="-122"/>
                </a:rPr>
                <a:t>科学的使用预算动因并进行合理分摊</a:t>
              </a:r>
              <a:endParaRPr lang="en-GB" altLang="zh-CN" sz="1400" b="0">
                <a:solidFill>
                  <a:schemeClr val="folHlink"/>
                </a:solidFill>
                <a:ea typeface="宋体" pitchFamily="2" charset="-122"/>
              </a:endParaRPr>
            </a:p>
          </p:txBody>
        </p:sp>
        <p:sp>
          <p:nvSpPr>
            <p:cNvPr id="48135" name="AutoShape 4"/>
            <p:cNvSpPr>
              <a:spLocks noChangeArrowheads="1"/>
            </p:cNvSpPr>
            <p:nvPr/>
          </p:nvSpPr>
          <p:spPr bwMode="blackWhite">
            <a:xfrm>
              <a:off x="107" y="1126"/>
              <a:ext cx="5441" cy="200"/>
            </a:xfrm>
            <a:prstGeom prst="roundRect">
              <a:avLst>
                <a:gd name="adj" fmla="val 16667"/>
              </a:avLst>
            </a:prstGeom>
            <a:solidFill>
              <a:schemeClr val="bg2"/>
            </a:solidFill>
            <a:ln>
              <a:noFill/>
            </a:ln>
            <a:effectLst/>
            <a:extLst>
              <a:ext uri="{91240B29-F687-4F45-9708-019B960494DF}">
                <a14:hiddenLine xmlns:a14="http://schemas.microsoft.com/office/drawing/2010/main" w="9525">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nchor="ctr"/>
            <a:lstStyle>
              <a:lvl1pPr marL="365125" indent="-365125"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44513"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FontTx/>
                <a:buNone/>
              </a:pPr>
              <a:r>
                <a:rPr lang="en-US" altLang="zh-CN" sz="1400" b="0">
                  <a:solidFill>
                    <a:schemeClr val="bg1"/>
                  </a:solidFill>
                  <a:ea typeface="宋体" pitchFamily="2" charset="-122"/>
                </a:rPr>
                <a:t>2. </a:t>
              </a:r>
              <a:r>
                <a:rPr lang="zh-CN" altLang="en-US" sz="1400" b="0">
                  <a:solidFill>
                    <a:schemeClr val="bg1"/>
                  </a:solidFill>
                  <a:ea typeface="宋体" pitchFamily="2" charset="-122"/>
                </a:rPr>
                <a:t>加强跨部门协作，促进工作表现与报酬的紧密联系</a:t>
              </a:r>
              <a:endParaRPr lang="en-US" altLang="zh-CN" sz="1400" b="0">
                <a:solidFill>
                  <a:schemeClr val="bg1"/>
                </a:solidFill>
                <a:ea typeface="宋体" pitchFamily="2" charset="-122"/>
              </a:endParaRPr>
            </a:p>
          </p:txBody>
        </p:sp>
        <p:sp>
          <p:nvSpPr>
            <p:cNvPr id="48136" name="Text Box 5"/>
            <p:cNvSpPr txBox="1">
              <a:spLocks noChangeArrowheads="1"/>
            </p:cNvSpPr>
            <p:nvPr/>
          </p:nvSpPr>
          <p:spPr bwMode="blackWhite">
            <a:xfrm>
              <a:off x="107" y="1330"/>
              <a:ext cx="5531" cy="40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marL="182563" indent="-182563"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FontTx/>
                <a:buChar char="•"/>
              </a:pPr>
              <a:r>
                <a:rPr lang="zh-CN" altLang="en-US" sz="1400" b="0">
                  <a:solidFill>
                    <a:schemeClr val="folHlink"/>
                  </a:solidFill>
                  <a:ea typeface="宋体" pitchFamily="2" charset="-122"/>
                </a:rPr>
                <a:t>明确业务单元和后台支持部门的职责角色（例如由那个部门对预算负责，财务部门的角色怎样等等）</a:t>
              </a:r>
            </a:p>
            <a:p>
              <a:pPr eaLnBrk="1" hangingPunct="1">
                <a:spcBef>
                  <a:spcPct val="0"/>
                </a:spcBef>
                <a:spcAft>
                  <a:spcPct val="0"/>
                </a:spcAft>
                <a:buFontTx/>
                <a:buChar char="•"/>
              </a:pPr>
              <a:r>
                <a:rPr lang="zh-CN" altLang="en-US" sz="1400" b="0">
                  <a:solidFill>
                    <a:schemeClr val="folHlink"/>
                  </a:solidFill>
                  <a:ea typeface="宋体" pitchFamily="2" charset="-122"/>
                </a:rPr>
                <a:t>通过预算</a:t>
              </a:r>
              <a:r>
                <a:rPr lang="en-US" altLang="zh-CN" sz="1400" b="0">
                  <a:solidFill>
                    <a:schemeClr val="folHlink"/>
                  </a:solidFill>
                  <a:ea typeface="宋体" pitchFamily="2" charset="-122"/>
                </a:rPr>
                <a:t>/</a:t>
              </a:r>
              <a:r>
                <a:rPr lang="zh-CN" altLang="en-US" sz="1400" b="0">
                  <a:solidFill>
                    <a:schemeClr val="folHlink"/>
                  </a:solidFill>
                  <a:ea typeface="宋体" pitchFamily="2" charset="-122"/>
                </a:rPr>
                <a:t>计划工作了解业务运作，以促成战略决策的制定及战略实施人员的确定</a:t>
              </a:r>
              <a:endParaRPr lang="en-US" altLang="zh-CN" sz="1400" b="0">
                <a:solidFill>
                  <a:schemeClr val="folHlink"/>
                </a:solidFill>
                <a:ea typeface="宋体" pitchFamily="2" charset="-122"/>
              </a:endParaRPr>
            </a:p>
            <a:p>
              <a:pPr eaLnBrk="1" hangingPunct="1">
                <a:spcBef>
                  <a:spcPct val="0"/>
                </a:spcBef>
                <a:spcAft>
                  <a:spcPct val="0"/>
                </a:spcAft>
                <a:buFontTx/>
                <a:buChar char="•"/>
              </a:pPr>
              <a:r>
                <a:rPr lang="zh-CN" altLang="en-GB" sz="1400" b="0">
                  <a:solidFill>
                    <a:schemeClr val="folHlink"/>
                  </a:solidFill>
                  <a:ea typeface="宋体" pitchFamily="2" charset="-122"/>
                </a:rPr>
                <a:t>把预算当作企业文化的一部分</a:t>
              </a:r>
              <a:endParaRPr lang="en-GB" altLang="zh-CN" sz="1400" b="0">
                <a:solidFill>
                  <a:schemeClr val="folHlink"/>
                </a:solidFill>
                <a:ea typeface="宋体" pitchFamily="2" charset="-122"/>
              </a:endParaRPr>
            </a:p>
          </p:txBody>
        </p:sp>
        <p:sp>
          <p:nvSpPr>
            <p:cNvPr id="48137" name="Line 7"/>
            <p:cNvSpPr>
              <a:spLocks noChangeShapeType="1"/>
            </p:cNvSpPr>
            <p:nvPr/>
          </p:nvSpPr>
          <p:spPr bwMode="blackWhite">
            <a:xfrm>
              <a:off x="0" y="501"/>
              <a:ext cx="576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48138" name="AutoShape 8"/>
            <p:cNvSpPr>
              <a:spLocks noChangeArrowheads="1"/>
            </p:cNvSpPr>
            <p:nvPr/>
          </p:nvSpPr>
          <p:spPr bwMode="blackWhite">
            <a:xfrm>
              <a:off x="103" y="1757"/>
              <a:ext cx="5441" cy="168"/>
            </a:xfrm>
            <a:prstGeom prst="roundRect">
              <a:avLst>
                <a:gd name="adj" fmla="val 16667"/>
              </a:avLst>
            </a:prstGeom>
            <a:solidFill>
              <a:schemeClr val="bg2"/>
            </a:solidFill>
            <a:ln>
              <a:noFill/>
            </a:ln>
            <a:effectLst/>
            <a:extLst>
              <a:ext uri="{91240B29-F687-4F45-9708-019B960494DF}">
                <a14:hiddenLine xmlns:a14="http://schemas.microsoft.com/office/drawing/2010/main" w="9525">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r>
                <a:rPr lang="en-US" altLang="zh-CN" b="0">
                  <a:ea typeface="宋体" pitchFamily="2" charset="-122"/>
                </a:rPr>
                <a:t>3. </a:t>
              </a:r>
              <a:r>
                <a:rPr lang="zh-CN" altLang="en-US" b="0">
                  <a:ea typeface="宋体" pitchFamily="2" charset="-122"/>
                </a:rPr>
                <a:t>计划编制的详细程度要合理</a:t>
              </a:r>
              <a:endParaRPr lang="en-US" altLang="zh-CN" b="0">
                <a:ea typeface="宋体" pitchFamily="2" charset="-122"/>
              </a:endParaRPr>
            </a:p>
          </p:txBody>
        </p:sp>
        <p:sp>
          <p:nvSpPr>
            <p:cNvPr id="48139" name="Text Box 9"/>
            <p:cNvSpPr txBox="1">
              <a:spLocks noChangeArrowheads="1"/>
            </p:cNvSpPr>
            <p:nvPr/>
          </p:nvSpPr>
          <p:spPr bwMode="blackWhite">
            <a:xfrm>
              <a:off x="107" y="1922"/>
              <a:ext cx="5531" cy="53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marL="182563" indent="-182563"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FontTx/>
                <a:buChar char="•"/>
              </a:pPr>
              <a:r>
                <a:rPr lang="zh-CN" altLang="en-US" sz="1400" b="0">
                  <a:solidFill>
                    <a:schemeClr val="folHlink"/>
                  </a:solidFill>
                  <a:ea typeface="宋体" pitchFamily="2" charset="-122"/>
                </a:rPr>
                <a:t>边际效应原则同样适用于企业的计划工作</a:t>
              </a:r>
              <a:endParaRPr lang="en-US" altLang="zh-CN" sz="1400" b="0">
                <a:solidFill>
                  <a:schemeClr val="folHlink"/>
                </a:solidFill>
                <a:ea typeface="宋体" pitchFamily="2" charset="-122"/>
              </a:endParaRPr>
            </a:p>
            <a:p>
              <a:pPr eaLnBrk="1" hangingPunct="1">
                <a:spcBef>
                  <a:spcPct val="0"/>
                </a:spcBef>
                <a:spcAft>
                  <a:spcPct val="0"/>
                </a:spcAft>
                <a:buFontTx/>
                <a:buChar char="•"/>
              </a:pPr>
              <a:r>
                <a:rPr lang="zh-CN" altLang="en-US" sz="1400" b="0">
                  <a:solidFill>
                    <a:schemeClr val="folHlink"/>
                  </a:solidFill>
                  <a:ea typeface="宋体" pitchFamily="2" charset="-122"/>
                </a:rPr>
                <a:t>预算</a:t>
              </a:r>
              <a:r>
                <a:rPr lang="en-US" altLang="zh-CN" sz="1400" b="0">
                  <a:solidFill>
                    <a:schemeClr val="folHlink"/>
                  </a:solidFill>
                  <a:ea typeface="宋体" pitchFamily="2" charset="-122"/>
                </a:rPr>
                <a:t>/</a:t>
              </a:r>
              <a:r>
                <a:rPr lang="zh-CN" altLang="en-US" sz="1400" b="0">
                  <a:solidFill>
                    <a:schemeClr val="folHlink"/>
                  </a:solidFill>
                  <a:ea typeface="宋体" pitchFamily="2" charset="-122"/>
                </a:rPr>
                <a:t>预测只涵盖关键业绩指标和主要报告科目</a:t>
              </a:r>
              <a:endParaRPr lang="en-US" altLang="zh-CN" sz="1400" b="0">
                <a:solidFill>
                  <a:schemeClr val="folHlink"/>
                </a:solidFill>
                <a:ea typeface="宋体" pitchFamily="2" charset="-122"/>
              </a:endParaRPr>
            </a:p>
            <a:p>
              <a:pPr eaLnBrk="1" hangingPunct="1">
                <a:spcBef>
                  <a:spcPct val="0"/>
                </a:spcBef>
                <a:spcAft>
                  <a:spcPct val="0"/>
                </a:spcAft>
                <a:buFontTx/>
                <a:buChar char="•"/>
              </a:pPr>
              <a:r>
                <a:rPr lang="zh-CN" altLang="en-US" sz="1400" b="0">
                  <a:solidFill>
                    <a:schemeClr val="folHlink"/>
                  </a:solidFill>
                  <a:ea typeface="宋体" pitchFamily="2" charset="-122"/>
                </a:rPr>
                <a:t>部门主管随意增减“非主要”科目的数据</a:t>
              </a:r>
              <a:endParaRPr lang="en-US" altLang="zh-CN" sz="1400" b="0">
                <a:solidFill>
                  <a:schemeClr val="folHlink"/>
                </a:solidFill>
                <a:ea typeface="宋体" pitchFamily="2" charset="-122"/>
              </a:endParaRPr>
            </a:p>
            <a:p>
              <a:pPr eaLnBrk="1" hangingPunct="1">
                <a:spcBef>
                  <a:spcPct val="0"/>
                </a:spcBef>
                <a:spcAft>
                  <a:spcPct val="0"/>
                </a:spcAft>
                <a:buFontTx/>
                <a:buChar char="•"/>
              </a:pPr>
              <a:r>
                <a:rPr lang="zh-CN" altLang="en-US" sz="1400" b="0">
                  <a:solidFill>
                    <a:schemeClr val="folHlink"/>
                  </a:solidFill>
                  <a:ea typeface="宋体" pitchFamily="2" charset="-122"/>
                </a:rPr>
                <a:t>预算数字无需比实际报告数据更详细</a:t>
              </a:r>
              <a:endParaRPr lang="en-US" altLang="zh-CN" sz="1400" b="0">
                <a:solidFill>
                  <a:schemeClr val="folHlink"/>
                </a:solidFill>
                <a:ea typeface="宋体" pitchFamily="2" charset="-122"/>
              </a:endParaRPr>
            </a:p>
          </p:txBody>
        </p:sp>
        <p:sp>
          <p:nvSpPr>
            <p:cNvPr id="48140" name="AutoShape 10"/>
            <p:cNvSpPr>
              <a:spLocks noChangeArrowheads="1"/>
            </p:cNvSpPr>
            <p:nvPr/>
          </p:nvSpPr>
          <p:spPr bwMode="blackWhite">
            <a:xfrm>
              <a:off x="103" y="2475"/>
              <a:ext cx="5441" cy="184"/>
            </a:xfrm>
            <a:prstGeom prst="roundRect">
              <a:avLst>
                <a:gd name="adj" fmla="val 16667"/>
              </a:avLst>
            </a:prstGeom>
            <a:solidFill>
              <a:schemeClr val="bg2"/>
            </a:solidFill>
            <a:ln>
              <a:noFill/>
            </a:ln>
            <a:effectLst/>
            <a:extLst>
              <a:ext uri="{91240B29-F687-4F45-9708-019B960494DF}">
                <a14:hiddenLine xmlns:a14="http://schemas.microsoft.com/office/drawing/2010/main" w="9525">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nchor="ctr"/>
            <a:lstStyle>
              <a:lvl1pPr marL="365125" indent="-365125"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44513"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FontTx/>
                <a:buNone/>
              </a:pPr>
              <a:r>
                <a:rPr lang="en-US" altLang="zh-CN" sz="1400" b="0">
                  <a:solidFill>
                    <a:schemeClr val="bg1"/>
                  </a:solidFill>
                  <a:ea typeface="宋体" pitchFamily="2" charset="-122"/>
                </a:rPr>
                <a:t>4. </a:t>
              </a:r>
              <a:r>
                <a:rPr lang="zh-CN" altLang="en-US" sz="1400" b="0">
                  <a:solidFill>
                    <a:schemeClr val="bg1"/>
                  </a:solidFill>
                  <a:ea typeface="宋体" pitchFamily="2" charset="-122"/>
                </a:rPr>
                <a:t>采用适当的技术</a:t>
              </a:r>
              <a:endParaRPr lang="en-US" altLang="zh-CN" sz="1400" b="0">
                <a:solidFill>
                  <a:schemeClr val="bg1"/>
                </a:solidFill>
                <a:ea typeface="宋体" pitchFamily="2" charset="-122"/>
              </a:endParaRPr>
            </a:p>
          </p:txBody>
        </p:sp>
        <p:sp>
          <p:nvSpPr>
            <p:cNvPr id="48141" name="Text Box 11"/>
            <p:cNvSpPr txBox="1">
              <a:spLocks noChangeArrowheads="1"/>
            </p:cNvSpPr>
            <p:nvPr/>
          </p:nvSpPr>
          <p:spPr bwMode="blackWhite">
            <a:xfrm>
              <a:off x="107" y="2671"/>
              <a:ext cx="5531" cy="53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marL="182563" indent="-182563"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FontTx/>
                <a:buChar char="•"/>
              </a:pPr>
              <a:r>
                <a:rPr lang="en-US" altLang="zh-CN" sz="1400" b="0">
                  <a:solidFill>
                    <a:schemeClr val="folHlink"/>
                  </a:solidFill>
                  <a:ea typeface="宋体" pitchFamily="2" charset="-122"/>
                </a:rPr>
                <a:t>Excel</a:t>
              </a:r>
              <a:r>
                <a:rPr lang="zh-CN" altLang="en-US" sz="1400" b="0">
                  <a:solidFill>
                    <a:schemeClr val="folHlink"/>
                  </a:solidFill>
                  <a:ea typeface="宋体" pitchFamily="2" charset="-122"/>
                </a:rPr>
                <a:t>工作表是八十年代的预算技术</a:t>
              </a:r>
              <a:endParaRPr lang="en-US" altLang="zh-CN" sz="1400" b="0">
                <a:solidFill>
                  <a:schemeClr val="folHlink"/>
                </a:solidFill>
                <a:ea typeface="宋体" pitchFamily="2" charset="-122"/>
              </a:endParaRPr>
            </a:p>
            <a:p>
              <a:pPr eaLnBrk="1" hangingPunct="1">
                <a:spcBef>
                  <a:spcPct val="0"/>
                </a:spcBef>
                <a:spcAft>
                  <a:spcPct val="0"/>
                </a:spcAft>
                <a:buFontTx/>
                <a:buChar char="•"/>
              </a:pPr>
              <a:r>
                <a:rPr lang="zh-CN" altLang="en-US" sz="1400" b="0">
                  <a:solidFill>
                    <a:schemeClr val="folHlink"/>
                  </a:solidFill>
                  <a:ea typeface="宋体" pitchFamily="2" charset="-122"/>
                </a:rPr>
                <a:t>采用适当的技术可以将数据从分散的来源整合到预算框架</a:t>
              </a:r>
              <a:endParaRPr lang="en-US" altLang="zh-CN" sz="1400" b="0">
                <a:solidFill>
                  <a:schemeClr val="folHlink"/>
                </a:solidFill>
                <a:ea typeface="宋体" pitchFamily="2" charset="-122"/>
              </a:endParaRPr>
            </a:p>
            <a:p>
              <a:pPr eaLnBrk="1" hangingPunct="1">
                <a:spcBef>
                  <a:spcPct val="0"/>
                </a:spcBef>
                <a:spcAft>
                  <a:spcPct val="0"/>
                </a:spcAft>
                <a:buFontTx/>
                <a:buChar char="•"/>
              </a:pPr>
              <a:r>
                <a:rPr lang="zh-CN" altLang="en-US" sz="1400" b="0">
                  <a:solidFill>
                    <a:schemeClr val="folHlink"/>
                  </a:solidFill>
                  <a:ea typeface="宋体" pitchFamily="2" charset="-122"/>
                </a:rPr>
                <a:t>在保持集中控制的同时选择适当的技术以便业务主管直接录入预算数据</a:t>
              </a:r>
              <a:endParaRPr lang="en-US" altLang="zh-CN" sz="1400" b="0">
                <a:solidFill>
                  <a:schemeClr val="folHlink"/>
                </a:solidFill>
                <a:ea typeface="宋体" pitchFamily="2" charset="-122"/>
              </a:endParaRPr>
            </a:p>
            <a:p>
              <a:pPr eaLnBrk="1" hangingPunct="1">
                <a:spcBef>
                  <a:spcPct val="0"/>
                </a:spcBef>
                <a:spcAft>
                  <a:spcPct val="0"/>
                </a:spcAft>
                <a:buFontTx/>
                <a:buChar char="•"/>
              </a:pPr>
              <a:r>
                <a:rPr lang="zh-CN" altLang="en-US" sz="1400" b="0">
                  <a:solidFill>
                    <a:schemeClr val="folHlink"/>
                  </a:solidFill>
                  <a:ea typeface="宋体" pitchFamily="2" charset="-122"/>
                </a:rPr>
                <a:t>预算技术的一个重要功能是为企业实现自动化的工作流程</a:t>
              </a:r>
              <a:endParaRPr lang="en-US" altLang="zh-CN" sz="1400" b="0">
                <a:solidFill>
                  <a:schemeClr val="folHlink"/>
                </a:solidFill>
                <a:ea typeface="宋体" pitchFamily="2" charset="-122"/>
              </a:endParaRPr>
            </a:p>
          </p:txBody>
        </p:sp>
        <p:sp>
          <p:nvSpPr>
            <p:cNvPr id="48142" name="AutoShape 12"/>
            <p:cNvSpPr>
              <a:spLocks noChangeArrowheads="1"/>
            </p:cNvSpPr>
            <p:nvPr/>
          </p:nvSpPr>
          <p:spPr bwMode="blackWhite">
            <a:xfrm>
              <a:off x="103" y="3226"/>
              <a:ext cx="5441" cy="221"/>
            </a:xfrm>
            <a:prstGeom prst="roundRect">
              <a:avLst>
                <a:gd name="adj" fmla="val 16667"/>
              </a:avLst>
            </a:prstGeom>
            <a:solidFill>
              <a:schemeClr val="bg2"/>
            </a:solidFill>
            <a:ln>
              <a:noFill/>
            </a:ln>
            <a:effectLst/>
            <a:extLst>
              <a:ext uri="{91240B29-F687-4F45-9708-019B960494DF}">
                <a14:hiddenLine xmlns:a14="http://schemas.microsoft.com/office/drawing/2010/main" w="9525">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r>
                <a:rPr lang="en-US" altLang="zh-CN" b="0">
                  <a:ea typeface="宋体" pitchFamily="2" charset="-122"/>
                </a:rPr>
                <a:t>5. </a:t>
              </a:r>
              <a:r>
                <a:rPr lang="zh-CN" altLang="en-US" b="0">
                  <a:ea typeface="宋体" pitchFamily="2" charset="-122"/>
                </a:rPr>
                <a:t>回顾预算编制的主要目的</a:t>
              </a:r>
              <a:endParaRPr lang="en-US" altLang="zh-CN" b="0">
                <a:ea typeface="宋体" pitchFamily="2" charset="-122"/>
              </a:endParaRPr>
            </a:p>
          </p:txBody>
        </p:sp>
        <p:sp>
          <p:nvSpPr>
            <p:cNvPr id="48143" name="Text Box 13"/>
            <p:cNvSpPr txBox="1">
              <a:spLocks noChangeArrowheads="1"/>
            </p:cNvSpPr>
            <p:nvPr/>
          </p:nvSpPr>
          <p:spPr bwMode="blackWhite">
            <a:xfrm>
              <a:off x="103" y="3459"/>
              <a:ext cx="5531" cy="67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marL="182563" indent="-182563"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FontTx/>
                <a:buChar char="•"/>
              </a:pPr>
              <a:r>
                <a:rPr lang="zh-CN" altLang="en-US" sz="1400" b="0">
                  <a:solidFill>
                    <a:schemeClr val="folHlink"/>
                  </a:solidFill>
                  <a:ea typeface="宋体" pitchFamily="2" charset="-122"/>
                </a:rPr>
                <a:t>通过趋势分析避免预算数据的虚增虚减</a:t>
              </a:r>
              <a:endParaRPr lang="en-US" altLang="zh-CN" sz="1400" b="0">
                <a:solidFill>
                  <a:schemeClr val="folHlink"/>
                </a:solidFill>
                <a:ea typeface="宋体" pitchFamily="2" charset="-122"/>
              </a:endParaRPr>
            </a:p>
            <a:p>
              <a:pPr eaLnBrk="1" hangingPunct="1">
                <a:spcBef>
                  <a:spcPct val="0"/>
                </a:spcBef>
                <a:spcAft>
                  <a:spcPct val="0"/>
                </a:spcAft>
                <a:buFontTx/>
                <a:buChar char="•"/>
              </a:pPr>
              <a:r>
                <a:rPr lang="zh-CN" altLang="en-US" sz="1400" b="0">
                  <a:solidFill>
                    <a:schemeClr val="folHlink"/>
                  </a:solidFill>
                  <a:ea typeface="宋体" pitchFamily="2" charset="-122"/>
                </a:rPr>
                <a:t>如有可能，可将竞争对手信息纳入计划进行对比</a:t>
              </a:r>
              <a:endParaRPr lang="en-US" altLang="zh-CN" sz="1400" b="0">
                <a:solidFill>
                  <a:schemeClr val="folHlink"/>
                </a:solidFill>
                <a:ea typeface="宋体" pitchFamily="2" charset="-122"/>
              </a:endParaRPr>
            </a:p>
            <a:p>
              <a:pPr eaLnBrk="1" hangingPunct="1">
                <a:spcBef>
                  <a:spcPct val="0"/>
                </a:spcBef>
                <a:spcAft>
                  <a:spcPct val="0"/>
                </a:spcAft>
                <a:buFontTx/>
                <a:buChar char="•"/>
              </a:pPr>
              <a:r>
                <a:rPr lang="zh-CN" altLang="en-US" sz="1400" b="0">
                  <a:solidFill>
                    <a:schemeClr val="folHlink"/>
                  </a:solidFill>
                  <a:ea typeface="宋体" pitchFamily="2" charset="-122"/>
                </a:rPr>
                <a:t>预算和预测编制应经得起推敲，每个从趋势的偏离都应有具体事件作为支持解释</a:t>
              </a:r>
              <a:endParaRPr lang="en-US" altLang="zh-CN" sz="1400" b="0">
                <a:solidFill>
                  <a:schemeClr val="folHlink"/>
                </a:solidFill>
                <a:ea typeface="宋体" pitchFamily="2" charset="-122"/>
              </a:endParaRPr>
            </a:p>
            <a:p>
              <a:pPr eaLnBrk="1" hangingPunct="1">
                <a:spcBef>
                  <a:spcPct val="0"/>
                </a:spcBef>
                <a:spcAft>
                  <a:spcPct val="0"/>
                </a:spcAft>
                <a:buFontTx/>
                <a:buChar char="•"/>
              </a:pPr>
              <a:r>
                <a:rPr lang="zh-CN" altLang="en-US" sz="1400" b="0">
                  <a:solidFill>
                    <a:schemeClr val="folHlink"/>
                  </a:solidFill>
                  <a:ea typeface="宋体" pitchFamily="2" charset="-122"/>
                </a:rPr>
                <a:t>财务管理应负责数据质量的把关</a:t>
              </a:r>
              <a:endParaRPr lang="en-US" altLang="zh-CN" sz="1400" b="0">
                <a:solidFill>
                  <a:schemeClr val="folHlink"/>
                </a:solidFill>
                <a:ea typeface="宋体" pitchFamily="2" charset="-122"/>
              </a:endParaRPr>
            </a:p>
            <a:p>
              <a:pPr eaLnBrk="1" hangingPunct="1">
                <a:spcBef>
                  <a:spcPct val="0"/>
                </a:spcBef>
                <a:spcAft>
                  <a:spcPct val="0"/>
                </a:spcAft>
                <a:buFontTx/>
                <a:buChar char="•"/>
              </a:pPr>
              <a:r>
                <a:rPr lang="zh-CN" altLang="en-US" sz="1400" b="0">
                  <a:solidFill>
                    <a:schemeClr val="folHlink"/>
                  </a:solidFill>
                  <a:ea typeface="宋体" pitchFamily="2" charset="-122"/>
                </a:rPr>
                <a:t>企业内部应建立有效的沟通机制</a:t>
              </a:r>
              <a:endParaRPr lang="en-US" altLang="zh-CN" sz="1400" b="0">
                <a:solidFill>
                  <a:schemeClr val="folHlink"/>
                </a:solidFill>
                <a:ea typeface="宋体" pitchFamily="2" charset="-122"/>
              </a:endParaRPr>
            </a:p>
          </p:txBody>
        </p:sp>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179388" y="608013"/>
            <a:ext cx="8786812" cy="820737"/>
          </a:xfrm>
        </p:spPr>
        <p:txBody>
          <a:bodyPr/>
          <a:lstStyle/>
          <a:p>
            <a:pPr eaLnBrk="1" hangingPunct="1"/>
            <a:r>
              <a:rPr lang="zh-CN" altLang="en-GB" smtClean="0">
                <a:ea typeface="宋体" pitchFamily="2" charset="-122"/>
              </a:rPr>
              <a:t>目录</a:t>
            </a:r>
          </a:p>
        </p:txBody>
      </p:sp>
      <p:sp>
        <p:nvSpPr>
          <p:cNvPr id="49155" name="Rectangle 3"/>
          <p:cNvSpPr>
            <a:spLocks noGrp="1" noChangeArrowheads="1"/>
          </p:cNvSpPr>
          <p:nvPr>
            <p:ph type="subTitle" idx="1"/>
          </p:nvPr>
        </p:nvSpPr>
        <p:spPr>
          <a:xfrm>
            <a:off x="163513" y="1219200"/>
            <a:ext cx="7431087" cy="4338638"/>
          </a:xfrm>
        </p:spPr>
        <p:txBody>
          <a:bodyPr/>
          <a:lstStyle/>
          <a:p>
            <a:pPr marL="508000" indent="-508000" eaLnBrk="1" hangingPunct="1">
              <a:buFont typeface="Arial" pitchFamily="34" charset="0"/>
              <a:buAutoNum type="arabicPeriod" startAt="4"/>
            </a:pPr>
            <a:r>
              <a:rPr lang="zh-CN" altLang="en-GB" sz="2800" b="1" smtClean="0">
                <a:ea typeface="宋体" pitchFamily="2" charset="-122"/>
              </a:rPr>
              <a:t>预算编制的基本方法和流程</a:t>
            </a:r>
          </a:p>
          <a:p>
            <a:pPr marL="508000" indent="-508000" eaLnBrk="1" hangingPunct="1"/>
            <a:endParaRPr lang="zh-CN" altLang="en-GB" sz="2800" b="1" smtClean="0">
              <a:ea typeface="宋体" pitchFamily="2" charset="-122"/>
            </a:endParaRPr>
          </a:p>
          <a:p>
            <a:pPr lvl="1" eaLnBrk="1" hangingPunct="1">
              <a:buFontTx/>
              <a:buNone/>
            </a:pPr>
            <a:r>
              <a:rPr lang="en-GB" altLang="zh-CN" b="1" smtClean="0">
                <a:ea typeface="宋体" pitchFamily="2" charset="-122"/>
              </a:rPr>
              <a:t>4.1 </a:t>
            </a:r>
            <a:r>
              <a:rPr lang="zh-CN" altLang="en-GB" b="1" smtClean="0">
                <a:ea typeface="宋体" pitchFamily="2" charset="-122"/>
              </a:rPr>
              <a:t>预算编制的基本方式、方法</a:t>
            </a:r>
          </a:p>
          <a:p>
            <a:pPr lvl="1" eaLnBrk="1" hangingPunct="1">
              <a:buFontTx/>
              <a:buNone/>
            </a:pPr>
            <a:r>
              <a:rPr lang="en-GB" altLang="zh-CN" b="1" smtClean="0">
                <a:solidFill>
                  <a:srgbClr val="C0C0C0"/>
                </a:solidFill>
                <a:ea typeface="宋体" pitchFamily="2" charset="-122"/>
              </a:rPr>
              <a:t>4.2 </a:t>
            </a:r>
            <a:r>
              <a:rPr lang="zh-CN" altLang="en-GB" b="1" smtClean="0">
                <a:solidFill>
                  <a:srgbClr val="C0C0C0"/>
                </a:solidFill>
                <a:ea typeface="宋体" pitchFamily="2" charset="-122"/>
              </a:rPr>
              <a:t>预算编制的基本流程</a:t>
            </a:r>
          </a:p>
          <a:p>
            <a:pPr lvl="1" eaLnBrk="1" hangingPunct="1">
              <a:buFontTx/>
              <a:buNone/>
            </a:pPr>
            <a:r>
              <a:rPr lang="en-US" altLang="zh-CN" b="1" smtClean="0">
                <a:solidFill>
                  <a:srgbClr val="C0C0C0"/>
                </a:solidFill>
                <a:ea typeface="宋体" pitchFamily="2" charset="-122"/>
              </a:rPr>
              <a:t>4.3 </a:t>
            </a:r>
            <a:r>
              <a:rPr lang="zh-CN" altLang="en-US" b="1" smtClean="0">
                <a:solidFill>
                  <a:srgbClr val="C0C0C0"/>
                </a:solidFill>
                <a:ea typeface="宋体" pitchFamily="2" charset="-122"/>
              </a:rPr>
              <a:t>案例介绍</a:t>
            </a:r>
            <a:endParaRPr lang="zh-CN" altLang="en-GB" b="1" smtClean="0">
              <a:solidFill>
                <a:srgbClr val="C0C0C0"/>
              </a:solidFill>
              <a:ea typeface="宋体" pitchFamily="2" charset="-122"/>
            </a:endParaRPr>
          </a:p>
          <a:p>
            <a:pPr lvl="1" eaLnBrk="1" hangingPunct="1">
              <a:buFontTx/>
              <a:buNone/>
            </a:pPr>
            <a:endParaRPr lang="zh-CN" altLang="en-GB" b="1" smtClean="0">
              <a:solidFill>
                <a:srgbClr val="C0C0C0"/>
              </a:solidFill>
              <a:ea typeface="宋体" pitchFamily="2" charset="-122"/>
            </a:endParaRPr>
          </a:p>
        </p:txBody>
      </p:sp>
      <p:sp>
        <p:nvSpPr>
          <p:cNvPr id="49156" name="Text Box 4"/>
          <p:cNvSpPr txBox="1">
            <a:spLocks noChangeArrowheads="1"/>
          </p:cNvSpPr>
          <p:nvPr/>
        </p:nvSpPr>
        <p:spPr bwMode="blackWhite">
          <a:xfrm>
            <a:off x="373063" y="5761038"/>
            <a:ext cx="3440112" cy="488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rgbClr val="FB2B15"/>
                </a:solidFill>
                <a:ea typeface="宋体" pitchFamily="2" charset="-122"/>
              </a:rPr>
              <a:t>Need to modify the format to have consistent page separator </a:t>
            </a:r>
            <a:endParaRPr lang="zh-CN" altLang="en-GB" sz="1600">
              <a:solidFill>
                <a:srgbClr val="FB2B15"/>
              </a:solidFill>
              <a:ea typeface="宋体" pitchFamily="2" charset="-122"/>
            </a:endParaRPr>
          </a:p>
        </p:txBody>
      </p:sp>
      <p:pic>
        <p:nvPicPr>
          <p:cNvPr id="49157" name="Picture 5"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455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87313" y="10318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4.1 </a:t>
            </a:r>
            <a:r>
              <a:rPr lang="zh-CN" altLang="en-GB" sz="2400">
                <a:solidFill>
                  <a:schemeClr val="folHlink"/>
                </a:solidFill>
                <a:ea typeface="宋体" pitchFamily="2" charset="-122"/>
              </a:rPr>
              <a:t>预算编制的基本方式、方法</a:t>
            </a:r>
            <a:endParaRPr lang="en-GB" altLang="zh-CN" sz="2400">
              <a:solidFill>
                <a:schemeClr val="folHlink"/>
              </a:solidFill>
              <a:ea typeface="宋体" pitchFamily="2" charset="-122"/>
            </a:endParaRPr>
          </a:p>
        </p:txBody>
      </p:sp>
      <p:sp>
        <p:nvSpPr>
          <p:cNvPr id="50179" name="Line 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aphicFrame>
        <p:nvGraphicFramePr>
          <p:cNvPr id="1190948" name="Group 36"/>
          <p:cNvGraphicFramePr>
            <a:graphicFrameLocks noGrp="1"/>
          </p:cNvGraphicFramePr>
          <p:nvPr/>
        </p:nvGraphicFramePr>
        <p:xfrm>
          <a:off x="406400" y="1168400"/>
          <a:ext cx="8483600" cy="5173663"/>
        </p:xfrm>
        <a:graphic>
          <a:graphicData uri="http://schemas.openxmlformats.org/drawingml/2006/table">
            <a:tbl>
              <a:tblPr/>
              <a:tblGrid>
                <a:gridCol w="1454150"/>
                <a:gridCol w="1928813"/>
                <a:gridCol w="1876425"/>
                <a:gridCol w="3224212"/>
              </a:tblGrid>
              <a:tr h="317500">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1" i="0" u="none" strike="noStrike" cap="none" normalizeH="0" baseline="0" smtClean="0">
                          <a:ln>
                            <a:noFill/>
                          </a:ln>
                          <a:solidFill>
                            <a:schemeClr val="bg1"/>
                          </a:solidFill>
                          <a:effectLst/>
                          <a:latin typeface="Arial" charset="0"/>
                          <a:ea typeface="宋体" pitchFamily="2" charset="-122"/>
                          <a:cs typeface="Arial" charset="0"/>
                        </a:rPr>
                        <a:t>预算编制方法</a:t>
                      </a:r>
                      <a:endParaRPr kumimoji="0" lang="zh-CN" altLang="en-GB" sz="1600" b="1" i="0" u="none" strike="noStrike" cap="none" normalizeH="0" baseline="0" smtClean="0">
                        <a:ln>
                          <a:noFill/>
                        </a:ln>
                        <a:solidFill>
                          <a:schemeClr val="bg1"/>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1" i="0" u="none" strike="noStrike" cap="none" normalizeH="0" baseline="0" smtClean="0">
                          <a:ln>
                            <a:noFill/>
                          </a:ln>
                          <a:solidFill>
                            <a:schemeClr val="bg1"/>
                          </a:solidFill>
                          <a:effectLst/>
                          <a:latin typeface="Arial" charset="0"/>
                          <a:ea typeface="宋体" pitchFamily="2" charset="-122"/>
                          <a:cs typeface="Arial" charset="0"/>
                        </a:rPr>
                        <a:t>定义</a:t>
                      </a:r>
                      <a:endParaRPr kumimoji="0" lang="zh-CN" altLang="en-GB" sz="1600" b="1" i="0" u="none" strike="noStrike" cap="none" normalizeH="0" baseline="0" smtClean="0">
                        <a:ln>
                          <a:noFill/>
                        </a:ln>
                        <a:solidFill>
                          <a:schemeClr val="bg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1" i="0" u="none" strike="noStrike" cap="none" normalizeH="0" baseline="0" smtClean="0">
                          <a:ln>
                            <a:noFill/>
                          </a:ln>
                          <a:solidFill>
                            <a:schemeClr val="bg1"/>
                          </a:solidFill>
                          <a:effectLst/>
                          <a:latin typeface="Arial" charset="0"/>
                          <a:ea typeface="宋体" pitchFamily="2" charset="-122"/>
                          <a:cs typeface="Arial" charset="0"/>
                        </a:rPr>
                        <a:t>适用范围</a:t>
                      </a:r>
                      <a:endParaRPr kumimoji="0" lang="zh-CN" altLang="en-GB" sz="1600" b="1" i="0" u="none" strike="noStrike" cap="none" normalizeH="0" baseline="0" smtClean="0">
                        <a:ln>
                          <a:noFill/>
                        </a:ln>
                        <a:solidFill>
                          <a:schemeClr val="bg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1" i="0" u="none" strike="noStrike" cap="none" normalizeH="0" baseline="0" smtClean="0">
                          <a:ln>
                            <a:noFill/>
                          </a:ln>
                          <a:solidFill>
                            <a:schemeClr val="bg1"/>
                          </a:solidFill>
                          <a:effectLst/>
                          <a:latin typeface="Arial" charset="0"/>
                          <a:ea typeface="宋体" pitchFamily="2" charset="-122"/>
                          <a:cs typeface="Arial" charset="0"/>
                        </a:rPr>
                        <a:t>优点与局限</a:t>
                      </a:r>
                      <a:endParaRPr kumimoji="0" lang="zh-CN" altLang="en-GB" sz="1600" b="1" i="0" u="none" strike="noStrike" cap="none" normalizeH="0" baseline="0" smtClean="0">
                        <a:ln>
                          <a:noFill/>
                        </a:ln>
                        <a:solidFill>
                          <a:schemeClr val="bg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r>
              <a:tr h="1349375">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Tx/>
                        <a:buNone/>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由上而下的预算</a:t>
                      </a: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400" b="0" i="0" u="none" strike="noStrike" cap="none" normalizeH="0" baseline="0" smtClean="0">
                          <a:ln>
                            <a:noFill/>
                          </a:ln>
                          <a:solidFill>
                            <a:schemeClr val="bg2"/>
                          </a:solidFill>
                          <a:effectLst/>
                          <a:latin typeface="Arial" charset="0"/>
                          <a:ea typeface="宋体" pitchFamily="2" charset="-122"/>
                          <a:cs typeface="Arial" charset="0"/>
                        </a:rPr>
                        <a:t>首席执行官或总裁领导下的核心员工团队决定整个企业的目标和战略，列举资源限制，考虑竞争，编制预算并分配资源</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400" b="0" i="0" u="none" strike="noStrike" cap="none" normalizeH="0" baseline="0" smtClean="0">
                          <a:ln>
                            <a:noFill/>
                          </a:ln>
                          <a:solidFill>
                            <a:schemeClr val="bg2"/>
                          </a:solidFill>
                          <a:effectLst/>
                          <a:latin typeface="Arial" charset="0"/>
                          <a:ea typeface="宋体" pitchFamily="2" charset="-122"/>
                          <a:cs typeface="Arial" charset="0"/>
                        </a:rPr>
                        <a:t>主要适用于从长期战略角度制定的预算，适合部门间联系紧密、或面临危机的企业</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
                          <a:schemeClr val="tx1"/>
                        </a:buClr>
                        <a:buSzPct val="90000"/>
                        <a:buFont typeface="Wingdings" pitchFamily="2" charset="2"/>
                        <a:buNone/>
                        <a:tabLst/>
                      </a:pPr>
                      <a:r>
                        <a:rPr kumimoji="0" lang="zh-CN" altLang="en-US" sz="1400" b="1" i="0" u="none" strike="noStrike" cap="none" normalizeH="0" baseline="0" smtClean="0">
                          <a:ln>
                            <a:noFill/>
                          </a:ln>
                          <a:solidFill>
                            <a:schemeClr val="bg2"/>
                          </a:solidFill>
                          <a:effectLst/>
                          <a:latin typeface="Arial" charset="0"/>
                          <a:ea typeface="宋体" pitchFamily="2" charset="-122"/>
                          <a:cs typeface="Arial" charset="0"/>
                        </a:rPr>
                        <a:t>优点</a:t>
                      </a:r>
                      <a:r>
                        <a:rPr kumimoji="0" lang="zh-CN" altLang="en-US" sz="1400" b="0" i="0" u="none" strike="noStrike" cap="none" normalizeH="0" baseline="0" smtClean="0">
                          <a:ln>
                            <a:noFill/>
                          </a:ln>
                          <a:solidFill>
                            <a:schemeClr val="bg2"/>
                          </a:solidFill>
                          <a:effectLst/>
                          <a:latin typeface="Arial" charset="0"/>
                          <a:ea typeface="宋体" pitchFamily="2" charset="-122"/>
                          <a:cs typeface="Arial" charset="0"/>
                        </a:rPr>
                        <a:t>：耗时较少，不需要太多辩论</a:t>
                      </a:r>
                    </a:p>
                    <a:p>
                      <a:pPr marL="0" marR="0" lvl="0" indent="0" algn="l" defTabSz="695325" rtl="0" eaLnBrk="1" fontAlgn="base" latinLnBrk="0" hangingPunct="1">
                        <a:lnSpc>
                          <a:spcPct val="100000"/>
                        </a:lnSpc>
                        <a:spcBef>
                          <a:spcPct val="20000"/>
                        </a:spcBef>
                        <a:spcAft>
                          <a:spcPct val="20000"/>
                        </a:spcAft>
                        <a:buClr>
                          <a:schemeClr val="tx1"/>
                        </a:buClr>
                        <a:buSzPct val="90000"/>
                        <a:buFont typeface="Wingdings" pitchFamily="2" charset="2"/>
                        <a:buNone/>
                        <a:tabLst/>
                      </a:pPr>
                      <a:r>
                        <a:rPr kumimoji="0" lang="zh-CN" altLang="en-US" sz="1400" b="1" i="0" u="none" strike="noStrike" cap="none" normalizeH="0" baseline="0" smtClean="0">
                          <a:ln>
                            <a:noFill/>
                          </a:ln>
                          <a:solidFill>
                            <a:schemeClr val="bg2"/>
                          </a:solidFill>
                          <a:effectLst/>
                          <a:latin typeface="Arial" charset="0"/>
                          <a:ea typeface="宋体" pitchFamily="2" charset="-122"/>
                          <a:cs typeface="Arial" charset="0"/>
                        </a:rPr>
                        <a:t>局限</a:t>
                      </a:r>
                      <a:r>
                        <a:rPr kumimoji="0" lang="zh-CN" altLang="en-US" sz="1400" b="0" i="0" u="none" strike="noStrike" cap="none" normalizeH="0" baseline="0" smtClean="0">
                          <a:ln>
                            <a:noFill/>
                          </a:ln>
                          <a:solidFill>
                            <a:schemeClr val="bg2"/>
                          </a:solidFill>
                          <a:effectLst/>
                          <a:latin typeface="Arial" charset="0"/>
                          <a:ea typeface="宋体" pitchFamily="2" charset="-122"/>
                          <a:cs typeface="Arial" charset="0"/>
                        </a:rPr>
                        <a:t>：核心团队未必具备编制业务单元预算所需全部知识，导致预算数据未必合理；缺乏参与决策，基层管理人员未必积极响应</a:t>
                      </a:r>
                      <a:endParaRPr kumimoji="0" lang="en-US" altLang="zh-CN" sz="14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43063">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80000"/>
                        <a:buFont typeface="Arial" charset="0"/>
                        <a:buNone/>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由下而上的预算</a:t>
                      </a: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Tx/>
                        <a:buNone/>
                        <a:tabLst/>
                      </a:pPr>
                      <a:r>
                        <a:rPr kumimoji="0" lang="zh-CN" altLang="en-US" sz="1400" b="0" i="0" u="none" strike="noStrike" cap="none" normalizeH="0" baseline="0" smtClean="0">
                          <a:ln>
                            <a:noFill/>
                          </a:ln>
                          <a:solidFill>
                            <a:schemeClr val="bg2"/>
                          </a:solidFill>
                          <a:effectLst/>
                          <a:latin typeface="Arial" charset="0"/>
                          <a:ea typeface="宋体" pitchFamily="2" charset="-122"/>
                          <a:cs typeface="Arial" charset="0"/>
                        </a:rPr>
                        <a:t>以业务单元目标为基础的经营（部门）层开始，在符合企业总体目标前提下，各部门编制自己的预算，最后汇总成总预算。</a:t>
                      </a:r>
                      <a:endParaRPr kumimoji="0" lang="en-US" altLang="zh-CN" sz="14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Tx/>
                        <a:buNone/>
                        <a:tabLst/>
                      </a:pPr>
                      <a:r>
                        <a:rPr kumimoji="0" lang="zh-CN" altLang="en-US" sz="1400" b="0" i="0" u="none" strike="noStrike" cap="none" normalizeH="0" baseline="0" smtClean="0">
                          <a:ln>
                            <a:noFill/>
                          </a:ln>
                          <a:solidFill>
                            <a:schemeClr val="bg2"/>
                          </a:solidFill>
                          <a:effectLst/>
                          <a:latin typeface="Arial" charset="0"/>
                          <a:ea typeface="宋体" pitchFamily="2" charset="-122"/>
                          <a:cs typeface="Arial" charset="0"/>
                        </a:rPr>
                        <a:t>适用于责任单元管理人员富有创造性，而且熟悉业务运作的企业</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
                          <a:schemeClr val="tx1"/>
                        </a:buClr>
                        <a:buSzPct val="90000"/>
                        <a:buFont typeface="Wingdings" pitchFamily="2" charset="2"/>
                        <a:buNone/>
                        <a:tabLst/>
                      </a:pPr>
                      <a:r>
                        <a:rPr kumimoji="0" lang="zh-CN" altLang="en-US" sz="1400" b="1" i="0" u="none" strike="noStrike" cap="none" normalizeH="0" baseline="0" smtClean="0">
                          <a:ln>
                            <a:noFill/>
                          </a:ln>
                          <a:solidFill>
                            <a:schemeClr val="bg2"/>
                          </a:solidFill>
                          <a:effectLst/>
                          <a:latin typeface="Arial" charset="0"/>
                          <a:ea typeface="宋体" pitchFamily="2" charset="-122"/>
                          <a:cs typeface="Arial" charset="0"/>
                        </a:rPr>
                        <a:t>优点</a:t>
                      </a:r>
                      <a:r>
                        <a:rPr kumimoji="0" lang="zh-CN" altLang="en-US" sz="1400" b="0" i="0" u="none" strike="noStrike" cap="none" normalizeH="0" baseline="0" smtClean="0">
                          <a:ln>
                            <a:noFill/>
                          </a:ln>
                          <a:solidFill>
                            <a:schemeClr val="bg2"/>
                          </a:solidFill>
                          <a:effectLst/>
                          <a:latin typeface="Arial" charset="0"/>
                          <a:ea typeface="宋体" pitchFamily="2" charset="-122"/>
                          <a:cs typeface="Arial" charset="0"/>
                        </a:rPr>
                        <a:t>：业务管理人员的参与调动其达成预算目标的积极性；促进其对企业整体目标的认识和部门目标的理解；预算估计值比较精确</a:t>
                      </a:r>
                      <a:endParaRPr kumimoji="0" lang="en-US" altLang="zh-CN" sz="1400" b="0" i="0" u="none" strike="noStrike" cap="none" normalizeH="0" baseline="0" smtClean="0">
                        <a:ln>
                          <a:noFill/>
                        </a:ln>
                        <a:solidFill>
                          <a:schemeClr val="bg2"/>
                        </a:solidFill>
                        <a:effectLst/>
                        <a:latin typeface="Arial" charset="0"/>
                        <a:ea typeface="宋体" pitchFamily="2" charset="-122"/>
                        <a:cs typeface="Arial" charset="0"/>
                      </a:endParaRPr>
                    </a:p>
                    <a:p>
                      <a:pPr marL="0" marR="0" lvl="0" indent="0" algn="l" defTabSz="695325" rtl="0" eaLnBrk="1" fontAlgn="base" latinLnBrk="0" hangingPunct="1">
                        <a:lnSpc>
                          <a:spcPct val="100000"/>
                        </a:lnSpc>
                        <a:spcBef>
                          <a:spcPct val="20000"/>
                        </a:spcBef>
                        <a:spcAft>
                          <a:spcPct val="20000"/>
                        </a:spcAft>
                        <a:buClr>
                          <a:schemeClr val="tx1"/>
                        </a:buClr>
                        <a:buSzPct val="90000"/>
                        <a:buFont typeface="Wingdings" pitchFamily="2" charset="2"/>
                        <a:buNone/>
                        <a:tabLst/>
                      </a:pPr>
                      <a:r>
                        <a:rPr kumimoji="0" lang="zh-CN" altLang="en-US" sz="1400" b="1" i="0" u="none" strike="noStrike" cap="none" normalizeH="0" baseline="0" smtClean="0">
                          <a:ln>
                            <a:noFill/>
                          </a:ln>
                          <a:solidFill>
                            <a:schemeClr val="bg2"/>
                          </a:solidFill>
                          <a:effectLst/>
                          <a:latin typeface="Arial" charset="0"/>
                          <a:ea typeface="宋体" pitchFamily="2" charset="-122"/>
                          <a:cs typeface="Arial" charset="0"/>
                        </a:rPr>
                        <a:t>局限</a:t>
                      </a:r>
                      <a:r>
                        <a:rPr kumimoji="0" lang="zh-CN" altLang="en-US" sz="1400" b="0" i="0" u="none" strike="noStrike" cap="none" normalizeH="0" baseline="0" smtClean="0">
                          <a:ln>
                            <a:noFill/>
                          </a:ln>
                          <a:solidFill>
                            <a:schemeClr val="bg2"/>
                          </a:solidFill>
                          <a:effectLst/>
                          <a:latin typeface="Arial" charset="0"/>
                          <a:ea typeface="宋体" pitchFamily="2" charset="-122"/>
                          <a:cs typeface="Arial" charset="0"/>
                        </a:rPr>
                        <a:t>：耗时较多，部分业务单元目标有可能被忽略；高级管理层仍需参与以确保不同目标被整合并与企业目标一致</a:t>
                      </a:r>
                      <a:endParaRPr kumimoji="0" lang="en-US" altLang="zh-CN" sz="14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63725">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0" i="0" u="none" strike="noStrike" cap="none" normalizeH="0" baseline="0" smtClean="0">
                          <a:ln>
                            <a:noFill/>
                          </a:ln>
                          <a:solidFill>
                            <a:schemeClr val="bg2"/>
                          </a:solidFill>
                          <a:effectLst/>
                          <a:latin typeface="Arial" charset="0"/>
                          <a:ea typeface="宋体" pitchFamily="2" charset="-122"/>
                          <a:cs typeface="Arial" charset="0"/>
                        </a:rPr>
                        <a:t>自下而上与自上而下相结合的预算（混合预算）</a:t>
                      </a:r>
                      <a:endParaRPr kumimoji="0" lang="en-US" altLang="zh-CN"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Tx/>
                        <a:buNone/>
                        <a:tabLst/>
                      </a:pPr>
                      <a:r>
                        <a:rPr kumimoji="0" lang="zh-CN" altLang="en-US" sz="1400" b="0" i="0" u="none" strike="noStrike" cap="none" normalizeH="0" baseline="0" smtClean="0">
                          <a:ln>
                            <a:noFill/>
                          </a:ln>
                          <a:solidFill>
                            <a:schemeClr val="bg2"/>
                          </a:solidFill>
                          <a:effectLst/>
                          <a:latin typeface="Arial" charset="0"/>
                          <a:ea typeface="宋体" pitchFamily="2" charset="-122"/>
                          <a:cs typeface="Arial" charset="0"/>
                        </a:rPr>
                        <a:t>高级管理层提供方向，中层管理人员提出行动方案，基层管理员工将至具体化到负责人员、实现预算方法等的程度。</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Tx/>
                        <a:buNone/>
                        <a:tabLst/>
                      </a:pPr>
                      <a:r>
                        <a:rPr kumimoji="0" lang="zh-CN" altLang="en-US" sz="1400" b="0" i="0" u="none" strike="noStrike" cap="none" normalizeH="0" baseline="0" smtClean="0">
                          <a:ln>
                            <a:noFill/>
                          </a:ln>
                          <a:solidFill>
                            <a:schemeClr val="bg2"/>
                          </a:solidFill>
                          <a:effectLst/>
                          <a:latin typeface="Arial" charset="0"/>
                          <a:ea typeface="宋体" pitchFamily="2" charset="-122"/>
                          <a:cs typeface="Arial" charset="0"/>
                        </a:rPr>
                        <a:t>多数大型企业采用这种方法，不同程度的将上述两种方法结合起来</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446088" algn="l" defTabSz="695325">
                        <a:spcAft>
                          <a:spcPct val="20000"/>
                        </a:spcAft>
                        <a:defRPr>
                          <a:solidFill>
                            <a:schemeClr val="bg2"/>
                          </a:solidFill>
                          <a:latin typeface="Arial" charset="0"/>
                          <a:cs typeface="Arial" charset="0"/>
                        </a:defRPr>
                      </a:lvl2pPr>
                      <a:lvl3pPr marL="625475" algn="l" defTabSz="695325">
                        <a:spcAft>
                          <a:spcPct val="20000"/>
                        </a:spcAft>
                        <a:buFont typeface="Arial" charset="0"/>
                        <a:defRPr>
                          <a:solidFill>
                            <a:schemeClr val="bg2"/>
                          </a:solidFill>
                          <a:latin typeface="Arial" charset="0"/>
                          <a:cs typeface="Arial" charset="0"/>
                        </a:defRPr>
                      </a:lvl3pPr>
                      <a:lvl4pPr marL="804863"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Tx/>
                        <a:buNone/>
                        <a:tabLst/>
                      </a:pPr>
                      <a:r>
                        <a:rPr kumimoji="0" lang="zh-CN" altLang="en-US" sz="1400" b="1" i="0" u="none" strike="noStrike" cap="none" normalizeH="0" baseline="0" smtClean="0">
                          <a:ln>
                            <a:noFill/>
                          </a:ln>
                          <a:solidFill>
                            <a:schemeClr val="bg2"/>
                          </a:solidFill>
                          <a:effectLst/>
                          <a:latin typeface="Arial" charset="0"/>
                          <a:ea typeface="宋体" pitchFamily="2" charset="-122"/>
                          <a:cs typeface="Arial" charset="0"/>
                        </a:rPr>
                        <a:t>优点</a:t>
                      </a:r>
                      <a:r>
                        <a:rPr kumimoji="0" lang="zh-CN" altLang="en-US" sz="1400" b="0" i="0" u="none" strike="noStrike" cap="none" normalizeH="0" baseline="0" smtClean="0">
                          <a:ln>
                            <a:noFill/>
                          </a:ln>
                          <a:solidFill>
                            <a:schemeClr val="bg2"/>
                          </a:solidFill>
                          <a:effectLst/>
                          <a:latin typeface="Arial" charset="0"/>
                          <a:ea typeface="宋体" pitchFamily="2" charset="-122"/>
                          <a:cs typeface="Arial" charset="0"/>
                        </a:rPr>
                        <a:t>：结合了上述两种方法的优点，一定程度上缓和时间投入或多、人员积极性受挫的消极因素，同时通过各级管理人员的参与确保预算数据既相对可靠又与企业整体目标一致</a:t>
                      </a:r>
                    </a:p>
                    <a:p>
                      <a:pPr marL="0" marR="0" lvl="0" indent="0" algn="l" defTabSz="695325" rtl="0" eaLnBrk="1" fontAlgn="base" latinLnBrk="0" hangingPunct="1">
                        <a:lnSpc>
                          <a:spcPct val="100000"/>
                        </a:lnSpc>
                        <a:spcBef>
                          <a:spcPct val="20000"/>
                        </a:spcBef>
                        <a:spcAft>
                          <a:spcPct val="20000"/>
                        </a:spcAft>
                        <a:buClrTx/>
                        <a:buSzPct val="90000"/>
                        <a:buFontTx/>
                        <a:buNone/>
                        <a:tabLst/>
                      </a:pPr>
                      <a:r>
                        <a:rPr kumimoji="0" lang="zh-CN" altLang="en-US" sz="1400" b="1" i="0" u="none" strike="noStrike" cap="none" normalizeH="0" baseline="0" smtClean="0">
                          <a:ln>
                            <a:noFill/>
                          </a:ln>
                          <a:solidFill>
                            <a:schemeClr val="bg2"/>
                          </a:solidFill>
                          <a:effectLst/>
                          <a:latin typeface="Arial" charset="0"/>
                          <a:ea typeface="宋体" pitchFamily="2" charset="-122"/>
                          <a:cs typeface="Arial" charset="0"/>
                        </a:rPr>
                        <a:t>局限</a:t>
                      </a:r>
                      <a:r>
                        <a:rPr kumimoji="0" lang="zh-CN" altLang="en-US" sz="1400" b="0" i="0" u="none" strike="noStrike" cap="none" normalizeH="0" baseline="0" smtClean="0">
                          <a:ln>
                            <a:noFill/>
                          </a:ln>
                          <a:solidFill>
                            <a:schemeClr val="bg2"/>
                          </a:solidFill>
                          <a:effectLst/>
                          <a:latin typeface="Arial" charset="0"/>
                          <a:ea typeface="宋体" pitchFamily="2" charset="-122"/>
                          <a:cs typeface="Arial" charset="0"/>
                        </a:rPr>
                        <a:t>：在不同阶段对两种方法的应用程度可能不同，缺少实际预算管理经验可能出现两种方法的优点都不明显的情况</a:t>
                      </a:r>
                      <a:endParaRPr kumimoji="0" lang="en-US" altLang="zh-CN" sz="14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0207" name="Text Box 31"/>
          <p:cNvSpPr txBox="1">
            <a:spLocks noChangeArrowheads="1"/>
          </p:cNvSpPr>
          <p:nvPr/>
        </p:nvSpPr>
        <p:spPr bwMode="blackWhite">
          <a:xfrm>
            <a:off x="87313" y="746125"/>
            <a:ext cx="7975600" cy="304800"/>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2000">
                <a:solidFill>
                  <a:schemeClr val="tx1"/>
                </a:solidFill>
                <a:ea typeface="宋体" pitchFamily="2" charset="-122"/>
              </a:rPr>
              <a:t>预算编制的主要方式有：</a:t>
            </a:r>
            <a:endParaRPr lang="zh-CN" altLang="en-GB" sz="2000">
              <a:solidFill>
                <a:schemeClr val="tx1"/>
              </a:solidFill>
              <a:ea typeface="宋体" pitchFamily="2" charset="-122"/>
            </a:endParaRPr>
          </a:p>
        </p:txBody>
      </p:sp>
      <p:sp>
        <p:nvSpPr>
          <p:cNvPr id="50208" name="Rectangle 37"/>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D8E7A745-9058-4B12-AB5C-462FA6CEE40C}" type="slidenum">
              <a:rPr lang="en-GB" altLang="zh-CN" sz="1100" b="0">
                <a:solidFill>
                  <a:schemeClr val="bg2"/>
                </a:solidFill>
                <a:ea typeface="宋体" pitchFamily="2" charset="-122"/>
              </a:rPr>
              <a:pPr algn="r" eaLnBrk="1" hangingPunct="1">
                <a:buSzTx/>
              </a:pPr>
              <a:t>42</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2"/>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B177CCFD-ADF5-4777-83BE-ECC6F69DB0D3}" type="slidenum">
              <a:rPr lang="en-GB" altLang="zh-CN" sz="1100" b="0">
                <a:solidFill>
                  <a:schemeClr val="bg2"/>
                </a:solidFill>
              </a:rPr>
              <a:pPr eaLnBrk="1" hangingPunct="1"/>
              <a:t>43</a:t>
            </a:fld>
            <a:endParaRPr lang="en-GB" altLang="zh-CN" sz="1100" b="0">
              <a:solidFill>
                <a:schemeClr val="bg2"/>
              </a:solidFill>
            </a:endParaRPr>
          </a:p>
        </p:txBody>
      </p:sp>
      <p:sp>
        <p:nvSpPr>
          <p:cNvPr id="51203" name="Rectangle 37"/>
          <p:cNvSpPr>
            <a:spLocks noChangeArrowheads="1"/>
          </p:cNvSpPr>
          <p:nvPr/>
        </p:nvSpPr>
        <p:spPr bwMode="blackWhite">
          <a:xfrm>
            <a:off x="160338" y="2095500"/>
            <a:ext cx="8742362" cy="2411413"/>
          </a:xfrm>
          <a:prstGeom prst="rect">
            <a:avLst/>
          </a:prstGeom>
          <a:solidFill>
            <a:schemeClr val="bg1"/>
          </a:solidFill>
          <a:ln w="2857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51204" name="Rectangle 2"/>
          <p:cNvSpPr>
            <a:spLocks noGrp="1" noChangeArrowheads="1"/>
          </p:cNvSpPr>
          <p:nvPr>
            <p:ph type="title"/>
          </p:nvPr>
        </p:nvSpPr>
        <p:spPr>
          <a:xfrm>
            <a:off x="109538" y="100013"/>
            <a:ext cx="8805862" cy="755650"/>
          </a:xfrm>
        </p:spPr>
        <p:txBody>
          <a:bodyPr/>
          <a:lstStyle/>
          <a:p>
            <a:pPr eaLnBrk="1" hangingPunct="1"/>
            <a:r>
              <a:rPr lang="en-GB" altLang="zh-CN" b="1" smtClean="0">
                <a:ea typeface="宋体" pitchFamily="2" charset="-122"/>
              </a:rPr>
              <a:t>4.1 </a:t>
            </a:r>
            <a:r>
              <a:rPr lang="zh-CN" altLang="en-GB" b="1" smtClean="0">
                <a:ea typeface="宋体" pitchFamily="2" charset="-122"/>
              </a:rPr>
              <a:t>预算编制的基本方法</a:t>
            </a:r>
            <a:endParaRPr lang="en-GB" altLang="zh-CN" b="1" smtClean="0">
              <a:ea typeface="宋体" pitchFamily="2" charset="-122"/>
            </a:endParaRPr>
          </a:p>
        </p:txBody>
      </p:sp>
      <p:sp>
        <p:nvSpPr>
          <p:cNvPr id="51205" name="Text Box 3"/>
          <p:cNvSpPr txBox="1">
            <a:spLocks noChangeArrowheads="1"/>
          </p:cNvSpPr>
          <p:nvPr/>
        </p:nvSpPr>
        <p:spPr bwMode="auto">
          <a:xfrm>
            <a:off x="160338" y="804863"/>
            <a:ext cx="78787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sz="2000">
                <a:solidFill>
                  <a:schemeClr val="tx1"/>
                </a:solidFill>
                <a:ea typeface="宋体" pitchFamily="2" charset="-122"/>
              </a:rPr>
              <a:t>预算编制的主要方法有：</a:t>
            </a:r>
            <a:endParaRPr lang="en-US" altLang="zh-CN" sz="2000">
              <a:solidFill>
                <a:schemeClr val="tx1"/>
              </a:solidFill>
              <a:ea typeface="宋体" pitchFamily="2" charset="-122"/>
            </a:endParaRPr>
          </a:p>
        </p:txBody>
      </p:sp>
      <p:sp>
        <p:nvSpPr>
          <p:cNvPr id="51206" name="Rectangle 4"/>
          <p:cNvSpPr>
            <a:spLocks noChangeArrowheads="1"/>
          </p:cNvSpPr>
          <p:nvPr/>
        </p:nvSpPr>
        <p:spPr bwMode="auto">
          <a:xfrm>
            <a:off x="6292850" y="3995738"/>
            <a:ext cx="2486025" cy="198437"/>
          </a:xfrm>
          <a:prstGeom prst="rect">
            <a:avLst/>
          </a:prstGeom>
          <a:noFill/>
          <a:ln>
            <a:noFill/>
          </a:ln>
          <a:effectLst/>
          <a:extLst>
            <a:ext uri="{909E8E84-426E-40DD-AFC4-6F175D3DCCD1}">
              <a14:hiddenFill xmlns:a14="http://schemas.microsoft.com/office/drawing/2010/main">
                <a:solidFill>
                  <a:srgbClr val="B2D2DE"/>
                </a:solidFill>
              </a14:hiddenFill>
            </a:ext>
            <a:ext uri="{91240B29-F687-4F45-9708-019B960494DF}">
              <a14:hiddenLine xmlns:a14="http://schemas.microsoft.com/office/drawing/2010/main" w="15875">
                <a:solidFill>
                  <a:srgbClr val="000000"/>
                </a:solidFill>
                <a:miter lim="800000"/>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lIns="0" tIns="0" rIns="0" bIns="0"/>
          <a:lstStyle>
            <a:lvl1pPr algn="l" defTabSz="9525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57188" algn="l" defTabSz="952500" eaLnBrk="0" hangingPunct="0">
              <a:spcAft>
                <a:spcPct val="20000"/>
              </a:spcAft>
              <a:buChar char="•"/>
              <a:defRPr sz="2000">
                <a:solidFill>
                  <a:schemeClr val="bg2"/>
                </a:solidFill>
                <a:latin typeface="Arial" pitchFamily="34" charset="0"/>
                <a:cs typeface="Arial" pitchFamily="34" charset="0"/>
              </a:defRPr>
            </a:lvl2pPr>
            <a:lvl3pPr marL="295275" indent="-363538"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87375" indent="-350838" algn="l" defTabSz="952500" eaLnBrk="0" hangingPunct="0">
              <a:spcAft>
                <a:spcPct val="20000"/>
              </a:spcAft>
              <a:buChar char="•"/>
              <a:defRPr sz="2000">
                <a:solidFill>
                  <a:schemeClr val="bg2"/>
                </a:solidFill>
                <a:latin typeface="Arial" pitchFamily="34" charset="0"/>
                <a:cs typeface="Arial" pitchFamily="34" charset="0"/>
              </a:defRPr>
            </a:lvl4pPr>
            <a:lvl5pPr marL="1438275" indent="-360363"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en-US" sz="1600">
                <a:solidFill>
                  <a:schemeClr val="tx1"/>
                </a:solidFill>
                <a:ea typeface="宋体" pitchFamily="2" charset="-122"/>
              </a:rPr>
              <a:t>基期调整预算</a:t>
            </a:r>
            <a:endParaRPr lang="zh-CN" altLang="en-GB" sz="1600">
              <a:solidFill>
                <a:schemeClr val="tx1"/>
              </a:solidFill>
              <a:ea typeface="宋体" pitchFamily="2" charset="-122"/>
            </a:endParaRPr>
          </a:p>
        </p:txBody>
      </p:sp>
      <p:sp>
        <p:nvSpPr>
          <p:cNvPr id="51207" name="Rectangle 5"/>
          <p:cNvSpPr>
            <a:spLocks noChangeArrowheads="1"/>
          </p:cNvSpPr>
          <p:nvPr/>
        </p:nvSpPr>
        <p:spPr bwMode="auto">
          <a:xfrm>
            <a:off x="3806825" y="3995738"/>
            <a:ext cx="2486025" cy="198437"/>
          </a:xfrm>
          <a:prstGeom prst="rect">
            <a:avLst/>
          </a:prstGeom>
          <a:noFill/>
          <a:ln>
            <a:noFill/>
          </a:ln>
          <a:effectLst/>
          <a:extLst>
            <a:ext uri="{909E8E84-426E-40DD-AFC4-6F175D3DCCD1}">
              <a14:hiddenFill xmlns:a14="http://schemas.microsoft.com/office/drawing/2010/main">
                <a:solidFill>
                  <a:srgbClr val="B2D2DE"/>
                </a:solidFill>
              </a14:hiddenFill>
            </a:ext>
            <a:ext uri="{91240B29-F687-4F45-9708-019B960494DF}">
              <a14:hiddenLine xmlns:a14="http://schemas.microsoft.com/office/drawing/2010/main" w="15875">
                <a:solidFill>
                  <a:srgbClr val="000000"/>
                </a:solidFill>
                <a:miter lim="800000"/>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lIns="0" tIns="0" rIns="0" bIns="0"/>
          <a:lstStyle>
            <a:lvl1pPr algn="l" defTabSz="9525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57188" algn="l" defTabSz="952500" eaLnBrk="0" hangingPunct="0">
              <a:spcAft>
                <a:spcPct val="20000"/>
              </a:spcAft>
              <a:buChar char="•"/>
              <a:defRPr sz="2000">
                <a:solidFill>
                  <a:schemeClr val="bg2"/>
                </a:solidFill>
                <a:latin typeface="Arial" pitchFamily="34" charset="0"/>
                <a:cs typeface="Arial" pitchFamily="34" charset="0"/>
              </a:defRPr>
            </a:lvl2pPr>
            <a:lvl3pPr marL="295275" indent="-363538"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87375" indent="-350838" algn="l" defTabSz="952500" eaLnBrk="0" hangingPunct="0">
              <a:spcAft>
                <a:spcPct val="20000"/>
              </a:spcAft>
              <a:buChar char="•"/>
              <a:defRPr sz="2000">
                <a:solidFill>
                  <a:schemeClr val="bg2"/>
                </a:solidFill>
                <a:latin typeface="Arial" pitchFamily="34" charset="0"/>
                <a:cs typeface="Arial" pitchFamily="34" charset="0"/>
              </a:defRPr>
            </a:lvl4pPr>
            <a:lvl5pPr marL="1438275" indent="-360363"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en-US" sz="1600">
                <a:solidFill>
                  <a:schemeClr val="tx1"/>
                </a:solidFill>
                <a:ea typeface="宋体" pitchFamily="2" charset="-122"/>
              </a:rPr>
              <a:t>滚动预算</a:t>
            </a:r>
            <a:endParaRPr lang="zh-CN" altLang="en-GB" sz="1600">
              <a:solidFill>
                <a:schemeClr val="tx1"/>
              </a:solidFill>
              <a:ea typeface="宋体" pitchFamily="2" charset="-122"/>
            </a:endParaRPr>
          </a:p>
        </p:txBody>
      </p:sp>
      <p:sp>
        <p:nvSpPr>
          <p:cNvPr id="51208" name="Rectangle 6"/>
          <p:cNvSpPr>
            <a:spLocks noChangeArrowheads="1"/>
          </p:cNvSpPr>
          <p:nvPr/>
        </p:nvSpPr>
        <p:spPr bwMode="auto">
          <a:xfrm>
            <a:off x="1471613" y="3995738"/>
            <a:ext cx="2335212" cy="198437"/>
          </a:xfrm>
          <a:prstGeom prst="rect">
            <a:avLst/>
          </a:prstGeom>
          <a:noFill/>
          <a:ln>
            <a:noFill/>
          </a:ln>
          <a:effectLst/>
          <a:extLst>
            <a:ext uri="{909E8E84-426E-40DD-AFC4-6F175D3DCCD1}">
              <a14:hiddenFill xmlns:a14="http://schemas.microsoft.com/office/drawing/2010/main">
                <a:solidFill>
                  <a:srgbClr val="B2D2DE"/>
                </a:solidFill>
              </a14:hiddenFill>
            </a:ext>
            <a:ext uri="{91240B29-F687-4F45-9708-019B960494DF}">
              <a14:hiddenLine xmlns:a14="http://schemas.microsoft.com/office/drawing/2010/main" w="15875">
                <a:solidFill>
                  <a:srgbClr val="000000"/>
                </a:solidFill>
                <a:miter lim="800000"/>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lIns="0" tIns="0" rIns="0" bIns="0"/>
          <a:lstStyle>
            <a:lvl1pPr algn="l" defTabSz="9525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57188" algn="l" defTabSz="952500" eaLnBrk="0" hangingPunct="0">
              <a:spcAft>
                <a:spcPct val="20000"/>
              </a:spcAft>
              <a:buChar char="•"/>
              <a:defRPr sz="2000">
                <a:solidFill>
                  <a:schemeClr val="bg2"/>
                </a:solidFill>
                <a:latin typeface="Arial" pitchFamily="34" charset="0"/>
                <a:cs typeface="Arial" pitchFamily="34" charset="0"/>
              </a:defRPr>
            </a:lvl2pPr>
            <a:lvl3pPr marL="295275" indent="-363538"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87375" indent="-350838" algn="l" defTabSz="952500" eaLnBrk="0" hangingPunct="0">
              <a:spcAft>
                <a:spcPct val="20000"/>
              </a:spcAft>
              <a:buChar char="•"/>
              <a:defRPr sz="2000">
                <a:solidFill>
                  <a:schemeClr val="bg2"/>
                </a:solidFill>
                <a:latin typeface="Arial" pitchFamily="34" charset="0"/>
                <a:cs typeface="Arial" pitchFamily="34" charset="0"/>
              </a:defRPr>
            </a:lvl4pPr>
            <a:lvl5pPr marL="1438275" indent="-360363"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en-US" sz="1600">
                <a:solidFill>
                  <a:schemeClr val="tx1"/>
                </a:solidFill>
                <a:ea typeface="宋体" pitchFamily="2" charset="-122"/>
              </a:rPr>
              <a:t>弹性预算</a:t>
            </a:r>
            <a:endParaRPr lang="zh-CN" altLang="en-GB" sz="1600">
              <a:solidFill>
                <a:schemeClr val="tx1"/>
              </a:solidFill>
              <a:ea typeface="宋体" pitchFamily="2" charset="-122"/>
            </a:endParaRPr>
          </a:p>
        </p:txBody>
      </p:sp>
      <p:sp>
        <p:nvSpPr>
          <p:cNvPr id="51209" name="Rectangle 7"/>
          <p:cNvSpPr>
            <a:spLocks noChangeArrowheads="1"/>
          </p:cNvSpPr>
          <p:nvPr/>
        </p:nvSpPr>
        <p:spPr bwMode="auto">
          <a:xfrm>
            <a:off x="444500" y="3995738"/>
            <a:ext cx="261938" cy="198437"/>
          </a:xfrm>
          <a:prstGeom prst="rect">
            <a:avLst/>
          </a:prstGeom>
          <a:noFill/>
          <a:ln>
            <a:noFill/>
          </a:ln>
          <a:effectLst/>
          <a:extLst>
            <a:ext uri="{909E8E84-426E-40DD-AFC4-6F175D3DCCD1}">
              <a14:hiddenFill xmlns:a14="http://schemas.microsoft.com/office/drawing/2010/main">
                <a:solidFill>
                  <a:srgbClr val="B2D2DE"/>
                </a:solidFill>
              </a14:hiddenFill>
            </a:ext>
            <a:ext uri="{91240B29-F687-4F45-9708-019B960494DF}">
              <a14:hiddenLine xmlns:a14="http://schemas.microsoft.com/office/drawing/2010/main" w="15875">
                <a:solidFill>
                  <a:srgbClr val="000000"/>
                </a:solidFill>
                <a:miter lim="800000"/>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lIns="0" tIns="0" rIns="0" bIns="0"/>
          <a:lstStyle>
            <a:lvl1pPr algn="l" defTabSz="9525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57188" algn="l" defTabSz="952500" eaLnBrk="0" hangingPunct="0">
              <a:spcAft>
                <a:spcPct val="20000"/>
              </a:spcAft>
              <a:buChar char="•"/>
              <a:defRPr sz="2000">
                <a:solidFill>
                  <a:schemeClr val="bg2"/>
                </a:solidFill>
                <a:latin typeface="Arial" pitchFamily="34" charset="0"/>
                <a:cs typeface="Arial" pitchFamily="34" charset="0"/>
              </a:defRPr>
            </a:lvl2pPr>
            <a:lvl3pPr marL="295275" indent="-363538"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87375" indent="-350838" algn="l" defTabSz="952500" eaLnBrk="0" hangingPunct="0">
              <a:spcAft>
                <a:spcPct val="20000"/>
              </a:spcAft>
              <a:buChar char="•"/>
              <a:defRPr sz="2000">
                <a:solidFill>
                  <a:schemeClr val="bg2"/>
                </a:solidFill>
                <a:latin typeface="Arial" pitchFamily="34" charset="0"/>
                <a:cs typeface="Arial" pitchFamily="34" charset="0"/>
              </a:defRPr>
            </a:lvl4pPr>
            <a:lvl5pPr marL="1438275" indent="-360363"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en-GB" sz="1600" b="0">
                <a:solidFill>
                  <a:schemeClr val="tx1"/>
                </a:solidFill>
                <a:ea typeface="宋体" pitchFamily="2" charset="-122"/>
              </a:rPr>
              <a:t>否</a:t>
            </a:r>
          </a:p>
        </p:txBody>
      </p:sp>
      <p:sp>
        <p:nvSpPr>
          <p:cNvPr id="51210" name="Rectangle 8"/>
          <p:cNvSpPr>
            <a:spLocks noChangeArrowheads="1"/>
          </p:cNvSpPr>
          <p:nvPr/>
        </p:nvSpPr>
        <p:spPr bwMode="auto">
          <a:xfrm>
            <a:off x="6292850" y="3071813"/>
            <a:ext cx="2486025" cy="387350"/>
          </a:xfrm>
          <a:prstGeom prst="rect">
            <a:avLst/>
          </a:prstGeom>
          <a:noFill/>
          <a:ln>
            <a:noFill/>
          </a:ln>
          <a:effectLst/>
          <a:extLst>
            <a:ext uri="{909E8E84-426E-40DD-AFC4-6F175D3DCCD1}">
              <a14:hiddenFill xmlns:a14="http://schemas.microsoft.com/office/drawing/2010/main">
                <a:solidFill>
                  <a:srgbClr val="B2D2DE"/>
                </a:solidFill>
              </a14:hiddenFill>
            </a:ext>
            <a:ext uri="{91240B29-F687-4F45-9708-019B960494DF}">
              <a14:hiddenLine xmlns:a14="http://schemas.microsoft.com/office/drawing/2010/main" w="15875">
                <a:solidFill>
                  <a:srgbClr val="000000"/>
                </a:solidFill>
                <a:miter lim="800000"/>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lIns="0" tIns="0" rIns="0" bIns="0"/>
          <a:lstStyle>
            <a:lvl1pPr algn="l" defTabSz="9525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57188" algn="l" defTabSz="952500" eaLnBrk="0" hangingPunct="0">
              <a:spcAft>
                <a:spcPct val="20000"/>
              </a:spcAft>
              <a:buChar char="•"/>
              <a:defRPr sz="2000">
                <a:solidFill>
                  <a:schemeClr val="bg2"/>
                </a:solidFill>
                <a:latin typeface="Arial" pitchFamily="34" charset="0"/>
                <a:cs typeface="Arial" pitchFamily="34" charset="0"/>
              </a:defRPr>
            </a:lvl2pPr>
            <a:lvl3pPr marL="295275" indent="-363538"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87375" indent="-350838" algn="l" defTabSz="952500" eaLnBrk="0" hangingPunct="0">
              <a:spcAft>
                <a:spcPct val="20000"/>
              </a:spcAft>
              <a:buChar char="•"/>
              <a:defRPr sz="2000">
                <a:solidFill>
                  <a:schemeClr val="bg2"/>
                </a:solidFill>
                <a:latin typeface="Arial" pitchFamily="34" charset="0"/>
                <a:cs typeface="Arial" pitchFamily="34" charset="0"/>
              </a:defRPr>
            </a:lvl4pPr>
            <a:lvl5pPr marL="1438275" indent="-360363"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en-US" sz="1600">
                <a:solidFill>
                  <a:schemeClr val="tx1"/>
                </a:solidFill>
                <a:ea typeface="宋体" pitchFamily="2" charset="-122"/>
              </a:rPr>
              <a:t>零基预算</a:t>
            </a:r>
            <a:endParaRPr lang="zh-CN" altLang="en-GB" sz="1600">
              <a:solidFill>
                <a:schemeClr val="tx1"/>
              </a:solidFill>
              <a:ea typeface="宋体" pitchFamily="2" charset="-122"/>
            </a:endParaRPr>
          </a:p>
        </p:txBody>
      </p:sp>
      <p:sp>
        <p:nvSpPr>
          <p:cNvPr id="51211" name="Rectangle 9"/>
          <p:cNvSpPr>
            <a:spLocks noChangeArrowheads="1"/>
          </p:cNvSpPr>
          <p:nvPr/>
        </p:nvSpPr>
        <p:spPr bwMode="auto">
          <a:xfrm>
            <a:off x="3806825" y="3071813"/>
            <a:ext cx="2486025" cy="387350"/>
          </a:xfrm>
          <a:prstGeom prst="rect">
            <a:avLst/>
          </a:prstGeom>
          <a:noFill/>
          <a:ln>
            <a:noFill/>
          </a:ln>
          <a:effectLst/>
          <a:extLst>
            <a:ext uri="{909E8E84-426E-40DD-AFC4-6F175D3DCCD1}">
              <a14:hiddenFill xmlns:a14="http://schemas.microsoft.com/office/drawing/2010/main">
                <a:solidFill>
                  <a:srgbClr val="B2D2DE"/>
                </a:solidFill>
              </a14:hiddenFill>
            </a:ext>
            <a:ext uri="{91240B29-F687-4F45-9708-019B960494DF}">
              <a14:hiddenLine xmlns:a14="http://schemas.microsoft.com/office/drawing/2010/main" w="15875">
                <a:solidFill>
                  <a:srgbClr val="000000"/>
                </a:solidFill>
                <a:miter lim="800000"/>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lIns="0" tIns="0" rIns="0" bIns="0"/>
          <a:lstStyle>
            <a:lvl1pPr algn="l" defTabSz="9525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57188" algn="l" defTabSz="952500" eaLnBrk="0" hangingPunct="0">
              <a:spcAft>
                <a:spcPct val="20000"/>
              </a:spcAft>
              <a:buChar char="•"/>
              <a:defRPr sz="2000">
                <a:solidFill>
                  <a:schemeClr val="bg2"/>
                </a:solidFill>
                <a:latin typeface="Arial" pitchFamily="34" charset="0"/>
                <a:cs typeface="Arial" pitchFamily="34" charset="0"/>
              </a:defRPr>
            </a:lvl2pPr>
            <a:lvl3pPr marL="295275" indent="-363538"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87375" indent="-350838" algn="l" defTabSz="952500" eaLnBrk="0" hangingPunct="0">
              <a:spcAft>
                <a:spcPct val="20000"/>
              </a:spcAft>
              <a:buChar char="•"/>
              <a:defRPr sz="2000">
                <a:solidFill>
                  <a:schemeClr val="bg2"/>
                </a:solidFill>
                <a:latin typeface="Arial" pitchFamily="34" charset="0"/>
                <a:cs typeface="Arial" pitchFamily="34" charset="0"/>
              </a:defRPr>
            </a:lvl4pPr>
            <a:lvl5pPr marL="1438275" indent="-360363"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en-US" sz="1600">
                <a:solidFill>
                  <a:schemeClr val="tx1"/>
                </a:solidFill>
                <a:ea typeface="宋体" pitchFamily="2" charset="-122"/>
              </a:rPr>
              <a:t>(预算期）</a:t>
            </a:r>
            <a:br>
              <a:rPr lang="zh-CN" altLang="en-US" sz="1600">
                <a:solidFill>
                  <a:schemeClr val="tx1"/>
                </a:solidFill>
                <a:ea typeface="宋体" pitchFamily="2" charset="-122"/>
              </a:rPr>
            </a:br>
            <a:r>
              <a:rPr lang="zh-CN" altLang="en-US" sz="1600">
                <a:solidFill>
                  <a:schemeClr val="tx1"/>
                </a:solidFill>
                <a:ea typeface="宋体" pitchFamily="2" charset="-122"/>
              </a:rPr>
              <a:t>固定预算</a:t>
            </a:r>
            <a:endParaRPr lang="zh-CN" altLang="en-GB" sz="1600" b="0">
              <a:solidFill>
                <a:schemeClr val="tx1"/>
              </a:solidFill>
              <a:ea typeface="宋体" pitchFamily="2" charset="-122"/>
            </a:endParaRPr>
          </a:p>
        </p:txBody>
      </p:sp>
      <p:sp>
        <p:nvSpPr>
          <p:cNvPr id="51212" name="Rectangle 10"/>
          <p:cNvSpPr>
            <a:spLocks noChangeArrowheads="1"/>
          </p:cNvSpPr>
          <p:nvPr/>
        </p:nvSpPr>
        <p:spPr bwMode="auto">
          <a:xfrm>
            <a:off x="1471613" y="3071813"/>
            <a:ext cx="2335212" cy="387350"/>
          </a:xfrm>
          <a:prstGeom prst="rect">
            <a:avLst/>
          </a:prstGeom>
          <a:noFill/>
          <a:ln>
            <a:noFill/>
          </a:ln>
          <a:effectLst/>
          <a:extLst>
            <a:ext uri="{909E8E84-426E-40DD-AFC4-6F175D3DCCD1}">
              <a14:hiddenFill xmlns:a14="http://schemas.microsoft.com/office/drawing/2010/main">
                <a:solidFill>
                  <a:srgbClr val="B2D2DE"/>
                </a:solidFill>
              </a14:hiddenFill>
            </a:ext>
            <a:ext uri="{91240B29-F687-4F45-9708-019B960494DF}">
              <a14:hiddenLine xmlns:a14="http://schemas.microsoft.com/office/drawing/2010/main" w="15875">
                <a:solidFill>
                  <a:srgbClr val="000000"/>
                </a:solidFill>
                <a:miter lim="800000"/>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lIns="0" tIns="0" rIns="0" bIns="0"/>
          <a:lstStyle>
            <a:lvl1pPr algn="l" defTabSz="9525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57188" algn="l" defTabSz="952500" eaLnBrk="0" hangingPunct="0">
              <a:spcAft>
                <a:spcPct val="20000"/>
              </a:spcAft>
              <a:buChar char="•"/>
              <a:defRPr sz="2000">
                <a:solidFill>
                  <a:schemeClr val="bg2"/>
                </a:solidFill>
                <a:latin typeface="Arial" pitchFamily="34" charset="0"/>
                <a:cs typeface="Arial" pitchFamily="34" charset="0"/>
              </a:defRPr>
            </a:lvl2pPr>
            <a:lvl3pPr marL="295275" indent="-363538"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87375" indent="-350838" algn="l" defTabSz="952500" eaLnBrk="0" hangingPunct="0">
              <a:spcAft>
                <a:spcPct val="20000"/>
              </a:spcAft>
              <a:buChar char="•"/>
              <a:defRPr sz="2000">
                <a:solidFill>
                  <a:schemeClr val="bg2"/>
                </a:solidFill>
                <a:latin typeface="Arial" pitchFamily="34" charset="0"/>
                <a:cs typeface="Arial" pitchFamily="34" charset="0"/>
              </a:defRPr>
            </a:lvl4pPr>
            <a:lvl5pPr marL="1438275" indent="-360363"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en-US" sz="1600">
                <a:solidFill>
                  <a:schemeClr val="tx1"/>
                </a:solidFill>
                <a:ea typeface="宋体" pitchFamily="2" charset="-122"/>
              </a:rPr>
              <a:t>(金额）</a:t>
            </a:r>
            <a:br>
              <a:rPr lang="zh-CN" altLang="en-US" sz="1600">
                <a:solidFill>
                  <a:schemeClr val="tx1"/>
                </a:solidFill>
                <a:ea typeface="宋体" pitchFamily="2" charset="-122"/>
              </a:rPr>
            </a:br>
            <a:r>
              <a:rPr lang="zh-CN" altLang="en-US" sz="1600">
                <a:solidFill>
                  <a:schemeClr val="tx1"/>
                </a:solidFill>
                <a:ea typeface="宋体" pitchFamily="2" charset="-122"/>
              </a:rPr>
              <a:t>固定预算</a:t>
            </a:r>
            <a:endParaRPr lang="zh-CN" altLang="en-GB" sz="1600">
              <a:solidFill>
                <a:schemeClr val="tx1"/>
              </a:solidFill>
              <a:ea typeface="宋体" pitchFamily="2" charset="-122"/>
            </a:endParaRPr>
          </a:p>
        </p:txBody>
      </p:sp>
      <p:sp>
        <p:nvSpPr>
          <p:cNvPr id="51213" name="Rectangle 11"/>
          <p:cNvSpPr>
            <a:spLocks noChangeArrowheads="1"/>
          </p:cNvSpPr>
          <p:nvPr/>
        </p:nvSpPr>
        <p:spPr bwMode="auto">
          <a:xfrm>
            <a:off x="444500" y="3071813"/>
            <a:ext cx="261938" cy="387350"/>
          </a:xfrm>
          <a:prstGeom prst="rect">
            <a:avLst/>
          </a:prstGeom>
          <a:noFill/>
          <a:ln>
            <a:noFill/>
          </a:ln>
          <a:effectLst/>
          <a:extLst>
            <a:ext uri="{909E8E84-426E-40DD-AFC4-6F175D3DCCD1}">
              <a14:hiddenFill xmlns:a14="http://schemas.microsoft.com/office/drawing/2010/main">
                <a:solidFill>
                  <a:srgbClr val="B2D2DE"/>
                </a:solidFill>
              </a14:hiddenFill>
            </a:ext>
            <a:ext uri="{91240B29-F687-4F45-9708-019B960494DF}">
              <a14:hiddenLine xmlns:a14="http://schemas.microsoft.com/office/drawing/2010/main" w="15875">
                <a:solidFill>
                  <a:srgbClr val="000000"/>
                </a:solidFill>
                <a:miter lim="800000"/>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lIns="0" tIns="0" rIns="0" bIns="0"/>
          <a:lstStyle>
            <a:lvl1pPr algn="l" defTabSz="9525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57188" algn="l" defTabSz="952500" eaLnBrk="0" hangingPunct="0">
              <a:spcAft>
                <a:spcPct val="20000"/>
              </a:spcAft>
              <a:buChar char="•"/>
              <a:defRPr sz="2000">
                <a:solidFill>
                  <a:schemeClr val="bg2"/>
                </a:solidFill>
                <a:latin typeface="Arial" pitchFamily="34" charset="0"/>
                <a:cs typeface="Arial" pitchFamily="34" charset="0"/>
              </a:defRPr>
            </a:lvl2pPr>
            <a:lvl3pPr marL="295275" indent="-363538"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87375" indent="-350838" algn="l" defTabSz="952500" eaLnBrk="0" hangingPunct="0">
              <a:spcAft>
                <a:spcPct val="20000"/>
              </a:spcAft>
              <a:buChar char="•"/>
              <a:defRPr sz="2000">
                <a:solidFill>
                  <a:schemeClr val="bg2"/>
                </a:solidFill>
                <a:latin typeface="Arial" pitchFamily="34" charset="0"/>
                <a:cs typeface="Arial" pitchFamily="34" charset="0"/>
              </a:defRPr>
            </a:lvl4pPr>
            <a:lvl5pPr marL="1438275" indent="-360363"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en-GB" sz="1600" b="0">
                <a:solidFill>
                  <a:schemeClr val="tx1"/>
                </a:solidFill>
                <a:ea typeface="宋体" pitchFamily="2" charset="-122"/>
              </a:rPr>
              <a:t>是</a:t>
            </a:r>
          </a:p>
        </p:txBody>
      </p:sp>
      <p:sp>
        <p:nvSpPr>
          <p:cNvPr id="51214" name="Rectangle 12"/>
          <p:cNvSpPr>
            <a:spLocks noChangeArrowheads="1"/>
          </p:cNvSpPr>
          <p:nvPr/>
        </p:nvSpPr>
        <p:spPr bwMode="auto">
          <a:xfrm>
            <a:off x="6292850" y="2146300"/>
            <a:ext cx="2586038" cy="596900"/>
          </a:xfrm>
          <a:prstGeom prst="rect">
            <a:avLst/>
          </a:prstGeom>
          <a:noFill/>
          <a:ln>
            <a:noFill/>
          </a:ln>
          <a:effectLst/>
          <a:extLst>
            <a:ext uri="{909E8E84-426E-40DD-AFC4-6F175D3DCCD1}">
              <a14:hiddenFill xmlns:a14="http://schemas.microsoft.com/office/drawing/2010/main">
                <a:solidFill>
                  <a:srgbClr val="B2D2DE"/>
                </a:solidFill>
              </a14:hiddenFill>
            </a:ext>
            <a:ext uri="{91240B29-F687-4F45-9708-019B960494DF}">
              <a14:hiddenLine xmlns:a14="http://schemas.microsoft.com/office/drawing/2010/main" w="15875">
                <a:solidFill>
                  <a:srgbClr val="000000"/>
                </a:solidFill>
                <a:miter lim="800000"/>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lIns="0" tIns="0" rIns="0" bIns="0"/>
          <a:lstStyle>
            <a:lvl1pPr algn="l" defTabSz="9525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57188" algn="l" defTabSz="952500" eaLnBrk="0" hangingPunct="0">
              <a:spcAft>
                <a:spcPct val="20000"/>
              </a:spcAft>
              <a:buChar char="•"/>
              <a:defRPr sz="2000">
                <a:solidFill>
                  <a:schemeClr val="bg2"/>
                </a:solidFill>
                <a:latin typeface="Arial" pitchFamily="34" charset="0"/>
                <a:cs typeface="Arial" pitchFamily="34" charset="0"/>
              </a:defRPr>
            </a:lvl2pPr>
            <a:lvl3pPr marL="295275" indent="-363538"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87375" indent="-350838" algn="l" defTabSz="952500" eaLnBrk="0" hangingPunct="0">
              <a:spcAft>
                <a:spcPct val="20000"/>
              </a:spcAft>
              <a:buChar char="•"/>
              <a:defRPr sz="2000">
                <a:solidFill>
                  <a:schemeClr val="bg2"/>
                </a:solidFill>
                <a:latin typeface="Arial" pitchFamily="34" charset="0"/>
                <a:cs typeface="Arial" pitchFamily="34" charset="0"/>
              </a:defRPr>
            </a:lvl4pPr>
            <a:lvl5pPr marL="1438275" indent="-360363"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en-GB" sz="1600" b="0">
                <a:solidFill>
                  <a:schemeClr val="tx1"/>
                </a:solidFill>
                <a:ea typeface="宋体" pitchFamily="2" charset="-122"/>
              </a:rPr>
              <a:t>预算编制时，是否</a:t>
            </a:r>
            <a:r>
              <a:rPr lang="zh-CN" altLang="en-US" sz="1600" b="0">
                <a:solidFill>
                  <a:schemeClr val="tx1"/>
                </a:solidFill>
                <a:ea typeface="宋体" pitchFamily="2" charset="-122"/>
              </a:rPr>
              <a:t>不以现有水平为基础，一切以“零”为起点，重新编制</a:t>
            </a:r>
            <a:r>
              <a:rPr lang="zh-CN" altLang="en-GB" sz="1600" b="0">
                <a:solidFill>
                  <a:schemeClr val="tx1"/>
                </a:solidFill>
                <a:ea typeface="宋体" pitchFamily="2" charset="-122"/>
              </a:rPr>
              <a:t>？</a:t>
            </a:r>
          </a:p>
        </p:txBody>
      </p:sp>
      <p:sp>
        <p:nvSpPr>
          <p:cNvPr id="51215" name="Rectangle 13"/>
          <p:cNvSpPr>
            <a:spLocks noChangeArrowheads="1"/>
          </p:cNvSpPr>
          <p:nvPr/>
        </p:nvSpPr>
        <p:spPr bwMode="auto">
          <a:xfrm>
            <a:off x="3806825" y="2146300"/>
            <a:ext cx="2162175" cy="385763"/>
          </a:xfrm>
          <a:prstGeom prst="rect">
            <a:avLst/>
          </a:prstGeom>
          <a:noFill/>
          <a:ln>
            <a:noFill/>
          </a:ln>
          <a:effectLst/>
          <a:extLst>
            <a:ext uri="{909E8E84-426E-40DD-AFC4-6F175D3DCCD1}">
              <a14:hiddenFill xmlns:a14="http://schemas.microsoft.com/office/drawing/2010/main">
                <a:solidFill>
                  <a:srgbClr val="B2D2DE"/>
                </a:solidFill>
              </a14:hiddenFill>
            </a:ext>
            <a:ext uri="{91240B29-F687-4F45-9708-019B960494DF}">
              <a14:hiddenLine xmlns:a14="http://schemas.microsoft.com/office/drawing/2010/main" w="15875">
                <a:solidFill>
                  <a:srgbClr val="000000"/>
                </a:solidFill>
                <a:miter lim="800000"/>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lIns="0" tIns="0" rIns="0" bIns="0"/>
          <a:lstStyle>
            <a:lvl1pPr algn="l" defTabSz="9525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57188" algn="l" defTabSz="952500" eaLnBrk="0" hangingPunct="0">
              <a:spcAft>
                <a:spcPct val="20000"/>
              </a:spcAft>
              <a:buChar char="•"/>
              <a:defRPr sz="2000">
                <a:solidFill>
                  <a:schemeClr val="bg2"/>
                </a:solidFill>
                <a:latin typeface="Arial" pitchFamily="34" charset="0"/>
                <a:cs typeface="Arial" pitchFamily="34" charset="0"/>
              </a:defRPr>
            </a:lvl2pPr>
            <a:lvl3pPr marL="295275" indent="-363538"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87375" indent="-350838" algn="l" defTabSz="952500" eaLnBrk="0" hangingPunct="0">
              <a:spcAft>
                <a:spcPct val="20000"/>
              </a:spcAft>
              <a:buChar char="•"/>
              <a:defRPr sz="2000">
                <a:solidFill>
                  <a:schemeClr val="bg2"/>
                </a:solidFill>
                <a:latin typeface="Arial" pitchFamily="34" charset="0"/>
                <a:cs typeface="Arial" pitchFamily="34" charset="0"/>
              </a:defRPr>
            </a:lvl4pPr>
            <a:lvl5pPr marL="1438275" indent="-360363"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en-GB" sz="1600" b="0">
                <a:solidFill>
                  <a:schemeClr val="tx1"/>
                </a:solidFill>
                <a:ea typeface="宋体" pitchFamily="2" charset="-122"/>
              </a:rPr>
              <a:t>预算结束日是否保持固定不变？</a:t>
            </a:r>
          </a:p>
        </p:txBody>
      </p:sp>
      <p:sp>
        <p:nvSpPr>
          <p:cNvPr id="51216" name="Rectangle 14"/>
          <p:cNvSpPr>
            <a:spLocks noChangeArrowheads="1"/>
          </p:cNvSpPr>
          <p:nvPr/>
        </p:nvSpPr>
        <p:spPr bwMode="auto">
          <a:xfrm>
            <a:off x="1471613" y="2146300"/>
            <a:ext cx="2171700" cy="385763"/>
          </a:xfrm>
          <a:prstGeom prst="rect">
            <a:avLst/>
          </a:prstGeom>
          <a:noFill/>
          <a:ln>
            <a:noFill/>
          </a:ln>
          <a:effectLst/>
          <a:extLst>
            <a:ext uri="{909E8E84-426E-40DD-AFC4-6F175D3DCCD1}">
              <a14:hiddenFill xmlns:a14="http://schemas.microsoft.com/office/drawing/2010/main">
                <a:solidFill>
                  <a:srgbClr val="B2D2DE"/>
                </a:solidFill>
              </a14:hiddenFill>
            </a:ext>
            <a:ext uri="{91240B29-F687-4F45-9708-019B960494DF}">
              <a14:hiddenLine xmlns:a14="http://schemas.microsoft.com/office/drawing/2010/main" w="15875">
                <a:solidFill>
                  <a:srgbClr val="000000"/>
                </a:solidFill>
                <a:miter lim="800000"/>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lIns="0" tIns="0" rIns="0" bIns="0"/>
          <a:lstStyle>
            <a:lvl1pPr algn="l" defTabSz="9525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57188" algn="l" defTabSz="952500" eaLnBrk="0" hangingPunct="0">
              <a:spcAft>
                <a:spcPct val="20000"/>
              </a:spcAft>
              <a:buChar char="•"/>
              <a:defRPr sz="2000">
                <a:solidFill>
                  <a:schemeClr val="bg2"/>
                </a:solidFill>
                <a:latin typeface="Arial" pitchFamily="34" charset="0"/>
                <a:cs typeface="Arial" pitchFamily="34" charset="0"/>
              </a:defRPr>
            </a:lvl2pPr>
            <a:lvl3pPr marL="295275" indent="-363538"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87375" indent="-350838" algn="l" defTabSz="952500" eaLnBrk="0" hangingPunct="0">
              <a:spcAft>
                <a:spcPct val="20000"/>
              </a:spcAft>
              <a:buChar char="•"/>
              <a:defRPr sz="2000">
                <a:solidFill>
                  <a:schemeClr val="bg2"/>
                </a:solidFill>
                <a:latin typeface="Arial" pitchFamily="34" charset="0"/>
                <a:cs typeface="Arial" pitchFamily="34" charset="0"/>
              </a:defRPr>
            </a:lvl4pPr>
            <a:lvl5pPr marL="1438275" indent="-360363" algn="l" defTabSz="9525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defTabSz="9525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en-GB" sz="1600" b="0">
                <a:solidFill>
                  <a:schemeClr val="tx1"/>
                </a:solidFill>
                <a:ea typeface="宋体" pitchFamily="2" charset="-122"/>
              </a:rPr>
              <a:t>预算各个项目金额是否保持固定不变？</a:t>
            </a:r>
          </a:p>
        </p:txBody>
      </p:sp>
      <p:sp>
        <p:nvSpPr>
          <p:cNvPr id="51217" name="Line 15"/>
          <p:cNvSpPr>
            <a:spLocks noChangeShapeType="1"/>
          </p:cNvSpPr>
          <p:nvPr/>
        </p:nvSpPr>
        <p:spPr bwMode="auto">
          <a:xfrm>
            <a:off x="419100" y="2349500"/>
            <a:ext cx="950913"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18" name="Line 16"/>
          <p:cNvSpPr>
            <a:spLocks noChangeShapeType="1"/>
          </p:cNvSpPr>
          <p:nvPr/>
        </p:nvSpPr>
        <p:spPr bwMode="auto">
          <a:xfrm>
            <a:off x="160338" y="2906713"/>
            <a:ext cx="8742362" cy="0"/>
          </a:xfrm>
          <a:prstGeom prst="line">
            <a:avLst/>
          </a:prstGeom>
          <a:noFill/>
          <a:ln w="22225">
            <a:solidFill>
              <a:srgbClr val="25688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19" name="Line 17"/>
          <p:cNvSpPr>
            <a:spLocks noChangeShapeType="1"/>
          </p:cNvSpPr>
          <p:nvPr/>
        </p:nvSpPr>
        <p:spPr bwMode="auto">
          <a:xfrm>
            <a:off x="160338" y="3668713"/>
            <a:ext cx="8742362" cy="0"/>
          </a:xfrm>
          <a:prstGeom prst="line">
            <a:avLst/>
          </a:prstGeom>
          <a:noFill/>
          <a:ln w="28575">
            <a:solidFill>
              <a:srgbClr val="25688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20" name="Line 18"/>
          <p:cNvSpPr>
            <a:spLocks noChangeShapeType="1"/>
          </p:cNvSpPr>
          <p:nvPr/>
        </p:nvSpPr>
        <p:spPr bwMode="auto">
          <a:xfrm>
            <a:off x="419100" y="4760913"/>
            <a:ext cx="950913"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21" name="Line 19"/>
          <p:cNvSpPr>
            <a:spLocks noChangeShapeType="1"/>
          </p:cNvSpPr>
          <p:nvPr/>
        </p:nvSpPr>
        <p:spPr bwMode="auto">
          <a:xfrm>
            <a:off x="160338" y="2349500"/>
            <a:ext cx="0" cy="760413"/>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22" name="Line 20"/>
          <p:cNvSpPr>
            <a:spLocks noChangeShapeType="1"/>
          </p:cNvSpPr>
          <p:nvPr/>
        </p:nvSpPr>
        <p:spPr bwMode="auto">
          <a:xfrm>
            <a:off x="1344613" y="2108200"/>
            <a:ext cx="0" cy="2411413"/>
          </a:xfrm>
          <a:prstGeom prst="line">
            <a:avLst/>
          </a:prstGeom>
          <a:noFill/>
          <a:ln w="22225">
            <a:solidFill>
              <a:srgbClr val="25688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23" name="Line 21"/>
          <p:cNvSpPr>
            <a:spLocks noChangeShapeType="1"/>
          </p:cNvSpPr>
          <p:nvPr/>
        </p:nvSpPr>
        <p:spPr bwMode="auto">
          <a:xfrm>
            <a:off x="3705225" y="2108200"/>
            <a:ext cx="0" cy="2411413"/>
          </a:xfrm>
          <a:prstGeom prst="line">
            <a:avLst/>
          </a:prstGeom>
          <a:noFill/>
          <a:ln w="9525">
            <a:solidFill>
              <a:srgbClr val="25688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24" name="Line 22"/>
          <p:cNvSpPr>
            <a:spLocks noChangeShapeType="1"/>
          </p:cNvSpPr>
          <p:nvPr/>
        </p:nvSpPr>
        <p:spPr bwMode="auto">
          <a:xfrm>
            <a:off x="6191250" y="2108200"/>
            <a:ext cx="0" cy="2411413"/>
          </a:xfrm>
          <a:prstGeom prst="line">
            <a:avLst/>
          </a:prstGeom>
          <a:noFill/>
          <a:ln w="9525">
            <a:solidFill>
              <a:srgbClr val="25688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25" name="Line 23"/>
          <p:cNvSpPr>
            <a:spLocks noChangeShapeType="1"/>
          </p:cNvSpPr>
          <p:nvPr/>
        </p:nvSpPr>
        <p:spPr bwMode="auto">
          <a:xfrm>
            <a:off x="8902700" y="2349500"/>
            <a:ext cx="0" cy="760413"/>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26" name="Line 24"/>
          <p:cNvSpPr>
            <a:spLocks noChangeShapeType="1"/>
          </p:cNvSpPr>
          <p:nvPr/>
        </p:nvSpPr>
        <p:spPr bwMode="auto">
          <a:xfrm>
            <a:off x="1370013" y="2349500"/>
            <a:ext cx="2335212"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27" name="Line 25"/>
          <p:cNvSpPr>
            <a:spLocks noChangeShapeType="1"/>
          </p:cNvSpPr>
          <p:nvPr/>
        </p:nvSpPr>
        <p:spPr bwMode="auto">
          <a:xfrm>
            <a:off x="419100" y="3109913"/>
            <a:ext cx="0" cy="8001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28" name="Line 26"/>
          <p:cNvSpPr>
            <a:spLocks noChangeShapeType="1"/>
          </p:cNvSpPr>
          <p:nvPr/>
        </p:nvSpPr>
        <p:spPr bwMode="auto">
          <a:xfrm>
            <a:off x="3705225" y="2349500"/>
            <a:ext cx="2486025"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29" name="Line 27"/>
          <p:cNvSpPr>
            <a:spLocks noChangeShapeType="1"/>
          </p:cNvSpPr>
          <p:nvPr/>
        </p:nvSpPr>
        <p:spPr bwMode="auto">
          <a:xfrm>
            <a:off x="6191250" y="2349500"/>
            <a:ext cx="271145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30" name="Line 28"/>
          <p:cNvSpPr>
            <a:spLocks noChangeShapeType="1"/>
          </p:cNvSpPr>
          <p:nvPr/>
        </p:nvSpPr>
        <p:spPr bwMode="auto">
          <a:xfrm>
            <a:off x="8902700" y="3109913"/>
            <a:ext cx="0" cy="8001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31" name="Line 29"/>
          <p:cNvSpPr>
            <a:spLocks noChangeShapeType="1"/>
          </p:cNvSpPr>
          <p:nvPr/>
        </p:nvSpPr>
        <p:spPr bwMode="auto">
          <a:xfrm>
            <a:off x="419100" y="3910013"/>
            <a:ext cx="0" cy="8509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32" name="Line 30"/>
          <p:cNvSpPr>
            <a:spLocks noChangeShapeType="1"/>
          </p:cNvSpPr>
          <p:nvPr/>
        </p:nvSpPr>
        <p:spPr bwMode="auto">
          <a:xfrm>
            <a:off x="8902700" y="3910013"/>
            <a:ext cx="0" cy="8509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33" name="Line 31"/>
          <p:cNvSpPr>
            <a:spLocks noChangeShapeType="1"/>
          </p:cNvSpPr>
          <p:nvPr/>
        </p:nvSpPr>
        <p:spPr bwMode="auto">
          <a:xfrm>
            <a:off x="1370013" y="4760913"/>
            <a:ext cx="2335212"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34" name="Line 32"/>
          <p:cNvSpPr>
            <a:spLocks noChangeShapeType="1"/>
          </p:cNvSpPr>
          <p:nvPr/>
        </p:nvSpPr>
        <p:spPr bwMode="auto">
          <a:xfrm>
            <a:off x="3705225" y="4760913"/>
            <a:ext cx="2486025"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35" name="Line 33"/>
          <p:cNvSpPr>
            <a:spLocks noChangeShapeType="1"/>
          </p:cNvSpPr>
          <p:nvPr/>
        </p:nvSpPr>
        <p:spPr bwMode="auto">
          <a:xfrm>
            <a:off x="6191250" y="4760913"/>
            <a:ext cx="271145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53882" dir="2700000" algn="ctr" rotWithShape="0">
                    <a:schemeClr val="hlink"/>
                  </a:outerShdw>
                </a:effectLst>
              </a14:hiddenEffects>
            </a:ext>
          </a:extLst>
        </p:spPr>
        <p:txBody>
          <a:bodyPr wrap="none" tIns="91440" rIns="54864" bIns="0"/>
          <a:lstStyle/>
          <a:p>
            <a:endParaRPr lang="zh-CN" altLang="en-US"/>
          </a:p>
        </p:txBody>
      </p:sp>
      <p:sp>
        <p:nvSpPr>
          <p:cNvPr id="51236" name="Line 36"/>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87313" y="10318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4.1 </a:t>
            </a:r>
            <a:r>
              <a:rPr lang="zh-CN" altLang="en-GB" sz="2400">
                <a:solidFill>
                  <a:schemeClr val="folHlink"/>
                </a:solidFill>
                <a:ea typeface="宋体" pitchFamily="2" charset="-122"/>
              </a:rPr>
              <a:t>预算编制的基本方法（续）</a:t>
            </a:r>
            <a:r>
              <a:rPr lang="en-GB" altLang="zh-CN" sz="2400">
                <a:solidFill>
                  <a:schemeClr val="folHlink"/>
                </a:solidFill>
                <a:ea typeface="宋体" pitchFamily="2" charset="-122"/>
              </a:rPr>
              <a:t>- </a:t>
            </a:r>
            <a:r>
              <a:rPr lang="zh-CN" altLang="en-GB" sz="2400">
                <a:solidFill>
                  <a:schemeClr val="folHlink"/>
                </a:solidFill>
                <a:ea typeface="宋体" pitchFamily="2" charset="-122"/>
              </a:rPr>
              <a:t>固定预算</a:t>
            </a:r>
          </a:p>
        </p:txBody>
      </p:sp>
      <p:sp>
        <p:nvSpPr>
          <p:cNvPr id="52227" name="Line 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52228" name="Text Box 36"/>
          <p:cNvSpPr txBox="1">
            <a:spLocks noChangeArrowheads="1"/>
          </p:cNvSpPr>
          <p:nvPr/>
        </p:nvSpPr>
        <p:spPr bwMode="blackWhite">
          <a:xfrm>
            <a:off x="87313" y="923925"/>
            <a:ext cx="7975600" cy="304800"/>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2000">
                <a:solidFill>
                  <a:schemeClr val="tx1"/>
                </a:solidFill>
                <a:ea typeface="宋体" pitchFamily="2" charset="-122"/>
              </a:rPr>
              <a:t>固定预算</a:t>
            </a:r>
            <a:endParaRPr lang="zh-CN" altLang="en-GB" sz="2000">
              <a:solidFill>
                <a:schemeClr val="tx1"/>
              </a:solidFill>
              <a:ea typeface="宋体" pitchFamily="2" charset="-122"/>
            </a:endParaRPr>
          </a:p>
        </p:txBody>
      </p:sp>
      <p:sp>
        <p:nvSpPr>
          <p:cNvPr id="52229" name="Rectangle 131"/>
          <p:cNvSpPr>
            <a:spLocks noChangeArrowheads="1"/>
          </p:cNvSpPr>
          <p:nvPr/>
        </p:nvSpPr>
        <p:spPr bwMode="auto">
          <a:xfrm>
            <a:off x="176213" y="1555750"/>
            <a:ext cx="8470900" cy="407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44500" indent="-265113" algn="l" defTabSz="695325" eaLnBrk="0" hangingPunct="0">
              <a:spcAft>
                <a:spcPct val="20000"/>
              </a:spcAft>
              <a:buChar char="•"/>
              <a:defRPr sz="2000">
                <a:solidFill>
                  <a:schemeClr val="bg2"/>
                </a:solidFill>
                <a:latin typeface="Arial" pitchFamily="34" charset="0"/>
                <a:cs typeface="Arial" pitchFamily="34" charset="0"/>
              </a:defRPr>
            </a:lvl2pPr>
            <a:lvl3pPr marL="6238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163638" indent="388938" algn="l" defTabSz="695325" eaLnBrk="0" hangingPunct="0">
              <a:spcAft>
                <a:spcPct val="20000"/>
              </a:spcAft>
              <a:buChar char="•"/>
              <a:defRPr sz="2000">
                <a:solidFill>
                  <a:schemeClr val="bg2"/>
                </a:solidFill>
                <a:latin typeface="Arial" pitchFamily="34" charset="0"/>
                <a:cs typeface="Arial" pitchFamily="34" charset="0"/>
              </a:defRPr>
            </a:lvl4pPr>
            <a:lvl5pPr marL="17319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891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6463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1035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5607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50000"/>
              </a:spcBef>
              <a:spcAft>
                <a:spcPct val="0"/>
              </a:spcAft>
            </a:pPr>
            <a:r>
              <a:rPr lang="zh-CN" altLang="en-US" sz="1800">
                <a:ea typeface="宋体" pitchFamily="2" charset="-122"/>
              </a:rPr>
              <a:t>定义</a:t>
            </a:r>
          </a:p>
          <a:p>
            <a:pPr lvl="1" eaLnBrk="1" hangingPunct="1">
              <a:spcBef>
                <a:spcPct val="50000"/>
              </a:spcBef>
              <a:buSzTx/>
            </a:pPr>
            <a:r>
              <a:rPr lang="zh-CN" altLang="en-US" sz="1800" b="0">
                <a:ea typeface="宋体" pitchFamily="2" charset="-122"/>
              </a:rPr>
              <a:t>是在按照成本(费用)习性分类的基础上，根据量、本、利之间的依存关系编制的预算，一般适用于与预算执行单位业务量有关的成本(费用)、利润等预算项目</a:t>
            </a:r>
            <a:endParaRPr lang="zh-CN" altLang="en-US" sz="1800" b="0">
              <a:ea typeface="楷体_GB2312" pitchFamily="49" charset="-122"/>
            </a:endParaRPr>
          </a:p>
          <a:p>
            <a:pPr lvl="1" eaLnBrk="1" hangingPunct="1">
              <a:spcBef>
                <a:spcPct val="50000"/>
              </a:spcBef>
              <a:buSzTx/>
            </a:pPr>
            <a:r>
              <a:rPr lang="zh-CN" altLang="en-US" sz="1800" b="0">
                <a:ea typeface="宋体" pitchFamily="2" charset="-122"/>
              </a:rPr>
              <a:t>根据可预见的不同业务活动水平， 分别规定相应目标和任务的预算</a:t>
            </a:r>
          </a:p>
          <a:p>
            <a:pPr algn="just" eaLnBrk="1" hangingPunct="1">
              <a:spcBef>
                <a:spcPct val="50000"/>
              </a:spcBef>
              <a:spcAft>
                <a:spcPct val="0"/>
              </a:spcAft>
            </a:pPr>
            <a:r>
              <a:rPr lang="zh-CN" altLang="en-US" sz="1800">
                <a:ea typeface="宋体" pitchFamily="2" charset="-122"/>
              </a:rPr>
              <a:t>特征</a:t>
            </a:r>
          </a:p>
          <a:p>
            <a:pPr lvl="1" eaLnBrk="1" hangingPunct="1">
              <a:spcBef>
                <a:spcPct val="50000"/>
              </a:spcBef>
              <a:buSzTx/>
            </a:pPr>
            <a:r>
              <a:rPr lang="zh-CN" altLang="en-US" sz="1800" b="0">
                <a:ea typeface="宋体" pitchFamily="2" charset="-122"/>
              </a:rPr>
              <a:t>它按预算内某一相关范围内的可预见的多种业务活动水平确定不同的预算额，或可按其实际业务活动水平调整其预算额</a:t>
            </a:r>
          </a:p>
          <a:p>
            <a:pPr lvl="1" eaLnBrk="1" hangingPunct="1">
              <a:spcBef>
                <a:spcPct val="50000"/>
              </a:spcBef>
              <a:buSzTx/>
            </a:pPr>
            <a:r>
              <a:rPr lang="zh-CN" altLang="en-US" sz="1800" b="0">
                <a:ea typeface="宋体" pitchFamily="2" charset="-122"/>
              </a:rPr>
              <a:t>待实际业务量发生后，将实际指标与实际业务量相应的预算额进行对比，使预算执行情况的评价与考核建立在更加客观而可比的基础上，更好地发挥预算控制作用  </a:t>
            </a:r>
          </a:p>
          <a:p>
            <a:pPr algn="just" eaLnBrk="1" hangingPunct="1">
              <a:spcBef>
                <a:spcPct val="50000"/>
              </a:spcBef>
              <a:spcAft>
                <a:spcPct val="0"/>
              </a:spcAft>
            </a:pPr>
            <a:endParaRPr lang="zh-CN" altLang="en-US" sz="1800" b="0">
              <a:ea typeface="宋体" pitchFamily="2" charset="-122"/>
            </a:endParaRPr>
          </a:p>
        </p:txBody>
      </p:sp>
      <p:sp>
        <p:nvSpPr>
          <p:cNvPr id="52230" name="Rectangle 137"/>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C1714F2E-BCDC-42F2-AC7C-3E811E0E9108}" type="slidenum">
              <a:rPr lang="en-GB" altLang="zh-CN" sz="1100" b="0">
                <a:solidFill>
                  <a:schemeClr val="bg2"/>
                </a:solidFill>
                <a:ea typeface="宋体" pitchFamily="2" charset="-122"/>
              </a:rPr>
              <a:pPr algn="r" eaLnBrk="1" hangingPunct="1">
                <a:buSzTx/>
              </a:pPr>
              <a:t>44</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87313" y="10318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4.1 </a:t>
            </a:r>
            <a:r>
              <a:rPr lang="zh-CN" altLang="en-GB" sz="2400">
                <a:solidFill>
                  <a:schemeClr val="folHlink"/>
                </a:solidFill>
                <a:ea typeface="宋体" pitchFamily="2" charset="-122"/>
              </a:rPr>
              <a:t>预算编制的基本方法（续）</a:t>
            </a:r>
            <a:r>
              <a:rPr lang="en-GB" altLang="zh-CN" sz="2400">
                <a:solidFill>
                  <a:schemeClr val="folHlink"/>
                </a:solidFill>
                <a:ea typeface="宋体" pitchFamily="2" charset="-122"/>
              </a:rPr>
              <a:t>- </a:t>
            </a:r>
            <a:r>
              <a:rPr lang="zh-CN" altLang="en-GB" sz="2400">
                <a:solidFill>
                  <a:schemeClr val="folHlink"/>
                </a:solidFill>
                <a:ea typeface="宋体" pitchFamily="2" charset="-122"/>
              </a:rPr>
              <a:t>弹性预算</a:t>
            </a:r>
          </a:p>
        </p:txBody>
      </p:sp>
      <p:sp>
        <p:nvSpPr>
          <p:cNvPr id="53251" name="Line 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53252" name="Text Box 4"/>
          <p:cNvSpPr txBox="1">
            <a:spLocks noChangeArrowheads="1"/>
          </p:cNvSpPr>
          <p:nvPr/>
        </p:nvSpPr>
        <p:spPr bwMode="blackWhite">
          <a:xfrm>
            <a:off x="87313" y="796925"/>
            <a:ext cx="7975600" cy="304800"/>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2000">
                <a:solidFill>
                  <a:schemeClr val="tx1"/>
                </a:solidFill>
                <a:ea typeface="宋体" pitchFamily="2" charset="-122"/>
              </a:rPr>
              <a:t>弹性预算</a:t>
            </a:r>
            <a:endParaRPr lang="zh-CN" altLang="en-GB" sz="2000">
              <a:solidFill>
                <a:schemeClr val="tx1"/>
              </a:solidFill>
              <a:ea typeface="宋体" pitchFamily="2" charset="-122"/>
            </a:endParaRPr>
          </a:p>
        </p:txBody>
      </p:sp>
      <p:sp>
        <p:nvSpPr>
          <p:cNvPr id="53253" name="Rectangle 5"/>
          <p:cNvSpPr>
            <a:spLocks noChangeArrowheads="1"/>
          </p:cNvSpPr>
          <p:nvPr/>
        </p:nvSpPr>
        <p:spPr bwMode="auto">
          <a:xfrm>
            <a:off x="176213" y="1416050"/>
            <a:ext cx="8470900" cy="5284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622300" indent="-266700" algn="l" defTabSz="695325" eaLnBrk="0" hangingPunct="0">
              <a:spcAft>
                <a:spcPct val="20000"/>
              </a:spcAft>
              <a:buChar char="•"/>
              <a:defRPr sz="2000">
                <a:solidFill>
                  <a:schemeClr val="bg2"/>
                </a:solidFill>
                <a:latin typeface="Arial" pitchFamily="34" charset="0"/>
                <a:cs typeface="Arial" pitchFamily="34" charset="0"/>
              </a:defRPr>
            </a:lvl2pPr>
            <a:lvl3pPr marL="8016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341438" indent="388938" algn="l" defTabSz="695325" eaLnBrk="0" hangingPunct="0">
              <a:spcAft>
                <a:spcPct val="20000"/>
              </a:spcAft>
              <a:buChar char="•"/>
              <a:defRPr sz="2000">
                <a:solidFill>
                  <a:schemeClr val="bg2"/>
                </a:solidFill>
                <a:latin typeface="Arial" pitchFamily="34" charset="0"/>
                <a:cs typeface="Arial" pitchFamily="34" charset="0"/>
              </a:defRPr>
            </a:lvl4pPr>
            <a:lvl5pPr marL="19097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669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8241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813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385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50000"/>
              </a:spcBef>
              <a:spcAft>
                <a:spcPct val="0"/>
              </a:spcAft>
            </a:pPr>
            <a:r>
              <a:rPr lang="zh-CN" altLang="en-US" sz="1800">
                <a:ea typeface="宋体" pitchFamily="2" charset="-122"/>
              </a:rPr>
              <a:t>定义</a:t>
            </a:r>
          </a:p>
          <a:p>
            <a:pPr lvl="1" eaLnBrk="1" hangingPunct="1">
              <a:spcBef>
                <a:spcPct val="50000"/>
              </a:spcBef>
              <a:buSzTx/>
            </a:pPr>
            <a:r>
              <a:rPr lang="zh-CN" altLang="en-US" sz="1600" b="0">
                <a:ea typeface="宋体" pitchFamily="2" charset="-122"/>
              </a:rPr>
              <a:t>为某一范围内的作业制定，根据成本的固定、变动、混合等不同习性动态的对不同水平作业制定一系列预算并分别规定相应目标和任务</a:t>
            </a:r>
            <a:endParaRPr lang="zh-CN" altLang="en-US" sz="1800" b="0">
              <a:ea typeface="宋体" pitchFamily="2" charset="-122"/>
            </a:endParaRPr>
          </a:p>
          <a:p>
            <a:pPr algn="just" eaLnBrk="1" hangingPunct="1">
              <a:spcBef>
                <a:spcPct val="50000"/>
              </a:spcBef>
              <a:spcAft>
                <a:spcPct val="0"/>
              </a:spcAft>
            </a:pPr>
            <a:r>
              <a:rPr lang="zh-CN" altLang="en-US" sz="1800">
                <a:ea typeface="宋体" pitchFamily="2" charset="-122"/>
              </a:rPr>
              <a:t>适用范围</a:t>
            </a:r>
          </a:p>
          <a:p>
            <a:pPr lvl="1" algn="just" eaLnBrk="1" hangingPunct="1">
              <a:spcBef>
                <a:spcPct val="50000"/>
              </a:spcBef>
              <a:buSzTx/>
            </a:pPr>
            <a:r>
              <a:rPr lang="zh-CN" altLang="en-US" sz="1600" b="0">
                <a:ea typeface="宋体" pitchFamily="2" charset="-122"/>
              </a:rPr>
              <a:t>一般适用于与业务量有关的成本</a:t>
            </a:r>
            <a:r>
              <a:rPr lang="en-US" altLang="zh-CN" sz="1600" b="0">
                <a:ea typeface="宋体" pitchFamily="2" charset="-122"/>
              </a:rPr>
              <a:t>(</a:t>
            </a:r>
            <a:r>
              <a:rPr lang="zh-CN" altLang="en-US" sz="1600" b="0">
                <a:ea typeface="宋体" pitchFamily="2" charset="-122"/>
              </a:rPr>
              <a:t>费用</a:t>
            </a:r>
            <a:r>
              <a:rPr lang="en-US" altLang="zh-CN" sz="1600" b="0">
                <a:ea typeface="宋体" pitchFamily="2" charset="-122"/>
              </a:rPr>
              <a:t>)</a:t>
            </a:r>
            <a:r>
              <a:rPr lang="zh-CN" altLang="en-US" sz="1600" b="0">
                <a:ea typeface="宋体" pitchFamily="2" charset="-122"/>
              </a:rPr>
              <a:t>、利润等预算项目，如变动成本、混合成本等</a:t>
            </a:r>
            <a:endParaRPr lang="zh-CN" altLang="en-US" sz="1800" b="0">
              <a:ea typeface="宋体" pitchFamily="2" charset="-122"/>
            </a:endParaRPr>
          </a:p>
          <a:p>
            <a:pPr algn="just" eaLnBrk="1" hangingPunct="1">
              <a:spcBef>
                <a:spcPct val="50000"/>
              </a:spcBef>
              <a:spcAft>
                <a:spcPct val="0"/>
              </a:spcAft>
            </a:pPr>
            <a:r>
              <a:rPr lang="zh-CN" altLang="en-US" sz="1800">
                <a:ea typeface="宋体" pitchFamily="2" charset="-122"/>
              </a:rPr>
              <a:t>特征</a:t>
            </a:r>
          </a:p>
          <a:p>
            <a:pPr lvl="1" eaLnBrk="1" hangingPunct="1">
              <a:spcBef>
                <a:spcPct val="50000"/>
              </a:spcBef>
              <a:buSzTx/>
            </a:pPr>
            <a:r>
              <a:rPr lang="zh-CN" altLang="en-US" sz="1800" b="0">
                <a:ea typeface="宋体" pitchFamily="2" charset="-122"/>
              </a:rPr>
              <a:t>它按预算内某一相关范围内的可预见的多种业务活动水平确定不同的预算额，或可按其实际业务活动水平调整其预算额</a:t>
            </a:r>
          </a:p>
          <a:p>
            <a:pPr lvl="1" eaLnBrk="1" hangingPunct="1">
              <a:spcBef>
                <a:spcPct val="50000"/>
              </a:spcBef>
              <a:buSzTx/>
            </a:pPr>
            <a:r>
              <a:rPr lang="zh-CN" altLang="en-US" sz="1800" b="0">
                <a:ea typeface="宋体" pitchFamily="2" charset="-122"/>
              </a:rPr>
              <a:t>待实际业务量发生后，将实际指标与实际业务量相应的预算额进行对比，使预算执行情况的评价与考核建立在更加客观而可比的基础上，更好地发挥预算控制作用</a:t>
            </a:r>
            <a:endParaRPr lang="zh-CN" altLang="en-US" sz="1800">
              <a:ea typeface="宋体" pitchFamily="2" charset="-122"/>
            </a:endParaRPr>
          </a:p>
          <a:p>
            <a:pPr algn="just" eaLnBrk="1" hangingPunct="1">
              <a:spcBef>
                <a:spcPct val="50000"/>
              </a:spcBef>
              <a:spcAft>
                <a:spcPct val="0"/>
              </a:spcAft>
            </a:pPr>
            <a:r>
              <a:rPr lang="zh-CN" altLang="en-US" sz="1800">
                <a:ea typeface="宋体" pitchFamily="2" charset="-122"/>
              </a:rPr>
              <a:t>优点</a:t>
            </a:r>
          </a:p>
          <a:p>
            <a:pPr lvl="1" eaLnBrk="1" hangingPunct="1">
              <a:spcBef>
                <a:spcPct val="50000"/>
              </a:spcBef>
              <a:buSzTx/>
            </a:pPr>
            <a:r>
              <a:rPr lang="zh-CN" altLang="en-US" sz="1600" b="0">
                <a:ea typeface="宋体" pitchFamily="2" charset="-122"/>
              </a:rPr>
              <a:t>相对与固定预算，弹性</a:t>
            </a:r>
            <a:r>
              <a:rPr lang="zh-CN" altLang="en-GB" sz="1600" b="0">
                <a:ea typeface="宋体" pitchFamily="2" charset="-122"/>
              </a:rPr>
              <a:t>预算范围可随经营活动变化而变化，更好地发挥预算的控制作用；使预算对实际执行情况的评价与考核，建立在更加客观可比的基础上。</a:t>
            </a:r>
            <a:endParaRPr lang="zh-CN" altLang="en-US" sz="1800" b="0">
              <a:ea typeface="宋体" pitchFamily="2" charset="-122"/>
            </a:endParaRPr>
          </a:p>
          <a:p>
            <a:pPr eaLnBrk="1" hangingPunct="1">
              <a:spcBef>
                <a:spcPct val="0"/>
              </a:spcBef>
              <a:spcAft>
                <a:spcPct val="0"/>
              </a:spcAft>
              <a:buFont typeface="Wingdings" pitchFamily="2" charset="2"/>
              <a:buNone/>
            </a:pPr>
            <a:endParaRPr lang="zh-CN" altLang="en-US" sz="1800">
              <a:ea typeface="宋体" pitchFamily="2" charset="-122"/>
            </a:endParaRPr>
          </a:p>
        </p:txBody>
      </p:sp>
      <p:sp>
        <p:nvSpPr>
          <p:cNvPr id="53254" name="Rectangle 10"/>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54DC78F5-9D8C-44E5-9B08-A441B991CCD8}" type="slidenum">
              <a:rPr lang="en-GB" altLang="zh-CN" sz="1100" b="0">
                <a:solidFill>
                  <a:schemeClr val="bg2"/>
                </a:solidFill>
                <a:ea typeface="宋体" pitchFamily="2" charset="-122"/>
              </a:rPr>
              <a:pPr algn="r" eaLnBrk="1" hangingPunct="1">
                <a:buSzTx/>
              </a:pPr>
              <a:t>45</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87313" y="10318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4.1 </a:t>
            </a:r>
            <a:r>
              <a:rPr lang="zh-CN" altLang="en-GB" sz="2400">
                <a:solidFill>
                  <a:schemeClr val="folHlink"/>
                </a:solidFill>
                <a:ea typeface="宋体" pitchFamily="2" charset="-122"/>
              </a:rPr>
              <a:t>预算编制的基本方法（续）</a:t>
            </a:r>
            <a:r>
              <a:rPr lang="en-GB" altLang="zh-CN" sz="2400">
                <a:solidFill>
                  <a:schemeClr val="folHlink"/>
                </a:solidFill>
                <a:ea typeface="宋体" pitchFamily="2" charset="-122"/>
              </a:rPr>
              <a:t>- </a:t>
            </a:r>
            <a:r>
              <a:rPr lang="zh-CN" altLang="en-GB" sz="2400">
                <a:solidFill>
                  <a:schemeClr val="folHlink"/>
                </a:solidFill>
                <a:ea typeface="宋体" pitchFamily="2" charset="-122"/>
              </a:rPr>
              <a:t>零基预算</a:t>
            </a:r>
          </a:p>
        </p:txBody>
      </p:sp>
      <p:sp>
        <p:nvSpPr>
          <p:cNvPr id="54275" name="Line 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54276" name="Text Box 4"/>
          <p:cNvSpPr txBox="1">
            <a:spLocks noChangeArrowheads="1"/>
          </p:cNvSpPr>
          <p:nvPr/>
        </p:nvSpPr>
        <p:spPr bwMode="blackWhite">
          <a:xfrm>
            <a:off x="87313" y="771525"/>
            <a:ext cx="7975600" cy="304800"/>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2000">
                <a:solidFill>
                  <a:schemeClr val="tx1"/>
                </a:solidFill>
                <a:ea typeface="宋体" pitchFamily="2" charset="-122"/>
              </a:rPr>
              <a:t>零基预算</a:t>
            </a:r>
            <a:endParaRPr lang="zh-CN" altLang="en-GB" sz="2000">
              <a:solidFill>
                <a:schemeClr val="tx1"/>
              </a:solidFill>
              <a:ea typeface="宋体" pitchFamily="2" charset="-122"/>
            </a:endParaRPr>
          </a:p>
        </p:txBody>
      </p:sp>
      <p:sp>
        <p:nvSpPr>
          <p:cNvPr id="54277" name="Rectangle 5"/>
          <p:cNvSpPr>
            <a:spLocks noChangeArrowheads="1"/>
          </p:cNvSpPr>
          <p:nvPr/>
        </p:nvSpPr>
        <p:spPr bwMode="auto">
          <a:xfrm>
            <a:off x="176213" y="1225550"/>
            <a:ext cx="8470900" cy="5332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3400" indent="-266700" algn="l" defTabSz="695325" eaLnBrk="0" hangingPunct="0">
              <a:spcAft>
                <a:spcPct val="20000"/>
              </a:spcAft>
              <a:buChar char="•"/>
              <a:defRPr sz="2000">
                <a:solidFill>
                  <a:schemeClr val="bg2"/>
                </a:solidFill>
                <a:latin typeface="Arial" pitchFamily="34" charset="0"/>
                <a:cs typeface="Arial" pitchFamily="34" charset="0"/>
              </a:defRPr>
            </a:lvl2pPr>
            <a:lvl3pPr marL="7127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52538" indent="388938" algn="l" defTabSz="695325" eaLnBrk="0" hangingPunct="0">
              <a:spcAft>
                <a:spcPct val="20000"/>
              </a:spcAft>
              <a:buChar char="•"/>
              <a:defRPr sz="2000">
                <a:solidFill>
                  <a:schemeClr val="bg2"/>
                </a:solidFill>
                <a:latin typeface="Arial" pitchFamily="34" charset="0"/>
                <a:cs typeface="Arial" pitchFamily="34" charset="0"/>
              </a:defRPr>
            </a:lvl4pPr>
            <a:lvl5pPr marL="18208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2780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352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1924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6496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50000"/>
              </a:spcBef>
              <a:spcAft>
                <a:spcPct val="0"/>
              </a:spcAft>
            </a:pPr>
            <a:r>
              <a:rPr lang="zh-CN" altLang="en-US" sz="1800" dirty="0">
                <a:ea typeface="宋体" pitchFamily="2" charset="-122"/>
              </a:rPr>
              <a:t>定义</a:t>
            </a:r>
          </a:p>
          <a:p>
            <a:pPr lvl="1" eaLnBrk="1" hangingPunct="1">
              <a:spcBef>
                <a:spcPct val="25000"/>
              </a:spcBef>
              <a:spcAft>
                <a:spcPct val="0"/>
              </a:spcAft>
              <a:buSzTx/>
            </a:pPr>
            <a:r>
              <a:rPr lang="zh-CN" altLang="en-US" sz="1600" b="0" dirty="0">
                <a:ea typeface="宋体" pitchFamily="2" charset="-122"/>
              </a:rPr>
              <a:t>一切以“零”为起点</a:t>
            </a:r>
            <a:br>
              <a:rPr lang="zh-CN" altLang="en-US" sz="1600" b="0" dirty="0">
                <a:ea typeface="宋体" pitchFamily="2" charset="-122"/>
              </a:rPr>
            </a:br>
            <a:r>
              <a:rPr lang="zh-CN" altLang="en-US" sz="1600" b="0" dirty="0">
                <a:ea typeface="宋体" pitchFamily="2" charset="-122"/>
              </a:rPr>
              <a:t>零基预算比之传统的预算编制的不同之处在于：它不以现有费用水平为基础，而是如同新创办一个机构时一样，一切以“零”为起点</a:t>
            </a:r>
          </a:p>
          <a:p>
            <a:pPr lvl="1" eaLnBrk="1" hangingPunct="1">
              <a:spcBef>
                <a:spcPct val="25000"/>
              </a:spcBef>
              <a:spcAft>
                <a:spcPct val="0"/>
              </a:spcAft>
              <a:buSzTx/>
            </a:pPr>
            <a:r>
              <a:rPr lang="zh-CN" altLang="en-US" sz="1600" b="0" dirty="0">
                <a:ea typeface="宋体" pitchFamily="2" charset="-122"/>
              </a:rPr>
              <a:t>重新评价合理性和优先顺序</a:t>
            </a:r>
            <a:br>
              <a:rPr lang="zh-CN" altLang="en-US" sz="1600" b="0" dirty="0">
                <a:ea typeface="宋体" pitchFamily="2" charset="-122"/>
              </a:rPr>
            </a:br>
            <a:r>
              <a:rPr lang="zh-CN" altLang="en-US" sz="1600" b="0" dirty="0">
                <a:ea typeface="宋体" pitchFamily="2" charset="-122"/>
              </a:rPr>
              <a:t>对每项费用开支的大小及必要性进行认真反复分析、权衡，并进行评定分级，据以判定其开支的合理性和优先顺序，并根据生产经营的客观需要与一定期间内资金供应的实际可能，在预算中对各个项目进行择优安排，从而提高资金的使用效益，节约费用开支</a:t>
            </a:r>
            <a:endParaRPr lang="en-US" altLang="zh-CN" sz="1600" b="0" dirty="0">
              <a:ea typeface="宋体" pitchFamily="2" charset="-122"/>
            </a:endParaRPr>
          </a:p>
          <a:p>
            <a:pPr algn="just" eaLnBrk="1" hangingPunct="1">
              <a:lnSpc>
                <a:spcPct val="120000"/>
              </a:lnSpc>
              <a:spcBef>
                <a:spcPct val="50000"/>
              </a:spcBef>
              <a:spcAft>
                <a:spcPct val="0"/>
              </a:spcAft>
            </a:pPr>
            <a:r>
              <a:rPr lang="zh-CN" altLang="en-US" sz="1800" dirty="0">
                <a:ea typeface="宋体" pitchFamily="2" charset="-122"/>
              </a:rPr>
              <a:t>适用范围</a:t>
            </a:r>
          </a:p>
          <a:p>
            <a:pPr lvl="1" eaLnBrk="1" hangingPunct="1">
              <a:lnSpc>
                <a:spcPct val="120000"/>
              </a:lnSpc>
              <a:buClr>
                <a:schemeClr val="tx1"/>
              </a:buClr>
              <a:buSzTx/>
            </a:pPr>
            <a:r>
              <a:rPr lang="zh-CN" altLang="en-US" sz="1600" b="0" dirty="0">
                <a:ea typeface="宋体" pitchFamily="2" charset="-122"/>
              </a:rPr>
              <a:t>一般适用于产出较难辨认的服务性部门，如管理部门费用，或不经常发生的或者预算编制基础变化较大的预算项目，如对外投资等</a:t>
            </a:r>
            <a:endParaRPr lang="zh-CN" altLang="en-US" sz="1800" b="0" dirty="0">
              <a:ea typeface="宋体" pitchFamily="2" charset="-122"/>
            </a:endParaRPr>
          </a:p>
          <a:p>
            <a:pPr algn="just" eaLnBrk="1" hangingPunct="1">
              <a:spcBef>
                <a:spcPct val="50000"/>
              </a:spcBef>
              <a:spcAft>
                <a:spcPct val="0"/>
              </a:spcAft>
            </a:pPr>
            <a:r>
              <a:rPr lang="zh-CN" altLang="en-US" sz="1800" dirty="0">
                <a:ea typeface="宋体" pitchFamily="2" charset="-122"/>
              </a:rPr>
              <a:t>特征</a:t>
            </a:r>
          </a:p>
          <a:p>
            <a:pPr lvl="1" eaLnBrk="1" hangingPunct="1">
              <a:spcBef>
                <a:spcPct val="50000"/>
              </a:spcBef>
              <a:buSzTx/>
            </a:pPr>
            <a:r>
              <a:rPr lang="zh-CN" altLang="en-US" sz="1800" b="0" dirty="0">
                <a:ea typeface="宋体" pitchFamily="2" charset="-122"/>
              </a:rPr>
              <a:t>它按预算内某一相关范围内的可预见的多种业务活动水平确定不同的预算额，或可按其实际业务活动水平调整其预算额</a:t>
            </a:r>
          </a:p>
          <a:p>
            <a:pPr lvl="1" eaLnBrk="1" hangingPunct="1">
              <a:spcBef>
                <a:spcPct val="50000"/>
              </a:spcBef>
              <a:buSzTx/>
            </a:pPr>
            <a:r>
              <a:rPr lang="zh-CN" altLang="en-US" sz="1800" b="0" dirty="0">
                <a:ea typeface="宋体" pitchFamily="2" charset="-122"/>
              </a:rPr>
              <a:t>待实际业务量发生后，将实际指标与实际业务量相应的预算额进行对比，使预算执行情况的评价与考核建立在更加客观而可比的基础上，更好地发挥预算控制作用  </a:t>
            </a:r>
            <a:endParaRPr lang="zh-CN" altLang="en-US" sz="1600" b="0" dirty="0">
              <a:ea typeface="宋体" pitchFamily="2" charset="-122"/>
            </a:endParaRPr>
          </a:p>
        </p:txBody>
      </p:sp>
      <p:sp>
        <p:nvSpPr>
          <p:cNvPr id="54278" name="Rectangle 10"/>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2513E9AC-AEBD-45B3-A49A-332F20FD0DB3}" type="slidenum">
              <a:rPr lang="en-GB" altLang="zh-CN" sz="1100" b="0">
                <a:solidFill>
                  <a:schemeClr val="bg2"/>
                </a:solidFill>
                <a:ea typeface="宋体" pitchFamily="2" charset="-122"/>
              </a:rPr>
              <a:pPr algn="r" eaLnBrk="1" hangingPunct="1">
                <a:buSzTx/>
              </a:pPr>
              <a:t>46</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87313" y="10318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4.1 </a:t>
            </a:r>
            <a:r>
              <a:rPr lang="zh-CN" altLang="en-GB" sz="2400">
                <a:solidFill>
                  <a:schemeClr val="folHlink"/>
                </a:solidFill>
                <a:ea typeface="宋体" pitchFamily="2" charset="-122"/>
              </a:rPr>
              <a:t>预算编制的基本方法（续）</a:t>
            </a:r>
            <a:r>
              <a:rPr lang="en-GB" altLang="zh-CN" sz="2400">
                <a:solidFill>
                  <a:schemeClr val="folHlink"/>
                </a:solidFill>
                <a:ea typeface="宋体" pitchFamily="2" charset="-122"/>
              </a:rPr>
              <a:t>- </a:t>
            </a:r>
            <a:r>
              <a:rPr lang="zh-CN" altLang="en-GB" sz="2400">
                <a:solidFill>
                  <a:schemeClr val="folHlink"/>
                </a:solidFill>
                <a:ea typeface="宋体" pitchFamily="2" charset="-122"/>
              </a:rPr>
              <a:t>零基预算</a:t>
            </a:r>
          </a:p>
        </p:txBody>
      </p:sp>
      <p:sp>
        <p:nvSpPr>
          <p:cNvPr id="55299" name="Line 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55300" name="Text Box 4"/>
          <p:cNvSpPr txBox="1">
            <a:spLocks noChangeArrowheads="1"/>
          </p:cNvSpPr>
          <p:nvPr/>
        </p:nvSpPr>
        <p:spPr bwMode="blackWhite">
          <a:xfrm>
            <a:off x="87313" y="796925"/>
            <a:ext cx="7975600" cy="304800"/>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2000">
                <a:solidFill>
                  <a:schemeClr val="tx1"/>
                </a:solidFill>
                <a:ea typeface="宋体" pitchFamily="2" charset="-122"/>
              </a:rPr>
              <a:t>零基预算</a:t>
            </a:r>
            <a:r>
              <a:rPr lang="zh-CN" altLang="en-US" sz="1800">
                <a:solidFill>
                  <a:schemeClr val="tx1"/>
                </a:solidFill>
                <a:ea typeface="宋体" pitchFamily="2" charset="-122"/>
              </a:rPr>
              <a:t>：</a:t>
            </a:r>
            <a:endParaRPr lang="zh-CN" altLang="en-GB" sz="1800">
              <a:solidFill>
                <a:schemeClr val="tx1"/>
              </a:solidFill>
              <a:ea typeface="宋体" pitchFamily="2" charset="-122"/>
            </a:endParaRPr>
          </a:p>
        </p:txBody>
      </p:sp>
      <p:sp>
        <p:nvSpPr>
          <p:cNvPr id="55301" name="Rectangle 5"/>
          <p:cNvSpPr>
            <a:spLocks noChangeArrowheads="1"/>
          </p:cNvSpPr>
          <p:nvPr/>
        </p:nvSpPr>
        <p:spPr bwMode="auto">
          <a:xfrm>
            <a:off x="176213" y="1555750"/>
            <a:ext cx="8470900" cy="397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79388" indent="201613" algn="l" defTabSz="695325" eaLnBrk="0" hangingPunct="0">
              <a:spcAft>
                <a:spcPct val="20000"/>
              </a:spcAft>
              <a:buChar char="•"/>
              <a:defRPr sz="2000">
                <a:solidFill>
                  <a:schemeClr val="bg2"/>
                </a:solidFill>
                <a:latin typeface="Arial" pitchFamily="34" charset="0"/>
                <a:cs typeface="Arial" pitchFamily="34" charset="0"/>
              </a:defRPr>
            </a:lvl2pPr>
            <a:lvl3pPr marL="5603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100138" indent="388938" algn="l" defTabSz="695325" eaLnBrk="0" hangingPunct="0">
              <a:spcAft>
                <a:spcPct val="20000"/>
              </a:spcAft>
              <a:buChar char="•"/>
              <a:defRPr sz="2000">
                <a:solidFill>
                  <a:schemeClr val="bg2"/>
                </a:solidFill>
                <a:latin typeface="Arial" pitchFamily="34" charset="0"/>
                <a:cs typeface="Arial" pitchFamily="34" charset="0"/>
              </a:defRPr>
            </a:lvl4pPr>
            <a:lvl5pPr marL="16684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256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828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400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972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50000"/>
              </a:spcBef>
              <a:spcAft>
                <a:spcPct val="0"/>
              </a:spcAft>
            </a:pPr>
            <a:r>
              <a:rPr lang="zh-CN" altLang="en-US" sz="1800">
                <a:ea typeface="宋体" pitchFamily="2" charset="-122"/>
              </a:rPr>
              <a:t>优点</a:t>
            </a:r>
          </a:p>
          <a:p>
            <a:pPr lvl="1" eaLnBrk="1" hangingPunct="1">
              <a:spcBef>
                <a:spcPct val="50000"/>
              </a:spcBef>
              <a:buSzTx/>
            </a:pPr>
            <a:r>
              <a:rPr lang="zh-CN" altLang="en-US" sz="1800" b="0">
                <a:ea typeface="宋体" pitchFamily="2" charset="-122"/>
              </a:rPr>
              <a:t>合理、 有效地进行资源分配</a:t>
            </a:r>
          </a:p>
          <a:p>
            <a:pPr lvl="1" eaLnBrk="1" hangingPunct="1">
              <a:spcBef>
                <a:spcPct val="50000"/>
              </a:spcBef>
              <a:buSzTx/>
            </a:pPr>
            <a:r>
              <a:rPr lang="zh-CN" altLang="en-US" sz="1600" b="0">
                <a:ea typeface="宋体" pitchFamily="2" charset="-122"/>
              </a:rPr>
              <a:t>有针对性的组织可用资源和相匹配的服务水平，降低生产、服务及营运成本。</a:t>
            </a:r>
          </a:p>
          <a:p>
            <a:pPr lvl="1" eaLnBrk="1" hangingPunct="1">
              <a:spcBef>
                <a:spcPct val="50000"/>
              </a:spcBef>
              <a:buSzTx/>
            </a:pPr>
            <a:r>
              <a:rPr lang="zh-CN" altLang="en-US" sz="1600" b="0">
                <a:ea typeface="宋体" pitchFamily="2" charset="-122"/>
              </a:rPr>
              <a:t>目标明确，可区别方案的轻重缓急</a:t>
            </a:r>
          </a:p>
          <a:p>
            <a:pPr lvl="1" eaLnBrk="1" hangingPunct="1">
              <a:spcBef>
                <a:spcPct val="50000"/>
              </a:spcBef>
              <a:buSzTx/>
            </a:pPr>
            <a:r>
              <a:rPr lang="zh-CN" altLang="en-US" sz="1600" b="0">
                <a:ea typeface="宋体" pitchFamily="2" charset="-122"/>
              </a:rPr>
              <a:t>有助于提高管理人员的投入产出意识</a:t>
            </a:r>
          </a:p>
          <a:p>
            <a:pPr eaLnBrk="1" hangingPunct="1">
              <a:spcBef>
                <a:spcPct val="50000"/>
              </a:spcBef>
              <a:spcAft>
                <a:spcPct val="0"/>
              </a:spcAft>
            </a:pPr>
            <a:r>
              <a:rPr lang="zh-CN" altLang="en-US" sz="1600">
                <a:ea typeface="宋体" pitchFamily="2" charset="-122"/>
              </a:rPr>
              <a:t>缺点</a:t>
            </a:r>
          </a:p>
          <a:p>
            <a:pPr lvl="1" eaLnBrk="1" hangingPunct="1">
              <a:spcBef>
                <a:spcPct val="50000"/>
              </a:spcBef>
              <a:buSzTx/>
            </a:pPr>
            <a:r>
              <a:rPr lang="zh-CN" altLang="en-US" sz="1600" b="0">
                <a:ea typeface="宋体" pitchFamily="2" charset="-122"/>
              </a:rPr>
              <a:t>从零做起，工作量较大，预算工作本身投入成本较高</a:t>
            </a:r>
          </a:p>
          <a:p>
            <a:pPr lvl="1" eaLnBrk="1" hangingPunct="1">
              <a:spcBef>
                <a:spcPct val="50000"/>
              </a:spcBef>
              <a:buSzTx/>
            </a:pPr>
            <a:r>
              <a:rPr lang="zh-CN" altLang="en-GB" sz="1600" b="0">
                <a:ea typeface="宋体" pitchFamily="2" charset="-122"/>
              </a:rPr>
              <a:t>分层、排序和资金分配时</a:t>
            </a:r>
            <a:r>
              <a:rPr lang="zh-CN" altLang="en-US" sz="1600" b="0">
                <a:ea typeface="宋体" pitchFamily="2" charset="-122"/>
              </a:rPr>
              <a:t>具有主观性，易于引起部门间的矛盾</a:t>
            </a:r>
          </a:p>
          <a:p>
            <a:pPr lvl="1" eaLnBrk="1" hangingPunct="1">
              <a:spcBef>
                <a:spcPct val="50000"/>
              </a:spcBef>
              <a:buSzTx/>
            </a:pPr>
            <a:r>
              <a:rPr lang="zh-CN" altLang="en-US" sz="1600" b="0">
                <a:ea typeface="宋体" pitchFamily="2" charset="-122"/>
              </a:rPr>
              <a:t>可能引起人们注重短期利益而忽视企业长期利益</a:t>
            </a:r>
          </a:p>
          <a:p>
            <a:pPr eaLnBrk="1" hangingPunct="1">
              <a:spcBef>
                <a:spcPct val="50000"/>
              </a:spcBef>
              <a:spcAft>
                <a:spcPct val="0"/>
              </a:spcAft>
            </a:pPr>
            <a:endParaRPr lang="zh-CN" altLang="en-US" sz="1600" b="0">
              <a:ea typeface="宋体" pitchFamily="2" charset="-122"/>
            </a:endParaRPr>
          </a:p>
        </p:txBody>
      </p:sp>
      <p:sp>
        <p:nvSpPr>
          <p:cNvPr id="55302" name="Rectangle 10"/>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59007CBB-F04F-4452-A8DF-A4182BB61548}" type="slidenum">
              <a:rPr lang="en-GB" altLang="zh-CN" sz="1100" b="0">
                <a:solidFill>
                  <a:schemeClr val="bg2"/>
                </a:solidFill>
                <a:ea typeface="宋体" pitchFamily="2" charset="-122"/>
              </a:rPr>
              <a:pPr algn="r" eaLnBrk="1" hangingPunct="1">
                <a:buSzTx/>
              </a:pPr>
              <a:t>47</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87313" y="10318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4.1 </a:t>
            </a:r>
            <a:r>
              <a:rPr lang="zh-CN" altLang="en-GB" sz="2400">
                <a:solidFill>
                  <a:schemeClr val="folHlink"/>
                </a:solidFill>
                <a:ea typeface="宋体" pitchFamily="2" charset="-122"/>
              </a:rPr>
              <a:t>预算编制的基本方法（续）</a:t>
            </a:r>
            <a:r>
              <a:rPr lang="en-GB" altLang="zh-CN" sz="2400">
                <a:solidFill>
                  <a:schemeClr val="folHlink"/>
                </a:solidFill>
                <a:ea typeface="宋体" pitchFamily="2" charset="-122"/>
              </a:rPr>
              <a:t>- </a:t>
            </a:r>
            <a:r>
              <a:rPr lang="zh-CN" altLang="en-GB" sz="2400">
                <a:solidFill>
                  <a:schemeClr val="folHlink"/>
                </a:solidFill>
                <a:ea typeface="宋体" pitchFamily="2" charset="-122"/>
              </a:rPr>
              <a:t>滚动预算</a:t>
            </a:r>
          </a:p>
        </p:txBody>
      </p:sp>
      <p:sp>
        <p:nvSpPr>
          <p:cNvPr id="56323" name="Line 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56324" name="Text Box 4"/>
          <p:cNvSpPr txBox="1">
            <a:spLocks noChangeArrowheads="1"/>
          </p:cNvSpPr>
          <p:nvPr/>
        </p:nvSpPr>
        <p:spPr bwMode="blackWhite">
          <a:xfrm>
            <a:off x="87313" y="923925"/>
            <a:ext cx="7975600" cy="304800"/>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2000">
                <a:solidFill>
                  <a:schemeClr val="tx1"/>
                </a:solidFill>
                <a:ea typeface="宋体" pitchFamily="2" charset="-122"/>
              </a:rPr>
              <a:t>滚动预算</a:t>
            </a:r>
            <a:r>
              <a:rPr lang="zh-CN" altLang="en-US" sz="1800">
                <a:solidFill>
                  <a:schemeClr val="tx1"/>
                </a:solidFill>
                <a:ea typeface="宋体" pitchFamily="2" charset="-122"/>
              </a:rPr>
              <a:t>：</a:t>
            </a:r>
            <a:endParaRPr lang="zh-CN" altLang="en-GB" sz="1800">
              <a:solidFill>
                <a:schemeClr val="tx1"/>
              </a:solidFill>
              <a:ea typeface="宋体" pitchFamily="2" charset="-122"/>
            </a:endParaRPr>
          </a:p>
        </p:txBody>
      </p:sp>
      <p:sp>
        <p:nvSpPr>
          <p:cNvPr id="56325" name="Rectangle 5"/>
          <p:cNvSpPr>
            <a:spLocks noChangeArrowheads="1"/>
          </p:cNvSpPr>
          <p:nvPr/>
        </p:nvSpPr>
        <p:spPr bwMode="auto">
          <a:xfrm>
            <a:off x="176213" y="1555750"/>
            <a:ext cx="8470900" cy="344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266700" indent="177800" algn="l" defTabSz="695325" eaLnBrk="0" hangingPunct="0">
              <a:spcAft>
                <a:spcPct val="20000"/>
              </a:spcAft>
              <a:buChar char="•"/>
              <a:defRPr sz="2000">
                <a:solidFill>
                  <a:schemeClr val="bg2"/>
                </a:solidFill>
                <a:latin typeface="Arial" pitchFamily="34" charset="0"/>
                <a:cs typeface="Arial" pitchFamily="34" charset="0"/>
              </a:defRPr>
            </a:lvl2pPr>
            <a:lvl3pPr marL="8270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366838" indent="388938" algn="l" defTabSz="695325" eaLnBrk="0" hangingPunct="0">
              <a:spcAft>
                <a:spcPct val="20000"/>
              </a:spcAft>
              <a:buChar char="•"/>
              <a:defRPr sz="2000">
                <a:solidFill>
                  <a:schemeClr val="bg2"/>
                </a:solidFill>
                <a:latin typeface="Arial" pitchFamily="34" charset="0"/>
                <a:cs typeface="Arial" pitchFamily="34" charset="0"/>
              </a:defRPr>
            </a:lvl4pPr>
            <a:lvl5pPr marL="19351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923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8495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3067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639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50000"/>
              </a:spcBef>
              <a:spcAft>
                <a:spcPct val="0"/>
              </a:spcAft>
            </a:pPr>
            <a:r>
              <a:rPr lang="zh-CN" altLang="en-US" sz="1800">
                <a:ea typeface="宋体" pitchFamily="2" charset="-122"/>
              </a:rPr>
              <a:t>定义</a:t>
            </a:r>
          </a:p>
          <a:p>
            <a:pPr lvl="1" eaLnBrk="1" hangingPunct="1">
              <a:lnSpc>
                <a:spcPct val="120000"/>
              </a:lnSpc>
              <a:buSzTx/>
            </a:pPr>
            <a:r>
              <a:rPr lang="zh-CN" altLang="en-GB" sz="1600" b="0">
                <a:ea typeface="宋体" pitchFamily="2" charset="-122"/>
              </a:rPr>
              <a:t>根据上一期的预算指标完成情况，调整和具体编制下一期预算，并将预算期连续滚动向前推移的一种预算编制方法。</a:t>
            </a:r>
            <a:r>
              <a:rPr lang="en-GB" altLang="zh-CN" sz="1600" b="0">
                <a:ea typeface="宋体" pitchFamily="2" charset="-122"/>
              </a:rPr>
              <a:t>.</a:t>
            </a:r>
          </a:p>
          <a:p>
            <a:pPr eaLnBrk="1" hangingPunct="1">
              <a:spcBef>
                <a:spcPct val="0"/>
              </a:spcBef>
              <a:spcAft>
                <a:spcPct val="0"/>
              </a:spcAft>
              <a:buFontTx/>
              <a:buNone/>
            </a:pPr>
            <a:endParaRPr lang="zh-CN" altLang="en-US" sz="1600" b="0">
              <a:ea typeface="宋体" pitchFamily="2" charset="-122"/>
            </a:endParaRPr>
          </a:p>
          <a:p>
            <a:pPr eaLnBrk="1" hangingPunct="1">
              <a:lnSpc>
                <a:spcPct val="120000"/>
              </a:lnSpc>
              <a:spcBef>
                <a:spcPct val="0"/>
              </a:spcBef>
              <a:spcAft>
                <a:spcPct val="0"/>
              </a:spcAft>
              <a:buFontTx/>
              <a:buNone/>
            </a:pPr>
            <a:r>
              <a:rPr lang="zh-CN" altLang="en-US" sz="1800">
                <a:ea typeface="宋体" pitchFamily="2" charset="-122"/>
              </a:rPr>
              <a:t>适用范围</a:t>
            </a:r>
          </a:p>
          <a:p>
            <a:pPr lvl="1" eaLnBrk="1" hangingPunct="1">
              <a:lnSpc>
                <a:spcPct val="120000"/>
              </a:lnSpc>
              <a:buClr>
                <a:schemeClr val="tx1"/>
              </a:buClr>
              <a:buSzTx/>
            </a:pPr>
            <a:r>
              <a:rPr lang="zh-CN" altLang="en-US" sz="1600" b="0">
                <a:ea typeface="宋体" pitchFamily="2" charset="-122"/>
              </a:rPr>
              <a:t>一般适用于月度、季度预算的编制，例如销售预算、生产预算</a:t>
            </a:r>
            <a:endParaRPr lang="zh-CN" altLang="en-US" sz="1800" b="0">
              <a:ea typeface="宋体" pitchFamily="2" charset="-122"/>
            </a:endParaRPr>
          </a:p>
          <a:p>
            <a:pPr algn="just" eaLnBrk="1" hangingPunct="1">
              <a:spcBef>
                <a:spcPct val="50000"/>
              </a:spcBef>
              <a:spcAft>
                <a:spcPct val="0"/>
              </a:spcAft>
            </a:pPr>
            <a:r>
              <a:rPr lang="zh-CN" altLang="en-US" sz="1800">
                <a:ea typeface="宋体" pitchFamily="2" charset="-122"/>
              </a:rPr>
              <a:t>特征</a:t>
            </a:r>
          </a:p>
          <a:p>
            <a:pPr lvl="1" eaLnBrk="1" hangingPunct="1">
              <a:lnSpc>
                <a:spcPct val="150000"/>
              </a:lnSpc>
              <a:buClr>
                <a:schemeClr val="tx1"/>
              </a:buClr>
              <a:buSzTx/>
            </a:pPr>
            <a:r>
              <a:rPr lang="zh-CN" altLang="en-GB" sz="1600" b="0">
                <a:ea typeface="宋体" pitchFamily="2" charset="-122"/>
              </a:rPr>
              <a:t>持续的计划和预测过程取代了每年的预算过程</a:t>
            </a:r>
          </a:p>
          <a:p>
            <a:pPr lvl="1" eaLnBrk="1" hangingPunct="1">
              <a:lnSpc>
                <a:spcPct val="150000"/>
              </a:lnSpc>
              <a:buClr>
                <a:schemeClr val="tx1"/>
              </a:buClr>
              <a:buSzTx/>
            </a:pPr>
            <a:r>
              <a:rPr lang="zh-CN" altLang="en-GB" sz="1600" b="0">
                <a:ea typeface="宋体" pitchFamily="2" charset="-122"/>
              </a:rPr>
              <a:t>预测与其他战略和战术计划过程紧密相连，与自上而下的目标相连</a:t>
            </a:r>
          </a:p>
          <a:p>
            <a:pPr lvl="1" eaLnBrk="1" hangingPunct="1">
              <a:lnSpc>
                <a:spcPct val="150000"/>
              </a:lnSpc>
              <a:buClr>
                <a:schemeClr val="tx1"/>
              </a:buClr>
              <a:buSzTx/>
            </a:pPr>
            <a:r>
              <a:rPr lang="zh-CN" altLang="en-GB" sz="1600" b="0">
                <a:ea typeface="宋体" pitchFamily="2" charset="-122"/>
              </a:rPr>
              <a:t>每年对预测进行回顾并成为当年的预测和部门预算的基础</a:t>
            </a:r>
          </a:p>
        </p:txBody>
      </p:sp>
      <p:sp>
        <p:nvSpPr>
          <p:cNvPr id="56326" name="Rectangle 10"/>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FD75CC67-A1BA-4259-9D61-683D52CA2D00}" type="slidenum">
              <a:rPr lang="en-GB" altLang="zh-CN" sz="1100" b="0">
                <a:solidFill>
                  <a:schemeClr val="bg2"/>
                </a:solidFill>
                <a:ea typeface="宋体" pitchFamily="2" charset="-122"/>
              </a:rPr>
              <a:pPr algn="r" eaLnBrk="1" hangingPunct="1">
                <a:buSzTx/>
              </a:pPr>
              <a:t>48</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87313" y="10318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4.1 </a:t>
            </a:r>
            <a:r>
              <a:rPr lang="zh-CN" altLang="en-GB" sz="2400">
                <a:solidFill>
                  <a:schemeClr val="folHlink"/>
                </a:solidFill>
                <a:ea typeface="宋体" pitchFamily="2" charset="-122"/>
              </a:rPr>
              <a:t>预算编制的基本方法（续）</a:t>
            </a:r>
            <a:r>
              <a:rPr lang="en-GB" altLang="zh-CN" sz="2400">
                <a:solidFill>
                  <a:schemeClr val="folHlink"/>
                </a:solidFill>
                <a:ea typeface="宋体" pitchFamily="2" charset="-122"/>
              </a:rPr>
              <a:t>- </a:t>
            </a:r>
            <a:r>
              <a:rPr lang="zh-CN" altLang="en-GB" sz="2400">
                <a:solidFill>
                  <a:schemeClr val="folHlink"/>
                </a:solidFill>
                <a:ea typeface="宋体" pitchFamily="2" charset="-122"/>
              </a:rPr>
              <a:t>滚动预算</a:t>
            </a:r>
          </a:p>
        </p:txBody>
      </p:sp>
      <p:sp>
        <p:nvSpPr>
          <p:cNvPr id="57347" name="Line 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57348" name="Text Box 4"/>
          <p:cNvSpPr txBox="1">
            <a:spLocks noChangeArrowheads="1"/>
          </p:cNvSpPr>
          <p:nvPr/>
        </p:nvSpPr>
        <p:spPr bwMode="blackWhite">
          <a:xfrm>
            <a:off x="87313" y="923925"/>
            <a:ext cx="7975600" cy="304800"/>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2000">
                <a:solidFill>
                  <a:schemeClr val="tx1"/>
                </a:solidFill>
                <a:ea typeface="宋体" pitchFamily="2" charset="-122"/>
              </a:rPr>
              <a:t>滚动预算</a:t>
            </a:r>
            <a:r>
              <a:rPr lang="zh-CN" altLang="en-US" sz="1800">
                <a:solidFill>
                  <a:schemeClr val="tx1"/>
                </a:solidFill>
                <a:ea typeface="宋体" pitchFamily="2" charset="-122"/>
              </a:rPr>
              <a:t>：</a:t>
            </a:r>
            <a:endParaRPr lang="zh-CN" altLang="en-GB" sz="1800">
              <a:solidFill>
                <a:schemeClr val="tx1"/>
              </a:solidFill>
              <a:ea typeface="宋体" pitchFamily="2" charset="-122"/>
            </a:endParaRPr>
          </a:p>
        </p:txBody>
      </p:sp>
      <p:sp>
        <p:nvSpPr>
          <p:cNvPr id="57349" name="Rectangle 5"/>
          <p:cNvSpPr>
            <a:spLocks noChangeArrowheads="1"/>
          </p:cNvSpPr>
          <p:nvPr/>
        </p:nvSpPr>
        <p:spPr bwMode="auto">
          <a:xfrm>
            <a:off x="176213" y="1555750"/>
            <a:ext cx="8470900" cy="341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3400" indent="-152400" algn="l" defTabSz="695325" eaLnBrk="0" hangingPunct="0">
              <a:spcAft>
                <a:spcPct val="20000"/>
              </a:spcAft>
              <a:buChar char="•"/>
              <a:defRPr sz="2000">
                <a:solidFill>
                  <a:schemeClr val="bg2"/>
                </a:solidFill>
                <a:latin typeface="Arial" pitchFamily="34" charset="0"/>
                <a:cs typeface="Arial" pitchFamily="34" charset="0"/>
              </a:defRPr>
            </a:lvl2pPr>
            <a:lvl3pPr marL="8016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341438" indent="388938" algn="l" defTabSz="695325" eaLnBrk="0" hangingPunct="0">
              <a:spcAft>
                <a:spcPct val="20000"/>
              </a:spcAft>
              <a:buChar char="•"/>
              <a:defRPr sz="2000">
                <a:solidFill>
                  <a:schemeClr val="bg2"/>
                </a:solidFill>
                <a:latin typeface="Arial" pitchFamily="34" charset="0"/>
                <a:cs typeface="Arial" pitchFamily="34" charset="0"/>
              </a:defRPr>
            </a:lvl4pPr>
            <a:lvl5pPr marL="19097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669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8241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813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385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just" eaLnBrk="1" hangingPunct="1">
              <a:spcBef>
                <a:spcPct val="25000"/>
              </a:spcBef>
              <a:spcAft>
                <a:spcPct val="0"/>
              </a:spcAft>
            </a:pPr>
            <a:r>
              <a:rPr lang="zh-CN" altLang="en-US" sz="1800">
                <a:ea typeface="宋体" pitchFamily="2" charset="-122"/>
              </a:rPr>
              <a:t>优点</a:t>
            </a:r>
          </a:p>
          <a:p>
            <a:pPr lvl="1" eaLnBrk="1" hangingPunct="1">
              <a:lnSpc>
                <a:spcPct val="150000"/>
              </a:lnSpc>
              <a:buClr>
                <a:schemeClr val="tx1"/>
              </a:buClr>
              <a:buSzTx/>
            </a:pPr>
            <a:r>
              <a:rPr lang="zh-CN" altLang="en-GB" sz="1600" b="0">
                <a:ea typeface="宋体" pitchFamily="2" charset="-122"/>
              </a:rPr>
              <a:t>促进形成持续计划的观念，迫使管理层关注不止是一个财政年度的财务状况</a:t>
            </a:r>
          </a:p>
          <a:p>
            <a:pPr lvl="1" eaLnBrk="1" hangingPunct="1">
              <a:lnSpc>
                <a:spcPct val="150000"/>
              </a:lnSpc>
              <a:buClr>
                <a:schemeClr val="tx1"/>
              </a:buClr>
              <a:buSzTx/>
            </a:pPr>
            <a:r>
              <a:rPr lang="zh-CN" altLang="en-GB" sz="1600" b="0">
                <a:ea typeface="宋体" pitchFamily="2" charset="-122"/>
              </a:rPr>
              <a:t>能够从动态的角度把握近期的规划目标和远期的战略布局，使预算具有较高的透明度</a:t>
            </a:r>
            <a:endParaRPr lang="zh-CN" altLang="en-GB" sz="1600" b="0">
              <a:latin typeface="Times New Roman" pitchFamily="18" charset="0"/>
              <a:ea typeface="宋体" pitchFamily="2" charset="-122"/>
            </a:endParaRPr>
          </a:p>
          <a:p>
            <a:pPr lvl="1" eaLnBrk="1" hangingPunct="1">
              <a:lnSpc>
                <a:spcPct val="150000"/>
              </a:lnSpc>
              <a:buClr>
                <a:schemeClr val="tx1"/>
              </a:buClr>
              <a:buSzTx/>
            </a:pPr>
            <a:r>
              <a:rPr lang="zh-CN" altLang="en-GB" sz="1600" b="0">
                <a:ea typeface="宋体" pitchFamily="2" charset="-122"/>
              </a:rPr>
              <a:t>由于在时间上不受日历年度的限制，能够根据前期预算的执行情况及时调整和修订近期预算，有助于保证项目支出的连续性和完整性，能够充分发挥预算的指导和控制作用。</a:t>
            </a:r>
          </a:p>
          <a:p>
            <a:pPr eaLnBrk="1" hangingPunct="1">
              <a:lnSpc>
                <a:spcPct val="150000"/>
              </a:lnSpc>
              <a:spcBef>
                <a:spcPct val="0"/>
              </a:spcBef>
              <a:spcAft>
                <a:spcPct val="0"/>
              </a:spcAft>
              <a:buClr>
                <a:schemeClr val="tx1"/>
              </a:buClr>
              <a:buFontTx/>
              <a:buNone/>
            </a:pPr>
            <a:r>
              <a:rPr lang="zh-CN" altLang="en-US" sz="1600">
                <a:ea typeface="宋体" pitchFamily="2" charset="-122"/>
              </a:rPr>
              <a:t>缺点</a:t>
            </a:r>
          </a:p>
          <a:p>
            <a:pPr lvl="1" eaLnBrk="1" hangingPunct="1">
              <a:spcBef>
                <a:spcPct val="50000"/>
              </a:spcBef>
              <a:buSzTx/>
            </a:pPr>
            <a:r>
              <a:rPr lang="zh-CN" altLang="en-US" sz="1800" b="0">
                <a:latin typeface="楷体_GB2312" pitchFamily="49" charset="-122"/>
                <a:ea typeface="楷体_GB2312" pitchFamily="49" charset="-122"/>
              </a:rPr>
              <a:t>预算投入精力较多，每个月/季度不停地在做预算</a:t>
            </a:r>
          </a:p>
          <a:p>
            <a:pPr lvl="1" algn="just" eaLnBrk="1" hangingPunct="1">
              <a:spcBef>
                <a:spcPct val="50000"/>
              </a:spcBef>
              <a:buSzTx/>
            </a:pPr>
            <a:r>
              <a:rPr lang="zh-CN" altLang="en-US" sz="1800" b="0">
                <a:latin typeface="楷体_GB2312" pitchFamily="49" charset="-122"/>
                <a:ea typeface="楷体_GB2312" pitchFamily="49" charset="-122"/>
              </a:rPr>
              <a:t>预算不停变动，无法保证权威性，不利于企业战略规划的实施，也不利于业绩考评</a:t>
            </a:r>
            <a:endParaRPr lang="zh-CN" altLang="en-US" sz="1600" b="0">
              <a:ea typeface="宋体" pitchFamily="2" charset="-122"/>
            </a:endParaRPr>
          </a:p>
        </p:txBody>
      </p:sp>
      <p:sp>
        <p:nvSpPr>
          <p:cNvPr id="57350" name="Rectangle 10"/>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F4B702FE-897C-46AB-965B-7C5A2590AC51}" type="slidenum">
              <a:rPr lang="en-GB" altLang="zh-CN" sz="1100" b="0">
                <a:solidFill>
                  <a:schemeClr val="bg2"/>
                </a:solidFill>
                <a:ea typeface="宋体" pitchFamily="2" charset="-122"/>
              </a:rPr>
              <a:pPr algn="r" eaLnBrk="1" hangingPunct="1">
                <a:buSzTx/>
              </a:pPr>
              <a:t>49</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B9ADAB94-269B-4473-B942-64F2080B312E}" type="slidenum">
              <a:rPr lang="en-GB" altLang="zh-CN" sz="1100" b="0">
                <a:solidFill>
                  <a:schemeClr val="bg2"/>
                </a:solidFill>
              </a:rPr>
              <a:pPr eaLnBrk="1" hangingPunct="1"/>
              <a:t>5</a:t>
            </a:fld>
            <a:endParaRPr lang="en-GB" altLang="zh-CN" sz="1100" b="0">
              <a:solidFill>
                <a:schemeClr val="bg2"/>
              </a:solidFill>
            </a:endParaRPr>
          </a:p>
        </p:txBody>
      </p:sp>
      <p:sp>
        <p:nvSpPr>
          <p:cNvPr id="7171" name="Rectangle 2"/>
          <p:cNvSpPr>
            <a:spLocks noGrp="1" noChangeArrowheads="1"/>
          </p:cNvSpPr>
          <p:nvPr>
            <p:ph type="body" idx="1"/>
          </p:nvPr>
        </p:nvSpPr>
        <p:spPr>
          <a:xfrm>
            <a:off x="430213" y="1203325"/>
            <a:ext cx="8153400" cy="411480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lIns="91440" tIns="45720" rIns="91440" bIns="45720"/>
          <a:lstStyle/>
          <a:p>
            <a:pPr defTabSz="914400" eaLnBrk="1" hangingPunct="1">
              <a:lnSpc>
                <a:spcPct val="130000"/>
              </a:lnSpc>
            </a:pPr>
            <a:r>
              <a:rPr lang="en-US" altLang="zh-CN" sz="1800" smtClean="0">
                <a:solidFill>
                  <a:schemeClr val="tx1"/>
                </a:solidFill>
                <a:ea typeface="宋体" pitchFamily="2" charset="-122"/>
              </a:rPr>
              <a:t>1. </a:t>
            </a:r>
            <a:r>
              <a:rPr lang="zh-CN" altLang="en-US" sz="1800" smtClean="0">
                <a:solidFill>
                  <a:schemeClr val="tx1"/>
                </a:solidFill>
                <a:ea typeface="宋体" pitchFamily="2" charset="-122"/>
              </a:rPr>
              <a:t>预算不等于预测。预测是基础，预算是根据预测结果提出的对策性方案。可以说，预算是针对预测结果采用的一种预先的风险补救及防御系统。</a:t>
            </a:r>
          </a:p>
          <a:p>
            <a:pPr marL="914400" lvl="1" indent="-381000" defTabSz="914400" eaLnBrk="1" hangingPunct="1">
              <a:lnSpc>
                <a:spcPct val="130000"/>
              </a:lnSpc>
              <a:buFont typeface="Wingdings" pitchFamily="2" charset="2"/>
              <a:buNone/>
            </a:pPr>
            <a:r>
              <a:rPr lang="en-US" altLang="zh-CN" sz="1800" smtClean="0">
                <a:solidFill>
                  <a:schemeClr val="tx1"/>
                </a:solidFill>
                <a:ea typeface="宋体" pitchFamily="2" charset="-122"/>
              </a:rPr>
              <a:t>——</a:t>
            </a:r>
            <a:r>
              <a:rPr lang="zh-CN" altLang="en-US" sz="1800" smtClean="0">
                <a:solidFill>
                  <a:schemeClr val="tx1"/>
                </a:solidFill>
                <a:ea typeface="宋体" pitchFamily="2" charset="-122"/>
              </a:rPr>
              <a:t>预测是预算的前提。没有预测就没有预算。</a:t>
            </a:r>
          </a:p>
          <a:p>
            <a:pPr marL="914400" lvl="1" indent="-381000" defTabSz="914400" eaLnBrk="1" hangingPunct="1">
              <a:lnSpc>
                <a:spcPct val="130000"/>
              </a:lnSpc>
              <a:buFont typeface="Wingdings" pitchFamily="2" charset="2"/>
              <a:buNone/>
            </a:pPr>
            <a:r>
              <a:rPr lang="en-US" altLang="zh-CN" sz="1800" smtClean="0">
                <a:solidFill>
                  <a:schemeClr val="tx1"/>
                </a:solidFill>
                <a:ea typeface="宋体" pitchFamily="2" charset="-122"/>
              </a:rPr>
              <a:t>——</a:t>
            </a:r>
            <a:r>
              <a:rPr lang="zh-CN" altLang="en-US" sz="1800" smtClean="0">
                <a:solidFill>
                  <a:schemeClr val="tx1"/>
                </a:solidFill>
                <a:ea typeface="宋体" pitchFamily="2" charset="-122"/>
              </a:rPr>
              <a:t>有效的预算是企业防范风险的重要措施。</a:t>
            </a:r>
          </a:p>
          <a:p>
            <a:pPr defTabSz="914400" eaLnBrk="1" hangingPunct="1">
              <a:lnSpc>
                <a:spcPct val="130000"/>
              </a:lnSpc>
            </a:pPr>
            <a:r>
              <a:rPr lang="en-US" altLang="zh-CN" sz="1800" smtClean="0">
                <a:solidFill>
                  <a:schemeClr val="tx1"/>
                </a:solidFill>
                <a:ea typeface="宋体" pitchFamily="2" charset="-122"/>
              </a:rPr>
              <a:t>2. </a:t>
            </a:r>
            <a:r>
              <a:rPr lang="zh-CN" altLang="en-US" sz="1800" smtClean="0">
                <a:solidFill>
                  <a:schemeClr val="tx1"/>
                </a:solidFill>
                <a:ea typeface="宋体" pitchFamily="2" charset="-122"/>
              </a:rPr>
              <a:t>预算不等于财务计划</a:t>
            </a:r>
          </a:p>
          <a:p>
            <a:pPr marL="914400" lvl="1" indent="-381000" defTabSz="914400" eaLnBrk="1" hangingPunct="1">
              <a:lnSpc>
                <a:spcPct val="130000"/>
              </a:lnSpc>
              <a:buFont typeface="Wingdings" pitchFamily="2" charset="2"/>
              <a:buNone/>
            </a:pPr>
            <a:r>
              <a:rPr lang="en-US" altLang="zh-CN" sz="1800" smtClean="0">
                <a:solidFill>
                  <a:schemeClr val="tx1"/>
                </a:solidFill>
                <a:ea typeface="宋体" pitchFamily="2" charset="-122"/>
              </a:rPr>
              <a:t>——</a:t>
            </a:r>
            <a:r>
              <a:rPr lang="zh-CN" altLang="en-US" sz="1800" smtClean="0">
                <a:solidFill>
                  <a:schemeClr val="tx1"/>
                </a:solidFill>
                <a:ea typeface="宋体" pitchFamily="2" charset="-122"/>
              </a:rPr>
              <a:t>从内容上看，预算是企业全方位的计划，财务计划只是企业预算的一部分，而不是全部。</a:t>
            </a:r>
          </a:p>
          <a:p>
            <a:pPr marL="914400" lvl="1" indent="-381000" defTabSz="914400" eaLnBrk="1" hangingPunct="1">
              <a:lnSpc>
                <a:spcPct val="130000"/>
              </a:lnSpc>
              <a:buFont typeface="Wingdings" pitchFamily="2" charset="2"/>
              <a:buNone/>
            </a:pPr>
            <a:r>
              <a:rPr lang="en-US" altLang="zh-CN" sz="1800" smtClean="0">
                <a:solidFill>
                  <a:schemeClr val="tx1"/>
                </a:solidFill>
                <a:ea typeface="宋体" pitchFamily="2" charset="-122"/>
              </a:rPr>
              <a:t>——</a:t>
            </a:r>
            <a:r>
              <a:rPr lang="zh-CN" altLang="en-US" sz="1800" smtClean="0">
                <a:solidFill>
                  <a:schemeClr val="tx1"/>
                </a:solidFill>
                <a:ea typeface="宋体" pitchFamily="2" charset="-122"/>
              </a:rPr>
              <a:t>从预算形式上，预算可以是货币式的，也可以是实物式的，而财务计划则是以价值形态所表现的计划。</a:t>
            </a:r>
          </a:p>
          <a:p>
            <a:pPr marL="914400" lvl="1" indent="-381000" defTabSz="914400" eaLnBrk="1" hangingPunct="1">
              <a:lnSpc>
                <a:spcPct val="130000"/>
              </a:lnSpc>
              <a:buFont typeface="Wingdings" pitchFamily="2" charset="2"/>
              <a:buNone/>
            </a:pPr>
            <a:r>
              <a:rPr lang="en-US" altLang="zh-CN" sz="1800" smtClean="0">
                <a:solidFill>
                  <a:schemeClr val="tx1"/>
                </a:solidFill>
                <a:ea typeface="宋体" pitchFamily="2" charset="-122"/>
              </a:rPr>
              <a:t>——</a:t>
            </a:r>
            <a:r>
              <a:rPr lang="zh-CN" altLang="en-US" sz="1800" smtClean="0">
                <a:solidFill>
                  <a:schemeClr val="tx1"/>
                </a:solidFill>
                <a:ea typeface="宋体" pitchFamily="2" charset="-122"/>
              </a:rPr>
              <a:t>从范围上，预算是一个综合性的管理系统，涉及企业各部门和不同科层；而财务计划的编制、执行主要由财务部门控制。</a:t>
            </a:r>
          </a:p>
          <a:p>
            <a:pPr defTabSz="914400" eaLnBrk="1" hangingPunct="1">
              <a:lnSpc>
                <a:spcPct val="130000"/>
              </a:lnSpc>
              <a:buFont typeface="Wingdings" pitchFamily="2" charset="2"/>
              <a:buNone/>
            </a:pPr>
            <a:r>
              <a:rPr lang="en-US" altLang="zh-CN" sz="1600" smtClean="0">
                <a:ea typeface="宋体" pitchFamily="2" charset="-122"/>
              </a:rPr>
              <a:t> </a:t>
            </a:r>
          </a:p>
        </p:txBody>
      </p:sp>
      <p:sp>
        <p:nvSpPr>
          <p:cNvPr id="7172" name="Rectangle 3"/>
          <p:cNvSpPr>
            <a:spLocks noChangeArrowheads="1"/>
          </p:cNvSpPr>
          <p:nvPr/>
        </p:nvSpPr>
        <p:spPr bwMode="auto">
          <a:xfrm>
            <a:off x="355600" y="719138"/>
            <a:ext cx="1973263"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AU" sz="2000" i="1" u="sng">
                <a:solidFill>
                  <a:schemeClr val="tx1"/>
                </a:solidFill>
                <a:ea typeface="宋体" pitchFamily="2" charset="-122"/>
              </a:rPr>
              <a:t>预算管理的本质</a:t>
            </a:r>
            <a:endParaRPr lang="zh-CN" altLang="en-GB" sz="2000" i="1" u="sng">
              <a:solidFill>
                <a:schemeClr val="tx1"/>
              </a:solidFill>
              <a:ea typeface="宋体" pitchFamily="2" charset="-122"/>
            </a:endParaRPr>
          </a:p>
        </p:txBody>
      </p:sp>
      <p:sp>
        <p:nvSpPr>
          <p:cNvPr id="7173" name="Rectangle 4"/>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2.1</a:t>
            </a:r>
            <a:r>
              <a:rPr lang="zh-CN" altLang="en-GB" sz="2400">
                <a:solidFill>
                  <a:schemeClr val="folHlink"/>
                </a:solidFill>
                <a:ea typeface="宋体" pitchFamily="2" charset="-122"/>
              </a:rPr>
              <a:t>预算管理的概念、本质、构成及演进（续）</a:t>
            </a:r>
          </a:p>
        </p:txBody>
      </p:sp>
      <p:sp>
        <p:nvSpPr>
          <p:cNvPr id="7174" name="Line 5"/>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ransition advTm="33938"/>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87313" y="10318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4.1 </a:t>
            </a:r>
            <a:r>
              <a:rPr lang="zh-CN" altLang="en-GB" sz="2400">
                <a:solidFill>
                  <a:schemeClr val="folHlink"/>
                </a:solidFill>
                <a:ea typeface="宋体" pitchFamily="2" charset="-122"/>
              </a:rPr>
              <a:t>预算编制的基本方法（续）</a:t>
            </a:r>
            <a:r>
              <a:rPr lang="en-GB" altLang="zh-CN" sz="2400">
                <a:solidFill>
                  <a:schemeClr val="folHlink"/>
                </a:solidFill>
                <a:ea typeface="宋体" pitchFamily="2" charset="-122"/>
              </a:rPr>
              <a:t>- </a:t>
            </a:r>
            <a:r>
              <a:rPr lang="zh-CN" altLang="en-GB" sz="2400">
                <a:solidFill>
                  <a:schemeClr val="folHlink"/>
                </a:solidFill>
                <a:ea typeface="宋体" pitchFamily="2" charset="-122"/>
              </a:rPr>
              <a:t>滚动预算</a:t>
            </a:r>
          </a:p>
        </p:txBody>
      </p:sp>
      <p:sp>
        <p:nvSpPr>
          <p:cNvPr id="58371" name="Line 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58372" name="Text Box 4"/>
          <p:cNvSpPr txBox="1">
            <a:spLocks noChangeArrowheads="1"/>
          </p:cNvSpPr>
          <p:nvPr/>
        </p:nvSpPr>
        <p:spPr bwMode="blackWhite">
          <a:xfrm>
            <a:off x="87313" y="669925"/>
            <a:ext cx="8651875" cy="609600"/>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2000">
                <a:solidFill>
                  <a:schemeClr val="tx1"/>
                </a:solidFill>
                <a:ea typeface="宋体" pitchFamily="2" charset="-122"/>
              </a:rPr>
              <a:t>按预算编制和滚动的时间单位不同，滚动预算可分为逐月滚动、逐季滚动和混合滚动三种方式。</a:t>
            </a:r>
            <a:endParaRPr lang="zh-CN" altLang="en-GB" sz="2000">
              <a:solidFill>
                <a:schemeClr val="tx1"/>
              </a:solidFill>
              <a:ea typeface="宋体" pitchFamily="2" charset="-122"/>
            </a:endParaRPr>
          </a:p>
        </p:txBody>
      </p:sp>
      <p:grpSp>
        <p:nvGrpSpPr>
          <p:cNvPr id="58373" name="Group 148"/>
          <p:cNvGrpSpPr>
            <a:grpSpLocks/>
          </p:cNvGrpSpPr>
          <p:nvPr/>
        </p:nvGrpSpPr>
        <p:grpSpPr bwMode="auto">
          <a:xfrm>
            <a:off x="138113" y="1316038"/>
            <a:ext cx="8683625" cy="3217862"/>
            <a:chOff x="87" y="781"/>
            <a:chExt cx="5470" cy="2027"/>
          </a:xfrm>
        </p:grpSpPr>
        <p:sp>
          <p:nvSpPr>
            <p:cNvPr id="58393" name="Rectangle 143"/>
            <p:cNvSpPr>
              <a:spLocks noChangeArrowheads="1"/>
            </p:cNvSpPr>
            <p:nvPr/>
          </p:nvSpPr>
          <p:spPr bwMode="blackWhite">
            <a:xfrm>
              <a:off x="87" y="781"/>
              <a:ext cx="5470" cy="2027"/>
            </a:xfrm>
            <a:prstGeom prst="rect">
              <a:avLst/>
            </a:prstGeom>
            <a:solidFill>
              <a:schemeClr val="bg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394" name="Line 6"/>
            <p:cNvSpPr>
              <a:spLocks noChangeShapeType="1"/>
            </p:cNvSpPr>
            <p:nvPr/>
          </p:nvSpPr>
          <p:spPr bwMode="auto">
            <a:xfrm>
              <a:off x="195" y="2261"/>
              <a:ext cx="531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58395" name="Oval 7"/>
            <p:cNvSpPr>
              <a:spLocks noChangeArrowheads="1"/>
            </p:cNvSpPr>
            <p:nvPr/>
          </p:nvSpPr>
          <p:spPr bwMode="auto">
            <a:xfrm>
              <a:off x="273" y="2229"/>
              <a:ext cx="64" cy="6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396" name="Oval 8"/>
            <p:cNvSpPr>
              <a:spLocks noChangeArrowheads="1"/>
            </p:cNvSpPr>
            <p:nvPr/>
          </p:nvSpPr>
          <p:spPr bwMode="auto">
            <a:xfrm>
              <a:off x="605" y="2229"/>
              <a:ext cx="64" cy="6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397" name="Oval 9"/>
            <p:cNvSpPr>
              <a:spLocks noChangeArrowheads="1"/>
            </p:cNvSpPr>
            <p:nvPr/>
          </p:nvSpPr>
          <p:spPr bwMode="auto">
            <a:xfrm>
              <a:off x="938" y="2229"/>
              <a:ext cx="64" cy="6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398" name="Oval 10"/>
            <p:cNvSpPr>
              <a:spLocks noChangeArrowheads="1"/>
            </p:cNvSpPr>
            <p:nvPr/>
          </p:nvSpPr>
          <p:spPr bwMode="auto">
            <a:xfrm>
              <a:off x="1271" y="2229"/>
              <a:ext cx="64" cy="6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399" name="Oval 11"/>
            <p:cNvSpPr>
              <a:spLocks noChangeArrowheads="1"/>
            </p:cNvSpPr>
            <p:nvPr/>
          </p:nvSpPr>
          <p:spPr bwMode="auto">
            <a:xfrm>
              <a:off x="1603" y="2229"/>
              <a:ext cx="64" cy="6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400" name="Oval 12"/>
            <p:cNvSpPr>
              <a:spLocks noChangeArrowheads="1"/>
            </p:cNvSpPr>
            <p:nvPr/>
          </p:nvSpPr>
          <p:spPr bwMode="auto">
            <a:xfrm>
              <a:off x="1936" y="2229"/>
              <a:ext cx="64" cy="6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401" name="Oval 13"/>
            <p:cNvSpPr>
              <a:spLocks noChangeArrowheads="1"/>
            </p:cNvSpPr>
            <p:nvPr/>
          </p:nvSpPr>
          <p:spPr bwMode="auto">
            <a:xfrm>
              <a:off x="2269" y="2229"/>
              <a:ext cx="64" cy="6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402" name="Oval 14"/>
            <p:cNvSpPr>
              <a:spLocks noChangeArrowheads="1"/>
            </p:cNvSpPr>
            <p:nvPr/>
          </p:nvSpPr>
          <p:spPr bwMode="auto">
            <a:xfrm>
              <a:off x="2602" y="2229"/>
              <a:ext cx="64" cy="6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403" name="Oval 15"/>
            <p:cNvSpPr>
              <a:spLocks noChangeArrowheads="1"/>
            </p:cNvSpPr>
            <p:nvPr/>
          </p:nvSpPr>
          <p:spPr bwMode="auto">
            <a:xfrm>
              <a:off x="2934" y="2229"/>
              <a:ext cx="64" cy="6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404" name="Oval 16"/>
            <p:cNvSpPr>
              <a:spLocks noChangeArrowheads="1"/>
            </p:cNvSpPr>
            <p:nvPr/>
          </p:nvSpPr>
          <p:spPr bwMode="auto">
            <a:xfrm>
              <a:off x="3267" y="2229"/>
              <a:ext cx="64" cy="6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405" name="Oval 17"/>
            <p:cNvSpPr>
              <a:spLocks noChangeArrowheads="1"/>
            </p:cNvSpPr>
            <p:nvPr/>
          </p:nvSpPr>
          <p:spPr bwMode="auto">
            <a:xfrm>
              <a:off x="3600" y="2229"/>
              <a:ext cx="64" cy="6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406" name="Oval 18"/>
            <p:cNvSpPr>
              <a:spLocks noChangeArrowheads="1"/>
            </p:cNvSpPr>
            <p:nvPr/>
          </p:nvSpPr>
          <p:spPr bwMode="auto">
            <a:xfrm>
              <a:off x="3933" y="2229"/>
              <a:ext cx="64" cy="6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407" name="Oval 19"/>
            <p:cNvSpPr>
              <a:spLocks noChangeArrowheads="1"/>
            </p:cNvSpPr>
            <p:nvPr/>
          </p:nvSpPr>
          <p:spPr bwMode="auto">
            <a:xfrm>
              <a:off x="4265" y="2229"/>
              <a:ext cx="64" cy="6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408" name="Oval 20"/>
            <p:cNvSpPr>
              <a:spLocks noChangeArrowheads="1"/>
            </p:cNvSpPr>
            <p:nvPr/>
          </p:nvSpPr>
          <p:spPr bwMode="auto">
            <a:xfrm>
              <a:off x="4598" y="2229"/>
              <a:ext cx="64" cy="6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409" name="Oval 21"/>
            <p:cNvSpPr>
              <a:spLocks noChangeArrowheads="1"/>
            </p:cNvSpPr>
            <p:nvPr/>
          </p:nvSpPr>
          <p:spPr bwMode="auto">
            <a:xfrm>
              <a:off x="4931" y="2229"/>
              <a:ext cx="64" cy="6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410" name="Oval 22"/>
            <p:cNvSpPr>
              <a:spLocks noChangeArrowheads="1"/>
            </p:cNvSpPr>
            <p:nvPr/>
          </p:nvSpPr>
          <p:spPr bwMode="auto">
            <a:xfrm>
              <a:off x="5264" y="2229"/>
              <a:ext cx="64" cy="64"/>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411" name="Text Box 23"/>
            <p:cNvSpPr txBox="1">
              <a:spLocks noChangeArrowheads="1"/>
            </p:cNvSpPr>
            <p:nvPr/>
          </p:nvSpPr>
          <p:spPr bwMode="auto">
            <a:xfrm>
              <a:off x="243" y="2469"/>
              <a:ext cx="14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b="0">
                  <a:solidFill>
                    <a:schemeClr val="tx1"/>
                  </a:solidFill>
                  <a:ea typeface="宋体" pitchFamily="2" charset="-122"/>
                </a:rPr>
                <a:t>1</a:t>
              </a:r>
              <a:r>
                <a:rPr lang="zh-CN" altLang="en-US" sz="1200" b="0">
                  <a:solidFill>
                    <a:schemeClr val="tx1"/>
                  </a:solidFill>
                  <a:ea typeface="宋体" pitchFamily="2" charset="-122"/>
                </a:rPr>
                <a:t>月</a:t>
              </a:r>
            </a:p>
          </p:txBody>
        </p:sp>
        <p:sp>
          <p:nvSpPr>
            <p:cNvPr id="58412" name="Text Box 24"/>
            <p:cNvSpPr txBox="1">
              <a:spLocks noChangeArrowheads="1"/>
            </p:cNvSpPr>
            <p:nvPr/>
          </p:nvSpPr>
          <p:spPr bwMode="auto">
            <a:xfrm>
              <a:off x="575" y="2469"/>
              <a:ext cx="14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b="0">
                  <a:solidFill>
                    <a:schemeClr val="tx1"/>
                  </a:solidFill>
                  <a:ea typeface="宋体" pitchFamily="2" charset="-122"/>
                </a:rPr>
                <a:t>2</a:t>
              </a:r>
              <a:r>
                <a:rPr lang="zh-CN" altLang="en-US" sz="1200" b="0">
                  <a:solidFill>
                    <a:schemeClr val="tx1"/>
                  </a:solidFill>
                  <a:ea typeface="宋体" pitchFamily="2" charset="-122"/>
                </a:rPr>
                <a:t>月</a:t>
              </a:r>
            </a:p>
          </p:txBody>
        </p:sp>
        <p:sp>
          <p:nvSpPr>
            <p:cNvPr id="58413" name="Text Box 25"/>
            <p:cNvSpPr txBox="1">
              <a:spLocks noChangeArrowheads="1"/>
            </p:cNvSpPr>
            <p:nvPr/>
          </p:nvSpPr>
          <p:spPr bwMode="auto">
            <a:xfrm>
              <a:off x="907" y="2469"/>
              <a:ext cx="14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b="0">
                  <a:solidFill>
                    <a:schemeClr val="tx1"/>
                  </a:solidFill>
                  <a:ea typeface="宋体" pitchFamily="2" charset="-122"/>
                </a:rPr>
                <a:t>3</a:t>
              </a:r>
              <a:r>
                <a:rPr lang="zh-CN" altLang="en-US" sz="1200" b="0">
                  <a:solidFill>
                    <a:schemeClr val="tx1"/>
                  </a:solidFill>
                  <a:ea typeface="宋体" pitchFamily="2" charset="-122"/>
                </a:rPr>
                <a:t>月</a:t>
              </a:r>
            </a:p>
          </p:txBody>
        </p:sp>
        <p:sp>
          <p:nvSpPr>
            <p:cNvPr id="58414" name="Text Box 26"/>
            <p:cNvSpPr txBox="1">
              <a:spLocks noChangeArrowheads="1"/>
            </p:cNvSpPr>
            <p:nvPr/>
          </p:nvSpPr>
          <p:spPr bwMode="auto">
            <a:xfrm>
              <a:off x="1239" y="2469"/>
              <a:ext cx="14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b="0">
                  <a:solidFill>
                    <a:schemeClr val="tx1"/>
                  </a:solidFill>
                  <a:ea typeface="宋体" pitchFamily="2" charset="-122"/>
                </a:rPr>
                <a:t>4</a:t>
              </a:r>
              <a:r>
                <a:rPr lang="zh-CN" altLang="en-US" sz="1200" b="0">
                  <a:solidFill>
                    <a:schemeClr val="tx1"/>
                  </a:solidFill>
                  <a:ea typeface="宋体" pitchFamily="2" charset="-122"/>
                </a:rPr>
                <a:t>月</a:t>
              </a:r>
            </a:p>
          </p:txBody>
        </p:sp>
        <p:sp>
          <p:nvSpPr>
            <p:cNvPr id="58415" name="Text Box 27"/>
            <p:cNvSpPr txBox="1">
              <a:spLocks noChangeArrowheads="1"/>
            </p:cNvSpPr>
            <p:nvPr/>
          </p:nvSpPr>
          <p:spPr bwMode="auto">
            <a:xfrm>
              <a:off x="1571" y="2469"/>
              <a:ext cx="14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b="0">
                  <a:solidFill>
                    <a:schemeClr val="tx1"/>
                  </a:solidFill>
                  <a:ea typeface="宋体" pitchFamily="2" charset="-122"/>
                </a:rPr>
                <a:t>5</a:t>
              </a:r>
              <a:r>
                <a:rPr lang="zh-CN" altLang="en-US" sz="1200" b="0">
                  <a:solidFill>
                    <a:schemeClr val="tx1"/>
                  </a:solidFill>
                  <a:ea typeface="宋体" pitchFamily="2" charset="-122"/>
                </a:rPr>
                <a:t>月</a:t>
              </a:r>
            </a:p>
          </p:txBody>
        </p:sp>
        <p:sp>
          <p:nvSpPr>
            <p:cNvPr id="58416" name="Text Box 28"/>
            <p:cNvSpPr txBox="1">
              <a:spLocks noChangeArrowheads="1"/>
            </p:cNvSpPr>
            <p:nvPr/>
          </p:nvSpPr>
          <p:spPr bwMode="auto">
            <a:xfrm>
              <a:off x="1903" y="2469"/>
              <a:ext cx="14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b="0">
                  <a:solidFill>
                    <a:schemeClr val="tx1"/>
                  </a:solidFill>
                  <a:ea typeface="宋体" pitchFamily="2" charset="-122"/>
                </a:rPr>
                <a:t>6</a:t>
              </a:r>
              <a:r>
                <a:rPr lang="zh-CN" altLang="en-US" sz="1200" b="0">
                  <a:solidFill>
                    <a:schemeClr val="tx1"/>
                  </a:solidFill>
                  <a:ea typeface="宋体" pitchFamily="2" charset="-122"/>
                </a:rPr>
                <a:t>月</a:t>
              </a:r>
            </a:p>
          </p:txBody>
        </p:sp>
        <p:sp>
          <p:nvSpPr>
            <p:cNvPr id="58417" name="Text Box 29"/>
            <p:cNvSpPr txBox="1">
              <a:spLocks noChangeArrowheads="1"/>
            </p:cNvSpPr>
            <p:nvPr/>
          </p:nvSpPr>
          <p:spPr bwMode="auto">
            <a:xfrm>
              <a:off x="2235" y="2469"/>
              <a:ext cx="14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b="0">
                  <a:solidFill>
                    <a:schemeClr val="tx1"/>
                  </a:solidFill>
                  <a:ea typeface="宋体" pitchFamily="2" charset="-122"/>
                </a:rPr>
                <a:t>7</a:t>
              </a:r>
              <a:r>
                <a:rPr lang="zh-CN" altLang="en-US" sz="1200" b="0">
                  <a:solidFill>
                    <a:schemeClr val="tx1"/>
                  </a:solidFill>
                  <a:ea typeface="宋体" pitchFamily="2" charset="-122"/>
                </a:rPr>
                <a:t>月</a:t>
              </a:r>
            </a:p>
          </p:txBody>
        </p:sp>
        <p:sp>
          <p:nvSpPr>
            <p:cNvPr id="58418" name="Text Box 30"/>
            <p:cNvSpPr txBox="1">
              <a:spLocks noChangeArrowheads="1"/>
            </p:cNvSpPr>
            <p:nvPr/>
          </p:nvSpPr>
          <p:spPr bwMode="auto">
            <a:xfrm>
              <a:off x="2567" y="2469"/>
              <a:ext cx="14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b="0">
                  <a:solidFill>
                    <a:schemeClr val="tx1"/>
                  </a:solidFill>
                  <a:ea typeface="宋体" pitchFamily="2" charset="-122"/>
                </a:rPr>
                <a:t>8</a:t>
              </a:r>
              <a:r>
                <a:rPr lang="zh-CN" altLang="en-US" sz="1200" b="0">
                  <a:solidFill>
                    <a:schemeClr val="tx1"/>
                  </a:solidFill>
                  <a:ea typeface="宋体" pitchFamily="2" charset="-122"/>
                </a:rPr>
                <a:t>月</a:t>
              </a:r>
            </a:p>
          </p:txBody>
        </p:sp>
        <p:sp>
          <p:nvSpPr>
            <p:cNvPr id="58419" name="Text Box 31"/>
            <p:cNvSpPr txBox="1">
              <a:spLocks noChangeArrowheads="1"/>
            </p:cNvSpPr>
            <p:nvPr/>
          </p:nvSpPr>
          <p:spPr bwMode="auto">
            <a:xfrm>
              <a:off x="2899" y="2469"/>
              <a:ext cx="14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b="0">
                  <a:solidFill>
                    <a:schemeClr val="tx1"/>
                  </a:solidFill>
                  <a:ea typeface="宋体" pitchFamily="2" charset="-122"/>
                </a:rPr>
                <a:t>9</a:t>
              </a:r>
              <a:r>
                <a:rPr lang="zh-CN" altLang="en-US" sz="1200" b="0">
                  <a:solidFill>
                    <a:schemeClr val="tx1"/>
                  </a:solidFill>
                  <a:ea typeface="宋体" pitchFamily="2" charset="-122"/>
                </a:rPr>
                <a:t>月</a:t>
              </a:r>
            </a:p>
          </p:txBody>
        </p:sp>
        <p:sp>
          <p:nvSpPr>
            <p:cNvPr id="58420" name="Text Box 32"/>
            <p:cNvSpPr txBox="1">
              <a:spLocks noChangeArrowheads="1"/>
            </p:cNvSpPr>
            <p:nvPr/>
          </p:nvSpPr>
          <p:spPr bwMode="auto">
            <a:xfrm>
              <a:off x="3204" y="2469"/>
              <a:ext cx="202"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b="0">
                  <a:solidFill>
                    <a:schemeClr val="tx1"/>
                  </a:solidFill>
                  <a:ea typeface="宋体" pitchFamily="2" charset="-122"/>
                </a:rPr>
                <a:t>10</a:t>
              </a:r>
              <a:r>
                <a:rPr lang="zh-CN" altLang="en-US" sz="1200" b="0">
                  <a:solidFill>
                    <a:schemeClr val="tx1"/>
                  </a:solidFill>
                  <a:ea typeface="宋体" pitchFamily="2" charset="-122"/>
                </a:rPr>
                <a:t>月</a:t>
              </a:r>
            </a:p>
          </p:txBody>
        </p:sp>
        <p:sp>
          <p:nvSpPr>
            <p:cNvPr id="58421" name="Text Box 33"/>
            <p:cNvSpPr txBox="1">
              <a:spLocks noChangeArrowheads="1"/>
            </p:cNvSpPr>
            <p:nvPr/>
          </p:nvSpPr>
          <p:spPr bwMode="auto">
            <a:xfrm>
              <a:off x="3540" y="2469"/>
              <a:ext cx="202"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b="0">
                  <a:solidFill>
                    <a:schemeClr val="tx1"/>
                  </a:solidFill>
                  <a:ea typeface="宋体" pitchFamily="2" charset="-122"/>
                </a:rPr>
                <a:t>11</a:t>
              </a:r>
              <a:r>
                <a:rPr lang="zh-CN" altLang="en-US" sz="1200" b="0">
                  <a:solidFill>
                    <a:schemeClr val="tx1"/>
                  </a:solidFill>
                  <a:ea typeface="宋体" pitchFamily="2" charset="-122"/>
                </a:rPr>
                <a:t>月</a:t>
              </a:r>
            </a:p>
          </p:txBody>
        </p:sp>
        <p:sp>
          <p:nvSpPr>
            <p:cNvPr id="58422" name="Text Box 34"/>
            <p:cNvSpPr txBox="1">
              <a:spLocks noChangeArrowheads="1"/>
            </p:cNvSpPr>
            <p:nvPr/>
          </p:nvSpPr>
          <p:spPr bwMode="auto">
            <a:xfrm>
              <a:off x="3876" y="2469"/>
              <a:ext cx="202"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b="0">
                  <a:solidFill>
                    <a:schemeClr val="tx1"/>
                  </a:solidFill>
                  <a:ea typeface="宋体" pitchFamily="2" charset="-122"/>
                </a:rPr>
                <a:t>12</a:t>
              </a:r>
              <a:r>
                <a:rPr lang="zh-CN" altLang="en-US" sz="1200" b="0">
                  <a:solidFill>
                    <a:schemeClr val="tx1"/>
                  </a:solidFill>
                  <a:ea typeface="宋体" pitchFamily="2" charset="-122"/>
                </a:rPr>
                <a:t>月</a:t>
              </a:r>
            </a:p>
          </p:txBody>
        </p:sp>
        <p:sp>
          <p:nvSpPr>
            <p:cNvPr id="58423" name="Text Box 35"/>
            <p:cNvSpPr txBox="1">
              <a:spLocks noChangeArrowheads="1"/>
            </p:cNvSpPr>
            <p:nvPr/>
          </p:nvSpPr>
          <p:spPr bwMode="auto">
            <a:xfrm>
              <a:off x="4235" y="2469"/>
              <a:ext cx="14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b="0">
                  <a:solidFill>
                    <a:schemeClr val="tx1"/>
                  </a:solidFill>
                  <a:ea typeface="宋体" pitchFamily="2" charset="-122"/>
                </a:rPr>
                <a:t>1</a:t>
              </a:r>
              <a:r>
                <a:rPr lang="zh-CN" altLang="en-US" sz="1200" b="0">
                  <a:solidFill>
                    <a:schemeClr val="tx1"/>
                  </a:solidFill>
                  <a:ea typeface="宋体" pitchFamily="2" charset="-122"/>
                </a:rPr>
                <a:t>月</a:t>
              </a:r>
            </a:p>
          </p:txBody>
        </p:sp>
        <p:sp>
          <p:nvSpPr>
            <p:cNvPr id="58424" name="Text Box 36"/>
            <p:cNvSpPr txBox="1">
              <a:spLocks noChangeArrowheads="1"/>
            </p:cNvSpPr>
            <p:nvPr/>
          </p:nvSpPr>
          <p:spPr bwMode="auto">
            <a:xfrm>
              <a:off x="4564" y="2469"/>
              <a:ext cx="14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b="0">
                  <a:solidFill>
                    <a:schemeClr val="tx1"/>
                  </a:solidFill>
                  <a:ea typeface="宋体" pitchFamily="2" charset="-122"/>
                </a:rPr>
                <a:t>2</a:t>
              </a:r>
              <a:r>
                <a:rPr lang="zh-CN" altLang="en-US" sz="1200" b="0">
                  <a:solidFill>
                    <a:schemeClr val="tx1"/>
                  </a:solidFill>
                  <a:ea typeface="宋体" pitchFamily="2" charset="-122"/>
                </a:rPr>
                <a:t>月</a:t>
              </a:r>
            </a:p>
          </p:txBody>
        </p:sp>
        <p:sp>
          <p:nvSpPr>
            <p:cNvPr id="58425" name="Text Box 37"/>
            <p:cNvSpPr txBox="1">
              <a:spLocks noChangeArrowheads="1"/>
            </p:cNvSpPr>
            <p:nvPr/>
          </p:nvSpPr>
          <p:spPr bwMode="auto">
            <a:xfrm>
              <a:off x="4893" y="2469"/>
              <a:ext cx="14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b="0">
                  <a:solidFill>
                    <a:schemeClr val="tx1"/>
                  </a:solidFill>
                  <a:ea typeface="宋体" pitchFamily="2" charset="-122"/>
                </a:rPr>
                <a:t>3</a:t>
              </a:r>
              <a:r>
                <a:rPr lang="zh-CN" altLang="en-US" sz="1200" b="0">
                  <a:solidFill>
                    <a:schemeClr val="tx1"/>
                  </a:solidFill>
                  <a:ea typeface="宋体" pitchFamily="2" charset="-122"/>
                </a:rPr>
                <a:t>月</a:t>
              </a:r>
            </a:p>
          </p:txBody>
        </p:sp>
        <p:sp>
          <p:nvSpPr>
            <p:cNvPr id="58426" name="Text Box 38"/>
            <p:cNvSpPr txBox="1">
              <a:spLocks noChangeArrowheads="1"/>
            </p:cNvSpPr>
            <p:nvPr/>
          </p:nvSpPr>
          <p:spPr bwMode="auto">
            <a:xfrm>
              <a:off x="5222" y="2469"/>
              <a:ext cx="14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b="0">
                  <a:solidFill>
                    <a:schemeClr val="tx1"/>
                  </a:solidFill>
                  <a:ea typeface="宋体" pitchFamily="2" charset="-122"/>
                </a:rPr>
                <a:t>4</a:t>
              </a:r>
              <a:r>
                <a:rPr lang="zh-CN" altLang="en-US" sz="1200" b="0">
                  <a:solidFill>
                    <a:schemeClr val="tx1"/>
                  </a:solidFill>
                  <a:ea typeface="宋体" pitchFamily="2" charset="-122"/>
                </a:rPr>
                <a:t>月</a:t>
              </a:r>
            </a:p>
          </p:txBody>
        </p:sp>
        <p:sp>
          <p:nvSpPr>
            <p:cNvPr id="58427" name="Text Box 39"/>
            <p:cNvSpPr txBox="1">
              <a:spLocks noChangeArrowheads="1"/>
            </p:cNvSpPr>
            <p:nvPr/>
          </p:nvSpPr>
          <p:spPr bwMode="auto">
            <a:xfrm>
              <a:off x="4187" y="2334"/>
              <a:ext cx="308"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a:solidFill>
                    <a:schemeClr val="tx1"/>
                  </a:solidFill>
                  <a:ea typeface="宋体" pitchFamily="2" charset="-122"/>
                </a:rPr>
                <a:t>2009</a:t>
              </a:r>
              <a:r>
                <a:rPr lang="zh-CN" altLang="en-US" sz="1200">
                  <a:solidFill>
                    <a:schemeClr val="tx1"/>
                  </a:solidFill>
                  <a:ea typeface="宋体" pitchFamily="2" charset="-122"/>
                </a:rPr>
                <a:t>年</a:t>
              </a:r>
            </a:p>
          </p:txBody>
        </p:sp>
        <p:sp>
          <p:nvSpPr>
            <p:cNvPr id="58428" name="Text Box 40"/>
            <p:cNvSpPr txBox="1">
              <a:spLocks noChangeArrowheads="1"/>
            </p:cNvSpPr>
            <p:nvPr/>
          </p:nvSpPr>
          <p:spPr bwMode="auto">
            <a:xfrm>
              <a:off x="187" y="2334"/>
              <a:ext cx="308"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US" altLang="zh-CN" sz="1200">
                  <a:solidFill>
                    <a:schemeClr val="tx1"/>
                  </a:solidFill>
                  <a:ea typeface="宋体" pitchFamily="2" charset="-122"/>
                </a:rPr>
                <a:t>2008</a:t>
              </a:r>
              <a:r>
                <a:rPr lang="zh-CN" altLang="en-US" sz="1200">
                  <a:solidFill>
                    <a:schemeClr val="tx1"/>
                  </a:solidFill>
                  <a:ea typeface="宋体" pitchFamily="2" charset="-122"/>
                </a:rPr>
                <a:t>年</a:t>
              </a:r>
            </a:p>
          </p:txBody>
        </p:sp>
        <p:cxnSp>
          <p:nvCxnSpPr>
            <p:cNvPr id="58429" name="AutoShape 41"/>
            <p:cNvCxnSpPr>
              <a:cxnSpLocks noChangeShapeType="1"/>
              <a:stCxn id="58395" idx="0"/>
              <a:endCxn id="58406" idx="0"/>
            </p:cNvCxnSpPr>
            <p:nvPr/>
          </p:nvCxnSpPr>
          <p:spPr bwMode="auto">
            <a:xfrm rot="5400000" flipV="1">
              <a:off x="2134" y="400"/>
              <a:ext cx="1" cy="3660"/>
            </a:xfrm>
            <a:prstGeom prst="bentConnector3">
              <a:avLst>
                <a:gd name="adj1" fmla="val -22400005"/>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430" name="AutoShape 42"/>
            <p:cNvCxnSpPr>
              <a:cxnSpLocks noChangeShapeType="1"/>
              <a:stCxn id="58396" idx="0"/>
              <a:endCxn id="58407" idx="0"/>
            </p:cNvCxnSpPr>
            <p:nvPr/>
          </p:nvCxnSpPr>
          <p:spPr bwMode="auto">
            <a:xfrm rot="5400000" flipV="1">
              <a:off x="2466" y="400"/>
              <a:ext cx="1" cy="3660"/>
            </a:xfrm>
            <a:prstGeom prst="bentConnector3">
              <a:avLst>
                <a:gd name="adj1" fmla="val -46000005"/>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431" name="AutoShape 43"/>
            <p:cNvCxnSpPr>
              <a:cxnSpLocks noChangeShapeType="1"/>
              <a:stCxn id="58397" idx="0"/>
              <a:endCxn id="58408" idx="0"/>
            </p:cNvCxnSpPr>
            <p:nvPr/>
          </p:nvCxnSpPr>
          <p:spPr bwMode="auto">
            <a:xfrm rot="5400000" flipV="1">
              <a:off x="2799" y="400"/>
              <a:ext cx="1" cy="3660"/>
            </a:xfrm>
            <a:prstGeom prst="bentConnector3">
              <a:avLst>
                <a:gd name="adj1" fmla="val -72200005"/>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8432" name="Text Box 44"/>
            <p:cNvSpPr txBox="1">
              <a:spLocks noChangeArrowheads="1"/>
            </p:cNvSpPr>
            <p:nvPr/>
          </p:nvSpPr>
          <p:spPr bwMode="auto">
            <a:xfrm>
              <a:off x="1759" y="1942"/>
              <a:ext cx="684" cy="11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sz="1200">
                  <a:solidFill>
                    <a:schemeClr val="tx1"/>
                  </a:solidFill>
                  <a:ea typeface="宋体" pitchFamily="2" charset="-122"/>
                </a:rPr>
                <a:t>  第一次年预算  </a:t>
              </a:r>
            </a:p>
          </p:txBody>
        </p:sp>
        <p:sp>
          <p:nvSpPr>
            <p:cNvPr id="58433" name="Text Box 45"/>
            <p:cNvSpPr txBox="1">
              <a:spLocks noChangeArrowheads="1"/>
            </p:cNvSpPr>
            <p:nvPr/>
          </p:nvSpPr>
          <p:spPr bwMode="auto">
            <a:xfrm>
              <a:off x="2125" y="1706"/>
              <a:ext cx="684" cy="11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sz="1200">
                  <a:solidFill>
                    <a:schemeClr val="tx1"/>
                  </a:solidFill>
                  <a:ea typeface="宋体" pitchFamily="2" charset="-122"/>
                </a:rPr>
                <a:t>  第二次年预算  </a:t>
              </a:r>
            </a:p>
          </p:txBody>
        </p:sp>
        <p:sp>
          <p:nvSpPr>
            <p:cNvPr id="58434" name="Text Box 46"/>
            <p:cNvSpPr txBox="1">
              <a:spLocks noChangeArrowheads="1"/>
            </p:cNvSpPr>
            <p:nvPr/>
          </p:nvSpPr>
          <p:spPr bwMode="auto">
            <a:xfrm>
              <a:off x="2490" y="1453"/>
              <a:ext cx="684" cy="11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sz="1200">
                  <a:solidFill>
                    <a:schemeClr val="tx1"/>
                  </a:solidFill>
                  <a:ea typeface="宋体" pitchFamily="2" charset="-122"/>
                </a:rPr>
                <a:t>  第三次年预算  </a:t>
              </a:r>
            </a:p>
          </p:txBody>
        </p:sp>
        <p:grpSp>
          <p:nvGrpSpPr>
            <p:cNvPr id="58435" name="Group 47"/>
            <p:cNvGrpSpPr>
              <a:grpSpLocks/>
            </p:cNvGrpSpPr>
            <p:nvPr/>
          </p:nvGrpSpPr>
          <p:grpSpPr bwMode="auto">
            <a:xfrm rot="5400000">
              <a:off x="2762" y="46"/>
              <a:ext cx="159" cy="5366"/>
              <a:chOff x="464" y="1760"/>
              <a:chExt cx="144" cy="640"/>
            </a:xfrm>
          </p:grpSpPr>
          <p:sp>
            <p:nvSpPr>
              <p:cNvPr id="58437" name="VLine"/>
              <p:cNvSpPr>
                <a:spLocks noChangeShapeType="1"/>
              </p:cNvSpPr>
              <p:nvPr/>
            </p:nvSpPr>
            <p:spPr bwMode="auto">
              <a:xfrm>
                <a:off x="464" y="1760"/>
                <a:ext cx="0" cy="64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sp>
            <p:nvSpPr>
              <p:cNvPr id="58438" name="HArrowLine"/>
              <p:cNvSpPr>
                <a:spLocks noChangeShapeType="1"/>
              </p:cNvSpPr>
              <p:nvPr/>
            </p:nvSpPr>
            <p:spPr bwMode="auto">
              <a:xfrm>
                <a:off x="464" y="2080"/>
                <a:ext cx="144" cy="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zh-CN" altLang="en-US"/>
              </a:p>
            </p:txBody>
          </p:sp>
        </p:grpSp>
        <p:sp>
          <p:nvSpPr>
            <p:cNvPr id="58436" name="Text Box 50"/>
            <p:cNvSpPr txBox="1">
              <a:spLocks noChangeArrowheads="1"/>
            </p:cNvSpPr>
            <p:nvPr/>
          </p:nvSpPr>
          <p:spPr bwMode="auto">
            <a:xfrm>
              <a:off x="159" y="915"/>
              <a:ext cx="5346" cy="462"/>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sz="1600">
                  <a:solidFill>
                    <a:schemeClr val="bg2"/>
                  </a:solidFill>
                  <a:ea typeface="宋体" pitchFamily="2" charset="-122"/>
                </a:rPr>
                <a:t>逐月滚动</a:t>
              </a:r>
              <a:r>
                <a:rPr lang="en-US" altLang="zh-CN" sz="1600">
                  <a:solidFill>
                    <a:schemeClr val="bg2"/>
                  </a:solidFill>
                  <a:ea typeface="宋体" pitchFamily="2" charset="-122"/>
                </a:rPr>
                <a:t>——</a:t>
              </a:r>
              <a:r>
                <a:rPr lang="zh-CN" altLang="en-US" sz="1600" b="0">
                  <a:solidFill>
                    <a:schemeClr val="bg2"/>
                  </a:solidFill>
                  <a:ea typeface="宋体" pitchFamily="2" charset="-122"/>
                </a:rPr>
                <a:t>凡预算执行过一个月后，即根据前一月的经营成果结合执行中发生的变化等新信息，对剩余十一个月加以修订，并自动后续一个月，重新编制新一年的预算，从而使总预算经常保持十二个月的预算期 。</a:t>
              </a:r>
              <a:r>
                <a:rPr lang="en-US" altLang="zh-CN" sz="1600">
                  <a:solidFill>
                    <a:schemeClr val="bg2"/>
                  </a:solidFill>
                  <a:ea typeface="宋体" pitchFamily="2" charset="-122"/>
                </a:rPr>
                <a:t>  </a:t>
              </a:r>
            </a:p>
          </p:txBody>
        </p:sp>
      </p:grpSp>
      <p:grpSp>
        <p:nvGrpSpPr>
          <p:cNvPr id="58374" name="Group 149"/>
          <p:cNvGrpSpPr>
            <a:grpSpLocks/>
          </p:cNvGrpSpPr>
          <p:nvPr/>
        </p:nvGrpSpPr>
        <p:grpSpPr bwMode="auto">
          <a:xfrm>
            <a:off x="150813" y="4611688"/>
            <a:ext cx="8683625" cy="1979612"/>
            <a:chOff x="95" y="2905"/>
            <a:chExt cx="5470" cy="1247"/>
          </a:xfrm>
        </p:grpSpPr>
        <p:sp>
          <p:nvSpPr>
            <p:cNvPr id="58376" name="Rectangle 142"/>
            <p:cNvSpPr>
              <a:spLocks noChangeArrowheads="1"/>
            </p:cNvSpPr>
            <p:nvPr/>
          </p:nvSpPr>
          <p:spPr bwMode="blackWhite">
            <a:xfrm>
              <a:off x="95" y="2905"/>
              <a:ext cx="5470" cy="1247"/>
            </a:xfrm>
            <a:prstGeom prst="rect">
              <a:avLst/>
            </a:prstGeom>
            <a:solidFill>
              <a:schemeClr val="bg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8377" name="Text Box 66"/>
            <p:cNvSpPr txBox="1">
              <a:spLocks noChangeArrowheads="1"/>
            </p:cNvSpPr>
            <p:nvPr/>
          </p:nvSpPr>
          <p:spPr bwMode="auto">
            <a:xfrm>
              <a:off x="189" y="3009"/>
              <a:ext cx="2564" cy="26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US" sz="1600">
                  <a:solidFill>
                    <a:schemeClr val="bg2"/>
                  </a:solidFill>
                  <a:ea typeface="宋体" pitchFamily="2" charset="-122"/>
                </a:rPr>
                <a:t>逐季滚动</a:t>
              </a:r>
              <a:r>
                <a:rPr lang="en-US" altLang="zh-CN" sz="1600">
                  <a:solidFill>
                    <a:schemeClr val="bg2"/>
                  </a:solidFill>
                  <a:ea typeface="宋体" pitchFamily="2" charset="-122"/>
                </a:rPr>
                <a:t>——</a:t>
              </a:r>
              <a:r>
                <a:rPr lang="zh-CN" altLang="en-GB" sz="1600" b="0">
                  <a:solidFill>
                    <a:schemeClr val="bg2"/>
                  </a:solidFill>
                  <a:ea typeface="宋体" pitchFamily="2" charset="-122"/>
                </a:rPr>
                <a:t>每季度，企业会预测下五个季度</a:t>
              </a:r>
            </a:p>
            <a:p>
              <a:pPr algn="l" eaLnBrk="1" hangingPunct="1">
                <a:buSzTx/>
              </a:pPr>
              <a:r>
                <a:rPr lang="en-US" altLang="zh-CN" sz="1200">
                  <a:solidFill>
                    <a:schemeClr val="tx1"/>
                  </a:solidFill>
                  <a:ea typeface="宋体" pitchFamily="2" charset="-122"/>
                </a:rPr>
                <a:t> </a:t>
              </a:r>
            </a:p>
          </p:txBody>
        </p:sp>
        <p:grpSp>
          <p:nvGrpSpPr>
            <p:cNvPr id="58378" name="Group 127"/>
            <p:cNvGrpSpPr>
              <a:grpSpLocks/>
            </p:cNvGrpSpPr>
            <p:nvPr/>
          </p:nvGrpSpPr>
          <p:grpSpPr bwMode="auto">
            <a:xfrm>
              <a:off x="200" y="3278"/>
              <a:ext cx="5102" cy="770"/>
              <a:chOff x="1980" y="7633"/>
              <a:chExt cx="7740" cy="2021"/>
            </a:xfrm>
          </p:grpSpPr>
          <p:sp>
            <p:nvSpPr>
              <p:cNvPr id="58379" name="Rectangle 128"/>
              <p:cNvSpPr>
                <a:spLocks noChangeArrowheads="1"/>
              </p:cNvSpPr>
              <p:nvPr/>
            </p:nvSpPr>
            <p:spPr bwMode="auto">
              <a:xfrm>
                <a:off x="8100" y="9253"/>
                <a:ext cx="1620" cy="401"/>
              </a:xfrm>
              <a:prstGeom prst="rect">
                <a:avLst/>
              </a:prstGeom>
              <a:solidFill>
                <a:srgbClr val="FFFFFF"/>
              </a:solidFill>
              <a:ln w="9525">
                <a:solidFill>
                  <a:srgbClr val="0000FF"/>
                </a:solidFill>
                <a:miter lim="800000"/>
                <a:headEnd/>
                <a:tailEnd/>
              </a:ln>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GB" sz="1200" b="0">
                    <a:solidFill>
                      <a:schemeClr val="tx1"/>
                    </a:solidFill>
                    <a:latin typeface="Times New Roman" pitchFamily="18" charset="0"/>
                    <a:ea typeface="宋体" pitchFamily="2" charset="-122"/>
                  </a:rPr>
                  <a:t>部门预算</a:t>
                </a:r>
                <a:endParaRPr lang="zh-CN" altLang="en-GB" sz="1200" i="1">
                  <a:solidFill>
                    <a:schemeClr val="tx1"/>
                  </a:solidFill>
                  <a:ea typeface="宋体" pitchFamily="2" charset="-122"/>
                </a:endParaRPr>
              </a:p>
            </p:txBody>
          </p:sp>
          <p:grpSp>
            <p:nvGrpSpPr>
              <p:cNvPr id="58380" name="Group 129"/>
              <p:cNvGrpSpPr>
                <a:grpSpLocks/>
              </p:cNvGrpSpPr>
              <p:nvPr/>
            </p:nvGrpSpPr>
            <p:grpSpPr bwMode="auto">
              <a:xfrm>
                <a:off x="1980" y="7633"/>
                <a:ext cx="7380" cy="1544"/>
                <a:chOff x="1980" y="7633"/>
                <a:chExt cx="7380" cy="1544"/>
              </a:xfrm>
            </p:grpSpPr>
            <p:sp>
              <p:nvSpPr>
                <p:cNvPr id="58382" name="Rectangle 130"/>
                <p:cNvSpPr>
                  <a:spLocks noChangeArrowheads="1"/>
                </p:cNvSpPr>
                <p:nvPr/>
              </p:nvSpPr>
              <p:spPr bwMode="auto">
                <a:xfrm>
                  <a:off x="1980" y="7633"/>
                  <a:ext cx="1260" cy="720"/>
                </a:xfrm>
                <a:prstGeom prst="rect">
                  <a:avLst/>
                </a:prstGeom>
                <a:solidFill>
                  <a:srgbClr val="FFFFFF"/>
                </a:solidFill>
                <a:ln w="9525">
                  <a:solidFill>
                    <a:srgbClr val="0000FF"/>
                  </a:solidFill>
                  <a:miter lim="800000"/>
                  <a:headEnd/>
                  <a:tailEnd/>
                </a:ln>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GB" sz="1200" b="0">
                      <a:solidFill>
                        <a:schemeClr val="tx1"/>
                      </a:solidFill>
                      <a:latin typeface="Times New Roman" pitchFamily="18" charset="0"/>
                      <a:ea typeface="宋体" pitchFamily="2" charset="-122"/>
                    </a:rPr>
                    <a:t>一季度</a:t>
                  </a:r>
                </a:p>
                <a:p>
                  <a:pPr>
                    <a:buSzTx/>
                  </a:pPr>
                  <a:r>
                    <a:rPr lang="zh-CN" altLang="en-GB" sz="1200" b="0">
                      <a:solidFill>
                        <a:schemeClr val="tx1"/>
                      </a:solidFill>
                      <a:latin typeface="Times New Roman" pitchFamily="18" charset="0"/>
                      <a:ea typeface="宋体" pitchFamily="2" charset="-122"/>
                    </a:rPr>
                    <a:t>预测</a:t>
                  </a:r>
                  <a:endParaRPr lang="zh-CN" altLang="en-GB" sz="1200" i="1">
                    <a:solidFill>
                      <a:schemeClr val="tx1"/>
                    </a:solidFill>
                    <a:ea typeface="宋体" pitchFamily="2" charset="-122"/>
                  </a:endParaRPr>
                </a:p>
              </p:txBody>
            </p:sp>
            <p:sp>
              <p:nvSpPr>
                <p:cNvPr id="58383" name="Rectangle 131"/>
                <p:cNvSpPr>
                  <a:spLocks noChangeArrowheads="1"/>
                </p:cNvSpPr>
                <p:nvPr/>
              </p:nvSpPr>
              <p:spPr bwMode="auto">
                <a:xfrm>
                  <a:off x="3960" y="7633"/>
                  <a:ext cx="1260" cy="720"/>
                </a:xfrm>
                <a:prstGeom prst="rect">
                  <a:avLst/>
                </a:prstGeom>
                <a:solidFill>
                  <a:srgbClr val="FFFFFF"/>
                </a:solidFill>
                <a:ln w="9525">
                  <a:solidFill>
                    <a:srgbClr val="0000FF"/>
                  </a:solidFill>
                  <a:miter lim="800000"/>
                  <a:headEnd/>
                  <a:tailEnd/>
                </a:ln>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GB" sz="1200" b="0">
                      <a:solidFill>
                        <a:schemeClr val="tx1"/>
                      </a:solidFill>
                      <a:latin typeface="Times New Roman" pitchFamily="18" charset="0"/>
                      <a:ea typeface="宋体" pitchFamily="2" charset="-122"/>
                    </a:rPr>
                    <a:t>二季度</a:t>
                  </a:r>
                </a:p>
                <a:p>
                  <a:pPr>
                    <a:buSzTx/>
                  </a:pPr>
                  <a:r>
                    <a:rPr lang="zh-CN" altLang="en-GB" sz="1200" b="0">
                      <a:solidFill>
                        <a:schemeClr val="tx1"/>
                      </a:solidFill>
                      <a:latin typeface="Times New Roman" pitchFamily="18" charset="0"/>
                      <a:ea typeface="宋体" pitchFamily="2" charset="-122"/>
                    </a:rPr>
                    <a:t>预测</a:t>
                  </a:r>
                  <a:endParaRPr lang="zh-CN" altLang="en-GB" sz="1200" i="1">
                    <a:solidFill>
                      <a:schemeClr val="tx1"/>
                    </a:solidFill>
                    <a:ea typeface="宋体" pitchFamily="2" charset="-122"/>
                  </a:endParaRPr>
                </a:p>
              </p:txBody>
            </p:sp>
            <p:sp>
              <p:nvSpPr>
                <p:cNvPr id="58384" name="Rectangle 132"/>
                <p:cNvSpPr>
                  <a:spLocks noChangeArrowheads="1"/>
                </p:cNvSpPr>
                <p:nvPr/>
              </p:nvSpPr>
              <p:spPr bwMode="auto">
                <a:xfrm>
                  <a:off x="5940" y="7633"/>
                  <a:ext cx="1260" cy="720"/>
                </a:xfrm>
                <a:prstGeom prst="rect">
                  <a:avLst/>
                </a:prstGeom>
                <a:solidFill>
                  <a:srgbClr val="FFFFFF"/>
                </a:solidFill>
                <a:ln w="9525">
                  <a:solidFill>
                    <a:srgbClr val="0000FF"/>
                  </a:solidFill>
                  <a:miter lim="800000"/>
                  <a:headEnd/>
                  <a:tailEnd/>
                </a:ln>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GB" sz="1200" b="0">
                      <a:solidFill>
                        <a:schemeClr val="tx1"/>
                      </a:solidFill>
                      <a:latin typeface="Times New Roman" pitchFamily="18" charset="0"/>
                      <a:ea typeface="宋体" pitchFamily="2" charset="-122"/>
                    </a:rPr>
                    <a:t>三季度</a:t>
                  </a:r>
                </a:p>
                <a:p>
                  <a:pPr>
                    <a:buSzTx/>
                  </a:pPr>
                  <a:r>
                    <a:rPr lang="zh-CN" altLang="en-GB" sz="1200" b="0">
                      <a:solidFill>
                        <a:schemeClr val="tx1"/>
                      </a:solidFill>
                      <a:latin typeface="Times New Roman" pitchFamily="18" charset="0"/>
                      <a:ea typeface="宋体" pitchFamily="2" charset="-122"/>
                    </a:rPr>
                    <a:t>预测</a:t>
                  </a:r>
                  <a:endParaRPr lang="zh-CN" altLang="en-GB" sz="1200" i="1">
                    <a:solidFill>
                      <a:schemeClr val="tx1"/>
                    </a:solidFill>
                    <a:ea typeface="宋体" pitchFamily="2" charset="-122"/>
                  </a:endParaRPr>
                </a:p>
              </p:txBody>
            </p:sp>
            <p:sp>
              <p:nvSpPr>
                <p:cNvPr id="58385" name="Rectangle 133"/>
                <p:cNvSpPr>
                  <a:spLocks noChangeArrowheads="1"/>
                </p:cNvSpPr>
                <p:nvPr/>
              </p:nvSpPr>
              <p:spPr bwMode="auto">
                <a:xfrm>
                  <a:off x="8100" y="7633"/>
                  <a:ext cx="1260" cy="720"/>
                </a:xfrm>
                <a:prstGeom prst="rect">
                  <a:avLst/>
                </a:prstGeom>
                <a:solidFill>
                  <a:srgbClr val="FFFFFF"/>
                </a:solidFill>
                <a:ln w="9525">
                  <a:solidFill>
                    <a:srgbClr val="0000FF"/>
                  </a:solidFill>
                  <a:miter lim="800000"/>
                  <a:headEnd/>
                  <a:tailEnd/>
                </a:ln>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GB" sz="1200" b="0">
                      <a:solidFill>
                        <a:schemeClr val="tx1"/>
                      </a:solidFill>
                      <a:latin typeface="Times New Roman" pitchFamily="18" charset="0"/>
                      <a:ea typeface="宋体" pitchFamily="2" charset="-122"/>
                    </a:rPr>
                    <a:t>四季度</a:t>
                  </a:r>
                </a:p>
                <a:p>
                  <a:pPr>
                    <a:buSzTx/>
                  </a:pPr>
                  <a:r>
                    <a:rPr lang="zh-CN" altLang="en-GB" sz="1200" b="0">
                      <a:solidFill>
                        <a:schemeClr val="tx1"/>
                      </a:solidFill>
                      <a:latin typeface="Times New Roman" pitchFamily="18" charset="0"/>
                      <a:ea typeface="宋体" pitchFamily="2" charset="-122"/>
                    </a:rPr>
                    <a:t>预测</a:t>
                  </a:r>
                  <a:endParaRPr lang="zh-CN" altLang="en-GB" sz="1200" i="1">
                    <a:solidFill>
                      <a:schemeClr val="tx1"/>
                    </a:solidFill>
                    <a:ea typeface="宋体" pitchFamily="2" charset="-122"/>
                  </a:endParaRPr>
                </a:p>
              </p:txBody>
            </p:sp>
            <p:sp>
              <p:nvSpPr>
                <p:cNvPr id="58386" name="AutoShape 134"/>
                <p:cNvSpPr>
                  <a:spLocks noChangeArrowheads="1"/>
                </p:cNvSpPr>
                <p:nvPr/>
              </p:nvSpPr>
              <p:spPr bwMode="auto">
                <a:xfrm>
                  <a:off x="8640" y="8457"/>
                  <a:ext cx="540" cy="720"/>
                </a:xfrm>
                <a:prstGeom prst="downArrow">
                  <a:avLst>
                    <a:gd name="adj1" fmla="val 50000"/>
                    <a:gd name="adj2" fmla="val 33333"/>
                  </a:avLst>
                </a:prstGeom>
                <a:solidFill>
                  <a:srgbClr val="800000"/>
                </a:solidFill>
                <a:ln w="9525">
                  <a:solidFill>
                    <a:srgbClr val="000000"/>
                  </a:solidFill>
                  <a:miter lim="800000"/>
                  <a:headEnd/>
                  <a:tailEnd/>
                </a:ln>
              </p:spPr>
              <p:txBody>
                <a:bodyPr vert="eaVert"/>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58387" name="AutoShape 135"/>
                <p:cNvSpPr>
                  <a:spLocks noChangeArrowheads="1"/>
                </p:cNvSpPr>
                <p:nvPr/>
              </p:nvSpPr>
              <p:spPr bwMode="auto">
                <a:xfrm>
                  <a:off x="3375" y="8100"/>
                  <a:ext cx="540" cy="180"/>
                </a:xfrm>
                <a:prstGeom prst="curvedUpArrow">
                  <a:avLst>
                    <a:gd name="adj1" fmla="val 60000"/>
                    <a:gd name="adj2" fmla="val 120000"/>
                    <a:gd name="adj3" fmla="val 33333"/>
                  </a:avLst>
                </a:prstGeom>
                <a:solidFill>
                  <a:srgbClr val="993300"/>
                </a:solidFill>
                <a:ln w="9525">
                  <a:solidFill>
                    <a:srgbClr val="000000"/>
                  </a:solidFill>
                  <a:miter lim="800000"/>
                  <a:headEnd/>
                  <a:tailEnd/>
                </a:ln>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58388" name="AutoShape 136"/>
                <p:cNvSpPr>
                  <a:spLocks noChangeArrowheads="1"/>
                </p:cNvSpPr>
                <p:nvPr/>
              </p:nvSpPr>
              <p:spPr bwMode="auto">
                <a:xfrm rot="5400000">
                  <a:off x="3495" y="7605"/>
                  <a:ext cx="270" cy="540"/>
                </a:xfrm>
                <a:prstGeom prst="curvedRightArrow">
                  <a:avLst>
                    <a:gd name="adj1" fmla="val 40000"/>
                    <a:gd name="adj2" fmla="val 80000"/>
                    <a:gd name="adj3" fmla="val 33333"/>
                  </a:avLst>
                </a:prstGeom>
                <a:solidFill>
                  <a:srgbClr val="800000"/>
                </a:solidFill>
                <a:ln w="9525">
                  <a:solidFill>
                    <a:srgbClr val="000000"/>
                  </a:solidFill>
                  <a:miter lim="800000"/>
                  <a:headEnd/>
                  <a:tailEnd/>
                </a:ln>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58389" name="AutoShape 137"/>
                <p:cNvSpPr>
                  <a:spLocks noChangeArrowheads="1"/>
                </p:cNvSpPr>
                <p:nvPr/>
              </p:nvSpPr>
              <p:spPr bwMode="auto">
                <a:xfrm rot="5400000">
                  <a:off x="5355" y="7605"/>
                  <a:ext cx="270" cy="540"/>
                </a:xfrm>
                <a:prstGeom prst="curvedRightArrow">
                  <a:avLst>
                    <a:gd name="adj1" fmla="val 40000"/>
                    <a:gd name="adj2" fmla="val 80000"/>
                    <a:gd name="adj3" fmla="val 33333"/>
                  </a:avLst>
                </a:prstGeom>
                <a:solidFill>
                  <a:srgbClr val="800000"/>
                </a:solidFill>
                <a:ln w="9525">
                  <a:solidFill>
                    <a:srgbClr val="000000"/>
                  </a:solidFill>
                  <a:miter lim="800000"/>
                  <a:headEnd/>
                  <a:tailEnd/>
                </a:ln>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58390" name="AutoShape 138"/>
                <p:cNvSpPr>
                  <a:spLocks noChangeArrowheads="1"/>
                </p:cNvSpPr>
                <p:nvPr/>
              </p:nvSpPr>
              <p:spPr bwMode="auto">
                <a:xfrm>
                  <a:off x="5220" y="8100"/>
                  <a:ext cx="540" cy="180"/>
                </a:xfrm>
                <a:prstGeom prst="curvedUpArrow">
                  <a:avLst>
                    <a:gd name="adj1" fmla="val 60000"/>
                    <a:gd name="adj2" fmla="val 120000"/>
                    <a:gd name="adj3" fmla="val 33333"/>
                  </a:avLst>
                </a:prstGeom>
                <a:solidFill>
                  <a:srgbClr val="993300"/>
                </a:solidFill>
                <a:ln w="9525">
                  <a:solidFill>
                    <a:srgbClr val="000000"/>
                  </a:solidFill>
                  <a:miter lim="800000"/>
                  <a:headEnd/>
                  <a:tailEnd/>
                </a:ln>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58391" name="AutoShape 139"/>
                <p:cNvSpPr>
                  <a:spLocks noChangeArrowheads="1"/>
                </p:cNvSpPr>
                <p:nvPr/>
              </p:nvSpPr>
              <p:spPr bwMode="auto">
                <a:xfrm>
                  <a:off x="7380" y="8100"/>
                  <a:ext cx="540" cy="180"/>
                </a:xfrm>
                <a:prstGeom prst="curvedUpArrow">
                  <a:avLst>
                    <a:gd name="adj1" fmla="val 60000"/>
                    <a:gd name="adj2" fmla="val 120000"/>
                    <a:gd name="adj3" fmla="val 33333"/>
                  </a:avLst>
                </a:prstGeom>
                <a:solidFill>
                  <a:srgbClr val="993300"/>
                </a:solidFill>
                <a:ln w="9525">
                  <a:solidFill>
                    <a:srgbClr val="000000"/>
                  </a:solidFill>
                  <a:miter lim="800000"/>
                  <a:headEnd/>
                  <a:tailEnd/>
                </a:ln>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58392" name="AutoShape 140"/>
                <p:cNvSpPr>
                  <a:spLocks noChangeArrowheads="1"/>
                </p:cNvSpPr>
                <p:nvPr/>
              </p:nvSpPr>
              <p:spPr bwMode="auto">
                <a:xfrm rot="5400000">
                  <a:off x="7515" y="7605"/>
                  <a:ext cx="270" cy="540"/>
                </a:xfrm>
                <a:prstGeom prst="curvedRightArrow">
                  <a:avLst>
                    <a:gd name="adj1" fmla="val 40000"/>
                    <a:gd name="adj2" fmla="val 80000"/>
                    <a:gd name="adj3" fmla="val 33333"/>
                  </a:avLst>
                </a:prstGeom>
                <a:solidFill>
                  <a:srgbClr val="800000"/>
                </a:solidFill>
                <a:ln w="9525">
                  <a:solidFill>
                    <a:srgbClr val="000000"/>
                  </a:solidFill>
                  <a:miter lim="800000"/>
                  <a:headEnd/>
                  <a:tailEnd/>
                </a:ln>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grpSp>
          <p:sp>
            <p:nvSpPr>
              <p:cNvPr id="58381" name="Rectangle 141"/>
              <p:cNvSpPr>
                <a:spLocks noChangeArrowheads="1"/>
              </p:cNvSpPr>
              <p:nvPr/>
            </p:nvSpPr>
            <p:spPr bwMode="auto">
              <a:xfrm>
                <a:off x="8640" y="8457"/>
                <a:ext cx="720" cy="3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GB" sz="1200" b="0">
                    <a:solidFill>
                      <a:schemeClr val="tx1"/>
                    </a:solidFill>
                    <a:latin typeface="Times New Roman" pitchFamily="18" charset="0"/>
                    <a:ea typeface="宋体" pitchFamily="2" charset="-122"/>
                  </a:rPr>
                  <a:t>预测</a:t>
                </a:r>
                <a:endParaRPr lang="zh-CN" altLang="en-GB" sz="1200" i="1">
                  <a:solidFill>
                    <a:schemeClr val="tx1"/>
                  </a:solidFill>
                  <a:ea typeface="宋体" pitchFamily="2" charset="-122"/>
                </a:endParaRPr>
              </a:p>
            </p:txBody>
          </p:sp>
        </p:grpSp>
      </p:grpSp>
      <p:sp>
        <p:nvSpPr>
          <p:cNvPr id="58375" name="Rectangle 150"/>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74D96A3D-2878-4D78-89FD-FFF1784DA5D2}" type="slidenum">
              <a:rPr lang="en-GB" altLang="zh-CN" sz="1100" b="0">
                <a:solidFill>
                  <a:schemeClr val="bg2"/>
                </a:solidFill>
                <a:ea typeface="宋体" pitchFamily="2" charset="-122"/>
              </a:rPr>
              <a:pPr algn="r" eaLnBrk="1" hangingPunct="1">
                <a:buSzTx/>
              </a:pPr>
              <a:t>50</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87313" y="10318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4.1 </a:t>
            </a:r>
            <a:r>
              <a:rPr lang="zh-CN" altLang="en-GB" sz="2400">
                <a:solidFill>
                  <a:schemeClr val="folHlink"/>
                </a:solidFill>
                <a:ea typeface="宋体" pitchFamily="2" charset="-122"/>
              </a:rPr>
              <a:t>预算编制的基本方法（续） </a:t>
            </a:r>
            <a:r>
              <a:rPr lang="en-GB" altLang="zh-CN" sz="2400">
                <a:solidFill>
                  <a:schemeClr val="folHlink"/>
                </a:solidFill>
                <a:ea typeface="宋体" pitchFamily="2" charset="-122"/>
              </a:rPr>
              <a:t>– </a:t>
            </a:r>
            <a:r>
              <a:rPr lang="zh-CN" altLang="en-GB" sz="2400">
                <a:solidFill>
                  <a:schemeClr val="folHlink"/>
                </a:solidFill>
                <a:ea typeface="宋体" pitchFamily="2" charset="-122"/>
              </a:rPr>
              <a:t>滚动预算</a:t>
            </a:r>
          </a:p>
        </p:txBody>
      </p:sp>
      <p:sp>
        <p:nvSpPr>
          <p:cNvPr id="59395" name="Line 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59396" name="Text Box 4"/>
          <p:cNvSpPr txBox="1">
            <a:spLocks noChangeArrowheads="1"/>
          </p:cNvSpPr>
          <p:nvPr/>
        </p:nvSpPr>
        <p:spPr bwMode="blackWhite">
          <a:xfrm>
            <a:off x="87313" y="796925"/>
            <a:ext cx="7975600" cy="304800"/>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2000">
                <a:solidFill>
                  <a:schemeClr val="tx1"/>
                </a:solidFill>
                <a:ea typeface="宋体" pitchFamily="2" charset="-122"/>
              </a:rPr>
              <a:t>混合滚动预算包括了逐月和逐季的预测。</a:t>
            </a:r>
            <a:endParaRPr lang="zh-CN" altLang="en-GB" sz="2000">
              <a:solidFill>
                <a:schemeClr val="tx1"/>
              </a:solidFill>
              <a:ea typeface="宋体" pitchFamily="2" charset="-122"/>
            </a:endParaRPr>
          </a:p>
        </p:txBody>
      </p:sp>
      <p:sp>
        <p:nvSpPr>
          <p:cNvPr id="59397" name="Rectangle 67"/>
          <p:cNvSpPr>
            <a:spLocks noChangeArrowheads="1"/>
          </p:cNvSpPr>
          <p:nvPr/>
        </p:nvSpPr>
        <p:spPr bwMode="auto">
          <a:xfrm>
            <a:off x="4475163" y="2028825"/>
            <a:ext cx="1812925" cy="4119563"/>
          </a:xfrm>
          <a:prstGeom prst="rect">
            <a:avLst/>
          </a:prstGeom>
          <a:gradFill rotWithShape="1">
            <a:gsLst>
              <a:gs pos="0">
                <a:srgbClr val="3333FF">
                  <a:alpha val="10001"/>
                </a:srgbClr>
              </a:gs>
              <a:gs pos="100000">
                <a:srgbClr val="181876">
                  <a:alpha val="10001"/>
                </a:srgbClr>
              </a:gs>
            </a:gsLst>
            <a:lin ang="5400000" scaled="1"/>
          </a:gradFill>
          <a:ln w="6350">
            <a:solidFill>
              <a:srgbClr val="6699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72000" rIns="72000" b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endParaRPr lang="en-US" altLang="zh-CN">
              <a:solidFill>
                <a:schemeClr val="tx1"/>
              </a:solidFill>
              <a:ea typeface="宋体" pitchFamily="2" charset="-122"/>
            </a:endParaRPr>
          </a:p>
        </p:txBody>
      </p:sp>
      <p:sp>
        <p:nvSpPr>
          <p:cNvPr id="59398" name="Rectangle 68"/>
          <p:cNvSpPr>
            <a:spLocks noChangeArrowheads="1"/>
          </p:cNvSpPr>
          <p:nvPr/>
        </p:nvSpPr>
        <p:spPr bwMode="auto">
          <a:xfrm>
            <a:off x="6443663" y="2028825"/>
            <a:ext cx="1908175" cy="4119563"/>
          </a:xfrm>
          <a:prstGeom prst="rect">
            <a:avLst/>
          </a:prstGeom>
          <a:gradFill rotWithShape="1">
            <a:gsLst>
              <a:gs pos="0">
                <a:srgbClr val="3333FF">
                  <a:alpha val="10001"/>
                </a:srgbClr>
              </a:gs>
              <a:gs pos="100000">
                <a:srgbClr val="181876">
                  <a:alpha val="10001"/>
                </a:srgbClr>
              </a:gs>
            </a:gsLst>
            <a:lin ang="5400000" scaled="1"/>
          </a:gradFill>
          <a:ln w="6350">
            <a:solidFill>
              <a:srgbClr val="6699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72000" rIns="72000" b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endParaRPr lang="en-US" altLang="zh-CN">
              <a:solidFill>
                <a:schemeClr val="tx1"/>
              </a:solidFill>
              <a:ea typeface="宋体" pitchFamily="2" charset="-122"/>
            </a:endParaRPr>
          </a:p>
        </p:txBody>
      </p:sp>
      <p:sp>
        <p:nvSpPr>
          <p:cNvPr id="59399" name="Rectangle 69"/>
          <p:cNvSpPr>
            <a:spLocks noChangeArrowheads="1"/>
          </p:cNvSpPr>
          <p:nvPr/>
        </p:nvSpPr>
        <p:spPr bwMode="auto">
          <a:xfrm>
            <a:off x="603250" y="2767013"/>
            <a:ext cx="1090613" cy="3194050"/>
          </a:xfrm>
          <a:prstGeom prst="rect">
            <a:avLst/>
          </a:prstGeom>
          <a:solidFill>
            <a:srgbClr val="6699FF"/>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72000" rIns="72000" b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59400" name="Text Box 70"/>
          <p:cNvSpPr txBox="1">
            <a:spLocks noChangeArrowheads="1"/>
          </p:cNvSpPr>
          <p:nvPr/>
        </p:nvSpPr>
        <p:spPr bwMode="auto">
          <a:xfrm>
            <a:off x="352425" y="1587500"/>
            <a:ext cx="231775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72000" rIns="72000" bIns="7200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AU" sz="1600" b="0">
                <a:solidFill>
                  <a:schemeClr val="tx1"/>
                </a:solidFill>
                <a:ea typeface="宋体" pitchFamily="2" charset="-122"/>
              </a:rPr>
              <a:t>涵盖五个季度</a:t>
            </a:r>
          </a:p>
          <a:p>
            <a:pPr algn="l">
              <a:buSzTx/>
            </a:pPr>
            <a:r>
              <a:rPr lang="zh-CN" altLang="en-AU" sz="1600" b="0">
                <a:solidFill>
                  <a:schemeClr val="tx1"/>
                </a:solidFill>
                <a:ea typeface="宋体" pitchFamily="2" charset="-122"/>
              </a:rPr>
              <a:t>的混合“滚动”预算</a:t>
            </a:r>
            <a:endParaRPr lang="en-AU" altLang="zh-CN" sz="1600" b="0">
              <a:solidFill>
                <a:schemeClr val="tx1"/>
              </a:solidFill>
              <a:ea typeface="宋体" pitchFamily="2" charset="-122"/>
            </a:endParaRPr>
          </a:p>
        </p:txBody>
      </p:sp>
      <p:sp>
        <p:nvSpPr>
          <p:cNvPr id="59401" name="Rectangle 71"/>
          <p:cNvSpPr>
            <a:spLocks noChangeArrowheads="1"/>
          </p:cNvSpPr>
          <p:nvPr/>
        </p:nvSpPr>
        <p:spPr bwMode="auto">
          <a:xfrm>
            <a:off x="639763" y="2762250"/>
            <a:ext cx="1054100" cy="347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14300" indent="-1143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228600" algn="l" eaLnBrk="0" hangingPunct="0">
              <a:spcAft>
                <a:spcPct val="20000"/>
              </a:spcAft>
              <a:buChar char="•"/>
              <a:defRPr sz="2000">
                <a:solidFill>
                  <a:schemeClr val="bg2"/>
                </a:solidFill>
                <a:latin typeface="Arial" pitchFamily="34" charset="0"/>
                <a:cs typeface="Arial" pitchFamily="34" charset="0"/>
              </a:defRPr>
            </a:lvl2pPr>
            <a:lvl3pPr marL="1549400" indent="-4572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2120900" indent="-457200" algn="l" eaLnBrk="0" hangingPunct="0">
              <a:spcAft>
                <a:spcPct val="20000"/>
              </a:spcAft>
              <a:buChar char="•"/>
              <a:defRPr sz="2000">
                <a:solidFill>
                  <a:schemeClr val="bg2"/>
                </a:solidFill>
                <a:latin typeface="Arial" pitchFamily="34" charset="0"/>
                <a:cs typeface="Arial" pitchFamily="34" charset="0"/>
              </a:defRPr>
            </a:lvl4pPr>
            <a:lvl5pPr marL="2692400" indent="-4572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149600" indent="-457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606800" indent="-457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4064000" indent="-457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521200" indent="-457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nSpc>
                <a:spcPct val="110000"/>
              </a:lnSpc>
              <a:spcBef>
                <a:spcPct val="25000"/>
              </a:spcBef>
              <a:spcAft>
                <a:spcPct val="0"/>
              </a:spcAft>
              <a:buSzPct val="75000"/>
              <a:buFont typeface="Monotype Sorts"/>
              <a:buNone/>
            </a:pPr>
            <a:r>
              <a:rPr lang="en-US" altLang="zh-CN" sz="1200" b="0">
                <a:solidFill>
                  <a:schemeClr val="bg1"/>
                </a:solidFill>
                <a:ea typeface="宋体" pitchFamily="2" charset="-122"/>
              </a:rPr>
              <a:t>1</a:t>
            </a:r>
            <a:r>
              <a:rPr lang="zh-CN" altLang="en-US" sz="1200" b="0">
                <a:solidFill>
                  <a:schemeClr val="bg1"/>
                </a:solidFill>
                <a:ea typeface="宋体" pitchFamily="2" charset="-122"/>
              </a:rPr>
              <a:t>月份</a:t>
            </a:r>
          </a:p>
          <a:p>
            <a:pPr>
              <a:lnSpc>
                <a:spcPct val="110000"/>
              </a:lnSpc>
              <a:spcBef>
                <a:spcPct val="25000"/>
              </a:spcBef>
              <a:spcAft>
                <a:spcPct val="0"/>
              </a:spcAft>
              <a:buSzPct val="75000"/>
              <a:buFont typeface="Monotype Sorts"/>
              <a:buNone/>
            </a:pPr>
            <a:r>
              <a:rPr lang="en-US" altLang="zh-CN" sz="1200" b="0">
                <a:solidFill>
                  <a:schemeClr val="bg1"/>
                </a:solidFill>
                <a:ea typeface="宋体" pitchFamily="2" charset="-122"/>
              </a:rPr>
              <a:t>2</a:t>
            </a:r>
            <a:r>
              <a:rPr lang="zh-CN" altLang="en-US" sz="1200" b="0">
                <a:solidFill>
                  <a:schemeClr val="bg1"/>
                </a:solidFill>
                <a:ea typeface="宋体" pitchFamily="2" charset="-122"/>
              </a:rPr>
              <a:t>月份</a:t>
            </a:r>
          </a:p>
          <a:p>
            <a:pPr>
              <a:lnSpc>
                <a:spcPct val="110000"/>
              </a:lnSpc>
              <a:spcBef>
                <a:spcPct val="25000"/>
              </a:spcBef>
              <a:spcAft>
                <a:spcPct val="0"/>
              </a:spcAft>
              <a:buSzPct val="75000"/>
              <a:buFont typeface="Monotype Sorts"/>
              <a:buNone/>
            </a:pPr>
            <a:r>
              <a:rPr lang="en-US" altLang="zh-CN" sz="1200" b="0">
                <a:solidFill>
                  <a:schemeClr val="bg1"/>
                </a:solidFill>
                <a:ea typeface="宋体" pitchFamily="2" charset="-122"/>
              </a:rPr>
              <a:t>3</a:t>
            </a:r>
            <a:r>
              <a:rPr lang="zh-CN" altLang="en-US" sz="1200" b="0">
                <a:solidFill>
                  <a:schemeClr val="bg1"/>
                </a:solidFill>
                <a:ea typeface="宋体" pitchFamily="2" charset="-122"/>
              </a:rPr>
              <a:t>月份</a:t>
            </a:r>
          </a:p>
          <a:p>
            <a:pPr>
              <a:lnSpc>
                <a:spcPct val="110000"/>
              </a:lnSpc>
              <a:spcBef>
                <a:spcPct val="25000"/>
              </a:spcBef>
              <a:spcAft>
                <a:spcPct val="0"/>
              </a:spcAft>
              <a:buSzPct val="75000"/>
              <a:buFont typeface="Monotype Sorts"/>
              <a:buNone/>
            </a:pPr>
            <a:r>
              <a:rPr lang="en-US" altLang="zh-CN" sz="1200" b="0">
                <a:solidFill>
                  <a:schemeClr val="bg1"/>
                </a:solidFill>
                <a:ea typeface="宋体" pitchFamily="2" charset="-122"/>
              </a:rPr>
              <a:t>4</a:t>
            </a:r>
            <a:r>
              <a:rPr lang="zh-CN" altLang="en-US" sz="1200" b="0">
                <a:solidFill>
                  <a:schemeClr val="bg1"/>
                </a:solidFill>
                <a:ea typeface="宋体" pitchFamily="2" charset="-122"/>
              </a:rPr>
              <a:t>月份</a:t>
            </a:r>
          </a:p>
          <a:p>
            <a:pPr>
              <a:lnSpc>
                <a:spcPct val="110000"/>
              </a:lnSpc>
              <a:spcBef>
                <a:spcPct val="25000"/>
              </a:spcBef>
              <a:spcAft>
                <a:spcPct val="0"/>
              </a:spcAft>
              <a:buSzPct val="75000"/>
              <a:buFont typeface="Monotype Sorts"/>
              <a:buNone/>
            </a:pPr>
            <a:r>
              <a:rPr lang="en-US" altLang="zh-CN" sz="1200" b="0">
                <a:solidFill>
                  <a:schemeClr val="bg1"/>
                </a:solidFill>
                <a:ea typeface="宋体" pitchFamily="2" charset="-122"/>
              </a:rPr>
              <a:t>5</a:t>
            </a:r>
            <a:r>
              <a:rPr lang="zh-CN" altLang="en-US" sz="1200" b="0">
                <a:solidFill>
                  <a:schemeClr val="bg1"/>
                </a:solidFill>
                <a:ea typeface="宋体" pitchFamily="2" charset="-122"/>
              </a:rPr>
              <a:t>月份</a:t>
            </a:r>
          </a:p>
          <a:p>
            <a:pPr>
              <a:lnSpc>
                <a:spcPct val="110000"/>
              </a:lnSpc>
              <a:spcBef>
                <a:spcPct val="25000"/>
              </a:spcBef>
              <a:spcAft>
                <a:spcPct val="0"/>
              </a:spcAft>
              <a:buSzPct val="75000"/>
              <a:buFont typeface="Monotype Sorts"/>
              <a:buNone/>
            </a:pPr>
            <a:r>
              <a:rPr lang="en-US" altLang="zh-CN" sz="1200" b="0">
                <a:solidFill>
                  <a:schemeClr val="bg1"/>
                </a:solidFill>
                <a:ea typeface="宋体" pitchFamily="2" charset="-122"/>
              </a:rPr>
              <a:t>6</a:t>
            </a:r>
            <a:r>
              <a:rPr lang="zh-CN" altLang="en-US" sz="1200" b="0">
                <a:solidFill>
                  <a:schemeClr val="bg1"/>
                </a:solidFill>
                <a:ea typeface="宋体" pitchFamily="2" charset="-122"/>
              </a:rPr>
              <a:t>月份 </a:t>
            </a:r>
          </a:p>
          <a:p>
            <a:pPr>
              <a:lnSpc>
                <a:spcPct val="110000"/>
              </a:lnSpc>
              <a:spcBef>
                <a:spcPct val="25000"/>
              </a:spcBef>
              <a:spcAft>
                <a:spcPct val="0"/>
              </a:spcAft>
              <a:buSzPct val="75000"/>
              <a:buFont typeface="Monotype Sorts"/>
              <a:buNone/>
            </a:pPr>
            <a:r>
              <a:rPr lang="en-US" altLang="zh-CN" sz="1200" b="0">
                <a:solidFill>
                  <a:schemeClr val="bg1"/>
                </a:solidFill>
                <a:ea typeface="宋体" pitchFamily="2" charset="-122"/>
              </a:rPr>
              <a:t>7</a:t>
            </a:r>
            <a:r>
              <a:rPr lang="zh-CN" altLang="en-US" sz="1200" b="0">
                <a:solidFill>
                  <a:schemeClr val="bg1"/>
                </a:solidFill>
                <a:ea typeface="宋体" pitchFamily="2" charset="-122"/>
              </a:rPr>
              <a:t>月份</a:t>
            </a:r>
          </a:p>
          <a:p>
            <a:pPr>
              <a:lnSpc>
                <a:spcPct val="110000"/>
              </a:lnSpc>
              <a:spcBef>
                <a:spcPct val="25000"/>
              </a:spcBef>
              <a:spcAft>
                <a:spcPct val="0"/>
              </a:spcAft>
              <a:buSzPct val="75000"/>
              <a:buFont typeface="Monotype Sorts"/>
              <a:buNone/>
            </a:pPr>
            <a:r>
              <a:rPr lang="en-US" altLang="zh-CN" sz="1200" b="0">
                <a:solidFill>
                  <a:schemeClr val="bg1"/>
                </a:solidFill>
                <a:ea typeface="宋体" pitchFamily="2" charset="-122"/>
              </a:rPr>
              <a:t>8</a:t>
            </a:r>
            <a:r>
              <a:rPr lang="zh-CN" altLang="en-US" sz="1200" b="0">
                <a:solidFill>
                  <a:schemeClr val="bg1"/>
                </a:solidFill>
                <a:ea typeface="宋体" pitchFamily="2" charset="-122"/>
              </a:rPr>
              <a:t>月份</a:t>
            </a:r>
          </a:p>
          <a:p>
            <a:pPr>
              <a:lnSpc>
                <a:spcPct val="110000"/>
              </a:lnSpc>
              <a:spcBef>
                <a:spcPct val="25000"/>
              </a:spcBef>
              <a:spcAft>
                <a:spcPct val="0"/>
              </a:spcAft>
              <a:buSzPct val="75000"/>
              <a:buFont typeface="Monotype Sorts"/>
              <a:buNone/>
            </a:pPr>
            <a:r>
              <a:rPr lang="en-US" altLang="zh-CN" sz="1200" b="0">
                <a:solidFill>
                  <a:schemeClr val="bg1"/>
                </a:solidFill>
                <a:ea typeface="宋体" pitchFamily="2" charset="-122"/>
              </a:rPr>
              <a:t>9</a:t>
            </a:r>
            <a:r>
              <a:rPr lang="zh-CN" altLang="en-US" sz="1200" b="0">
                <a:solidFill>
                  <a:schemeClr val="bg1"/>
                </a:solidFill>
                <a:ea typeface="宋体" pitchFamily="2" charset="-122"/>
              </a:rPr>
              <a:t>月份</a:t>
            </a:r>
          </a:p>
          <a:p>
            <a:pPr>
              <a:lnSpc>
                <a:spcPct val="110000"/>
              </a:lnSpc>
              <a:spcBef>
                <a:spcPct val="25000"/>
              </a:spcBef>
              <a:spcAft>
                <a:spcPct val="0"/>
              </a:spcAft>
              <a:buSzPct val="75000"/>
              <a:buFont typeface="Monotype Sorts"/>
              <a:buNone/>
            </a:pPr>
            <a:r>
              <a:rPr lang="en-US" altLang="zh-CN" sz="1200" b="0">
                <a:solidFill>
                  <a:schemeClr val="bg1"/>
                </a:solidFill>
                <a:ea typeface="宋体" pitchFamily="2" charset="-122"/>
              </a:rPr>
              <a:t>10</a:t>
            </a:r>
            <a:r>
              <a:rPr lang="zh-CN" altLang="en-US" sz="1200" b="0">
                <a:solidFill>
                  <a:schemeClr val="bg1"/>
                </a:solidFill>
                <a:ea typeface="宋体" pitchFamily="2" charset="-122"/>
              </a:rPr>
              <a:t>月份</a:t>
            </a:r>
          </a:p>
          <a:p>
            <a:pPr>
              <a:lnSpc>
                <a:spcPct val="110000"/>
              </a:lnSpc>
              <a:spcBef>
                <a:spcPct val="25000"/>
              </a:spcBef>
              <a:spcAft>
                <a:spcPct val="0"/>
              </a:spcAft>
              <a:buSzPct val="75000"/>
              <a:buFont typeface="Monotype Sorts"/>
              <a:buNone/>
            </a:pPr>
            <a:r>
              <a:rPr lang="en-US" altLang="zh-CN" sz="1200" b="0">
                <a:solidFill>
                  <a:schemeClr val="bg1"/>
                </a:solidFill>
                <a:ea typeface="宋体" pitchFamily="2" charset="-122"/>
              </a:rPr>
              <a:t>11</a:t>
            </a:r>
            <a:r>
              <a:rPr lang="zh-CN" altLang="en-US" sz="1200" b="0">
                <a:solidFill>
                  <a:schemeClr val="bg1"/>
                </a:solidFill>
                <a:ea typeface="宋体" pitchFamily="2" charset="-122"/>
              </a:rPr>
              <a:t>月份 </a:t>
            </a:r>
          </a:p>
          <a:p>
            <a:pPr>
              <a:lnSpc>
                <a:spcPct val="110000"/>
              </a:lnSpc>
              <a:spcBef>
                <a:spcPct val="25000"/>
              </a:spcBef>
              <a:spcAft>
                <a:spcPct val="0"/>
              </a:spcAft>
              <a:buSzPct val="75000"/>
              <a:buFont typeface="Monotype Sorts"/>
              <a:buNone/>
            </a:pPr>
            <a:r>
              <a:rPr lang="en-US" altLang="zh-CN" sz="1200" b="0">
                <a:solidFill>
                  <a:schemeClr val="bg1"/>
                </a:solidFill>
                <a:ea typeface="宋体" pitchFamily="2" charset="-122"/>
              </a:rPr>
              <a:t>12</a:t>
            </a:r>
            <a:r>
              <a:rPr lang="zh-CN" altLang="en-US" sz="1200" b="0">
                <a:solidFill>
                  <a:schemeClr val="bg1"/>
                </a:solidFill>
                <a:ea typeface="宋体" pitchFamily="2" charset="-122"/>
              </a:rPr>
              <a:t>月份</a:t>
            </a:r>
          </a:p>
          <a:p>
            <a:pPr>
              <a:spcBef>
                <a:spcPct val="25000"/>
              </a:spcBef>
              <a:spcAft>
                <a:spcPct val="0"/>
              </a:spcAft>
              <a:buSzPct val="75000"/>
              <a:buFont typeface="Monotype Sorts"/>
              <a:buNone/>
            </a:pPr>
            <a:endParaRPr lang="en-US" altLang="zh-CN" sz="1200" b="0">
              <a:solidFill>
                <a:schemeClr val="bg1"/>
              </a:solidFill>
              <a:ea typeface="宋体" pitchFamily="2" charset="-122"/>
            </a:endParaRPr>
          </a:p>
          <a:p>
            <a:pPr>
              <a:spcBef>
                <a:spcPct val="25000"/>
              </a:spcBef>
              <a:spcAft>
                <a:spcPct val="0"/>
              </a:spcAft>
              <a:buSzPct val="75000"/>
              <a:buFont typeface="Monotype Sorts"/>
              <a:buNone/>
            </a:pPr>
            <a:r>
              <a:rPr lang="zh-CN" altLang="en-US" sz="1200">
                <a:solidFill>
                  <a:schemeClr val="tx1"/>
                </a:solidFill>
                <a:ea typeface="宋体" pitchFamily="2" charset="-122"/>
              </a:rPr>
              <a:t>依此类推</a:t>
            </a:r>
            <a:r>
              <a:rPr lang="en-US" altLang="zh-CN" sz="1200">
                <a:solidFill>
                  <a:schemeClr val="tx1"/>
                </a:solidFill>
                <a:ea typeface="宋体" pitchFamily="2" charset="-122"/>
              </a:rPr>
              <a:t>…</a:t>
            </a:r>
          </a:p>
        </p:txBody>
      </p:sp>
      <p:sp>
        <p:nvSpPr>
          <p:cNvPr id="59402" name="Rectangle 72"/>
          <p:cNvSpPr>
            <a:spLocks noChangeArrowheads="1"/>
          </p:cNvSpPr>
          <p:nvPr/>
        </p:nvSpPr>
        <p:spPr bwMode="auto">
          <a:xfrm>
            <a:off x="2451100" y="1574800"/>
            <a:ext cx="6410325"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lnSpc>
                <a:spcPct val="90000"/>
              </a:lnSpc>
              <a:buSzTx/>
            </a:pPr>
            <a:r>
              <a:rPr lang="en-US" altLang="zh-CN" sz="1200">
                <a:solidFill>
                  <a:schemeClr val="tx1"/>
                </a:solidFill>
                <a:ea typeface="宋体" pitchFamily="2" charset="-122"/>
              </a:rPr>
              <a:t> Q1       Q2       Q3      Q4       Q1      Q2      Q3      Q4          Q1      Q2      Q3      Q4</a:t>
            </a:r>
          </a:p>
        </p:txBody>
      </p:sp>
      <p:sp>
        <p:nvSpPr>
          <p:cNvPr id="59403" name="Line 73"/>
          <p:cNvSpPr>
            <a:spLocks noChangeShapeType="1"/>
          </p:cNvSpPr>
          <p:nvPr/>
        </p:nvSpPr>
        <p:spPr bwMode="auto">
          <a:xfrm>
            <a:off x="2398713" y="1555750"/>
            <a:ext cx="0" cy="46799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4" name="Line 74"/>
          <p:cNvSpPr>
            <a:spLocks noChangeShapeType="1"/>
          </p:cNvSpPr>
          <p:nvPr/>
        </p:nvSpPr>
        <p:spPr bwMode="auto">
          <a:xfrm>
            <a:off x="2894013" y="1735138"/>
            <a:ext cx="0" cy="44132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5" name="Line 75"/>
          <p:cNvSpPr>
            <a:spLocks noChangeShapeType="1"/>
          </p:cNvSpPr>
          <p:nvPr/>
        </p:nvSpPr>
        <p:spPr bwMode="auto">
          <a:xfrm>
            <a:off x="3387725" y="1735138"/>
            <a:ext cx="0" cy="44132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6" name="Line 76"/>
          <p:cNvSpPr>
            <a:spLocks noChangeShapeType="1"/>
          </p:cNvSpPr>
          <p:nvPr/>
        </p:nvSpPr>
        <p:spPr bwMode="auto">
          <a:xfrm flipH="1">
            <a:off x="3886200" y="1735138"/>
            <a:ext cx="1588" cy="44132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7" name="Line 77"/>
          <p:cNvSpPr>
            <a:spLocks noChangeShapeType="1"/>
          </p:cNvSpPr>
          <p:nvPr/>
        </p:nvSpPr>
        <p:spPr bwMode="auto">
          <a:xfrm>
            <a:off x="4384675" y="1555750"/>
            <a:ext cx="1588" cy="46799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8" name="Line 78"/>
          <p:cNvSpPr>
            <a:spLocks noChangeShapeType="1"/>
          </p:cNvSpPr>
          <p:nvPr/>
        </p:nvSpPr>
        <p:spPr bwMode="auto">
          <a:xfrm>
            <a:off x="4881563" y="1735138"/>
            <a:ext cx="0" cy="44132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9" name="Line 79"/>
          <p:cNvSpPr>
            <a:spLocks noChangeShapeType="1"/>
          </p:cNvSpPr>
          <p:nvPr/>
        </p:nvSpPr>
        <p:spPr bwMode="auto">
          <a:xfrm>
            <a:off x="5378450" y="1733550"/>
            <a:ext cx="0" cy="43878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0" name="Line 80"/>
          <p:cNvSpPr>
            <a:spLocks noChangeShapeType="1"/>
          </p:cNvSpPr>
          <p:nvPr/>
        </p:nvSpPr>
        <p:spPr bwMode="auto">
          <a:xfrm>
            <a:off x="5876925" y="1735138"/>
            <a:ext cx="4763" cy="438626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1" name="Line 81"/>
          <p:cNvSpPr>
            <a:spLocks noChangeShapeType="1"/>
          </p:cNvSpPr>
          <p:nvPr/>
        </p:nvSpPr>
        <p:spPr bwMode="auto">
          <a:xfrm>
            <a:off x="6373813" y="1555750"/>
            <a:ext cx="0" cy="46799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2" name="Line 82"/>
          <p:cNvSpPr>
            <a:spLocks noChangeShapeType="1"/>
          </p:cNvSpPr>
          <p:nvPr/>
        </p:nvSpPr>
        <p:spPr bwMode="auto">
          <a:xfrm>
            <a:off x="6883400" y="1722438"/>
            <a:ext cx="0" cy="44259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3" name="Line 83"/>
          <p:cNvSpPr>
            <a:spLocks noChangeShapeType="1"/>
          </p:cNvSpPr>
          <p:nvPr/>
        </p:nvSpPr>
        <p:spPr bwMode="auto">
          <a:xfrm>
            <a:off x="7380288" y="1722438"/>
            <a:ext cx="0" cy="44259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4" name="Line 84"/>
          <p:cNvSpPr>
            <a:spLocks noChangeShapeType="1"/>
          </p:cNvSpPr>
          <p:nvPr/>
        </p:nvSpPr>
        <p:spPr bwMode="auto">
          <a:xfrm>
            <a:off x="7880350" y="1735138"/>
            <a:ext cx="0" cy="438626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5" name="Line 85"/>
          <p:cNvSpPr>
            <a:spLocks noChangeShapeType="1"/>
          </p:cNvSpPr>
          <p:nvPr/>
        </p:nvSpPr>
        <p:spPr bwMode="auto">
          <a:xfrm>
            <a:off x="8389938" y="1555750"/>
            <a:ext cx="0" cy="46799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6" name="Line 86"/>
          <p:cNvSpPr>
            <a:spLocks noChangeShapeType="1"/>
          </p:cNvSpPr>
          <p:nvPr/>
        </p:nvSpPr>
        <p:spPr bwMode="auto">
          <a:xfrm>
            <a:off x="2559050" y="1847850"/>
            <a:ext cx="0" cy="4300538"/>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7" name="Line 87"/>
          <p:cNvSpPr>
            <a:spLocks noChangeShapeType="1"/>
          </p:cNvSpPr>
          <p:nvPr/>
        </p:nvSpPr>
        <p:spPr bwMode="auto">
          <a:xfrm>
            <a:off x="2725738" y="1847850"/>
            <a:ext cx="0" cy="4300538"/>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8" name="Line 88"/>
          <p:cNvSpPr>
            <a:spLocks noChangeShapeType="1"/>
          </p:cNvSpPr>
          <p:nvPr/>
        </p:nvSpPr>
        <p:spPr bwMode="auto">
          <a:xfrm>
            <a:off x="3059113" y="1849438"/>
            <a:ext cx="0" cy="429895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9" name="Line 89"/>
          <p:cNvSpPr>
            <a:spLocks noChangeShapeType="1"/>
          </p:cNvSpPr>
          <p:nvPr/>
        </p:nvSpPr>
        <p:spPr bwMode="auto">
          <a:xfrm>
            <a:off x="3222625" y="1849438"/>
            <a:ext cx="0" cy="429895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20" name="Line 90"/>
          <p:cNvSpPr>
            <a:spLocks noChangeShapeType="1"/>
          </p:cNvSpPr>
          <p:nvPr/>
        </p:nvSpPr>
        <p:spPr bwMode="auto">
          <a:xfrm>
            <a:off x="3556000" y="1849438"/>
            <a:ext cx="0" cy="429895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21" name="Line 91"/>
          <p:cNvSpPr>
            <a:spLocks noChangeShapeType="1"/>
          </p:cNvSpPr>
          <p:nvPr/>
        </p:nvSpPr>
        <p:spPr bwMode="auto">
          <a:xfrm>
            <a:off x="3721100" y="1849438"/>
            <a:ext cx="0" cy="429895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22" name="Line 92"/>
          <p:cNvSpPr>
            <a:spLocks noChangeShapeType="1"/>
          </p:cNvSpPr>
          <p:nvPr/>
        </p:nvSpPr>
        <p:spPr bwMode="auto">
          <a:xfrm>
            <a:off x="4052888" y="1849438"/>
            <a:ext cx="0" cy="429895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23" name="Line 93"/>
          <p:cNvSpPr>
            <a:spLocks noChangeShapeType="1"/>
          </p:cNvSpPr>
          <p:nvPr/>
        </p:nvSpPr>
        <p:spPr bwMode="auto">
          <a:xfrm>
            <a:off x="4217988" y="1849438"/>
            <a:ext cx="0" cy="429895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24" name="Line 94"/>
          <p:cNvSpPr>
            <a:spLocks noChangeShapeType="1"/>
          </p:cNvSpPr>
          <p:nvPr/>
        </p:nvSpPr>
        <p:spPr bwMode="auto">
          <a:xfrm>
            <a:off x="4549775" y="1849438"/>
            <a:ext cx="0" cy="429895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25" name="Line 95"/>
          <p:cNvSpPr>
            <a:spLocks noChangeShapeType="1"/>
          </p:cNvSpPr>
          <p:nvPr/>
        </p:nvSpPr>
        <p:spPr bwMode="auto">
          <a:xfrm>
            <a:off x="4716463" y="1849438"/>
            <a:ext cx="0" cy="429895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26" name="Line 96"/>
          <p:cNvSpPr>
            <a:spLocks noChangeShapeType="1"/>
          </p:cNvSpPr>
          <p:nvPr/>
        </p:nvSpPr>
        <p:spPr bwMode="auto">
          <a:xfrm>
            <a:off x="5048250" y="1847850"/>
            <a:ext cx="0" cy="4300538"/>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27" name="Line 97"/>
          <p:cNvSpPr>
            <a:spLocks noChangeShapeType="1"/>
          </p:cNvSpPr>
          <p:nvPr/>
        </p:nvSpPr>
        <p:spPr bwMode="auto">
          <a:xfrm>
            <a:off x="5213350" y="1847850"/>
            <a:ext cx="0" cy="4300538"/>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28" name="Line 98"/>
          <p:cNvSpPr>
            <a:spLocks noChangeShapeType="1"/>
          </p:cNvSpPr>
          <p:nvPr/>
        </p:nvSpPr>
        <p:spPr bwMode="auto">
          <a:xfrm>
            <a:off x="5545138" y="1847850"/>
            <a:ext cx="0" cy="4300538"/>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29" name="Line 99"/>
          <p:cNvSpPr>
            <a:spLocks noChangeShapeType="1"/>
          </p:cNvSpPr>
          <p:nvPr/>
        </p:nvSpPr>
        <p:spPr bwMode="auto">
          <a:xfrm>
            <a:off x="5710238" y="1847850"/>
            <a:ext cx="0" cy="4300538"/>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30" name="Line 100"/>
          <p:cNvSpPr>
            <a:spLocks noChangeShapeType="1"/>
          </p:cNvSpPr>
          <p:nvPr/>
        </p:nvSpPr>
        <p:spPr bwMode="auto">
          <a:xfrm>
            <a:off x="6042025" y="1849438"/>
            <a:ext cx="0" cy="429895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31" name="Line 101"/>
          <p:cNvSpPr>
            <a:spLocks noChangeShapeType="1"/>
          </p:cNvSpPr>
          <p:nvPr/>
        </p:nvSpPr>
        <p:spPr bwMode="auto">
          <a:xfrm>
            <a:off x="6207125" y="1852613"/>
            <a:ext cx="0" cy="4295775"/>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32" name="Line 102"/>
          <p:cNvSpPr>
            <a:spLocks noChangeShapeType="1"/>
          </p:cNvSpPr>
          <p:nvPr/>
        </p:nvSpPr>
        <p:spPr bwMode="auto">
          <a:xfrm>
            <a:off x="6551613" y="1849438"/>
            <a:ext cx="0" cy="429895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33" name="Line 103"/>
          <p:cNvSpPr>
            <a:spLocks noChangeShapeType="1"/>
          </p:cNvSpPr>
          <p:nvPr/>
        </p:nvSpPr>
        <p:spPr bwMode="auto">
          <a:xfrm>
            <a:off x="6719888" y="1849438"/>
            <a:ext cx="0" cy="429895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34" name="Line 104"/>
          <p:cNvSpPr>
            <a:spLocks noChangeShapeType="1"/>
          </p:cNvSpPr>
          <p:nvPr/>
        </p:nvSpPr>
        <p:spPr bwMode="auto">
          <a:xfrm>
            <a:off x="7048500" y="1849438"/>
            <a:ext cx="0" cy="429895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35" name="Line 105"/>
          <p:cNvSpPr>
            <a:spLocks noChangeShapeType="1"/>
          </p:cNvSpPr>
          <p:nvPr/>
        </p:nvSpPr>
        <p:spPr bwMode="auto">
          <a:xfrm>
            <a:off x="7218363" y="1849438"/>
            <a:ext cx="0" cy="429895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36" name="Line 106"/>
          <p:cNvSpPr>
            <a:spLocks noChangeShapeType="1"/>
          </p:cNvSpPr>
          <p:nvPr/>
        </p:nvSpPr>
        <p:spPr bwMode="auto">
          <a:xfrm>
            <a:off x="7548563" y="1849438"/>
            <a:ext cx="0" cy="429895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37" name="Line 107"/>
          <p:cNvSpPr>
            <a:spLocks noChangeShapeType="1"/>
          </p:cNvSpPr>
          <p:nvPr/>
        </p:nvSpPr>
        <p:spPr bwMode="auto">
          <a:xfrm>
            <a:off x="7713663" y="1849438"/>
            <a:ext cx="0" cy="429895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38" name="Line 108"/>
          <p:cNvSpPr>
            <a:spLocks noChangeShapeType="1"/>
          </p:cNvSpPr>
          <p:nvPr/>
        </p:nvSpPr>
        <p:spPr bwMode="auto">
          <a:xfrm>
            <a:off x="8045450" y="1852613"/>
            <a:ext cx="0" cy="4295775"/>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39" name="Line 109"/>
          <p:cNvSpPr>
            <a:spLocks noChangeShapeType="1"/>
          </p:cNvSpPr>
          <p:nvPr/>
        </p:nvSpPr>
        <p:spPr bwMode="auto">
          <a:xfrm>
            <a:off x="8210550" y="1852613"/>
            <a:ext cx="0" cy="4295775"/>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40" name="Rectangle 111"/>
          <p:cNvSpPr>
            <a:spLocks noChangeArrowheads="1"/>
          </p:cNvSpPr>
          <p:nvPr/>
        </p:nvSpPr>
        <p:spPr bwMode="auto">
          <a:xfrm>
            <a:off x="2398713" y="2801938"/>
            <a:ext cx="2979737" cy="153987"/>
          </a:xfrm>
          <a:prstGeom prst="rect">
            <a:avLst/>
          </a:prstGeom>
          <a:solidFill>
            <a:srgbClr val="6699FF"/>
          </a:solidFill>
          <a:ln w="12700">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42950" indent="-285750" algn="l" eaLnBrk="0" hangingPunct="0">
              <a:spcAft>
                <a:spcPct val="20000"/>
              </a:spcAft>
              <a:buChar char="•"/>
              <a:defRPr sz="2000">
                <a:solidFill>
                  <a:schemeClr val="bg2"/>
                </a:solidFill>
                <a:latin typeface="Arial" pitchFamily="34" charset="0"/>
                <a:cs typeface="Arial" pitchFamily="34" charset="0"/>
              </a:defRPr>
            </a:lvl2pPr>
            <a:lvl3pPr marL="11430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228600" algn="l" eaLnBrk="0" hangingPunct="0">
              <a:spcAft>
                <a:spcPct val="20000"/>
              </a:spcAft>
              <a:buChar char="•"/>
              <a:defRPr sz="2000">
                <a:solidFill>
                  <a:schemeClr val="bg2"/>
                </a:solidFill>
                <a:latin typeface="Arial" pitchFamily="34" charset="0"/>
                <a:cs typeface="Arial" pitchFamily="34" charset="0"/>
              </a:defRPr>
            </a:lvl4pPr>
            <a:lvl5pPr marL="20574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146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9718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4290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8862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0000"/>
              </a:lnSpc>
              <a:spcBef>
                <a:spcPct val="0"/>
              </a:spcBef>
              <a:spcAft>
                <a:spcPct val="0"/>
              </a:spcAft>
              <a:buSzTx/>
              <a:buFontTx/>
              <a:buNone/>
            </a:pPr>
            <a:endParaRPr lang="en-US" altLang="zh-CN" sz="1600" b="0">
              <a:solidFill>
                <a:schemeClr val="tx2"/>
              </a:solidFill>
              <a:ea typeface="宋体" pitchFamily="2" charset="-122"/>
            </a:endParaRPr>
          </a:p>
        </p:txBody>
      </p:sp>
      <p:sp>
        <p:nvSpPr>
          <p:cNvPr id="59441" name="Line 112"/>
          <p:cNvSpPr>
            <a:spLocks noChangeShapeType="1"/>
          </p:cNvSpPr>
          <p:nvPr/>
        </p:nvSpPr>
        <p:spPr bwMode="auto">
          <a:xfrm>
            <a:off x="1025525" y="2543175"/>
            <a:ext cx="78359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spAutoFit/>
          </a:bodyPr>
          <a:lstStyle/>
          <a:p>
            <a:endParaRPr lang="zh-CN" altLang="en-US"/>
          </a:p>
        </p:txBody>
      </p:sp>
      <p:sp>
        <p:nvSpPr>
          <p:cNvPr id="59442" name="Rectangle 123"/>
          <p:cNvSpPr>
            <a:spLocks noChangeArrowheads="1"/>
          </p:cNvSpPr>
          <p:nvPr/>
        </p:nvSpPr>
        <p:spPr bwMode="auto">
          <a:xfrm>
            <a:off x="2436813" y="2028825"/>
            <a:ext cx="1879600" cy="328613"/>
          </a:xfrm>
          <a:prstGeom prst="rect">
            <a:avLst/>
          </a:prstGeom>
          <a:solidFill>
            <a:srgbClr val="6699FF"/>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72000" rIns="72000" b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1600">
                <a:ea typeface="宋体" pitchFamily="2" charset="-122"/>
              </a:rPr>
              <a:t>本年度（第一年）</a:t>
            </a:r>
          </a:p>
        </p:txBody>
      </p:sp>
      <p:sp>
        <p:nvSpPr>
          <p:cNvPr id="59443" name="Rectangle 124"/>
          <p:cNvSpPr>
            <a:spLocks noChangeArrowheads="1"/>
          </p:cNvSpPr>
          <p:nvPr/>
        </p:nvSpPr>
        <p:spPr bwMode="auto">
          <a:xfrm>
            <a:off x="6551613" y="2058988"/>
            <a:ext cx="1471612" cy="269875"/>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72000" rIns="72000" b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sz="1600">
                <a:solidFill>
                  <a:schemeClr val="tx1"/>
                </a:solidFill>
                <a:ea typeface="宋体" pitchFamily="2" charset="-122"/>
              </a:rPr>
              <a:t>“</a:t>
            </a:r>
            <a:r>
              <a:rPr lang="zh-CN" altLang="en-US" sz="1600">
                <a:solidFill>
                  <a:schemeClr val="tx1"/>
                </a:solidFill>
                <a:ea typeface="宋体" pitchFamily="2" charset="-122"/>
              </a:rPr>
              <a:t>滚动” 至第三年</a:t>
            </a:r>
            <a:endParaRPr lang="en-US" altLang="zh-CN" sz="1600">
              <a:solidFill>
                <a:schemeClr val="tx1"/>
              </a:solidFill>
              <a:ea typeface="宋体" pitchFamily="2" charset="-122"/>
            </a:endParaRPr>
          </a:p>
        </p:txBody>
      </p:sp>
      <p:sp>
        <p:nvSpPr>
          <p:cNvPr id="59444" name="Rectangle 125"/>
          <p:cNvSpPr>
            <a:spLocks noChangeArrowheads="1"/>
          </p:cNvSpPr>
          <p:nvPr/>
        </p:nvSpPr>
        <p:spPr bwMode="auto">
          <a:xfrm>
            <a:off x="4549775" y="2062163"/>
            <a:ext cx="1443038" cy="266700"/>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72000" rIns="72000" b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en-US" altLang="zh-CN" sz="1600">
                <a:solidFill>
                  <a:schemeClr val="tx1"/>
                </a:solidFill>
                <a:ea typeface="宋体" pitchFamily="2" charset="-122"/>
              </a:rPr>
              <a:t>“</a:t>
            </a:r>
            <a:r>
              <a:rPr lang="zh-CN" altLang="en-US" sz="1600">
                <a:solidFill>
                  <a:schemeClr val="tx1"/>
                </a:solidFill>
                <a:ea typeface="宋体" pitchFamily="2" charset="-122"/>
              </a:rPr>
              <a:t>滚动”至第二年</a:t>
            </a:r>
            <a:endParaRPr lang="en-US" altLang="zh-CN" sz="1600">
              <a:solidFill>
                <a:schemeClr val="tx1"/>
              </a:solidFill>
              <a:ea typeface="宋体" pitchFamily="2" charset="-122"/>
            </a:endParaRPr>
          </a:p>
        </p:txBody>
      </p:sp>
      <p:sp>
        <p:nvSpPr>
          <p:cNvPr id="59445" name="Rectangle 137"/>
          <p:cNvSpPr>
            <a:spLocks noChangeArrowheads="1"/>
          </p:cNvSpPr>
          <p:nvPr/>
        </p:nvSpPr>
        <p:spPr bwMode="auto">
          <a:xfrm>
            <a:off x="2565400" y="3070225"/>
            <a:ext cx="2979738" cy="153988"/>
          </a:xfrm>
          <a:prstGeom prst="rect">
            <a:avLst/>
          </a:prstGeom>
          <a:solidFill>
            <a:srgbClr val="6699FF"/>
          </a:solidFill>
          <a:ln w="12700">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42950" indent="-285750" algn="l" eaLnBrk="0" hangingPunct="0">
              <a:spcAft>
                <a:spcPct val="20000"/>
              </a:spcAft>
              <a:buChar char="•"/>
              <a:defRPr sz="2000">
                <a:solidFill>
                  <a:schemeClr val="bg2"/>
                </a:solidFill>
                <a:latin typeface="Arial" pitchFamily="34" charset="0"/>
                <a:cs typeface="Arial" pitchFamily="34" charset="0"/>
              </a:defRPr>
            </a:lvl2pPr>
            <a:lvl3pPr marL="11430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228600" algn="l" eaLnBrk="0" hangingPunct="0">
              <a:spcAft>
                <a:spcPct val="20000"/>
              </a:spcAft>
              <a:buChar char="•"/>
              <a:defRPr sz="2000">
                <a:solidFill>
                  <a:schemeClr val="bg2"/>
                </a:solidFill>
                <a:latin typeface="Arial" pitchFamily="34" charset="0"/>
                <a:cs typeface="Arial" pitchFamily="34" charset="0"/>
              </a:defRPr>
            </a:lvl4pPr>
            <a:lvl5pPr marL="20574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146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9718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4290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8862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0000"/>
              </a:lnSpc>
              <a:spcBef>
                <a:spcPct val="0"/>
              </a:spcBef>
              <a:spcAft>
                <a:spcPct val="0"/>
              </a:spcAft>
              <a:buSzTx/>
              <a:buFontTx/>
              <a:buNone/>
            </a:pPr>
            <a:endParaRPr lang="en-US" altLang="zh-CN" sz="1600" b="0">
              <a:solidFill>
                <a:schemeClr val="tx2"/>
              </a:solidFill>
              <a:ea typeface="宋体" pitchFamily="2" charset="-122"/>
            </a:endParaRPr>
          </a:p>
        </p:txBody>
      </p:sp>
      <p:sp>
        <p:nvSpPr>
          <p:cNvPr id="59446" name="Rectangle 138"/>
          <p:cNvSpPr>
            <a:spLocks noChangeArrowheads="1"/>
          </p:cNvSpPr>
          <p:nvPr/>
        </p:nvSpPr>
        <p:spPr bwMode="auto">
          <a:xfrm>
            <a:off x="2732088" y="3300413"/>
            <a:ext cx="2978150" cy="153987"/>
          </a:xfrm>
          <a:prstGeom prst="rect">
            <a:avLst/>
          </a:prstGeom>
          <a:solidFill>
            <a:srgbClr val="6699FF"/>
          </a:solidFill>
          <a:ln w="12700">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42950" indent="-285750" algn="l" eaLnBrk="0" hangingPunct="0">
              <a:spcAft>
                <a:spcPct val="20000"/>
              </a:spcAft>
              <a:buChar char="•"/>
              <a:defRPr sz="2000">
                <a:solidFill>
                  <a:schemeClr val="bg2"/>
                </a:solidFill>
                <a:latin typeface="Arial" pitchFamily="34" charset="0"/>
                <a:cs typeface="Arial" pitchFamily="34" charset="0"/>
              </a:defRPr>
            </a:lvl2pPr>
            <a:lvl3pPr marL="11430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228600" algn="l" eaLnBrk="0" hangingPunct="0">
              <a:spcAft>
                <a:spcPct val="20000"/>
              </a:spcAft>
              <a:buChar char="•"/>
              <a:defRPr sz="2000">
                <a:solidFill>
                  <a:schemeClr val="bg2"/>
                </a:solidFill>
                <a:latin typeface="Arial" pitchFamily="34" charset="0"/>
                <a:cs typeface="Arial" pitchFamily="34" charset="0"/>
              </a:defRPr>
            </a:lvl4pPr>
            <a:lvl5pPr marL="20574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146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9718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4290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8862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0000"/>
              </a:lnSpc>
              <a:spcBef>
                <a:spcPct val="0"/>
              </a:spcBef>
              <a:spcAft>
                <a:spcPct val="0"/>
              </a:spcAft>
              <a:buSzTx/>
              <a:buFontTx/>
              <a:buNone/>
            </a:pPr>
            <a:endParaRPr lang="en-US" altLang="zh-CN" sz="1600" b="0">
              <a:solidFill>
                <a:schemeClr val="tx2"/>
              </a:solidFill>
              <a:ea typeface="宋体" pitchFamily="2" charset="-122"/>
            </a:endParaRPr>
          </a:p>
        </p:txBody>
      </p:sp>
      <p:sp>
        <p:nvSpPr>
          <p:cNvPr id="59447" name="Rectangle 139"/>
          <p:cNvSpPr>
            <a:spLocks noChangeArrowheads="1"/>
          </p:cNvSpPr>
          <p:nvPr/>
        </p:nvSpPr>
        <p:spPr bwMode="auto">
          <a:xfrm>
            <a:off x="2898775" y="3556000"/>
            <a:ext cx="2982913" cy="153988"/>
          </a:xfrm>
          <a:prstGeom prst="rect">
            <a:avLst/>
          </a:prstGeom>
          <a:solidFill>
            <a:srgbClr val="6699FF"/>
          </a:solidFill>
          <a:ln w="12700">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42950" indent="-285750" algn="l" eaLnBrk="0" hangingPunct="0">
              <a:spcAft>
                <a:spcPct val="20000"/>
              </a:spcAft>
              <a:buChar char="•"/>
              <a:defRPr sz="2000">
                <a:solidFill>
                  <a:schemeClr val="bg2"/>
                </a:solidFill>
                <a:latin typeface="Arial" pitchFamily="34" charset="0"/>
                <a:cs typeface="Arial" pitchFamily="34" charset="0"/>
              </a:defRPr>
            </a:lvl2pPr>
            <a:lvl3pPr marL="11430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228600" algn="l" eaLnBrk="0" hangingPunct="0">
              <a:spcAft>
                <a:spcPct val="20000"/>
              </a:spcAft>
              <a:buChar char="•"/>
              <a:defRPr sz="2000">
                <a:solidFill>
                  <a:schemeClr val="bg2"/>
                </a:solidFill>
                <a:latin typeface="Arial" pitchFamily="34" charset="0"/>
                <a:cs typeface="Arial" pitchFamily="34" charset="0"/>
              </a:defRPr>
            </a:lvl4pPr>
            <a:lvl5pPr marL="20574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146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9718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4290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8862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0000"/>
              </a:lnSpc>
              <a:spcBef>
                <a:spcPct val="0"/>
              </a:spcBef>
              <a:spcAft>
                <a:spcPct val="0"/>
              </a:spcAft>
              <a:buSzTx/>
              <a:buFontTx/>
              <a:buNone/>
            </a:pPr>
            <a:endParaRPr lang="en-US" altLang="zh-CN" sz="1600" b="0">
              <a:solidFill>
                <a:schemeClr val="tx2"/>
              </a:solidFill>
              <a:ea typeface="宋体" pitchFamily="2" charset="-122"/>
            </a:endParaRPr>
          </a:p>
        </p:txBody>
      </p:sp>
      <p:sp>
        <p:nvSpPr>
          <p:cNvPr id="59448" name="Rectangle 140"/>
          <p:cNvSpPr>
            <a:spLocks noChangeArrowheads="1"/>
          </p:cNvSpPr>
          <p:nvPr/>
        </p:nvSpPr>
        <p:spPr bwMode="auto">
          <a:xfrm>
            <a:off x="3065463" y="3811588"/>
            <a:ext cx="2976562" cy="153987"/>
          </a:xfrm>
          <a:prstGeom prst="rect">
            <a:avLst/>
          </a:prstGeom>
          <a:solidFill>
            <a:srgbClr val="6699FF"/>
          </a:solidFill>
          <a:ln w="12700">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42950" indent="-285750" algn="l" eaLnBrk="0" hangingPunct="0">
              <a:spcAft>
                <a:spcPct val="20000"/>
              </a:spcAft>
              <a:buChar char="•"/>
              <a:defRPr sz="2000">
                <a:solidFill>
                  <a:schemeClr val="bg2"/>
                </a:solidFill>
                <a:latin typeface="Arial" pitchFamily="34" charset="0"/>
                <a:cs typeface="Arial" pitchFamily="34" charset="0"/>
              </a:defRPr>
            </a:lvl2pPr>
            <a:lvl3pPr marL="11430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228600" algn="l" eaLnBrk="0" hangingPunct="0">
              <a:spcAft>
                <a:spcPct val="20000"/>
              </a:spcAft>
              <a:buChar char="•"/>
              <a:defRPr sz="2000">
                <a:solidFill>
                  <a:schemeClr val="bg2"/>
                </a:solidFill>
                <a:latin typeface="Arial" pitchFamily="34" charset="0"/>
                <a:cs typeface="Arial" pitchFamily="34" charset="0"/>
              </a:defRPr>
            </a:lvl4pPr>
            <a:lvl5pPr marL="20574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146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9718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4290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8862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0000"/>
              </a:lnSpc>
              <a:spcBef>
                <a:spcPct val="0"/>
              </a:spcBef>
              <a:spcAft>
                <a:spcPct val="0"/>
              </a:spcAft>
              <a:buSzTx/>
              <a:buFontTx/>
              <a:buNone/>
            </a:pPr>
            <a:endParaRPr lang="en-US" altLang="zh-CN" sz="1600" b="0">
              <a:solidFill>
                <a:schemeClr val="tx2"/>
              </a:solidFill>
              <a:ea typeface="宋体" pitchFamily="2" charset="-122"/>
            </a:endParaRPr>
          </a:p>
        </p:txBody>
      </p:sp>
      <p:sp>
        <p:nvSpPr>
          <p:cNvPr id="59449" name="Rectangle 141"/>
          <p:cNvSpPr>
            <a:spLocks noChangeArrowheads="1"/>
          </p:cNvSpPr>
          <p:nvPr/>
        </p:nvSpPr>
        <p:spPr bwMode="auto">
          <a:xfrm>
            <a:off x="3219450" y="4054475"/>
            <a:ext cx="2987675" cy="153988"/>
          </a:xfrm>
          <a:prstGeom prst="rect">
            <a:avLst/>
          </a:prstGeom>
          <a:solidFill>
            <a:srgbClr val="6699FF"/>
          </a:solidFill>
          <a:ln w="12700">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42950" indent="-285750" algn="l" eaLnBrk="0" hangingPunct="0">
              <a:spcAft>
                <a:spcPct val="20000"/>
              </a:spcAft>
              <a:buChar char="•"/>
              <a:defRPr sz="2000">
                <a:solidFill>
                  <a:schemeClr val="bg2"/>
                </a:solidFill>
                <a:latin typeface="Arial" pitchFamily="34" charset="0"/>
                <a:cs typeface="Arial" pitchFamily="34" charset="0"/>
              </a:defRPr>
            </a:lvl2pPr>
            <a:lvl3pPr marL="11430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228600" algn="l" eaLnBrk="0" hangingPunct="0">
              <a:spcAft>
                <a:spcPct val="20000"/>
              </a:spcAft>
              <a:buChar char="•"/>
              <a:defRPr sz="2000">
                <a:solidFill>
                  <a:schemeClr val="bg2"/>
                </a:solidFill>
                <a:latin typeface="Arial" pitchFamily="34" charset="0"/>
                <a:cs typeface="Arial" pitchFamily="34" charset="0"/>
              </a:defRPr>
            </a:lvl4pPr>
            <a:lvl5pPr marL="20574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146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9718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4290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8862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0000"/>
              </a:lnSpc>
              <a:spcBef>
                <a:spcPct val="0"/>
              </a:spcBef>
              <a:spcAft>
                <a:spcPct val="0"/>
              </a:spcAft>
              <a:buSzTx/>
              <a:buFontTx/>
              <a:buNone/>
            </a:pPr>
            <a:endParaRPr lang="en-US" altLang="zh-CN" sz="1600" b="0">
              <a:solidFill>
                <a:schemeClr val="tx2"/>
              </a:solidFill>
              <a:ea typeface="宋体" pitchFamily="2" charset="-122"/>
            </a:endParaRPr>
          </a:p>
        </p:txBody>
      </p:sp>
      <p:sp>
        <p:nvSpPr>
          <p:cNvPr id="59450" name="Rectangle 142"/>
          <p:cNvSpPr>
            <a:spLocks noChangeArrowheads="1"/>
          </p:cNvSpPr>
          <p:nvPr/>
        </p:nvSpPr>
        <p:spPr bwMode="auto">
          <a:xfrm>
            <a:off x="3386138" y="4322763"/>
            <a:ext cx="2987675" cy="153987"/>
          </a:xfrm>
          <a:prstGeom prst="rect">
            <a:avLst/>
          </a:prstGeom>
          <a:solidFill>
            <a:srgbClr val="6699FF"/>
          </a:solidFill>
          <a:ln w="12700">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42950" indent="-285750" algn="l" eaLnBrk="0" hangingPunct="0">
              <a:spcAft>
                <a:spcPct val="20000"/>
              </a:spcAft>
              <a:buChar char="•"/>
              <a:defRPr sz="2000">
                <a:solidFill>
                  <a:schemeClr val="bg2"/>
                </a:solidFill>
                <a:latin typeface="Arial" pitchFamily="34" charset="0"/>
                <a:cs typeface="Arial" pitchFamily="34" charset="0"/>
              </a:defRPr>
            </a:lvl2pPr>
            <a:lvl3pPr marL="11430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228600" algn="l" eaLnBrk="0" hangingPunct="0">
              <a:spcAft>
                <a:spcPct val="20000"/>
              </a:spcAft>
              <a:buChar char="•"/>
              <a:defRPr sz="2000">
                <a:solidFill>
                  <a:schemeClr val="bg2"/>
                </a:solidFill>
                <a:latin typeface="Arial" pitchFamily="34" charset="0"/>
                <a:cs typeface="Arial" pitchFamily="34" charset="0"/>
              </a:defRPr>
            </a:lvl4pPr>
            <a:lvl5pPr marL="20574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146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9718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4290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8862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0000"/>
              </a:lnSpc>
              <a:spcBef>
                <a:spcPct val="0"/>
              </a:spcBef>
              <a:spcAft>
                <a:spcPct val="0"/>
              </a:spcAft>
              <a:buSzTx/>
              <a:buFontTx/>
              <a:buNone/>
            </a:pPr>
            <a:endParaRPr lang="en-US" altLang="zh-CN" sz="1600" b="0">
              <a:solidFill>
                <a:schemeClr val="tx2"/>
              </a:solidFill>
              <a:ea typeface="宋体" pitchFamily="2" charset="-122"/>
            </a:endParaRPr>
          </a:p>
        </p:txBody>
      </p:sp>
      <p:sp>
        <p:nvSpPr>
          <p:cNvPr id="59451" name="Rectangle 143"/>
          <p:cNvSpPr>
            <a:spLocks noChangeArrowheads="1"/>
          </p:cNvSpPr>
          <p:nvPr/>
        </p:nvSpPr>
        <p:spPr bwMode="auto">
          <a:xfrm>
            <a:off x="3565525" y="4578350"/>
            <a:ext cx="2986088" cy="153988"/>
          </a:xfrm>
          <a:prstGeom prst="rect">
            <a:avLst/>
          </a:prstGeom>
          <a:solidFill>
            <a:srgbClr val="6699FF"/>
          </a:solidFill>
          <a:ln w="12700">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42950" indent="-285750" algn="l" eaLnBrk="0" hangingPunct="0">
              <a:spcAft>
                <a:spcPct val="20000"/>
              </a:spcAft>
              <a:buChar char="•"/>
              <a:defRPr sz="2000">
                <a:solidFill>
                  <a:schemeClr val="bg2"/>
                </a:solidFill>
                <a:latin typeface="Arial" pitchFamily="34" charset="0"/>
                <a:cs typeface="Arial" pitchFamily="34" charset="0"/>
              </a:defRPr>
            </a:lvl2pPr>
            <a:lvl3pPr marL="11430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228600" algn="l" eaLnBrk="0" hangingPunct="0">
              <a:spcAft>
                <a:spcPct val="20000"/>
              </a:spcAft>
              <a:buChar char="•"/>
              <a:defRPr sz="2000">
                <a:solidFill>
                  <a:schemeClr val="bg2"/>
                </a:solidFill>
                <a:latin typeface="Arial" pitchFamily="34" charset="0"/>
                <a:cs typeface="Arial" pitchFamily="34" charset="0"/>
              </a:defRPr>
            </a:lvl4pPr>
            <a:lvl5pPr marL="20574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146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9718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4290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8862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0000"/>
              </a:lnSpc>
              <a:spcBef>
                <a:spcPct val="0"/>
              </a:spcBef>
              <a:spcAft>
                <a:spcPct val="0"/>
              </a:spcAft>
              <a:buSzTx/>
              <a:buFontTx/>
              <a:buNone/>
            </a:pPr>
            <a:endParaRPr lang="en-US" altLang="zh-CN" sz="1600" b="0">
              <a:solidFill>
                <a:schemeClr val="tx2"/>
              </a:solidFill>
              <a:ea typeface="宋体" pitchFamily="2" charset="-122"/>
            </a:endParaRPr>
          </a:p>
        </p:txBody>
      </p:sp>
      <p:sp>
        <p:nvSpPr>
          <p:cNvPr id="59452" name="Rectangle 144"/>
          <p:cNvSpPr>
            <a:spLocks noChangeArrowheads="1"/>
          </p:cNvSpPr>
          <p:nvPr/>
        </p:nvSpPr>
        <p:spPr bwMode="auto">
          <a:xfrm>
            <a:off x="3732213" y="4833938"/>
            <a:ext cx="2987675" cy="153987"/>
          </a:xfrm>
          <a:prstGeom prst="rect">
            <a:avLst/>
          </a:prstGeom>
          <a:solidFill>
            <a:srgbClr val="6699FF"/>
          </a:solidFill>
          <a:ln w="12700">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42950" indent="-285750" algn="l" eaLnBrk="0" hangingPunct="0">
              <a:spcAft>
                <a:spcPct val="20000"/>
              </a:spcAft>
              <a:buChar char="•"/>
              <a:defRPr sz="2000">
                <a:solidFill>
                  <a:schemeClr val="bg2"/>
                </a:solidFill>
                <a:latin typeface="Arial" pitchFamily="34" charset="0"/>
                <a:cs typeface="Arial" pitchFamily="34" charset="0"/>
              </a:defRPr>
            </a:lvl2pPr>
            <a:lvl3pPr marL="11430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228600" algn="l" eaLnBrk="0" hangingPunct="0">
              <a:spcAft>
                <a:spcPct val="20000"/>
              </a:spcAft>
              <a:buChar char="•"/>
              <a:defRPr sz="2000">
                <a:solidFill>
                  <a:schemeClr val="bg2"/>
                </a:solidFill>
                <a:latin typeface="Arial" pitchFamily="34" charset="0"/>
                <a:cs typeface="Arial" pitchFamily="34" charset="0"/>
              </a:defRPr>
            </a:lvl4pPr>
            <a:lvl5pPr marL="20574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146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9718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4290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8862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0000"/>
              </a:lnSpc>
              <a:spcBef>
                <a:spcPct val="0"/>
              </a:spcBef>
              <a:spcAft>
                <a:spcPct val="0"/>
              </a:spcAft>
              <a:buSzTx/>
              <a:buFontTx/>
              <a:buNone/>
            </a:pPr>
            <a:endParaRPr lang="en-US" altLang="zh-CN" sz="1600" b="0">
              <a:solidFill>
                <a:schemeClr val="tx2"/>
              </a:solidFill>
              <a:ea typeface="宋体" pitchFamily="2" charset="-122"/>
            </a:endParaRPr>
          </a:p>
        </p:txBody>
      </p:sp>
      <p:sp>
        <p:nvSpPr>
          <p:cNvPr id="59453" name="Rectangle 145"/>
          <p:cNvSpPr>
            <a:spLocks noChangeArrowheads="1"/>
          </p:cNvSpPr>
          <p:nvPr/>
        </p:nvSpPr>
        <p:spPr bwMode="auto">
          <a:xfrm>
            <a:off x="3886200" y="5089525"/>
            <a:ext cx="2997200" cy="153988"/>
          </a:xfrm>
          <a:prstGeom prst="rect">
            <a:avLst/>
          </a:prstGeom>
          <a:solidFill>
            <a:srgbClr val="6699FF"/>
          </a:solidFill>
          <a:ln w="12700">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42950" indent="-285750" algn="l" eaLnBrk="0" hangingPunct="0">
              <a:spcAft>
                <a:spcPct val="20000"/>
              </a:spcAft>
              <a:buChar char="•"/>
              <a:defRPr sz="2000">
                <a:solidFill>
                  <a:schemeClr val="bg2"/>
                </a:solidFill>
                <a:latin typeface="Arial" pitchFamily="34" charset="0"/>
                <a:cs typeface="Arial" pitchFamily="34" charset="0"/>
              </a:defRPr>
            </a:lvl2pPr>
            <a:lvl3pPr marL="11430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228600" algn="l" eaLnBrk="0" hangingPunct="0">
              <a:spcAft>
                <a:spcPct val="20000"/>
              </a:spcAft>
              <a:buChar char="•"/>
              <a:defRPr sz="2000">
                <a:solidFill>
                  <a:schemeClr val="bg2"/>
                </a:solidFill>
                <a:latin typeface="Arial" pitchFamily="34" charset="0"/>
                <a:cs typeface="Arial" pitchFamily="34" charset="0"/>
              </a:defRPr>
            </a:lvl4pPr>
            <a:lvl5pPr marL="20574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146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9718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4290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8862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0000"/>
              </a:lnSpc>
              <a:spcBef>
                <a:spcPct val="0"/>
              </a:spcBef>
              <a:spcAft>
                <a:spcPct val="0"/>
              </a:spcAft>
              <a:buSzTx/>
              <a:buFontTx/>
              <a:buNone/>
            </a:pPr>
            <a:endParaRPr lang="en-US" altLang="zh-CN" sz="1600" b="0">
              <a:solidFill>
                <a:schemeClr val="tx2"/>
              </a:solidFill>
              <a:ea typeface="宋体" pitchFamily="2" charset="-122"/>
            </a:endParaRPr>
          </a:p>
        </p:txBody>
      </p:sp>
      <p:sp>
        <p:nvSpPr>
          <p:cNvPr id="59454" name="Rectangle 146"/>
          <p:cNvSpPr>
            <a:spLocks noChangeArrowheads="1"/>
          </p:cNvSpPr>
          <p:nvPr/>
        </p:nvSpPr>
        <p:spPr bwMode="auto">
          <a:xfrm>
            <a:off x="4052888" y="5332413"/>
            <a:ext cx="2995612" cy="153987"/>
          </a:xfrm>
          <a:prstGeom prst="rect">
            <a:avLst/>
          </a:prstGeom>
          <a:solidFill>
            <a:srgbClr val="6699FF"/>
          </a:solidFill>
          <a:ln w="12700">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42950" indent="-285750" algn="l" eaLnBrk="0" hangingPunct="0">
              <a:spcAft>
                <a:spcPct val="20000"/>
              </a:spcAft>
              <a:buChar char="•"/>
              <a:defRPr sz="2000">
                <a:solidFill>
                  <a:schemeClr val="bg2"/>
                </a:solidFill>
                <a:latin typeface="Arial" pitchFamily="34" charset="0"/>
                <a:cs typeface="Arial" pitchFamily="34" charset="0"/>
              </a:defRPr>
            </a:lvl2pPr>
            <a:lvl3pPr marL="11430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228600" algn="l" eaLnBrk="0" hangingPunct="0">
              <a:spcAft>
                <a:spcPct val="20000"/>
              </a:spcAft>
              <a:buChar char="•"/>
              <a:defRPr sz="2000">
                <a:solidFill>
                  <a:schemeClr val="bg2"/>
                </a:solidFill>
                <a:latin typeface="Arial" pitchFamily="34" charset="0"/>
                <a:cs typeface="Arial" pitchFamily="34" charset="0"/>
              </a:defRPr>
            </a:lvl4pPr>
            <a:lvl5pPr marL="20574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146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9718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4290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8862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0000"/>
              </a:lnSpc>
              <a:spcBef>
                <a:spcPct val="0"/>
              </a:spcBef>
              <a:spcAft>
                <a:spcPct val="0"/>
              </a:spcAft>
              <a:buSzTx/>
              <a:buFontTx/>
              <a:buNone/>
            </a:pPr>
            <a:endParaRPr lang="en-US" altLang="zh-CN" sz="1600" b="0">
              <a:solidFill>
                <a:schemeClr val="tx2"/>
              </a:solidFill>
              <a:ea typeface="宋体" pitchFamily="2" charset="-122"/>
            </a:endParaRPr>
          </a:p>
        </p:txBody>
      </p:sp>
      <p:sp>
        <p:nvSpPr>
          <p:cNvPr id="59455" name="Rectangle 147"/>
          <p:cNvSpPr>
            <a:spLocks noChangeArrowheads="1"/>
          </p:cNvSpPr>
          <p:nvPr/>
        </p:nvSpPr>
        <p:spPr bwMode="auto">
          <a:xfrm>
            <a:off x="4232275" y="5575300"/>
            <a:ext cx="2986088" cy="153988"/>
          </a:xfrm>
          <a:prstGeom prst="rect">
            <a:avLst/>
          </a:prstGeom>
          <a:solidFill>
            <a:srgbClr val="6699FF"/>
          </a:solidFill>
          <a:ln w="12700">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742950" indent="-285750" algn="l" eaLnBrk="0" hangingPunct="0">
              <a:spcAft>
                <a:spcPct val="20000"/>
              </a:spcAft>
              <a:buChar char="•"/>
              <a:defRPr sz="2000">
                <a:solidFill>
                  <a:schemeClr val="bg2"/>
                </a:solidFill>
                <a:latin typeface="Arial" pitchFamily="34" charset="0"/>
                <a:cs typeface="Arial" pitchFamily="34" charset="0"/>
              </a:defRPr>
            </a:lvl2pPr>
            <a:lvl3pPr marL="11430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228600" algn="l" eaLnBrk="0" hangingPunct="0">
              <a:spcAft>
                <a:spcPct val="20000"/>
              </a:spcAft>
              <a:buChar char="•"/>
              <a:defRPr sz="2000">
                <a:solidFill>
                  <a:schemeClr val="bg2"/>
                </a:solidFill>
                <a:latin typeface="Arial" pitchFamily="34" charset="0"/>
                <a:cs typeface="Arial" pitchFamily="34" charset="0"/>
              </a:defRPr>
            </a:lvl4pPr>
            <a:lvl5pPr marL="2057400" indent="-2286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146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9718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4290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886200" indent="-2286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0000"/>
              </a:lnSpc>
              <a:spcBef>
                <a:spcPct val="0"/>
              </a:spcBef>
              <a:spcAft>
                <a:spcPct val="0"/>
              </a:spcAft>
              <a:buSzTx/>
              <a:buFontTx/>
              <a:buNone/>
            </a:pPr>
            <a:endParaRPr lang="en-US" altLang="zh-CN" sz="1600" b="0">
              <a:solidFill>
                <a:schemeClr val="tx2"/>
              </a:solidFill>
              <a:ea typeface="宋体" pitchFamily="2" charset="-122"/>
            </a:endParaRPr>
          </a:p>
        </p:txBody>
      </p:sp>
      <p:sp>
        <p:nvSpPr>
          <p:cNvPr id="59456" name="Rectangle 152"/>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A128A8DB-243E-4BEF-8E8C-50FFEA94E191}" type="slidenum">
              <a:rPr lang="en-GB" altLang="zh-CN" sz="1100" b="0">
                <a:solidFill>
                  <a:schemeClr val="bg2"/>
                </a:solidFill>
                <a:ea typeface="宋体" pitchFamily="2" charset="-122"/>
              </a:rPr>
              <a:pPr algn="r" eaLnBrk="1" hangingPunct="1">
                <a:buSzTx/>
              </a:pPr>
              <a:t>51</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141288" y="1330325"/>
            <a:ext cx="4291012" cy="4765675"/>
          </a:xfrm>
          <a:prstGeom prst="rect">
            <a:avLst/>
          </a:prstGeom>
          <a:noFill/>
          <a:ln w="38100">
            <a:solidFill>
              <a:schemeClr val="accent2"/>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31788" indent="-217488" algn="l" defTabSz="695325" eaLnBrk="0" hangingPunct="0">
              <a:spcAft>
                <a:spcPct val="20000"/>
              </a:spcAft>
              <a:buChar char="•"/>
              <a:defRPr sz="2000">
                <a:solidFill>
                  <a:schemeClr val="bg2"/>
                </a:solidFill>
                <a:latin typeface="Arial" pitchFamily="34" charset="0"/>
                <a:cs typeface="Arial" pitchFamily="34" charset="0"/>
              </a:defRPr>
            </a:lvl2pPr>
            <a:lvl3pPr marL="1177925" indent="-363538"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43063" indent="-350838" algn="l" defTabSz="695325" eaLnBrk="0" hangingPunct="0">
              <a:spcAft>
                <a:spcPct val="20000"/>
              </a:spcAft>
              <a:buChar char="•"/>
              <a:defRPr sz="2000">
                <a:solidFill>
                  <a:schemeClr val="bg2"/>
                </a:solidFill>
                <a:latin typeface="Arial" pitchFamily="34" charset="0"/>
                <a:cs typeface="Arial" pitchFamily="34" charset="0"/>
              </a:defRPr>
            </a:lvl4pPr>
            <a:lvl5pPr marL="2117725"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74925" indent="-36036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032125" indent="-36036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489325" indent="-36036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946525" indent="-36036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pPr>
            <a:r>
              <a:rPr lang="zh-CN" altLang="en-US" sz="1800">
                <a:ea typeface="宋体" pitchFamily="2" charset="-122"/>
              </a:rPr>
              <a:t>采用滚动预算方法的前提</a:t>
            </a:r>
            <a:r>
              <a:rPr lang="zh-CN" altLang="en-US" sz="1800" b="0">
                <a:ea typeface="宋体" pitchFamily="2" charset="-122"/>
              </a:rPr>
              <a:t>：</a:t>
            </a:r>
          </a:p>
          <a:p>
            <a:pPr eaLnBrk="1" hangingPunct="1">
              <a:spcBef>
                <a:spcPct val="0"/>
              </a:spcBef>
              <a:spcAft>
                <a:spcPct val="0"/>
              </a:spcAft>
            </a:pPr>
            <a:endParaRPr lang="en-US" altLang="zh-CN" sz="1800" b="0">
              <a:ea typeface="宋体" pitchFamily="2" charset="-122"/>
            </a:endParaRPr>
          </a:p>
          <a:p>
            <a:pPr lvl="1" eaLnBrk="1" hangingPunct="1">
              <a:lnSpc>
                <a:spcPct val="150000"/>
              </a:lnSpc>
              <a:buSzTx/>
              <a:buFont typeface="Wingdings" pitchFamily="2" charset="2"/>
              <a:buChar char="§"/>
            </a:pPr>
            <a:r>
              <a:rPr lang="zh-CN" altLang="en-US" sz="1600" b="0">
                <a:ea typeface="宋体" pitchFamily="2" charset="-122"/>
              </a:rPr>
              <a:t>生产线管理者充分掌握实际运营的实时信息</a:t>
            </a:r>
            <a:endParaRPr lang="en-US" altLang="zh-CN" sz="1600" b="0">
              <a:ea typeface="宋体" pitchFamily="2" charset="-122"/>
            </a:endParaRPr>
          </a:p>
          <a:p>
            <a:pPr lvl="1" eaLnBrk="1" hangingPunct="1">
              <a:lnSpc>
                <a:spcPct val="150000"/>
              </a:lnSpc>
              <a:buSzTx/>
              <a:buFont typeface="Wingdings" pitchFamily="2" charset="2"/>
              <a:buChar char="§"/>
            </a:pPr>
            <a:r>
              <a:rPr lang="zh-CN" altLang="en-US" sz="1600" b="0">
                <a:ea typeface="宋体" pitchFamily="2" charset="-122"/>
              </a:rPr>
              <a:t>业务单元管理人员能够提供准确及时的预测数据</a:t>
            </a:r>
            <a:endParaRPr lang="en-US" altLang="zh-CN" sz="1600" b="0">
              <a:ea typeface="宋体" pitchFamily="2" charset="-122"/>
            </a:endParaRPr>
          </a:p>
          <a:p>
            <a:pPr lvl="1" eaLnBrk="1" hangingPunct="1">
              <a:lnSpc>
                <a:spcPct val="150000"/>
              </a:lnSpc>
              <a:buSzTx/>
              <a:buFont typeface="Wingdings" pitchFamily="2" charset="2"/>
              <a:buChar char="§"/>
            </a:pPr>
            <a:r>
              <a:rPr lang="zh-CN" altLang="en-US" sz="1600" b="0">
                <a:ea typeface="宋体" pitchFamily="2" charset="-122"/>
              </a:rPr>
              <a:t>高级管理层在计划过程允许一定程度的授权</a:t>
            </a:r>
            <a:endParaRPr lang="en-US" altLang="zh-CN" sz="1600" b="0">
              <a:ea typeface="宋体" pitchFamily="2" charset="-122"/>
            </a:endParaRPr>
          </a:p>
          <a:p>
            <a:pPr lvl="1" eaLnBrk="1" hangingPunct="1">
              <a:lnSpc>
                <a:spcPct val="150000"/>
              </a:lnSpc>
              <a:buSzTx/>
              <a:buFont typeface="Wingdings" pitchFamily="2" charset="2"/>
              <a:buChar char="§"/>
            </a:pPr>
            <a:r>
              <a:rPr lang="zh-CN" altLang="en-US" sz="1600" b="0">
                <a:ea typeface="宋体" pitchFamily="2" charset="-122"/>
              </a:rPr>
              <a:t>预算损失可以通过后备计划的调整得以弥补</a:t>
            </a:r>
            <a:endParaRPr lang="en-US" altLang="zh-CN" sz="1600" b="0">
              <a:ea typeface="宋体" pitchFamily="2" charset="-122"/>
            </a:endParaRPr>
          </a:p>
        </p:txBody>
      </p:sp>
      <p:sp>
        <p:nvSpPr>
          <p:cNvPr id="60419" name="Rectangle 11"/>
          <p:cNvSpPr>
            <a:spLocks noChangeArrowheads="1"/>
          </p:cNvSpPr>
          <p:nvPr/>
        </p:nvSpPr>
        <p:spPr bwMode="auto">
          <a:xfrm>
            <a:off x="87313" y="10318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4.1 </a:t>
            </a:r>
            <a:r>
              <a:rPr lang="zh-CN" altLang="en-GB" sz="2400">
                <a:solidFill>
                  <a:schemeClr val="folHlink"/>
                </a:solidFill>
                <a:ea typeface="宋体" pitchFamily="2" charset="-122"/>
              </a:rPr>
              <a:t>预算编制的基本方法（续）</a:t>
            </a:r>
            <a:r>
              <a:rPr lang="en-GB" altLang="zh-CN" sz="2400">
                <a:solidFill>
                  <a:schemeClr val="folHlink"/>
                </a:solidFill>
                <a:ea typeface="宋体" pitchFamily="2" charset="-122"/>
              </a:rPr>
              <a:t>– </a:t>
            </a:r>
            <a:r>
              <a:rPr lang="zh-CN" altLang="en-GB" sz="2400">
                <a:solidFill>
                  <a:schemeClr val="folHlink"/>
                </a:solidFill>
                <a:ea typeface="宋体" pitchFamily="2" charset="-122"/>
              </a:rPr>
              <a:t>滚动预算</a:t>
            </a:r>
            <a:endParaRPr lang="en-GB" altLang="zh-CN" sz="2400">
              <a:solidFill>
                <a:schemeClr val="folHlink"/>
              </a:solidFill>
              <a:ea typeface="宋体" pitchFamily="2" charset="-122"/>
            </a:endParaRPr>
          </a:p>
        </p:txBody>
      </p:sp>
      <p:sp>
        <p:nvSpPr>
          <p:cNvPr id="60420" name="Line 12"/>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pSp>
        <p:nvGrpSpPr>
          <p:cNvPr id="60421" name="Group 16"/>
          <p:cNvGrpSpPr>
            <a:grpSpLocks/>
          </p:cNvGrpSpPr>
          <p:nvPr/>
        </p:nvGrpSpPr>
        <p:grpSpPr bwMode="auto">
          <a:xfrm>
            <a:off x="606425" y="4156075"/>
            <a:ext cx="3551238" cy="1739900"/>
            <a:chOff x="2130" y="1701"/>
            <a:chExt cx="3470" cy="1185"/>
          </a:xfrm>
        </p:grpSpPr>
        <p:sp>
          <p:nvSpPr>
            <p:cNvPr id="1197059" name="AutoShape 3"/>
            <p:cNvSpPr>
              <a:spLocks noChangeArrowheads="1"/>
            </p:cNvSpPr>
            <p:nvPr/>
          </p:nvSpPr>
          <p:spPr bwMode="auto">
            <a:xfrm>
              <a:off x="2364" y="2418"/>
              <a:ext cx="279" cy="299"/>
            </a:xfrm>
            <a:prstGeom prst="upArrow">
              <a:avLst>
                <a:gd name="adj1" fmla="val 50000"/>
                <a:gd name="adj2" fmla="val 26792"/>
              </a:avLst>
            </a:prstGeom>
            <a:gradFill rotWithShape="1">
              <a:gsLst>
                <a:gs pos="0">
                  <a:schemeClr val="tx1">
                    <a:gamma/>
                    <a:shade val="46275"/>
                    <a:invGamma/>
                  </a:schemeClr>
                </a:gs>
                <a:gs pos="50000">
                  <a:schemeClr val="tx1"/>
                </a:gs>
                <a:gs pos="100000">
                  <a:schemeClr val="tx1">
                    <a:gamma/>
                    <a:shade val="46275"/>
                    <a:invGamma/>
                  </a:schemeClr>
                </a:gs>
              </a:gsLst>
              <a:lin ang="5400000" scaled="1"/>
            </a:gradFill>
            <a:ln w="9525" algn="ctr">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1197060" name="AutoShape 4"/>
            <p:cNvSpPr>
              <a:spLocks noChangeArrowheads="1"/>
            </p:cNvSpPr>
            <p:nvPr/>
          </p:nvSpPr>
          <p:spPr bwMode="auto">
            <a:xfrm flipV="1">
              <a:off x="4956" y="2202"/>
              <a:ext cx="279" cy="541"/>
            </a:xfrm>
            <a:prstGeom prst="upArrow">
              <a:avLst>
                <a:gd name="adj1" fmla="val 50000"/>
                <a:gd name="adj2" fmla="val 48387"/>
              </a:avLst>
            </a:prstGeom>
            <a:gradFill rotWithShape="1">
              <a:gsLst>
                <a:gs pos="0">
                  <a:schemeClr val="tx1">
                    <a:gamma/>
                    <a:shade val="46275"/>
                    <a:invGamma/>
                  </a:schemeClr>
                </a:gs>
                <a:gs pos="50000">
                  <a:schemeClr val="tx1"/>
                </a:gs>
                <a:gs pos="100000">
                  <a:schemeClr val="tx1">
                    <a:gamma/>
                    <a:shade val="46275"/>
                    <a:invGamma/>
                  </a:schemeClr>
                </a:gs>
              </a:gsLst>
              <a:lin ang="5400000" scaled="1"/>
            </a:gradFill>
            <a:ln w="9525" algn="ctr">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0427" name="Text Box 5"/>
            <p:cNvSpPr txBox="1">
              <a:spLocks noChangeArrowheads="1"/>
            </p:cNvSpPr>
            <p:nvPr/>
          </p:nvSpPr>
          <p:spPr bwMode="auto">
            <a:xfrm>
              <a:off x="4668" y="1701"/>
              <a:ext cx="932" cy="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180975" indent="-180975" algn="l" defTabSz="695325" eaLnBrk="0" hangingPunct="0">
                <a:spcBef>
                  <a:spcPct val="20000"/>
                </a:spcBef>
                <a:spcAft>
                  <a:spcPct val="20000"/>
                </a:spcAft>
                <a:buFont typeface="Arial" pitchFamily="34" charset="0"/>
                <a:tabLst>
                  <a:tab pos="352425" algn="l"/>
                  <a:tab pos="722313" algn="l"/>
                  <a:tab pos="1074738" algn="l"/>
                  <a:tab pos="1427163" algn="l"/>
                  <a:tab pos="1700213" algn="l"/>
                </a:tabLst>
                <a:defRPr sz="2000">
                  <a:solidFill>
                    <a:schemeClr val="bg2"/>
                  </a:solidFill>
                  <a:latin typeface="Arial" pitchFamily="34" charset="0"/>
                  <a:cs typeface="Arial" pitchFamily="34" charset="0"/>
                </a:defRPr>
              </a:lvl1pPr>
              <a:lvl2pPr marL="358775" indent="-357188" algn="l" defTabSz="695325" eaLnBrk="0" hangingPunct="0">
                <a:spcAft>
                  <a:spcPct val="20000"/>
                </a:spcAft>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2pPr>
              <a:lvl3pPr marL="723900" indent="-363538" algn="l" defTabSz="695325" eaLnBrk="0" hangingPunct="0">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3pPr>
              <a:lvl4pPr marL="1076325" indent="-350838" algn="l" defTabSz="695325" eaLnBrk="0" hangingPunct="0">
                <a:spcAft>
                  <a:spcPct val="20000"/>
                </a:spcAft>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4pPr>
              <a:lvl5pPr marL="1438275" indent="-360363" algn="l" defTabSz="695325" eaLnBrk="0" hangingPunct="0">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5pPr>
              <a:lvl6pPr marL="1895475" indent="-360363" defTabSz="695325" eaLnBrk="0" fontAlgn="base" hangingPunct="0">
                <a:spcBef>
                  <a:spcPct val="0"/>
                </a:spcBef>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6pPr>
              <a:lvl7pPr marL="2352675" indent="-360363" defTabSz="695325" eaLnBrk="0" fontAlgn="base" hangingPunct="0">
                <a:spcBef>
                  <a:spcPct val="0"/>
                </a:spcBef>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7pPr>
              <a:lvl8pPr marL="2809875" indent="-360363" defTabSz="695325" eaLnBrk="0" fontAlgn="base" hangingPunct="0">
                <a:spcBef>
                  <a:spcPct val="0"/>
                </a:spcBef>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8pPr>
              <a:lvl9pPr marL="3267075" indent="-360363" defTabSz="695325" eaLnBrk="0" fontAlgn="base" hangingPunct="0">
                <a:spcBef>
                  <a:spcPct val="0"/>
                </a:spcBef>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9pPr>
            </a:lstStyle>
            <a:p>
              <a:pPr algn="ctr" eaLnBrk="1" hangingPunct="1">
                <a:spcBef>
                  <a:spcPct val="0"/>
                </a:spcBef>
                <a:spcAft>
                  <a:spcPct val="0"/>
                </a:spcAft>
              </a:pPr>
              <a:r>
                <a:rPr lang="zh-CN" altLang="en-US" sz="1400">
                  <a:solidFill>
                    <a:schemeClr val="tx2"/>
                  </a:solidFill>
                  <a:ea typeface="宋体" pitchFamily="2" charset="-122"/>
                </a:rPr>
                <a:t>从上而下</a:t>
              </a:r>
            </a:p>
            <a:p>
              <a:pPr algn="ctr" eaLnBrk="1" hangingPunct="1">
                <a:spcBef>
                  <a:spcPct val="0"/>
                </a:spcBef>
                <a:spcAft>
                  <a:spcPct val="0"/>
                </a:spcAft>
              </a:pPr>
              <a:r>
                <a:rPr lang="zh-CN" altLang="en-US" sz="1400">
                  <a:solidFill>
                    <a:schemeClr val="tx2"/>
                  </a:solidFill>
                  <a:ea typeface="宋体" pitchFamily="2" charset="-122"/>
                </a:rPr>
                <a:t>分析确定</a:t>
              </a:r>
            </a:p>
            <a:p>
              <a:pPr algn="ctr" eaLnBrk="1" hangingPunct="1">
                <a:spcBef>
                  <a:spcPct val="0"/>
                </a:spcBef>
                <a:spcAft>
                  <a:spcPct val="0"/>
                </a:spcAft>
              </a:pPr>
              <a:r>
                <a:rPr lang="zh-CN" altLang="en-US" sz="1400">
                  <a:solidFill>
                    <a:schemeClr val="tx2"/>
                  </a:solidFill>
                  <a:ea typeface="宋体" pitchFamily="2" charset="-122"/>
                </a:rPr>
                <a:t>预算数据</a:t>
              </a:r>
              <a:endParaRPr lang="zh-CN" altLang="en-GB" sz="1400">
                <a:solidFill>
                  <a:schemeClr val="tx2"/>
                </a:solidFill>
                <a:ea typeface="宋体" pitchFamily="2" charset="-122"/>
              </a:endParaRPr>
            </a:p>
          </p:txBody>
        </p:sp>
        <p:sp>
          <p:nvSpPr>
            <p:cNvPr id="60428" name="Text Box 6"/>
            <p:cNvSpPr txBox="1">
              <a:spLocks noChangeArrowheads="1"/>
            </p:cNvSpPr>
            <p:nvPr/>
          </p:nvSpPr>
          <p:spPr bwMode="auto">
            <a:xfrm>
              <a:off x="2163" y="2742"/>
              <a:ext cx="2637"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180975" indent="-180975" algn="l" defTabSz="695325" eaLnBrk="0" hangingPunct="0">
                <a:spcBef>
                  <a:spcPct val="20000"/>
                </a:spcBef>
                <a:spcAft>
                  <a:spcPct val="20000"/>
                </a:spcAft>
                <a:buFont typeface="Arial" pitchFamily="34" charset="0"/>
                <a:tabLst>
                  <a:tab pos="352425" algn="l"/>
                  <a:tab pos="722313" algn="l"/>
                  <a:tab pos="1074738" algn="l"/>
                  <a:tab pos="1427163" algn="l"/>
                  <a:tab pos="1700213" algn="l"/>
                </a:tabLst>
                <a:defRPr sz="2000">
                  <a:solidFill>
                    <a:schemeClr val="bg2"/>
                  </a:solidFill>
                  <a:latin typeface="Arial" pitchFamily="34" charset="0"/>
                  <a:cs typeface="Arial" pitchFamily="34" charset="0"/>
                </a:defRPr>
              </a:lvl1pPr>
              <a:lvl2pPr marL="358775" indent="-357188" algn="l" defTabSz="695325" eaLnBrk="0" hangingPunct="0">
                <a:spcAft>
                  <a:spcPct val="20000"/>
                </a:spcAft>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2pPr>
              <a:lvl3pPr marL="723900" indent="-363538" algn="l" defTabSz="695325" eaLnBrk="0" hangingPunct="0">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3pPr>
              <a:lvl4pPr marL="1076325" indent="-350838" algn="l" defTabSz="695325" eaLnBrk="0" hangingPunct="0">
                <a:spcAft>
                  <a:spcPct val="20000"/>
                </a:spcAft>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4pPr>
              <a:lvl5pPr marL="1438275" indent="-360363" algn="l" defTabSz="695325" eaLnBrk="0" hangingPunct="0">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5pPr>
              <a:lvl6pPr marL="1895475" indent="-360363" defTabSz="695325" eaLnBrk="0" fontAlgn="base" hangingPunct="0">
                <a:spcBef>
                  <a:spcPct val="0"/>
                </a:spcBef>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6pPr>
              <a:lvl7pPr marL="2352675" indent="-360363" defTabSz="695325" eaLnBrk="0" fontAlgn="base" hangingPunct="0">
                <a:spcBef>
                  <a:spcPct val="0"/>
                </a:spcBef>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7pPr>
              <a:lvl8pPr marL="2809875" indent="-360363" defTabSz="695325" eaLnBrk="0" fontAlgn="base" hangingPunct="0">
                <a:spcBef>
                  <a:spcPct val="0"/>
                </a:spcBef>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8pPr>
              <a:lvl9pPr marL="3267075" indent="-360363" defTabSz="695325" eaLnBrk="0" fontAlgn="base" hangingPunct="0">
                <a:spcBef>
                  <a:spcPct val="0"/>
                </a:spcBef>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9pPr>
            </a:lstStyle>
            <a:p>
              <a:pPr algn="ctr" eaLnBrk="1" hangingPunct="1">
                <a:spcBef>
                  <a:spcPct val="0"/>
                </a:spcBef>
                <a:spcAft>
                  <a:spcPct val="0"/>
                </a:spcAft>
              </a:pPr>
              <a:r>
                <a:rPr lang="zh-CN" altLang="en-GB" sz="1400">
                  <a:solidFill>
                    <a:schemeClr val="tx2"/>
                  </a:solidFill>
                  <a:ea typeface="宋体" pitchFamily="2" charset="-122"/>
                </a:rPr>
                <a:t>从下而上预测的数据</a:t>
              </a:r>
            </a:p>
          </p:txBody>
        </p:sp>
        <p:sp>
          <p:nvSpPr>
            <p:cNvPr id="1197063" name="AutoShape 7"/>
            <p:cNvSpPr>
              <a:spLocks noChangeArrowheads="1"/>
            </p:cNvSpPr>
            <p:nvPr/>
          </p:nvSpPr>
          <p:spPr bwMode="auto">
            <a:xfrm>
              <a:off x="3303" y="2412"/>
              <a:ext cx="278" cy="301"/>
            </a:xfrm>
            <a:prstGeom prst="upArrow">
              <a:avLst>
                <a:gd name="adj1" fmla="val 50000"/>
                <a:gd name="adj2" fmla="val 27068"/>
              </a:avLst>
            </a:prstGeom>
            <a:gradFill rotWithShape="1">
              <a:gsLst>
                <a:gs pos="0">
                  <a:schemeClr val="tx1">
                    <a:gamma/>
                    <a:shade val="46275"/>
                    <a:invGamma/>
                  </a:schemeClr>
                </a:gs>
                <a:gs pos="50000">
                  <a:schemeClr val="tx1"/>
                </a:gs>
                <a:gs pos="100000">
                  <a:schemeClr val="tx1">
                    <a:gamma/>
                    <a:shade val="46275"/>
                    <a:invGamma/>
                  </a:schemeClr>
                </a:gs>
              </a:gsLst>
              <a:lin ang="5400000" scaled="1"/>
            </a:gradFill>
            <a:ln w="9525" algn="ctr">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1197064" name="AutoShape 8"/>
            <p:cNvSpPr>
              <a:spLocks noChangeArrowheads="1"/>
            </p:cNvSpPr>
            <p:nvPr/>
          </p:nvSpPr>
          <p:spPr bwMode="auto">
            <a:xfrm>
              <a:off x="2130" y="1701"/>
              <a:ext cx="2535" cy="604"/>
            </a:xfrm>
            <a:custGeom>
              <a:avLst/>
              <a:gdLst>
                <a:gd name="G0" fmla="+- 7970610 0 0"/>
                <a:gd name="G1" fmla="+- -11608576 0 0"/>
                <a:gd name="G2" fmla="+- 7970610 0 -11608576"/>
                <a:gd name="G3" fmla="+- 10800 0 0"/>
                <a:gd name="G4" fmla="+- 0 0 7970610"/>
                <a:gd name="T0" fmla="*/ 360 256 1"/>
                <a:gd name="T1" fmla="*/ 0 256 1"/>
                <a:gd name="G5" fmla="+- G2 T0 T1"/>
                <a:gd name="G6" fmla="?: G2 G2 G5"/>
                <a:gd name="G7" fmla="+- 0 0 G6"/>
                <a:gd name="G8" fmla="+- 8361 0 0"/>
                <a:gd name="G9" fmla="+- 0 0 -11608576"/>
                <a:gd name="G10" fmla="+- 8361 0 2700"/>
                <a:gd name="G11" fmla="cos G10 7970610"/>
                <a:gd name="G12" fmla="sin G10 7970610"/>
                <a:gd name="G13" fmla="cos 13500 7970610"/>
                <a:gd name="G14" fmla="sin 13500 7970610"/>
                <a:gd name="G15" fmla="+- G11 10800 0"/>
                <a:gd name="G16" fmla="+- G12 10800 0"/>
                <a:gd name="G17" fmla="+- G13 10800 0"/>
                <a:gd name="G18" fmla="+- G14 10800 0"/>
                <a:gd name="G19" fmla="*/ 8361 1 2"/>
                <a:gd name="G20" fmla="+- G19 5400 0"/>
                <a:gd name="G21" fmla="cos G20 7970610"/>
                <a:gd name="G22" fmla="sin G20 7970610"/>
                <a:gd name="G23" fmla="+- G21 10800 0"/>
                <a:gd name="G24" fmla="+- G12 G23 G22"/>
                <a:gd name="G25" fmla="+- G22 G23 G11"/>
                <a:gd name="G26" fmla="cos 10800 7970610"/>
                <a:gd name="G27" fmla="sin 10800 7970610"/>
                <a:gd name="G28" fmla="cos 8361 7970610"/>
                <a:gd name="G29" fmla="sin 8361 7970610"/>
                <a:gd name="G30" fmla="+- G26 10800 0"/>
                <a:gd name="G31" fmla="+- G27 10800 0"/>
                <a:gd name="G32" fmla="+- G28 10800 0"/>
                <a:gd name="G33" fmla="+- G29 10800 0"/>
                <a:gd name="G34" fmla="+- G19 5400 0"/>
                <a:gd name="G35" fmla="cos G34 -11608576"/>
                <a:gd name="G36" fmla="sin G34 -11608576"/>
                <a:gd name="G37" fmla="+/ -11608576 7970610 2"/>
                <a:gd name="T2" fmla="*/ 180 256 1"/>
                <a:gd name="T3" fmla="*/ 0 256 1"/>
                <a:gd name="G38" fmla="+- G37 T2 T3"/>
                <a:gd name="G39" fmla="?: G2 G37 G38"/>
                <a:gd name="G40" fmla="cos 10800 G39"/>
                <a:gd name="G41" fmla="sin 10800 G39"/>
                <a:gd name="G42" fmla="cos 8361 G39"/>
                <a:gd name="G43" fmla="sin 8361 G39"/>
                <a:gd name="G44" fmla="+- G40 10800 0"/>
                <a:gd name="G45" fmla="+- G41 10800 0"/>
                <a:gd name="G46" fmla="+- G42 10800 0"/>
                <a:gd name="G47" fmla="+- G43 10800 0"/>
                <a:gd name="G48" fmla="+- G35 10800 0"/>
                <a:gd name="G49" fmla="+- G36 10800 0"/>
                <a:gd name="T4" fmla="*/ 20357 w 21600"/>
                <a:gd name="T5" fmla="*/ 5770 h 21600"/>
                <a:gd name="T6" fmla="*/ 1230 w 21600"/>
                <a:gd name="T7" fmla="*/ 10320 h 21600"/>
                <a:gd name="T8" fmla="*/ 18199 w 21600"/>
                <a:gd name="T9" fmla="*/ 6906 h 21600"/>
                <a:gd name="T10" fmla="*/ 3721 w 21600"/>
                <a:gd name="T11" fmla="*/ 22295 h 21600"/>
                <a:gd name="T12" fmla="*/ 2438 w 21600"/>
                <a:gd name="T13" fmla="*/ 16903 h 21600"/>
                <a:gd name="T14" fmla="*/ 7831 w 21600"/>
                <a:gd name="T15" fmla="*/ 1562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6416" y="17919"/>
                  </a:moveTo>
                  <a:cubicBezTo>
                    <a:pt x="7734" y="18731"/>
                    <a:pt x="9252" y="19161"/>
                    <a:pt x="10800" y="19161"/>
                  </a:cubicBezTo>
                  <a:cubicBezTo>
                    <a:pt x="15417" y="19161"/>
                    <a:pt x="19161" y="15417"/>
                    <a:pt x="19161" y="10800"/>
                  </a:cubicBezTo>
                  <a:cubicBezTo>
                    <a:pt x="19161" y="6182"/>
                    <a:pt x="15417" y="2439"/>
                    <a:pt x="10800" y="2439"/>
                  </a:cubicBezTo>
                  <a:cubicBezTo>
                    <a:pt x="6344" y="2438"/>
                    <a:pt x="2672" y="5932"/>
                    <a:pt x="2449" y="10381"/>
                  </a:cubicBezTo>
                  <a:lnTo>
                    <a:pt x="13" y="10259"/>
                  </a:lnTo>
                  <a:cubicBezTo>
                    <a:pt x="301" y="4512"/>
                    <a:pt x="5045" y="-1"/>
                    <a:pt x="10800" y="0"/>
                  </a:cubicBezTo>
                  <a:cubicBezTo>
                    <a:pt x="16764" y="0"/>
                    <a:pt x="21600" y="4835"/>
                    <a:pt x="21600" y="10800"/>
                  </a:cubicBezTo>
                  <a:cubicBezTo>
                    <a:pt x="21600" y="16764"/>
                    <a:pt x="16764" y="21600"/>
                    <a:pt x="10800" y="21600"/>
                  </a:cubicBezTo>
                  <a:cubicBezTo>
                    <a:pt x="8800" y="21600"/>
                    <a:pt x="6840" y="21044"/>
                    <a:pt x="5137" y="19996"/>
                  </a:cubicBezTo>
                  <a:lnTo>
                    <a:pt x="3721" y="22295"/>
                  </a:lnTo>
                  <a:lnTo>
                    <a:pt x="2438" y="16903"/>
                  </a:lnTo>
                  <a:lnTo>
                    <a:pt x="7831" y="15620"/>
                  </a:lnTo>
                  <a:lnTo>
                    <a:pt x="6416" y="17919"/>
                  </a:lnTo>
                  <a:close/>
                </a:path>
              </a:pathLst>
            </a:custGeom>
            <a:gradFill rotWithShape="1">
              <a:gsLst>
                <a:gs pos="0">
                  <a:schemeClr val="tx1">
                    <a:gamma/>
                    <a:shade val="46275"/>
                    <a:invGamma/>
                  </a:schemeClr>
                </a:gs>
                <a:gs pos="50000">
                  <a:schemeClr val="tx1"/>
                </a:gs>
                <a:gs pos="100000">
                  <a:schemeClr val="tx1">
                    <a:gamma/>
                    <a:shade val="46275"/>
                    <a:invGamma/>
                  </a:schemeClr>
                </a:gs>
              </a:gsLst>
              <a:lin ang="5400000" scaled="1"/>
            </a:gradFill>
            <a:ln w="9525" algn="ctr">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a:defRPr/>
              </a:pPr>
              <a:endParaRPr lang="zh-CN" altLang="en-US">
                <a:latin typeface="Arial" charset="0"/>
                <a:cs typeface="Arial" charset="0"/>
              </a:endParaRPr>
            </a:p>
          </p:txBody>
        </p:sp>
        <p:sp>
          <p:nvSpPr>
            <p:cNvPr id="1197065" name="AutoShape 9"/>
            <p:cNvSpPr>
              <a:spLocks noChangeArrowheads="1"/>
            </p:cNvSpPr>
            <p:nvPr/>
          </p:nvSpPr>
          <p:spPr bwMode="auto">
            <a:xfrm>
              <a:off x="4215" y="2414"/>
              <a:ext cx="279" cy="301"/>
            </a:xfrm>
            <a:prstGeom prst="upArrow">
              <a:avLst>
                <a:gd name="adj1" fmla="val 50000"/>
                <a:gd name="adj2" fmla="val 26971"/>
              </a:avLst>
            </a:prstGeom>
            <a:gradFill rotWithShape="1">
              <a:gsLst>
                <a:gs pos="0">
                  <a:schemeClr val="tx1">
                    <a:gamma/>
                    <a:shade val="46275"/>
                    <a:invGamma/>
                  </a:schemeClr>
                </a:gs>
                <a:gs pos="50000">
                  <a:schemeClr val="tx1"/>
                </a:gs>
                <a:gs pos="100000">
                  <a:schemeClr val="tx1">
                    <a:gamma/>
                    <a:shade val="46275"/>
                    <a:invGamma/>
                  </a:schemeClr>
                </a:gs>
              </a:gsLst>
              <a:lin ang="5400000" scaled="1"/>
            </a:gradFill>
            <a:ln w="9525" algn="ctr">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0432" name="Rectangle 10"/>
            <p:cNvSpPr>
              <a:spLocks noChangeArrowheads="1"/>
            </p:cNvSpPr>
            <p:nvPr/>
          </p:nvSpPr>
          <p:spPr bwMode="auto">
            <a:xfrm>
              <a:off x="2364" y="1743"/>
              <a:ext cx="2077" cy="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chemeClr val="accent2"/>
                  </a:solidFill>
                  <a:prstDash val="dash"/>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180975" indent="-180975" algn="l" defTabSz="695325" eaLnBrk="0" hangingPunct="0">
                <a:spcBef>
                  <a:spcPct val="20000"/>
                </a:spcBef>
                <a:spcAft>
                  <a:spcPct val="20000"/>
                </a:spcAft>
                <a:buFont typeface="Arial" pitchFamily="34" charset="0"/>
                <a:tabLst>
                  <a:tab pos="352425" algn="l"/>
                  <a:tab pos="722313" algn="l"/>
                  <a:tab pos="1074738" algn="l"/>
                  <a:tab pos="1427163" algn="l"/>
                  <a:tab pos="1700213" algn="l"/>
                </a:tabLst>
                <a:defRPr sz="2000">
                  <a:solidFill>
                    <a:schemeClr val="bg2"/>
                  </a:solidFill>
                  <a:latin typeface="Arial" pitchFamily="34" charset="0"/>
                  <a:cs typeface="Arial" pitchFamily="34" charset="0"/>
                </a:defRPr>
              </a:lvl1pPr>
              <a:lvl2pPr marL="358775" indent="-357188" algn="l" defTabSz="695325" eaLnBrk="0" hangingPunct="0">
                <a:spcAft>
                  <a:spcPct val="20000"/>
                </a:spcAft>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2pPr>
              <a:lvl3pPr marL="723900" indent="-363538" algn="l" defTabSz="695325" eaLnBrk="0" hangingPunct="0">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3pPr>
              <a:lvl4pPr marL="1076325" indent="-350838" algn="l" defTabSz="695325" eaLnBrk="0" hangingPunct="0">
                <a:spcAft>
                  <a:spcPct val="20000"/>
                </a:spcAft>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4pPr>
              <a:lvl5pPr marL="1438275" indent="-360363" algn="l" defTabSz="695325" eaLnBrk="0" hangingPunct="0">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5pPr>
              <a:lvl6pPr marL="1895475" indent="-360363" defTabSz="695325" eaLnBrk="0" fontAlgn="base" hangingPunct="0">
                <a:spcBef>
                  <a:spcPct val="0"/>
                </a:spcBef>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6pPr>
              <a:lvl7pPr marL="2352675" indent="-360363" defTabSz="695325" eaLnBrk="0" fontAlgn="base" hangingPunct="0">
                <a:spcBef>
                  <a:spcPct val="0"/>
                </a:spcBef>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7pPr>
              <a:lvl8pPr marL="2809875" indent="-360363" defTabSz="695325" eaLnBrk="0" fontAlgn="base" hangingPunct="0">
                <a:spcBef>
                  <a:spcPct val="0"/>
                </a:spcBef>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8pPr>
              <a:lvl9pPr marL="3267075" indent="-360363" defTabSz="695325" eaLnBrk="0" fontAlgn="base" hangingPunct="0">
                <a:spcBef>
                  <a:spcPct val="0"/>
                </a:spcBef>
                <a:spcAft>
                  <a:spcPct val="20000"/>
                </a:spcAft>
                <a:buFont typeface="Arial" pitchFamily="34" charset="0"/>
                <a:buChar char="-"/>
                <a:tabLst>
                  <a:tab pos="352425" algn="l"/>
                  <a:tab pos="722313" algn="l"/>
                  <a:tab pos="1074738" algn="l"/>
                  <a:tab pos="1427163" algn="l"/>
                  <a:tab pos="1700213" algn="l"/>
                </a:tabLst>
                <a:defRPr sz="2000">
                  <a:solidFill>
                    <a:schemeClr val="bg2"/>
                  </a:solidFill>
                  <a:latin typeface="Arial" pitchFamily="34" charset="0"/>
                  <a:cs typeface="Arial" pitchFamily="34" charset="0"/>
                </a:defRPr>
              </a:lvl9pPr>
            </a:lstStyle>
            <a:p>
              <a:pPr algn="ctr" eaLnBrk="1" hangingPunct="1">
                <a:spcBef>
                  <a:spcPct val="0"/>
                </a:spcBef>
                <a:spcAft>
                  <a:spcPct val="0"/>
                </a:spcAft>
              </a:pPr>
              <a:r>
                <a:rPr lang="zh-CN" altLang="en-GB" sz="1800">
                  <a:solidFill>
                    <a:schemeClr val="tx2"/>
                  </a:solidFill>
                  <a:ea typeface="宋体" pitchFamily="2" charset="-122"/>
                </a:rPr>
                <a:t>持续信息</a:t>
              </a:r>
            </a:p>
            <a:p>
              <a:pPr algn="ctr" eaLnBrk="1" hangingPunct="1">
                <a:spcBef>
                  <a:spcPct val="0"/>
                </a:spcBef>
                <a:spcAft>
                  <a:spcPct val="0"/>
                </a:spcAft>
              </a:pPr>
              <a:r>
                <a:rPr lang="zh-CN" altLang="en-GB" sz="1800">
                  <a:solidFill>
                    <a:schemeClr val="tx2"/>
                  </a:solidFill>
                  <a:ea typeface="宋体" pitchFamily="2" charset="-122"/>
                </a:rPr>
                <a:t>传递与反馈</a:t>
              </a:r>
            </a:p>
          </p:txBody>
        </p:sp>
      </p:grpSp>
      <p:sp>
        <p:nvSpPr>
          <p:cNvPr id="60422" name="Rectangle 77"/>
          <p:cNvSpPr>
            <a:spLocks noChangeArrowheads="1"/>
          </p:cNvSpPr>
          <p:nvPr/>
        </p:nvSpPr>
        <p:spPr bwMode="auto">
          <a:xfrm>
            <a:off x="4775200" y="1358900"/>
            <a:ext cx="4114800" cy="4724400"/>
          </a:xfrm>
          <a:prstGeom prst="rect">
            <a:avLst/>
          </a:prstGeom>
          <a:noFill/>
          <a:ln w="28575">
            <a:solidFill>
              <a:schemeClr val="accent2"/>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81000" indent="-292100"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941388" indent="-381000" algn="l" defTabSz="695325" eaLnBrk="0" hangingPunct="0">
              <a:spcAft>
                <a:spcPct val="20000"/>
              </a:spcAft>
              <a:buChar char="•"/>
              <a:defRPr sz="2000">
                <a:solidFill>
                  <a:schemeClr val="bg2"/>
                </a:solidFill>
                <a:latin typeface="Arial" pitchFamily="34" charset="0"/>
                <a:cs typeface="Arial" pitchFamily="34" charset="0"/>
              </a:defRPr>
            </a:lvl2pPr>
            <a:lvl3pPr marL="1501775" indent="-381000"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2062163" indent="-381000" algn="l" defTabSz="695325" eaLnBrk="0" hangingPunct="0">
              <a:spcAft>
                <a:spcPct val="20000"/>
              </a:spcAft>
              <a:buChar char="•"/>
              <a:defRPr sz="2000">
                <a:solidFill>
                  <a:schemeClr val="bg2"/>
                </a:solidFill>
                <a:latin typeface="Arial" pitchFamily="34" charset="0"/>
                <a:cs typeface="Arial" pitchFamily="34" charset="0"/>
              </a:defRPr>
            </a:lvl4pPr>
            <a:lvl5pPr marL="2622550" indent="-381000"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79750" indent="-381000"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36950" indent="-381000"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94150" indent="-381000"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51350" indent="-381000"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pPr>
            <a:r>
              <a:rPr lang="zh-CN" altLang="en-US" sz="1800">
                <a:ea typeface="宋体" pitchFamily="2" charset="-122"/>
              </a:rPr>
              <a:t>关键成功因素：</a:t>
            </a:r>
          </a:p>
          <a:p>
            <a:pPr eaLnBrk="1" hangingPunct="1">
              <a:spcBef>
                <a:spcPct val="0"/>
              </a:spcBef>
              <a:spcAft>
                <a:spcPct val="0"/>
              </a:spcAft>
            </a:pPr>
            <a:endParaRPr lang="en-US" altLang="zh-CN" sz="1800">
              <a:ea typeface="宋体" pitchFamily="2" charset="-122"/>
            </a:endParaRPr>
          </a:p>
          <a:p>
            <a:pPr eaLnBrk="1" hangingPunct="1">
              <a:spcBef>
                <a:spcPct val="0"/>
              </a:spcBef>
              <a:spcAft>
                <a:spcPct val="0"/>
              </a:spcAft>
              <a:buFont typeface="Arial" pitchFamily="34" charset="0"/>
              <a:buAutoNum type="arabicPeriod"/>
            </a:pPr>
            <a:r>
              <a:rPr lang="zh-CN" altLang="en-GB" sz="1600" b="0">
                <a:ea typeface="宋体" pitchFamily="2" charset="-122"/>
              </a:rPr>
              <a:t>滚动预算项目须由高级管理层主导，由财务部门负责推广，管理层强有力的支持和财务部门的牵头和协调是项目成功的首要因素；</a:t>
            </a:r>
          </a:p>
          <a:p>
            <a:pPr eaLnBrk="1" hangingPunct="1">
              <a:spcBef>
                <a:spcPct val="0"/>
              </a:spcBef>
              <a:spcAft>
                <a:spcPct val="0"/>
              </a:spcAft>
              <a:buFont typeface="Arial" pitchFamily="34" charset="0"/>
              <a:buAutoNum type="arabicPeriod"/>
            </a:pPr>
            <a:endParaRPr lang="zh-CN" altLang="en-GB" sz="1600" b="0">
              <a:ea typeface="宋体" pitchFamily="2" charset="-122"/>
            </a:endParaRPr>
          </a:p>
          <a:p>
            <a:pPr eaLnBrk="1" hangingPunct="1">
              <a:spcBef>
                <a:spcPct val="0"/>
              </a:spcBef>
              <a:spcAft>
                <a:spcPct val="0"/>
              </a:spcAft>
              <a:buFont typeface="Arial" pitchFamily="34" charset="0"/>
              <a:buAutoNum type="arabicPeriod"/>
            </a:pPr>
            <a:r>
              <a:rPr lang="zh-CN" altLang="en-US" sz="1600" b="0">
                <a:ea typeface="宋体" pitchFamily="2" charset="-122"/>
              </a:rPr>
              <a:t>滚动预算要求应在短期内一次到位的落实到公司各级部门，其实际操作的调整可于后续年度较长时间内完成；</a:t>
            </a:r>
          </a:p>
          <a:p>
            <a:pPr eaLnBrk="1" hangingPunct="1">
              <a:spcBef>
                <a:spcPct val="0"/>
              </a:spcBef>
              <a:spcAft>
                <a:spcPct val="0"/>
              </a:spcAft>
              <a:buFont typeface="Arial" pitchFamily="34" charset="0"/>
              <a:buAutoNum type="arabicPeriod"/>
            </a:pPr>
            <a:endParaRPr lang="zh-CN" altLang="en-US" sz="1600" b="0">
              <a:ea typeface="宋体" pitchFamily="2" charset="-122"/>
            </a:endParaRPr>
          </a:p>
          <a:p>
            <a:pPr eaLnBrk="1" hangingPunct="1">
              <a:spcBef>
                <a:spcPct val="0"/>
              </a:spcBef>
              <a:spcAft>
                <a:spcPct val="0"/>
              </a:spcAft>
              <a:buFont typeface="Arial" pitchFamily="34" charset="0"/>
              <a:buAutoNum type="arabicPeriod"/>
            </a:pPr>
            <a:r>
              <a:rPr lang="zh-CN" altLang="en-US" sz="1600" b="0">
                <a:ea typeface="宋体" pitchFamily="2" charset="-122"/>
              </a:rPr>
              <a:t>通过引进滚动预算的新词汇，控制并稳固从传统预算到滚动预算的变更，同时避免新旧做法的混淆；</a:t>
            </a:r>
          </a:p>
          <a:p>
            <a:pPr eaLnBrk="1" hangingPunct="1">
              <a:spcBef>
                <a:spcPct val="0"/>
              </a:spcBef>
              <a:spcAft>
                <a:spcPct val="0"/>
              </a:spcAft>
              <a:buFont typeface="Arial" pitchFamily="34" charset="0"/>
              <a:buAutoNum type="arabicPeriod"/>
            </a:pPr>
            <a:endParaRPr lang="zh-CN" altLang="en-US" sz="1600" b="0">
              <a:ea typeface="宋体" pitchFamily="2" charset="-122"/>
            </a:endParaRPr>
          </a:p>
          <a:p>
            <a:pPr eaLnBrk="1" hangingPunct="1">
              <a:spcBef>
                <a:spcPct val="0"/>
              </a:spcBef>
              <a:spcAft>
                <a:spcPct val="0"/>
              </a:spcAft>
              <a:buFont typeface="Arial" pitchFamily="34" charset="0"/>
              <a:buAutoNum type="arabicPeriod"/>
            </a:pPr>
            <a:r>
              <a:rPr lang="zh-CN" altLang="en-US" sz="1600" b="0">
                <a:ea typeface="宋体" pitchFamily="2" charset="-122"/>
              </a:rPr>
              <a:t>滚动预算流程的建立到其有效运作历时约为两年，在此过程中既使滚动预算的理念融入企业文化，又提高数据收集的质量。</a:t>
            </a:r>
          </a:p>
          <a:p>
            <a:pPr eaLnBrk="1" hangingPunct="1">
              <a:lnSpc>
                <a:spcPct val="90000"/>
              </a:lnSpc>
              <a:spcBef>
                <a:spcPct val="0"/>
              </a:spcBef>
              <a:spcAft>
                <a:spcPct val="0"/>
              </a:spcAft>
              <a:buFont typeface="Arial" pitchFamily="34" charset="0"/>
              <a:buAutoNum type="arabicPeriod"/>
            </a:pPr>
            <a:endParaRPr lang="zh-CN" altLang="en-GB" sz="1600" b="0">
              <a:ea typeface="宋体" pitchFamily="2" charset="-122"/>
            </a:endParaRPr>
          </a:p>
        </p:txBody>
      </p:sp>
      <p:sp>
        <p:nvSpPr>
          <p:cNvPr id="60423" name="Text Box 82"/>
          <p:cNvSpPr txBox="1">
            <a:spLocks noChangeArrowheads="1"/>
          </p:cNvSpPr>
          <p:nvPr/>
        </p:nvSpPr>
        <p:spPr bwMode="blackWhite">
          <a:xfrm>
            <a:off x="87313" y="796925"/>
            <a:ext cx="7975600" cy="304800"/>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2000">
                <a:solidFill>
                  <a:schemeClr val="tx1"/>
                </a:solidFill>
                <a:ea typeface="宋体" pitchFamily="2" charset="-122"/>
              </a:rPr>
              <a:t>滚动预算的使用前提和关键成功因素</a:t>
            </a:r>
            <a:endParaRPr lang="zh-CN" altLang="en-GB" sz="2000">
              <a:solidFill>
                <a:schemeClr val="tx1"/>
              </a:solidFill>
              <a:ea typeface="宋体" pitchFamily="2" charset="-122"/>
            </a:endParaRPr>
          </a:p>
        </p:txBody>
      </p:sp>
      <p:sp>
        <p:nvSpPr>
          <p:cNvPr id="60424" name="Rectangle 83"/>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EDDA2873-AE69-47D0-A358-956E2419A0D1}" type="slidenum">
              <a:rPr lang="en-GB" altLang="zh-CN" sz="1100" b="0">
                <a:solidFill>
                  <a:schemeClr val="bg2"/>
                </a:solidFill>
                <a:ea typeface="宋体" pitchFamily="2" charset="-122"/>
              </a:rPr>
              <a:pPr algn="r" eaLnBrk="1" hangingPunct="1">
                <a:buSzTx/>
              </a:pPr>
              <a:t>52</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2"/>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EA897B3D-1406-49B1-A7C1-1E48D4A6D744}" type="slidenum">
              <a:rPr lang="en-GB" altLang="zh-CN" sz="1100" b="0">
                <a:solidFill>
                  <a:schemeClr val="bg2"/>
                </a:solidFill>
              </a:rPr>
              <a:pPr eaLnBrk="1" hangingPunct="1"/>
              <a:t>53</a:t>
            </a:fld>
            <a:endParaRPr lang="en-GB" altLang="zh-CN" sz="1100" b="0">
              <a:solidFill>
                <a:schemeClr val="bg2"/>
              </a:solidFill>
            </a:endParaRPr>
          </a:p>
        </p:txBody>
      </p:sp>
      <p:sp>
        <p:nvSpPr>
          <p:cNvPr id="61443" name="Text Box 4"/>
          <p:cNvSpPr txBox="1">
            <a:spLocks noChangeArrowheads="1"/>
          </p:cNvSpPr>
          <p:nvPr/>
        </p:nvSpPr>
        <p:spPr bwMode="auto">
          <a:xfrm>
            <a:off x="139700" y="592138"/>
            <a:ext cx="7467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buSzTx/>
            </a:pPr>
            <a:r>
              <a:rPr lang="zh-CN" altLang="en-US" sz="2000">
                <a:solidFill>
                  <a:schemeClr val="tx1"/>
                </a:solidFill>
                <a:ea typeface="宋体" pitchFamily="2" charset="-122"/>
              </a:rPr>
              <a:t>举例</a:t>
            </a:r>
            <a:r>
              <a:rPr lang="en-US" altLang="zh-CN" sz="2000">
                <a:solidFill>
                  <a:schemeClr val="tx1"/>
                </a:solidFill>
                <a:ea typeface="宋体" pitchFamily="2" charset="-122"/>
              </a:rPr>
              <a:t>- </a:t>
            </a:r>
            <a:r>
              <a:rPr lang="zh-CN" altLang="en-US" sz="2000">
                <a:solidFill>
                  <a:schemeClr val="tx1"/>
                </a:solidFill>
                <a:ea typeface="宋体" pitchFamily="2" charset="-122"/>
              </a:rPr>
              <a:t>涵盖五个季度的滚动预算</a:t>
            </a:r>
            <a:endParaRPr lang="en-US" altLang="zh-CN" sz="2000">
              <a:solidFill>
                <a:schemeClr val="tx1"/>
              </a:solidFill>
              <a:ea typeface="宋体" pitchFamily="2" charset="-122"/>
            </a:endParaRPr>
          </a:p>
        </p:txBody>
      </p:sp>
      <p:sp>
        <p:nvSpPr>
          <p:cNvPr id="61444" name="Text Box 33"/>
          <p:cNvSpPr txBox="1">
            <a:spLocks noChangeArrowheads="1"/>
          </p:cNvSpPr>
          <p:nvPr/>
        </p:nvSpPr>
        <p:spPr bwMode="auto">
          <a:xfrm>
            <a:off x="152400" y="1049338"/>
            <a:ext cx="8686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31775" indent="-231775"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 typeface="Wingdings" pitchFamily="2" charset="2"/>
              <a:buChar char="q"/>
            </a:pPr>
            <a:r>
              <a:rPr lang="zh-CN" altLang="en-US" sz="1600" b="0">
                <a:solidFill>
                  <a:schemeClr val="tx1"/>
                </a:solidFill>
                <a:ea typeface="宋体" pitchFamily="2" charset="-122"/>
              </a:rPr>
              <a:t>滚动预算流程由各业务单元、财务部和高级管理层共同参与。</a:t>
            </a:r>
            <a:endParaRPr lang="en-US" altLang="zh-CN" sz="1600" b="0">
              <a:solidFill>
                <a:schemeClr val="tx1"/>
              </a:solidFill>
              <a:ea typeface="宋体" pitchFamily="2" charset="-122"/>
            </a:endParaRPr>
          </a:p>
          <a:p>
            <a:pPr eaLnBrk="1" hangingPunct="1">
              <a:spcBef>
                <a:spcPct val="0"/>
              </a:spcBef>
              <a:spcAft>
                <a:spcPct val="0"/>
              </a:spcAft>
              <a:buSzTx/>
              <a:buFont typeface="Wingdings" pitchFamily="2" charset="2"/>
              <a:buChar char="q"/>
            </a:pPr>
            <a:r>
              <a:rPr lang="zh-CN" altLang="en-US" sz="1600" b="0">
                <a:solidFill>
                  <a:schemeClr val="tx1"/>
                </a:solidFill>
                <a:ea typeface="宋体" pitchFamily="2" charset="-122"/>
              </a:rPr>
              <a:t>预算编制与公司中长期战略计划和短期业务计划密切联系。</a:t>
            </a:r>
            <a:endParaRPr lang="en-US" altLang="zh-CN" sz="1600" b="0">
              <a:solidFill>
                <a:schemeClr val="tx1"/>
              </a:solidFill>
              <a:ea typeface="宋体" pitchFamily="2" charset="-122"/>
            </a:endParaRPr>
          </a:p>
          <a:p>
            <a:pPr eaLnBrk="1" hangingPunct="1">
              <a:spcBef>
                <a:spcPct val="0"/>
              </a:spcBef>
              <a:spcAft>
                <a:spcPct val="0"/>
              </a:spcAft>
              <a:buSzTx/>
              <a:buFont typeface="Wingdings" pitchFamily="2" charset="2"/>
              <a:buChar char="q"/>
            </a:pPr>
            <a:r>
              <a:rPr lang="zh-CN" altLang="en-US" sz="1600" b="0">
                <a:solidFill>
                  <a:schemeClr val="tx1"/>
                </a:solidFill>
                <a:ea typeface="宋体" pitchFamily="2" charset="-122"/>
              </a:rPr>
              <a:t>审批通过的预算作为下一期资源配置计划和相关业务目标的调整参考。</a:t>
            </a:r>
            <a:endParaRPr lang="en-US" altLang="zh-CN" sz="1600" b="0">
              <a:solidFill>
                <a:schemeClr val="tx1"/>
              </a:solidFill>
              <a:ea typeface="宋体" pitchFamily="2" charset="-122"/>
            </a:endParaRPr>
          </a:p>
        </p:txBody>
      </p:sp>
      <p:sp>
        <p:nvSpPr>
          <p:cNvPr id="61445" name="Text Box 36"/>
          <p:cNvSpPr txBox="1">
            <a:spLocks noChangeArrowheads="1"/>
          </p:cNvSpPr>
          <p:nvPr/>
        </p:nvSpPr>
        <p:spPr bwMode="auto">
          <a:xfrm>
            <a:off x="4038600" y="1809750"/>
            <a:ext cx="3048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buFont typeface="Wingdings" pitchFamily="2" charset="2"/>
              <a:buNone/>
            </a:pPr>
            <a:r>
              <a:rPr lang="zh-CN" altLang="en-US" sz="1600">
                <a:solidFill>
                  <a:schemeClr val="tx1"/>
                </a:solidFill>
                <a:ea typeface="宋体" pitchFamily="2" charset="-122"/>
              </a:rPr>
              <a:t>涵盖五个季度的滚动预算过程</a:t>
            </a:r>
            <a:endParaRPr lang="en-US" altLang="zh-CN" sz="1200" b="0">
              <a:solidFill>
                <a:schemeClr val="tx1"/>
              </a:solidFill>
              <a:ea typeface="宋体" pitchFamily="2" charset="-122"/>
            </a:endParaRPr>
          </a:p>
        </p:txBody>
      </p:sp>
      <p:grpSp>
        <p:nvGrpSpPr>
          <p:cNvPr id="61446" name="Group 48"/>
          <p:cNvGrpSpPr>
            <a:grpSpLocks/>
          </p:cNvGrpSpPr>
          <p:nvPr/>
        </p:nvGrpSpPr>
        <p:grpSpPr bwMode="auto">
          <a:xfrm>
            <a:off x="152400" y="2146300"/>
            <a:ext cx="8686800" cy="4343400"/>
            <a:chOff x="96" y="1296"/>
            <a:chExt cx="5472" cy="2736"/>
          </a:xfrm>
        </p:grpSpPr>
        <p:sp>
          <p:nvSpPr>
            <p:cNvPr id="61450" name="Rectangle 2"/>
            <p:cNvSpPr>
              <a:spLocks noChangeArrowheads="1"/>
            </p:cNvSpPr>
            <p:nvPr/>
          </p:nvSpPr>
          <p:spPr bwMode="auto">
            <a:xfrm>
              <a:off x="1584" y="1296"/>
              <a:ext cx="3984" cy="2736"/>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1451" name="Rectangle 3"/>
            <p:cNvSpPr>
              <a:spLocks noChangeArrowheads="1"/>
            </p:cNvSpPr>
            <p:nvPr/>
          </p:nvSpPr>
          <p:spPr bwMode="auto">
            <a:xfrm>
              <a:off x="1680" y="2112"/>
              <a:ext cx="960" cy="1392"/>
            </a:xfrm>
            <a:prstGeom prst="rect">
              <a:avLst/>
            </a:prstGeom>
            <a:solidFill>
              <a:srgbClr val="C0C0C0"/>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17475" indent="-117475"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39725" indent="-103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0"/>
                </a:spcAft>
                <a:buSzTx/>
                <a:buFontTx/>
                <a:buChar char="•"/>
              </a:pPr>
              <a:r>
                <a:rPr lang="zh-CN" altLang="en-US" sz="1400" b="0">
                  <a:solidFill>
                    <a:schemeClr val="tx1"/>
                  </a:solidFill>
                  <a:ea typeface="宋体" pitchFamily="2" charset="-122"/>
                </a:rPr>
                <a:t>与财务协力找出业务数据和动因并进行量化</a:t>
              </a:r>
              <a:endParaRPr lang="en-US" altLang="zh-CN" sz="1400" b="0">
                <a:solidFill>
                  <a:schemeClr val="tx1"/>
                </a:solidFill>
                <a:ea typeface="宋体" pitchFamily="2" charset="-122"/>
              </a:endParaRPr>
            </a:p>
            <a:p>
              <a:pPr>
                <a:spcBef>
                  <a:spcPct val="0"/>
                </a:spcBef>
                <a:spcAft>
                  <a:spcPct val="0"/>
                </a:spcAft>
                <a:buSzTx/>
                <a:buFontTx/>
                <a:buChar char="•"/>
              </a:pPr>
              <a:endParaRPr lang="en-US" altLang="zh-CN" sz="1400" b="0">
                <a:solidFill>
                  <a:schemeClr val="tx1"/>
                </a:solidFill>
                <a:ea typeface="宋体" pitchFamily="2" charset="-122"/>
              </a:endParaRPr>
            </a:p>
            <a:p>
              <a:pPr>
                <a:spcBef>
                  <a:spcPct val="0"/>
                </a:spcBef>
                <a:spcAft>
                  <a:spcPct val="0"/>
                </a:spcAft>
                <a:buSzTx/>
                <a:buFontTx/>
                <a:buChar char="•"/>
              </a:pPr>
              <a:r>
                <a:rPr lang="zh-CN" altLang="en-US" sz="1400" b="0">
                  <a:solidFill>
                    <a:schemeClr val="tx1"/>
                  </a:solidFill>
                  <a:ea typeface="宋体" pitchFamily="2" charset="-122"/>
                </a:rPr>
                <a:t>根据业务需要进行计划，最大程度削减不必要开支</a:t>
              </a:r>
              <a:endParaRPr lang="en-US" altLang="zh-CN" sz="1400" b="0">
                <a:solidFill>
                  <a:schemeClr val="tx1"/>
                </a:solidFill>
                <a:ea typeface="宋体" pitchFamily="2" charset="-122"/>
              </a:endParaRPr>
            </a:p>
          </p:txBody>
        </p:sp>
        <p:sp>
          <p:nvSpPr>
            <p:cNvPr id="61452" name="AutoShape 5"/>
            <p:cNvSpPr>
              <a:spLocks noChangeArrowheads="1"/>
            </p:cNvSpPr>
            <p:nvPr/>
          </p:nvSpPr>
          <p:spPr bwMode="auto">
            <a:xfrm>
              <a:off x="1680" y="1392"/>
              <a:ext cx="3792" cy="144"/>
            </a:xfrm>
            <a:prstGeom prst="homePlate">
              <a:avLst>
                <a:gd name="adj" fmla="val 267478"/>
              </a:avLst>
            </a:prstGeom>
            <a:solidFill>
              <a:srgbClr val="C0C0C0"/>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0" bIns="0" anchor="ctr" anchorCtr="1"/>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50000"/>
                </a:spcBef>
              </a:pPr>
              <a:r>
                <a:rPr lang="en-US" altLang="zh-CN">
                  <a:solidFill>
                    <a:schemeClr val="tx1"/>
                  </a:solidFill>
                  <a:ea typeface="宋体" pitchFamily="2" charset="-122"/>
                </a:rPr>
                <a:t>4</a:t>
              </a:r>
              <a:r>
                <a:rPr lang="zh-CN" altLang="en-US">
                  <a:solidFill>
                    <a:schemeClr val="tx1"/>
                  </a:solidFill>
                  <a:ea typeface="宋体" pitchFamily="2" charset="-122"/>
                </a:rPr>
                <a:t>到</a:t>
              </a:r>
              <a:r>
                <a:rPr lang="en-US" altLang="zh-CN">
                  <a:solidFill>
                    <a:schemeClr val="tx1"/>
                  </a:solidFill>
                  <a:ea typeface="宋体" pitchFamily="2" charset="-122"/>
                </a:rPr>
                <a:t>6</a:t>
              </a:r>
              <a:r>
                <a:rPr lang="zh-CN" altLang="en-US">
                  <a:solidFill>
                    <a:schemeClr val="tx1"/>
                  </a:solidFill>
                  <a:ea typeface="宋体" pitchFamily="2" charset="-122"/>
                </a:rPr>
                <a:t>周完成</a:t>
              </a:r>
              <a:endParaRPr lang="en-US" altLang="zh-CN">
                <a:solidFill>
                  <a:schemeClr val="tx1"/>
                </a:solidFill>
                <a:ea typeface="宋体" pitchFamily="2" charset="-122"/>
              </a:endParaRPr>
            </a:p>
          </p:txBody>
        </p:sp>
        <p:grpSp>
          <p:nvGrpSpPr>
            <p:cNvPr id="61453" name="Group 6"/>
            <p:cNvGrpSpPr>
              <a:grpSpLocks/>
            </p:cNvGrpSpPr>
            <p:nvPr/>
          </p:nvGrpSpPr>
          <p:grpSpPr bwMode="auto">
            <a:xfrm>
              <a:off x="1680" y="1680"/>
              <a:ext cx="960" cy="384"/>
              <a:chOff x="192" y="1248"/>
              <a:chExt cx="1344" cy="384"/>
            </a:xfrm>
          </p:grpSpPr>
          <p:sp>
            <p:nvSpPr>
              <p:cNvPr id="61489" name="Rectangle 7"/>
              <p:cNvSpPr>
                <a:spLocks noChangeArrowheads="1"/>
              </p:cNvSpPr>
              <p:nvPr/>
            </p:nvSpPr>
            <p:spPr bwMode="auto">
              <a:xfrm>
                <a:off x="192" y="1248"/>
                <a:ext cx="1344" cy="38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1490" name="Text Box 8"/>
              <p:cNvSpPr txBox="1">
                <a:spLocks noChangeArrowheads="1"/>
              </p:cNvSpPr>
              <p:nvPr/>
            </p:nvSpPr>
            <p:spPr bwMode="auto">
              <a:xfrm>
                <a:off x="240" y="1344"/>
                <a:ext cx="124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50000"/>
                  </a:spcBef>
                  <a:buSzTx/>
                </a:pPr>
                <a:r>
                  <a:rPr lang="zh-CN" altLang="en-US" sz="1600">
                    <a:solidFill>
                      <a:schemeClr val="tx1"/>
                    </a:solidFill>
                    <a:ea typeface="宋体" pitchFamily="2" charset="-122"/>
                  </a:rPr>
                  <a:t>业务单元</a:t>
                </a:r>
                <a:r>
                  <a:rPr lang="en-US" altLang="zh-CN" sz="1800">
                    <a:solidFill>
                      <a:schemeClr val="tx1"/>
                    </a:solidFill>
                    <a:ea typeface="宋体" pitchFamily="2" charset="-122"/>
                  </a:rPr>
                  <a:t> </a:t>
                </a:r>
              </a:p>
            </p:txBody>
          </p:sp>
        </p:grpSp>
        <p:grpSp>
          <p:nvGrpSpPr>
            <p:cNvPr id="61454" name="Group 9"/>
            <p:cNvGrpSpPr>
              <a:grpSpLocks/>
            </p:cNvGrpSpPr>
            <p:nvPr/>
          </p:nvGrpSpPr>
          <p:grpSpPr bwMode="auto">
            <a:xfrm>
              <a:off x="2976" y="1680"/>
              <a:ext cx="1248" cy="384"/>
              <a:chOff x="2208" y="1248"/>
              <a:chExt cx="1344" cy="384"/>
            </a:xfrm>
          </p:grpSpPr>
          <p:sp>
            <p:nvSpPr>
              <p:cNvPr id="61487" name="Rectangle 10"/>
              <p:cNvSpPr>
                <a:spLocks noChangeArrowheads="1"/>
              </p:cNvSpPr>
              <p:nvPr/>
            </p:nvSpPr>
            <p:spPr bwMode="auto">
              <a:xfrm>
                <a:off x="2208" y="1248"/>
                <a:ext cx="1344" cy="38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1488" name="Text Box 11"/>
              <p:cNvSpPr txBox="1">
                <a:spLocks noChangeArrowheads="1"/>
              </p:cNvSpPr>
              <p:nvPr/>
            </p:nvSpPr>
            <p:spPr bwMode="auto">
              <a:xfrm>
                <a:off x="2256" y="1344"/>
                <a:ext cx="124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50000"/>
                  </a:spcBef>
                  <a:buSzTx/>
                </a:pPr>
                <a:r>
                  <a:rPr lang="zh-CN" altLang="en-US" sz="1600">
                    <a:solidFill>
                      <a:schemeClr val="tx1"/>
                    </a:solidFill>
                    <a:ea typeface="宋体" pitchFamily="2" charset="-122"/>
                  </a:rPr>
                  <a:t>财务</a:t>
                </a:r>
              </a:p>
            </p:txBody>
          </p:sp>
        </p:grpSp>
        <p:grpSp>
          <p:nvGrpSpPr>
            <p:cNvPr id="61455" name="Group 12"/>
            <p:cNvGrpSpPr>
              <a:grpSpLocks/>
            </p:cNvGrpSpPr>
            <p:nvPr/>
          </p:nvGrpSpPr>
          <p:grpSpPr bwMode="auto">
            <a:xfrm>
              <a:off x="4560" y="1680"/>
              <a:ext cx="912" cy="384"/>
              <a:chOff x="4176" y="1248"/>
              <a:chExt cx="1344" cy="384"/>
            </a:xfrm>
          </p:grpSpPr>
          <p:sp>
            <p:nvSpPr>
              <p:cNvPr id="61485" name="Rectangle 13"/>
              <p:cNvSpPr>
                <a:spLocks noChangeArrowheads="1"/>
              </p:cNvSpPr>
              <p:nvPr/>
            </p:nvSpPr>
            <p:spPr bwMode="auto">
              <a:xfrm>
                <a:off x="4176" y="1248"/>
                <a:ext cx="1344" cy="38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1486" name="Text Box 14"/>
              <p:cNvSpPr txBox="1">
                <a:spLocks noChangeArrowheads="1"/>
              </p:cNvSpPr>
              <p:nvPr/>
            </p:nvSpPr>
            <p:spPr bwMode="auto">
              <a:xfrm>
                <a:off x="4226" y="1344"/>
                <a:ext cx="1246"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50000"/>
                  </a:spcBef>
                  <a:buSzTx/>
                </a:pPr>
                <a:r>
                  <a:rPr lang="zh-CN" altLang="en-US" sz="1600">
                    <a:solidFill>
                      <a:schemeClr val="tx1"/>
                    </a:solidFill>
                    <a:ea typeface="宋体" pitchFamily="2" charset="-122"/>
                  </a:rPr>
                  <a:t>高级管理层</a:t>
                </a:r>
              </a:p>
            </p:txBody>
          </p:sp>
        </p:grpSp>
        <p:sp>
          <p:nvSpPr>
            <p:cNvPr id="61456" name="Rectangle 15"/>
            <p:cNvSpPr>
              <a:spLocks noChangeArrowheads="1"/>
            </p:cNvSpPr>
            <p:nvPr/>
          </p:nvSpPr>
          <p:spPr bwMode="auto">
            <a:xfrm>
              <a:off x="3000" y="2112"/>
              <a:ext cx="1224" cy="1392"/>
            </a:xfrm>
            <a:prstGeom prst="rect">
              <a:avLst/>
            </a:prstGeom>
            <a:solidFill>
              <a:srgbClr val="C0C0C0"/>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17475" indent="-117475"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39725" indent="-103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0"/>
                </a:spcAft>
                <a:buSzTx/>
                <a:buFontTx/>
                <a:buChar char="•"/>
              </a:pPr>
              <a:r>
                <a:rPr lang="zh-CN" altLang="en-US" sz="1400" b="0">
                  <a:solidFill>
                    <a:schemeClr val="tx1"/>
                  </a:solidFill>
                  <a:ea typeface="宋体" pitchFamily="2" charset="-122"/>
                </a:rPr>
                <a:t>从业务获取关键业务数据和动因</a:t>
              </a:r>
            </a:p>
            <a:p>
              <a:pPr>
                <a:spcBef>
                  <a:spcPct val="0"/>
                </a:spcBef>
                <a:spcAft>
                  <a:spcPct val="0"/>
                </a:spcAft>
                <a:buSzTx/>
                <a:buFontTx/>
                <a:buChar char="•"/>
              </a:pPr>
              <a:endParaRPr lang="en-US" altLang="zh-CN" sz="1000" b="0">
                <a:solidFill>
                  <a:schemeClr val="tx1"/>
                </a:solidFill>
                <a:ea typeface="宋体" pitchFamily="2" charset="-122"/>
              </a:endParaRPr>
            </a:p>
            <a:p>
              <a:pPr>
                <a:spcBef>
                  <a:spcPct val="0"/>
                </a:spcBef>
                <a:spcAft>
                  <a:spcPct val="0"/>
                </a:spcAft>
                <a:buSzTx/>
                <a:buFontTx/>
                <a:buChar char="•"/>
              </a:pPr>
              <a:r>
                <a:rPr lang="zh-CN" altLang="en-US" sz="1400" b="0">
                  <a:solidFill>
                    <a:schemeClr val="tx1"/>
                  </a:solidFill>
                  <a:ea typeface="宋体" pitchFamily="2" charset="-122"/>
                </a:rPr>
                <a:t>运行预算模型，根据业务数据和动因编制五个季度的滚动预算</a:t>
              </a:r>
            </a:p>
            <a:p>
              <a:pPr>
                <a:spcBef>
                  <a:spcPct val="0"/>
                </a:spcBef>
                <a:spcAft>
                  <a:spcPct val="0"/>
                </a:spcAft>
                <a:buSzTx/>
                <a:buFontTx/>
                <a:buChar char="•"/>
              </a:pPr>
              <a:endParaRPr lang="en-US" altLang="zh-CN" sz="1000" b="0">
                <a:solidFill>
                  <a:schemeClr val="tx1"/>
                </a:solidFill>
                <a:ea typeface="宋体" pitchFamily="2" charset="-122"/>
              </a:endParaRPr>
            </a:p>
            <a:p>
              <a:pPr>
                <a:spcBef>
                  <a:spcPct val="0"/>
                </a:spcBef>
                <a:spcAft>
                  <a:spcPct val="0"/>
                </a:spcAft>
                <a:buSzTx/>
                <a:buFontTx/>
                <a:buChar char="•"/>
              </a:pPr>
              <a:r>
                <a:rPr lang="zh-CN" altLang="en-US" sz="1400" b="0">
                  <a:solidFill>
                    <a:schemeClr val="tx1"/>
                  </a:solidFill>
                  <a:ea typeface="宋体" pitchFamily="2" charset="-122"/>
                </a:rPr>
                <a:t>检查预算合理性</a:t>
              </a:r>
            </a:p>
            <a:p>
              <a:pPr>
                <a:spcBef>
                  <a:spcPct val="0"/>
                </a:spcBef>
                <a:spcAft>
                  <a:spcPct val="0"/>
                </a:spcAft>
                <a:buSzTx/>
                <a:buFontTx/>
                <a:buChar char="•"/>
              </a:pPr>
              <a:endParaRPr lang="en-US" altLang="zh-CN" sz="1000" b="0">
                <a:solidFill>
                  <a:schemeClr val="tx1"/>
                </a:solidFill>
                <a:ea typeface="宋体" pitchFamily="2" charset="-122"/>
              </a:endParaRPr>
            </a:p>
            <a:p>
              <a:pPr>
                <a:spcBef>
                  <a:spcPct val="0"/>
                </a:spcBef>
                <a:spcAft>
                  <a:spcPct val="0"/>
                </a:spcAft>
                <a:buSzTx/>
                <a:buFontTx/>
                <a:buChar char="•"/>
              </a:pPr>
              <a:r>
                <a:rPr lang="zh-CN" altLang="en-US" sz="1400" b="0">
                  <a:solidFill>
                    <a:schemeClr val="tx1"/>
                  </a:solidFill>
                  <a:ea typeface="宋体" pitchFamily="2" charset="-122"/>
                </a:rPr>
                <a:t>协同业务单元确保预算数据与计划一致</a:t>
              </a:r>
              <a:endParaRPr lang="en-US" altLang="zh-CN" sz="1400">
                <a:solidFill>
                  <a:schemeClr val="tx1"/>
                </a:solidFill>
                <a:ea typeface="宋体" pitchFamily="2" charset="-122"/>
              </a:endParaRPr>
            </a:p>
          </p:txBody>
        </p:sp>
        <p:sp>
          <p:nvSpPr>
            <p:cNvPr id="61457" name="Rectangle 16"/>
            <p:cNvSpPr>
              <a:spLocks noChangeArrowheads="1"/>
            </p:cNvSpPr>
            <p:nvPr/>
          </p:nvSpPr>
          <p:spPr bwMode="auto">
            <a:xfrm>
              <a:off x="4560" y="2113"/>
              <a:ext cx="912" cy="1391"/>
            </a:xfrm>
            <a:prstGeom prst="rect">
              <a:avLst/>
            </a:prstGeom>
            <a:solidFill>
              <a:srgbClr val="C0C0C0"/>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17475" indent="-117475"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39725" indent="-103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0"/>
                </a:spcAft>
                <a:buSzTx/>
                <a:buFontTx/>
                <a:buChar char="•"/>
              </a:pPr>
              <a:r>
                <a:rPr lang="zh-CN" altLang="en-US" sz="1400" b="0">
                  <a:solidFill>
                    <a:schemeClr val="tx1"/>
                  </a:solidFill>
                  <a:ea typeface="宋体" pitchFamily="2" charset="-122"/>
                </a:rPr>
                <a:t>根据重要性不同进行项目排序和可支配费用分配</a:t>
              </a:r>
              <a:endParaRPr lang="en-US" altLang="zh-CN" sz="1400" b="0">
                <a:solidFill>
                  <a:schemeClr val="tx1"/>
                </a:solidFill>
                <a:ea typeface="宋体" pitchFamily="2" charset="-122"/>
              </a:endParaRPr>
            </a:p>
            <a:p>
              <a:pPr>
                <a:spcBef>
                  <a:spcPct val="0"/>
                </a:spcBef>
                <a:spcAft>
                  <a:spcPct val="0"/>
                </a:spcAft>
                <a:buSzTx/>
                <a:buFontTx/>
                <a:buChar char="•"/>
              </a:pPr>
              <a:endParaRPr lang="en-US" altLang="zh-CN" sz="1400" b="0">
                <a:solidFill>
                  <a:schemeClr val="tx1"/>
                </a:solidFill>
                <a:ea typeface="宋体" pitchFamily="2" charset="-122"/>
              </a:endParaRPr>
            </a:p>
            <a:p>
              <a:pPr>
                <a:spcBef>
                  <a:spcPct val="0"/>
                </a:spcBef>
                <a:spcAft>
                  <a:spcPct val="0"/>
                </a:spcAft>
                <a:buSzTx/>
                <a:buFontTx/>
                <a:buChar char="•"/>
              </a:pPr>
              <a:r>
                <a:rPr lang="zh-CN" altLang="en-US" sz="1400" b="0">
                  <a:solidFill>
                    <a:schemeClr val="tx1"/>
                  </a:solidFill>
                  <a:ea typeface="宋体" pitchFamily="2" charset="-122"/>
                </a:rPr>
                <a:t>根据现有资源审批滚动预算</a:t>
              </a:r>
              <a:endParaRPr lang="en-US" altLang="zh-CN" sz="1400" b="0">
                <a:solidFill>
                  <a:schemeClr val="tx1"/>
                </a:solidFill>
                <a:ea typeface="宋体" pitchFamily="2" charset="-122"/>
              </a:endParaRPr>
            </a:p>
            <a:p>
              <a:pPr>
                <a:spcBef>
                  <a:spcPct val="0"/>
                </a:spcBef>
                <a:spcAft>
                  <a:spcPct val="0"/>
                </a:spcAft>
                <a:buSzTx/>
                <a:buFontTx/>
                <a:buChar char="•"/>
              </a:pPr>
              <a:endParaRPr lang="en-US" altLang="zh-CN" sz="1400">
                <a:solidFill>
                  <a:schemeClr val="tx1"/>
                </a:solidFill>
                <a:ea typeface="宋体" pitchFamily="2" charset="-122"/>
              </a:endParaRPr>
            </a:p>
          </p:txBody>
        </p:sp>
        <p:sp>
          <p:nvSpPr>
            <p:cNvPr id="61458" name="Line 17"/>
            <p:cNvSpPr>
              <a:spLocks noChangeShapeType="1"/>
            </p:cNvSpPr>
            <p:nvPr/>
          </p:nvSpPr>
          <p:spPr bwMode="auto">
            <a:xfrm>
              <a:off x="2640" y="2928"/>
              <a:ext cx="336" cy="0"/>
            </a:xfrm>
            <a:prstGeom prst="line">
              <a:avLst/>
            </a:prstGeom>
            <a:noFill/>
            <a:ln w="38100">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59" name="Line 18"/>
            <p:cNvSpPr>
              <a:spLocks noChangeShapeType="1"/>
            </p:cNvSpPr>
            <p:nvPr/>
          </p:nvSpPr>
          <p:spPr bwMode="auto">
            <a:xfrm>
              <a:off x="4224" y="2928"/>
              <a:ext cx="336" cy="0"/>
            </a:xfrm>
            <a:prstGeom prst="line">
              <a:avLst/>
            </a:prstGeom>
            <a:noFill/>
            <a:ln w="38100">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1460" name="Group 19"/>
            <p:cNvGrpSpPr>
              <a:grpSpLocks/>
            </p:cNvGrpSpPr>
            <p:nvPr/>
          </p:nvGrpSpPr>
          <p:grpSpPr bwMode="auto">
            <a:xfrm>
              <a:off x="2640" y="1728"/>
              <a:ext cx="336" cy="288"/>
              <a:chOff x="2544" y="1440"/>
              <a:chExt cx="336" cy="288"/>
            </a:xfrm>
          </p:grpSpPr>
          <p:sp>
            <p:nvSpPr>
              <p:cNvPr id="61483" name="AutoShape 20"/>
              <p:cNvSpPr>
                <a:spLocks noChangeArrowheads="1"/>
              </p:cNvSpPr>
              <p:nvPr/>
            </p:nvSpPr>
            <p:spPr bwMode="auto">
              <a:xfrm>
                <a:off x="2544" y="1440"/>
                <a:ext cx="240" cy="288"/>
              </a:xfrm>
              <a:prstGeom prst="chevron">
                <a:avLst>
                  <a:gd name="adj" fmla="val 59037"/>
                </a:avLst>
              </a:prstGeom>
              <a:solidFill>
                <a:srgbClr val="0000FF"/>
              </a:solid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1484" name="AutoShape 21"/>
              <p:cNvSpPr>
                <a:spLocks noChangeArrowheads="1"/>
              </p:cNvSpPr>
              <p:nvPr/>
            </p:nvSpPr>
            <p:spPr bwMode="auto">
              <a:xfrm>
                <a:off x="2640" y="1440"/>
                <a:ext cx="240" cy="288"/>
              </a:xfrm>
              <a:prstGeom prst="chevron">
                <a:avLst>
                  <a:gd name="adj" fmla="val 59037"/>
                </a:avLst>
              </a:prstGeom>
              <a:solidFill>
                <a:srgbClr val="0000FF"/>
              </a:solid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grpSp>
        <p:sp>
          <p:nvSpPr>
            <p:cNvPr id="61461" name="AutoShape 22"/>
            <p:cNvSpPr>
              <a:spLocks noChangeArrowheads="1"/>
            </p:cNvSpPr>
            <p:nvPr/>
          </p:nvSpPr>
          <p:spPr bwMode="auto">
            <a:xfrm>
              <a:off x="4224" y="1728"/>
              <a:ext cx="240" cy="288"/>
            </a:xfrm>
            <a:prstGeom prst="chevron">
              <a:avLst>
                <a:gd name="adj" fmla="val 59037"/>
              </a:avLst>
            </a:prstGeom>
            <a:solidFill>
              <a:srgbClr val="0000FF"/>
            </a:solid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1462" name="AutoShape 23"/>
            <p:cNvSpPr>
              <a:spLocks noChangeArrowheads="1"/>
            </p:cNvSpPr>
            <p:nvPr/>
          </p:nvSpPr>
          <p:spPr bwMode="auto">
            <a:xfrm>
              <a:off x="4320" y="1728"/>
              <a:ext cx="240" cy="288"/>
            </a:xfrm>
            <a:prstGeom prst="chevron">
              <a:avLst>
                <a:gd name="adj" fmla="val 59037"/>
              </a:avLst>
            </a:prstGeom>
            <a:solidFill>
              <a:srgbClr val="0000FF"/>
            </a:solid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1463" name="Line 24"/>
            <p:cNvSpPr>
              <a:spLocks noChangeShapeType="1"/>
            </p:cNvSpPr>
            <p:nvPr/>
          </p:nvSpPr>
          <p:spPr bwMode="auto">
            <a:xfrm>
              <a:off x="2160" y="3608"/>
              <a:ext cx="288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64" name="Line 25"/>
            <p:cNvSpPr>
              <a:spLocks noChangeShapeType="1"/>
            </p:cNvSpPr>
            <p:nvPr/>
          </p:nvSpPr>
          <p:spPr bwMode="auto">
            <a:xfrm flipV="1">
              <a:off x="5032" y="3504"/>
              <a:ext cx="0" cy="96"/>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1465" name="Group 47"/>
            <p:cNvGrpSpPr>
              <a:grpSpLocks/>
            </p:cNvGrpSpPr>
            <p:nvPr/>
          </p:nvGrpSpPr>
          <p:grpSpPr bwMode="auto">
            <a:xfrm>
              <a:off x="2880" y="3668"/>
              <a:ext cx="1488" cy="331"/>
              <a:chOff x="2880" y="3668"/>
              <a:chExt cx="1488" cy="331"/>
            </a:xfrm>
          </p:grpSpPr>
          <p:sp>
            <p:nvSpPr>
              <p:cNvPr id="61477" name="Rectangle 27"/>
              <p:cNvSpPr>
                <a:spLocks noChangeArrowheads="1"/>
              </p:cNvSpPr>
              <p:nvPr/>
            </p:nvSpPr>
            <p:spPr bwMode="auto">
              <a:xfrm>
                <a:off x="2880" y="3684"/>
                <a:ext cx="1296" cy="308"/>
              </a:xfrm>
              <a:prstGeom prst="rect">
                <a:avLst/>
              </a:prstGeom>
              <a:solidFill>
                <a:srgbClr val="99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1478" name="AutoShape 28"/>
              <p:cNvSpPr>
                <a:spLocks noChangeArrowheads="1"/>
              </p:cNvSpPr>
              <p:nvPr/>
            </p:nvSpPr>
            <p:spPr bwMode="auto">
              <a:xfrm>
                <a:off x="3072" y="3718"/>
                <a:ext cx="192" cy="137"/>
              </a:xfrm>
              <a:prstGeom prst="chevron">
                <a:avLst>
                  <a:gd name="adj" fmla="val 82738"/>
                </a:avLst>
              </a:prstGeom>
              <a:solidFill>
                <a:srgbClr val="0000FF"/>
              </a:solid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1479" name="Line 29"/>
              <p:cNvSpPr>
                <a:spLocks noChangeShapeType="1"/>
              </p:cNvSpPr>
              <p:nvPr/>
            </p:nvSpPr>
            <p:spPr bwMode="auto">
              <a:xfrm>
                <a:off x="2928" y="3910"/>
                <a:ext cx="432" cy="0"/>
              </a:xfrm>
              <a:prstGeom prst="line">
                <a:avLst/>
              </a:prstGeom>
              <a:noFill/>
              <a:ln w="38100">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80" name="Text Box 30"/>
              <p:cNvSpPr txBox="1">
                <a:spLocks noChangeArrowheads="1"/>
              </p:cNvSpPr>
              <p:nvPr/>
            </p:nvSpPr>
            <p:spPr bwMode="auto">
              <a:xfrm>
                <a:off x="3408" y="3752"/>
                <a:ext cx="960"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50000"/>
                  </a:spcBef>
                  <a:buSzTx/>
                </a:pPr>
                <a:endParaRPr lang="zh-CN" altLang="en-US" sz="1000">
                  <a:solidFill>
                    <a:schemeClr val="tx1"/>
                  </a:solidFill>
                  <a:ea typeface="宋体" pitchFamily="2" charset="-122"/>
                </a:endParaRPr>
              </a:p>
            </p:txBody>
          </p:sp>
          <p:sp>
            <p:nvSpPr>
              <p:cNvPr id="61481" name="Text Box 31"/>
              <p:cNvSpPr txBox="1">
                <a:spLocks noChangeArrowheads="1"/>
              </p:cNvSpPr>
              <p:nvPr/>
            </p:nvSpPr>
            <p:spPr bwMode="auto">
              <a:xfrm>
                <a:off x="3216" y="3668"/>
                <a:ext cx="96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50000"/>
                  </a:spcBef>
                  <a:buSzTx/>
                </a:pPr>
                <a:r>
                  <a:rPr lang="zh-CN" altLang="en-US" i="1">
                    <a:solidFill>
                      <a:schemeClr val="tx1"/>
                    </a:solidFill>
                    <a:ea typeface="宋体" pitchFamily="2" charset="-122"/>
                  </a:rPr>
                  <a:t>流程</a:t>
                </a:r>
              </a:p>
            </p:txBody>
          </p:sp>
          <p:sp>
            <p:nvSpPr>
              <p:cNvPr id="61482" name="Text Box 32"/>
              <p:cNvSpPr txBox="1">
                <a:spLocks noChangeArrowheads="1"/>
              </p:cNvSpPr>
              <p:nvPr/>
            </p:nvSpPr>
            <p:spPr bwMode="auto">
              <a:xfrm>
                <a:off x="3264" y="3807"/>
                <a:ext cx="96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50000"/>
                  </a:spcBef>
                  <a:buSzTx/>
                </a:pPr>
                <a:r>
                  <a:rPr lang="zh-CN" altLang="en-US" i="1">
                    <a:solidFill>
                      <a:schemeClr val="tx1"/>
                    </a:solidFill>
                    <a:ea typeface="宋体" pitchFamily="2" charset="-122"/>
                  </a:rPr>
                  <a:t>数据流</a:t>
                </a:r>
              </a:p>
            </p:txBody>
          </p:sp>
        </p:grpSp>
        <p:sp>
          <p:nvSpPr>
            <p:cNvPr id="61466" name="Line 34"/>
            <p:cNvSpPr>
              <a:spLocks noChangeShapeType="1"/>
            </p:cNvSpPr>
            <p:nvPr/>
          </p:nvSpPr>
          <p:spPr bwMode="auto">
            <a:xfrm flipV="1">
              <a:off x="2168" y="3504"/>
              <a:ext cx="0" cy="96"/>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67" name="Rectangle 35"/>
            <p:cNvSpPr>
              <a:spLocks noChangeArrowheads="1"/>
            </p:cNvSpPr>
            <p:nvPr/>
          </p:nvSpPr>
          <p:spPr bwMode="auto">
            <a:xfrm>
              <a:off x="96" y="1296"/>
              <a:ext cx="1296" cy="2736"/>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1468" name="Text Box 37"/>
            <p:cNvSpPr txBox="1">
              <a:spLocks noChangeArrowheads="1"/>
            </p:cNvSpPr>
            <p:nvPr/>
          </p:nvSpPr>
          <p:spPr bwMode="auto">
            <a:xfrm>
              <a:off x="240" y="1392"/>
              <a:ext cx="100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buFont typeface="Wingdings" pitchFamily="2" charset="2"/>
                <a:buNone/>
              </a:pPr>
              <a:r>
                <a:rPr lang="zh-CN" altLang="en-US" sz="1600" b="0">
                  <a:solidFill>
                    <a:schemeClr val="tx1"/>
                  </a:solidFill>
                  <a:ea typeface="宋体" pitchFamily="2" charset="-122"/>
                </a:rPr>
                <a:t>数据来源</a:t>
              </a:r>
            </a:p>
          </p:txBody>
        </p:sp>
        <p:sp>
          <p:nvSpPr>
            <p:cNvPr id="61469" name="Line 38"/>
            <p:cNvSpPr>
              <a:spLocks noChangeShapeType="1"/>
            </p:cNvSpPr>
            <p:nvPr/>
          </p:nvSpPr>
          <p:spPr bwMode="auto">
            <a:xfrm>
              <a:off x="1392" y="1824"/>
              <a:ext cx="192" cy="0"/>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70" name="Line 39"/>
            <p:cNvSpPr>
              <a:spLocks noChangeShapeType="1"/>
            </p:cNvSpPr>
            <p:nvPr/>
          </p:nvSpPr>
          <p:spPr bwMode="auto">
            <a:xfrm>
              <a:off x="1392" y="2368"/>
              <a:ext cx="192" cy="0"/>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71" name="Line 40"/>
            <p:cNvSpPr>
              <a:spLocks noChangeShapeType="1"/>
            </p:cNvSpPr>
            <p:nvPr/>
          </p:nvSpPr>
          <p:spPr bwMode="auto">
            <a:xfrm>
              <a:off x="1392" y="2880"/>
              <a:ext cx="192" cy="0"/>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72" name="Line 41"/>
            <p:cNvSpPr>
              <a:spLocks noChangeShapeType="1"/>
            </p:cNvSpPr>
            <p:nvPr/>
          </p:nvSpPr>
          <p:spPr bwMode="auto">
            <a:xfrm>
              <a:off x="1392" y="3424"/>
              <a:ext cx="192" cy="0"/>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73" name="Text Box 42"/>
            <p:cNvSpPr txBox="1">
              <a:spLocks noChangeArrowheads="1"/>
            </p:cNvSpPr>
            <p:nvPr/>
          </p:nvSpPr>
          <p:spPr bwMode="auto">
            <a:xfrm>
              <a:off x="240" y="1686"/>
              <a:ext cx="1008" cy="218"/>
            </a:xfrm>
            <a:prstGeom prst="rect">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50000"/>
                </a:spcBef>
                <a:buSzTx/>
              </a:pPr>
              <a:r>
                <a:rPr lang="en-US" altLang="zh-CN" sz="1600">
                  <a:solidFill>
                    <a:schemeClr val="tx1"/>
                  </a:solidFill>
                  <a:ea typeface="宋体" pitchFamily="2" charset="-122"/>
                </a:rPr>
                <a:t>3</a:t>
              </a:r>
              <a:r>
                <a:rPr lang="zh-CN" altLang="en-US" sz="1600">
                  <a:solidFill>
                    <a:schemeClr val="tx1"/>
                  </a:solidFill>
                  <a:ea typeface="宋体" pitchFamily="2" charset="-122"/>
                </a:rPr>
                <a:t>年战略计划</a:t>
              </a:r>
              <a:endParaRPr lang="en-US" altLang="zh-CN" sz="1600">
                <a:solidFill>
                  <a:schemeClr val="tx1"/>
                </a:solidFill>
                <a:ea typeface="宋体" pitchFamily="2" charset="-122"/>
              </a:endParaRPr>
            </a:p>
          </p:txBody>
        </p:sp>
        <p:sp>
          <p:nvSpPr>
            <p:cNvPr id="61474" name="Text Box 43"/>
            <p:cNvSpPr txBox="1">
              <a:spLocks noChangeArrowheads="1"/>
            </p:cNvSpPr>
            <p:nvPr/>
          </p:nvSpPr>
          <p:spPr bwMode="auto">
            <a:xfrm>
              <a:off x="240" y="2250"/>
              <a:ext cx="1008" cy="218"/>
            </a:xfrm>
            <a:prstGeom prst="rect">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50000"/>
                </a:spcBef>
                <a:buSzTx/>
              </a:pPr>
              <a:r>
                <a:rPr lang="zh-CN" altLang="en-US" sz="1600">
                  <a:solidFill>
                    <a:schemeClr val="tx1"/>
                  </a:solidFill>
                  <a:ea typeface="宋体" pitchFamily="2" charset="-122"/>
                </a:rPr>
                <a:t>年度财务目标</a:t>
              </a:r>
              <a:endParaRPr lang="en-US" altLang="zh-CN" sz="1600">
                <a:solidFill>
                  <a:schemeClr val="tx1"/>
                </a:solidFill>
                <a:ea typeface="宋体" pitchFamily="2" charset="-122"/>
              </a:endParaRPr>
            </a:p>
          </p:txBody>
        </p:sp>
        <p:sp>
          <p:nvSpPr>
            <p:cNvPr id="61475" name="Text Box 44"/>
            <p:cNvSpPr txBox="1">
              <a:spLocks noChangeArrowheads="1"/>
            </p:cNvSpPr>
            <p:nvPr/>
          </p:nvSpPr>
          <p:spPr bwMode="auto">
            <a:xfrm>
              <a:off x="240" y="2778"/>
              <a:ext cx="1008" cy="218"/>
            </a:xfrm>
            <a:prstGeom prst="rect">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50000"/>
                </a:spcBef>
                <a:buSzTx/>
              </a:pPr>
              <a:r>
                <a:rPr lang="zh-CN" altLang="en-US" sz="1600">
                  <a:solidFill>
                    <a:schemeClr val="tx1"/>
                  </a:solidFill>
                  <a:ea typeface="宋体" pitchFamily="2" charset="-122"/>
                </a:rPr>
                <a:t>年度业务目标</a:t>
              </a:r>
              <a:endParaRPr lang="en-US" altLang="zh-CN" sz="1600">
                <a:solidFill>
                  <a:schemeClr val="tx1"/>
                </a:solidFill>
                <a:ea typeface="宋体" pitchFamily="2" charset="-122"/>
              </a:endParaRPr>
            </a:p>
          </p:txBody>
        </p:sp>
        <p:sp>
          <p:nvSpPr>
            <p:cNvPr id="61476" name="Text Box 45"/>
            <p:cNvSpPr txBox="1">
              <a:spLocks noChangeArrowheads="1"/>
            </p:cNvSpPr>
            <p:nvPr/>
          </p:nvSpPr>
          <p:spPr bwMode="auto">
            <a:xfrm>
              <a:off x="240" y="3304"/>
              <a:ext cx="1008" cy="372"/>
            </a:xfrm>
            <a:prstGeom prst="rect">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50000"/>
                </a:spcBef>
                <a:buSzTx/>
              </a:pPr>
              <a:r>
                <a:rPr lang="zh-CN" altLang="en-US" sz="1600">
                  <a:solidFill>
                    <a:schemeClr val="tx1"/>
                  </a:solidFill>
                  <a:ea typeface="宋体" pitchFamily="2" charset="-122"/>
                </a:rPr>
                <a:t>短期资源配置计划</a:t>
              </a:r>
              <a:endParaRPr lang="en-US" altLang="zh-CN" sz="1600">
                <a:solidFill>
                  <a:schemeClr val="tx1"/>
                </a:solidFill>
                <a:ea typeface="宋体" pitchFamily="2" charset="-122"/>
              </a:endParaRPr>
            </a:p>
          </p:txBody>
        </p:sp>
      </p:grpSp>
      <p:sp>
        <p:nvSpPr>
          <p:cNvPr id="61447" name="Text Box 46"/>
          <p:cNvSpPr txBox="1">
            <a:spLocks noChangeArrowheads="1"/>
          </p:cNvSpPr>
          <p:nvPr>
            <p:custDataLst>
              <p:tags r:id="rId1"/>
            </p:custDataLst>
          </p:nvPr>
        </p:nvSpPr>
        <p:spPr bwMode="auto">
          <a:xfrm>
            <a:off x="12700" y="12700"/>
            <a:ext cx="127000" cy="12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endParaRPr lang="zh-CN" altLang="en-US">
              <a:solidFill>
                <a:schemeClr val="tx1"/>
              </a:solidFill>
              <a:ea typeface="宋体" pitchFamily="2" charset="-122"/>
            </a:endParaRPr>
          </a:p>
        </p:txBody>
      </p:sp>
      <p:sp>
        <p:nvSpPr>
          <p:cNvPr id="61448" name="Rectangle 52"/>
          <p:cNvSpPr>
            <a:spLocks noChangeArrowheads="1"/>
          </p:cNvSpPr>
          <p:nvPr/>
        </p:nvSpPr>
        <p:spPr bwMode="auto">
          <a:xfrm>
            <a:off x="87313" y="10318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4.1 </a:t>
            </a:r>
            <a:r>
              <a:rPr lang="zh-CN" altLang="en-GB" sz="2400">
                <a:solidFill>
                  <a:schemeClr val="folHlink"/>
                </a:solidFill>
                <a:ea typeface="宋体" pitchFamily="2" charset="-122"/>
              </a:rPr>
              <a:t>预算编制的基本方法（续）</a:t>
            </a:r>
            <a:r>
              <a:rPr lang="en-GB" altLang="zh-CN" sz="2400">
                <a:solidFill>
                  <a:schemeClr val="folHlink"/>
                </a:solidFill>
                <a:ea typeface="宋体" pitchFamily="2" charset="-122"/>
              </a:rPr>
              <a:t>– </a:t>
            </a:r>
            <a:r>
              <a:rPr lang="zh-CN" altLang="en-GB" sz="2400">
                <a:solidFill>
                  <a:schemeClr val="folHlink"/>
                </a:solidFill>
                <a:ea typeface="宋体" pitchFamily="2" charset="-122"/>
              </a:rPr>
              <a:t>滚动预算</a:t>
            </a:r>
            <a:endParaRPr lang="en-GB" altLang="zh-CN" sz="2400">
              <a:solidFill>
                <a:schemeClr val="folHlink"/>
              </a:solidFill>
              <a:ea typeface="宋体" pitchFamily="2" charset="-122"/>
            </a:endParaRPr>
          </a:p>
        </p:txBody>
      </p:sp>
      <p:sp>
        <p:nvSpPr>
          <p:cNvPr id="61449" name="Line 5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4"/>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B15777FC-50DE-4AB9-9030-C0AF0646EC38}" type="slidenum">
              <a:rPr lang="en-GB" altLang="zh-CN" sz="1100" b="0">
                <a:solidFill>
                  <a:schemeClr val="bg2"/>
                </a:solidFill>
              </a:rPr>
              <a:pPr eaLnBrk="1" hangingPunct="1"/>
              <a:t>54</a:t>
            </a:fld>
            <a:endParaRPr lang="en-GB" altLang="zh-CN" sz="1100" b="0">
              <a:solidFill>
                <a:schemeClr val="bg2"/>
              </a:solidFill>
            </a:endParaRPr>
          </a:p>
        </p:txBody>
      </p:sp>
      <p:sp>
        <p:nvSpPr>
          <p:cNvPr id="62467" name="Rectangle 2"/>
          <p:cNvSpPr>
            <a:spLocks noGrp="1" noChangeArrowheads="1"/>
          </p:cNvSpPr>
          <p:nvPr>
            <p:ph type="title"/>
          </p:nvPr>
        </p:nvSpPr>
        <p:spPr>
          <a:xfrm>
            <a:off x="0" y="433388"/>
            <a:ext cx="9144000" cy="696912"/>
          </a:xfrm>
          <a:noFill/>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lIns="90488" tIns="44450" rIns="90488" bIns="44450" anchor="b"/>
          <a:lstStyle/>
          <a:p>
            <a:pPr eaLnBrk="1" hangingPunct="1"/>
            <a:r>
              <a:rPr lang="zh-CN" altLang="en-US" sz="2000" b="1" smtClean="0">
                <a:solidFill>
                  <a:schemeClr val="tx1"/>
                </a:solidFill>
                <a:ea typeface="宋体" pitchFamily="2" charset="-122"/>
              </a:rPr>
              <a:t>举例：滚动预算流程图</a:t>
            </a:r>
            <a:endParaRPr lang="zh-CN" altLang="en-US" sz="2000" b="1" smtClean="0">
              <a:solidFill>
                <a:schemeClr val="hlink"/>
              </a:solidFill>
              <a:ea typeface="宋体" pitchFamily="2" charset="-122"/>
            </a:endParaRPr>
          </a:p>
        </p:txBody>
      </p:sp>
      <p:sp>
        <p:nvSpPr>
          <p:cNvPr id="62468" name="Rectangle 3"/>
          <p:cNvSpPr>
            <a:spLocks noGrp="1" noChangeArrowheads="1"/>
          </p:cNvSpPr>
          <p:nvPr>
            <p:ph type="body" sz="half" idx="1"/>
          </p:nvPr>
        </p:nvSpPr>
        <p:spPr>
          <a:xfrm>
            <a:off x="160338" y="1752600"/>
            <a:ext cx="4333875" cy="4335463"/>
          </a:xfrm>
        </p:spPr>
        <p:txBody>
          <a:bodyPr/>
          <a:lstStyle/>
          <a:p>
            <a:pPr algn="ctr" eaLnBrk="1" hangingPunct="1"/>
            <a:endParaRPr lang="en-US" altLang="zh-CN" sz="1800" b="1" smtClean="0">
              <a:ea typeface="宋体" pitchFamily="2" charset="-122"/>
            </a:endParaRPr>
          </a:p>
          <a:p>
            <a:pPr algn="ctr" eaLnBrk="1" hangingPunct="1"/>
            <a:endParaRPr lang="en-US" altLang="zh-CN" sz="1800" b="1" smtClean="0">
              <a:ea typeface="宋体" pitchFamily="2" charset="-122"/>
            </a:endParaRPr>
          </a:p>
          <a:p>
            <a:pPr algn="ctr" eaLnBrk="1" hangingPunct="1"/>
            <a:endParaRPr lang="en-US" altLang="zh-CN" sz="1800" b="1" smtClean="0">
              <a:ea typeface="宋体" pitchFamily="2" charset="-122"/>
            </a:endParaRPr>
          </a:p>
          <a:p>
            <a:pPr algn="ctr" eaLnBrk="1" hangingPunct="1"/>
            <a:endParaRPr lang="en-US" altLang="zh-CN" sz="1800" b="1" smtClean="0">
              <a:ea typeface="宋体" pitchFamily="2" charset="-122"/>
            </a:endParaRPr>
          </a:p>
          <a:p>
            <a:pPr algn="ctr" eaLnBrk="1" hangingPunct="1"/>
            <a:endParaRPr lang="en-US" altLang="zh-CN" sz="1800" b="1" smtClean="0">
              <a:ea typeface="宋体" pitchFamily="2" charset="-122"/>
            </a:endParaRPr>
          </a:p>
          <a:p>
            <a:pPr algn="ctr" eaLnBrk="1" hangingPunct="1"/>
            <a:endParaRPr lang="en-US" altLang="zh-CN" sz="1800" b="1" smtClean="0">
              <a:ea typeface="宋体" pitchFamily="2" charset="-122"/>
            </a:endParaRPr>
          </a:p>
          <a:p>
            <a:pPr algn="ctr" eaLnBrk="1" hangingPunct="1"/>
            <a:endParaRPr lang="en-US" altLang="zh-CN" sz="1800" b="1" smtClean="0">
              <a:ea typeface="宋体" pitchFamily="2" charset="-122"/>
            </a:endParaRPr>
          </a:p>
          <a:p>
            <a:pPr algn="ctr" eaLnBrk="1" hangingPunct="1"/>
            <a:endParaRPr lang="en-US" altLang="zh-CN" sz="2800" b="1" smtClean="0">
              <a:ea typeface="宋体" pitchFamily="2" charset="-122"/>
            </a:endParaRPr>
          </a:p>
          <a:p>
            <a:pPr algn="ctr" eaLnBrk="1" hangingPunct="1"/>
            <a:endParaRPr lang="en-US" altLang="zh-CN" sz="2800" b="1" smtClean="0">
              <a:ea typeface="宋体" pitchFamily="2" charset="-122"/>
            </a:endParaRPr>
          </a:p>
        </p:txBody>
      </p:sp>
      <p:graphicFrame>
        <p:nvGraphicFramePr>
          <p:cNvPr id="62469" name="Object 4"/>
          <p:cNvGraphicFramePr>
            <a:graphicFrameLocks noGrp="1" noChangeAspect="1"/>
          </p:cNvGraphicFramePr>
          <p:nvPr>
            <p:ph sz="half" idx="2"/>
          </p:nvPr>
        </p:nvGraphicFramePr>
        <p:xfrm>
          <a:off x="152400" y="1130300"/>
          <a:ext cx="8839200" cy="4978400"/>
        </p:xfrm>
        <a:graphic>
          <a:graphicData uri="http://schemas.openxmlformats.org/presentationml/2006/ole">
            <mc:AlternateContent xmlns:mc="http://schemas.openxmlformats.org/markup-compatibility/2006">
              <mc:Choice xmlns:v="urn:schemas-microsoft-com:vml" Requires="v">
                <p:oleObj spid="_x0000_s62484" name="Visio" r:id="rId4" imgW="12764676" imgH="5513919" progId="Visio.Drawing.11">
                  <p:embed/>
                </p:oleObj>
              </mc:Choice>
              <mc:Fallback>
                <p:oleObj name="Visio" r:id="rId4" imgW="12764676" imgH="5513919" progId="Visio.Drawing.11">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1130300"/>
                        <a:ext cx="8839200" cy="4978400"/>
                      </a:xfrm>
                      <a:prstGeom prst="rect">
                        <a:avLst/>
                      </a:prstGeom>
                      <a:solidFill>
                        <a:schemeClr val="accent2"/>
                      </a:solidFill>
                      <a:ln>
                        <a:noFill/>
                      </a:ln>
                      <a:extLs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62470" name="Text Box 5"/>
          <p:cNvSpPr txBox="1">
            <a:spLocks noChangeArrowheads="1"/>
          </p:cNvSpPr>
          <p:nvPr>
            <p:custDataLst>
              <p:tags r:id="rId2"/>
            </p:custDataLst>
          </p:nvPr>
        </p:nvSpPr>
        <p:spPr bwMode="auto">
          <a:xfrm>
            <a:off x="12700" y="12700"/>
            <a:ext cx="127000" cy="12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endParaRPr lang="zh-CN" altLang="en-US">
              <a:solidFill>
                <a:schemeClr val="tx1"/>
              </a:solidFill>
              <a:ea typeface="宋体" pitchFamily="2" charset="-122"/>
            </a:endParaRPr>
          </a:p>
        </p:txBody>
      </p:sp>
      <p:sp>
        <p:nvSpPr>
          <p:cNvPr id="62471" name="Rectangle 12"/>
          <p:cNvSpPr>
            <a:spLocks noChangeArrowheads="1"/>
          </p:cNvSpPr>
          <p:nvPr/>
        </p:nvSpPr>
        <p:spPr bwMode="auto">
          <a:xfrm>
            <a:off x="87313" y="10318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4.1 </a:t>
            </a:r>
            <a:r>
              <a:rPr lang="zh-CN" altLang="en-GB" sz="2400">
                <a:solidFill>
                  <a:schemeClr val="folHlink"/>
                </a:solidFill>
                <a:ea typeface="宋体" pitchFamily="2" charset="-122"/>
              </a:rPr>
              <a:t>预算编制的基本方法（续）</a:t>
            </a:r>
            <a:r>
              <a:rPr lang="en-GB" altLang="zh-CN" sz="2400">
                <a:solidFill>
                  <a:schemeClr val="folHlink"/>
                </a:solidFill>
                <a:ea typeface="宋体" pitchFamily="2" charset="-122"/>
              </a:rPr>
              <a:t>– </a:t>
            </a:r>
            <a:r>
              <a:rPr lang="zh-CN" altLang="en-GB" sz="2400">
                <a:solidFill>
                  <a:schemeClr val="folHlink"/>
                </a:solidFill>
                <a:ea typeface="宋体" pitchFamily="2" charset="-122"/>
              </a:rPr>
              <a:t>滚动预算</a:t>
            </a:r>
            <a:endParaRPr lang="en-GB" altLang="zh-CN" sz="2400">
              <a:solidFill>
                <a:schemeClr val="folHlink"/>
              </a:solidFill>
              <a:ea typeface="宋体" pitchFamily="2" charset="-122"/>
            </a:endParaRPr>
          </a:p>
        </p:txBody>
      </p:sp>
      <p:sp>
        <p:nvSpPr>
          <p:cNvPr id="62472" name="Line 13"/>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ctrTitle"/>
          </p:nvPr>
        </p:nvSpPr>
        <p:spPr>
          <a:xfrm>
            <a:off x="179388" y="608013"/>
            <a:ext cx="8786812" cy="820737"/>
          </a:xfrm>
        </p:spPr>
        <p:txBody>
          <a:bodyPr/>
          <a:lstStyle/>
          <a:p>
            <a:pPr eaLnBrk="1" hangingPunct="1"/>
            <a:r>
              <a:rPr lang="zh-CN" altLang="en-GB" smtClean="0">
                <a:ea typeface="宋体" pitchFamily="2" charset="-122"/>
              </a:rPr>
              <a:t>目录</a:t>
            </a:r>
          </a:p>
        </p:txBody>
      </p:sp>
      <p:sp>
        <p:nvSpPr>
          <p:cNvPr id="63491" name="Rectangle 3"/>
          <p:cNvSpPr>
            <a:spLocks noGrp="1" noChangeArrowheads="1"/>
          </p:cNvSpPr>
          <p:nvPr>
            <p:ph type="subTitle" idx="1"/>
          </p:nvPr>
        </p:nvSpPr>
        <p:spPr>
          <a:xfrm>
            <a:off x="163513" y="1219200"/>
            <a:ext cx="7431087" cy="4338638"/>
          </a:xfrm>
        </p:spPr>
        <p:txBody>
          <a:bodyPr/>
          <a:lstStyle/>
          <a:p>
            <a:pPr marL="508000" indent="-508000" eaLnBrk="1" hangingPunct="1">
              <a:buFont typeface="Arial" pitchFamily="34" charset="0"/>
              <a:buAutoNum type="arabicPeriod" startAt="4"/>
            </a:pPr>
            <a:r>
              <a:rPr lang="zh-CN" altLang="en-GB" sz="2800" b="1" smtClean="0">
                <a:ea typeface="宋体" pitchFamily="2" charset="-122"/>
              </a:rPr>
              <a:t>预算编制的基本方法和流程</a:t>
            </a:r>
          </a:p>
          <a:p>
            <a:pPr marL="508000" indent="-508000" eaLnBrk="1" hangingPunct="1"/>
            <a:endParaRPr lang="zh-CN" altLang="en-GB" sz="2800" b="1" smtClean="0">
              <a:ea typeface="宋体" pitchFamily="2" charset="-122"/>
            </a:endParaRPr>
          </a:p>
          <a:p>
            <a:pPr lvl="1" eaLnBrk="1" hangingPunct="1">
              <a:buFontTx/>
              <a:buNone/>
            </a:pPr>
            <a:r>
              <a:rPr lang="en-GB" altLang="zh-CN" b="1" smtClean="0">
                <a:solidFill>
                  <a:srgbClr val="C0C0C0"/>
                </a:solidFill>
                <a:ea typeface="宋体" pitchFamily="2" charset="-122"/>
              </a:rPr>
              <a:t>4.1 </a:t>
            </a:r>
            <a:r>
              <a:rPr lang="zh-CN" altLang="en-GB" b="1" smtClean="0">
                <a:solidFill>
                  <a:srgbClr val="C0C0C0"/>
                </a:solidFill>
                <a:ea typeface="宋体" pitchFamily="2" charset="-122"/>
              </a:rPr>
              <a:t>预算编制的基本方式、方法</a:t>
            </a:r>
          </a:p>
          <a:p>
            <a:pPr lvl="1" eaLnBrk="1" hangingPunct="1">
              <a:buFontTx/>
              <a:buNone/>
            </a:pPr>
            <a:r>
              <a:rPr lang="en-GB" altLang="zh-CN" b="1" smtClean="0">
                <a:ea typeface="宋体" pitchFamily="2" charset="-122"/>
              </a:rPr>
              <a:t>4.2 </a:t>
            </a:r>
            <a:r>
              <a:rPr lang="zh-CN" altLang="en-GB" b="1" smtClean="0">
                <a:ea typeface="宋体" pitchFamily="2" charset="-122"/>
              </a:rPr>
              <a:t>预算编制的基本流程</a:t>
            </a:r>
          </a:p>
          <a:p>
            <a:pPr lvl="1" eaLnBrk="1" hangingPunct="1">
              <a:buFontTx/>
              <a:buNone/>
            </a:pPr>
            <a:r>
              <a:rPr lang="en-US" altLang="zh-CN" b="1" smtClean="0">
                <a:solidFill>
                  <a:srgbClr val="C0C0C0"/>
                </a:solidFill>
                <a:ea typeface="宋体" pitchFamily="2" charset="-122"/>
              </a:rPr>
              <a:t>4.3 </a:t>
            </a:r>
            <a:r>
              <a:rPr lang="zh-CN" altLang="en-US" b="1" smtClean="0">
                <a:solidFill>
                  <a:srgbClr val="C0C0C0"/>
                </a:solidFill>
                <a:ea typeface="宋体" pitchFamily="2" charset="-122"/>
              </a:rPr>
              <a:t>案例介绍</a:t>
            </a:r>
            <a:endParaRPr lang="zh-CN" altLang="en-GB" b="1" smtClean="0">
              <a:solidFill>
                <a:srgbClr val="C0C0C0"/>
              </a:solidFill>
              <a:ea typeface="宋体" pitchFamily="2" charset="-122"/>
            </a:endParaRPr>
          </a:p>
          <a:p>
            <a:pPr lvl="1" eaLnBrk="1" hangingPunct="1">
              <a:buFontTx/>
              <a:buNone/>
            </a:pPr>
            <a:endParaRPr lang="zh-CN" altLang="en-GB" b="1" smtClean="0">
              <a:solidFill>
                <a:srgbClr val="C0C0C0"/>
              </a:solidFill>
              <a:ea typeface="宋体" pitchFamily="2" charset="-122"/>
            </a:endParaRPr>
          </a:p>
        </p:txBody>
      </p:sp>
      <p:sp>
        <p:nvSpPr>
          <p:cNvPr id="63492" name="Text Box 4"/>
          <p:cNvSpPr txBox="1">
            <a:spLocks noChangeArrowheads="1"/>
          </p:cNvSpPr>
          <p:nvPr/>
        </p:nvSpPr>
        <p:spPr bwMode="blackWhite">
          <a:xfrm>
            <a:off x="373063" y="5761038"/>
            <a:ext cx="3440112" cy="488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rgbClr val="FB2B15"/>
                </a:solidFill>
                <a:ea typeface="宋体" pitchFamily="2" charset="-122"/>
              </a:rPr>
              <a:t>Need to modify the format to have consistent page separator </a:t>
            </a:r>
            <a:endParaRPr lang="zh-CN" altLang="en-GB" sz="1600">
              <a:solidFill>
                <a:srgbClr val="FB2B15"/>
              </a:solidFill>
              <a:ea typeface="宋体" pitchFamily="2" charset="-122"/>
            </a:endParaRPr>
          </a:p>
        </p:txBody>
      </p:sp>
      <p:pic>
        <p:nvPicPr>
          <p:cNvPr id="63493" name="Picture 5"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455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48"/>
          <p:cNvSpPr>
            <a:spLocks noChangeArrowheads="1"/>
          </p:cNvSpPr>
          <p:nvPr/>
        </p:nvSpPr>
        <p:spPr bwMode="blackWhite">
          <a:xfrm>
            <a:off x="254000" y="2387600"/>
            <a:ext cx="8551863" cy="4102100"/>
          </a:xfrm>
          <a:prstGeom prst="rect">
            <a:avLst/>
          </a:prstGeom>
          <a:solidFill>
            <a:schemeClr val="bg1"/>
          </a:solidFill>
          <a:ln w="1905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64515" name="Text Box 13"/>
          <p:cNvSpPr txBox="1">
            <a:spLocks noChangeArrowheads="1"/>
          </p:cNvSpPr>
          <p:nvPr/>
        </p:nvSpPr>
        <p:spPr bwMode="auto">
          <a:xfrm>
            <a:off x="2984500" y="1851025"/>
            <a:ext cx="2946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1800">
                <a:solidFill>
                  <a:schemeClr val="tx1"/>
                </a:solidFill>
                <a:latin typeface="华文楷体" pitchFamily="2" charset="-122"/>
                <a:ea typeface="宋体" pitchFamily="2" charset="-122"/>
              </a:rPr>
              <a:t>预算执行结果对战略的指导</a:t>
            </a:r>
          </a:p>
        </p:txBody>
      </p:sp>
      <p:grpSp>
        <p:nvGrpSpPr>
          <p:cNvPr id="64516" name="Group 60"/>
          <p:cNvGrpSpPr>
            <a:grpSpLocks/>
          </p:cNvGrpSpPr>
          <p:nvPr/>
        </p:nvGrpSpPr>
        <p:grpSpPr bwMode="auto">
          <a:xfrm>
            <a:off x="533400" y="1071563"/>
            <a:ext cx="8051800" cy="592137"/>
            <a:chOff x="336" y="659"/>
            <a:chExt cx="5072" cy="373"/>
          </a:xfrm>
        </p:grpSpPr>
        <p:sp>
          <p:nvSpPr>
            <p:cNvPr id="64546" name="Rectangle 6"/>
            <p:cNvSpPr>
              <a:spLocks noChangeArrowheads="1"/>
            </p:cNvSpPr>
            <p:nvPr/>
          </p:nvSpPr>
          <p:spPr bwMode="auto">
            <a:xfrm>
              <a:off x="336" y="659"/>
              <a:ext cx="1000" cy="35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a:latin typeface="Times New Roman" pitchFamily="18" charset="0"/>
                  <a:ea typeface="宋体" pitchFamily="2" charset="-122"/>
                </a:rPr>
                <a:t>确定企业的战略</a:t>
              </a:r>
            </a:p>
          </p:txBody>
        </p:sp>
        <p:sp>
          <p:nvSpPr>
            <p:cNvPr id="64547" name="Rectangle 7"/>
            <p:cNvSpPr>
              <a:spLocks noChangeArrowheads="1"/>
            </p:cNvSpPr>
            <p:nvPr/>
          </p:nvSpPr>
          <p:spPr bwMode="auto">
            <a:xfrm>
              <a:off x="1680" y="659"/>
              <a:ext cx="1000" cy="35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a:latin typeface="Times New Roman" pitchFamily="18" charset="0"/>
                  <a:ea typeface="宋体" pitchFamily="2" charset="-122"/>
                </a:rPr>
                <a:t>编制企业的年度预算</a:t>
              </a:r>
            </a:p>
          </p:txBody>
        </p:sp>
        <p:sp>
          <p:nvSpPr>
            <p:cNvPr id="64548" name="Rectangle 8"/>
            <p:cNvSpPr>
              <a:spLocks noChangeArrowheads="1"/>
            </p:cNvSpPr>
            <p:nvPr/>
          </p:nvSpPr>
          <p:spPr bwMode="auto">
            <a:xfrm>
              <a:off x="3044" y="659"/>
              <a:ext cx="1000" cy="35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a:latin typeface="Times New Roman" pitchFamily="18" charset="0"/>
                  <a:ea typeface="宋体" pitchFamily="2" charset="-122"/>
                </a:rPr>
                <a:t>审批企业的年度预算</a:t>
              </a:r>
            </a:p>
          </p:txBody>
        </p:sp>
        <p:sp>
          <p:nvSpPr>
            <p:cNvPr id="64549" name="Rectangle 9"/>
            <p:cNvSpPr>
              <a:spLocks noChangeArrowheads="1"/>
            </p:cNvSpPr>
            <p:nvPr/>
          </p:nvSpPr>
          <p:spPr bwMode="auto">
            <a:xfrm>
              <a:off x="4407" y="659"/>
              <a:ext cx="1001" cy="35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a:latin typeface="Times New Roman" pitchFamily="18" charset="0"/>
                  <a:ea typeface="宋体" pitchFamily="2" charset="-122"/>
                </a:rPr>
                <a:t>预算的执行监控和调整</a:t>
              </a:r>
            </a:p>
          </p:txBody>
        </p:sp>
        <p:sp>
          <p:nvSpPr>
            <p:cNvPr id="64550" name="AutoShape 10"/>
            <p:cNvSpPr>
              <a:spLocks noChangeArrowheads="1"/>
            </p:cNvSpPr>
            <p:nvPr/>
          </p:nvSpPr>
          <p:spPr bwMode="auto">
            <a:xfrm>
              <a:off x="1344" y="775"/>
              <a:ext cx="336" cy="136"/>
            </a:xfrm>
            <a:custGeom>
              <a:avLst/>
              <a:gdLst>
                <a:gd name="T0" fmla="*/ 252 w 21600"/>
                <a:gd name="T1" fmla="*/ 0 h 21600"/>
                <a:gd name="T2" fmla="*/ 0 w 21600"/>
                <a:gd name="T3" fmla="*/ 68 h 21600"/>
                <a:gd name="T4" fmla="*/ 252 w 21600"/>
                <a:gd name="T5" fmla="*/ 136 h 21600"/>
                <a:gd name="T6" fmla="*/ 336 w 21600"/>
                <a:gd name="T7" fmla="*/ 68 h 21600"/>
                <a:gd name="T8" fmla="*/ 17694720 60000 65536"/>
                <a:gd name="T9" fmla="*/ 11796480 60000 65536"/>
                <a:gd name="T10" fmla="*/ 5898240 60000 65536"/>
                <a:gd name="T11" fmla="*/ 0 60000 65536"/>
                <a:gd name="T12" fmla="*/ 3407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317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51" name="AutoShape 11"/>
            <p:cNvSpPr>
              <a:spLocks noChangeArrowheads="1"/>
            </p:cNvSpPr>
            <p:nvPr/>
          </p:nvSpPr>
          <p:spPr bwMode="auto">
            <a:xfrm>
              <a:off x="4080" y="775"/>
              <a:ext cx="336" cy="136"/>
            </a:xfrm>
            <a:custGeom>
              <a:avLst/>
              <a:gdLst>
                <a:gd name="T0" fmla="*/ 252 w 21600"/>
                <a:gd name="T1" fmla="*/ 0 h 21600"/>
                <a:gd name="T2" fmla="*/ 0 w 21600"/>
                <a:gd name="T3" fmla="*/ 68 h 21600"/>
                <a:gd name="T4" fmla="*/ 252 w 21600"/>
                <a:gd name="T5" fmla="*/ 136 h 21600"/>
                <a:gd name="T6" fmla="*/ 336 w 21600"/>
                <a:gd name="T7" fmla="*/ 68 h 21600"/>
                <a:gd name="T8" fmla="*/ 17694720 60000 65536"/>
                <a:gd name="T9" fmla="*/ 11796480 60000 65536"/>
                <a:gd name="T10" fmla="*/ 5898240 60000 65536"/>
                <a:gd name="T11" fmla="*/ 0 60000 65536"/>
                <a:gd name="T12" fmla="*/ 3407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317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52" name="AutoShape 12"/>
            <p:cNvSpPr>
              <a:spLocks noChangeArrowheads="1"/>
            </p:cNvSpPr>
            <p:nvPr/>
          </p:nvSpPr>
          <p:spPr bwMode="auto">
            <a:xfrm>
              <a:off x="2712" y="775"/>
              <a:ext cx="336" cy="136"/>
            </a:xfrm>
            <a:custGeom>
              <a:avLst/>
              <a:gdLst>
                <a:gd name="T0" fmla="*/ 252 w 21600"/>
                <a:gd name="T1" fmla="*/ 0 h 21600"/>
                <a:gd name="T2" fmla="*/ 0 w 21600"/>
                <a:gd name="T3" fmla="*/ 68 h 21600"/>
                <a:gd name="T4" fmla="*/ 252 w 21600"/>
                <a:gd name="T5" fmla="*/ 136 h 21600"/>
                <a:gd name="T6" fmla="*/ 336 w 21600"/>
                <a:gd name="T7" fmla="*/ 68 h 21600"/>
                <a:gd name="T8" fmla="*/ 17694720 60000 65536"/>
                <a:gd name="T9" fmla="*/ 11796480 60000 65536"/>
                <a:gd name="T10" fmla="*/ 5898240 60000 65536"/>
                <a:gd name="T11" fmla="*/ 0 60000 65536"/>
                <a:gd name="T12" fmla="*/ 3407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317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cxnSp>
          <p:nvCxnSpPr>
            <p:cNvPr id="64553" name="AutoShape 14"/>
            <p:cNvCxnSpPr>
              <a:cxnSpLocks noChangeShapeType="1"/>
            </p:cNvCxnSpPr>
            <p:nvPr/>
          </p:nvCxnSpPr>
          <p:spPr bwMode="auto">
            <a:xfrm rot="5400000">
              <a:off x="2871" y="-1004"/>
              <a:ext cx="1" cy="4072"/>
            </a:xfrm>
            <a:prstGeom prst="bentConnector3">
              <a:avLst>
                <a:gd name="adj1" fmla="val 14400000"/>
              </a:avLst>
            </a:prstGeom>
            <a:noFill/>
            <a:ln w="63500">
              <a:solidFill>
                <a:schemeClr val="accent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4517" name="Rectangle 16"/>
          <p:cNvSpPr>
            <a:spLocks noGrp="1" noChangeArrowheads="1"/>
          </p:cNvSpPr>
          <p:nvPr>
            <p:ph type="subTitle" idx="1"/>
          </p:nvPr>
        </p:nvSpPr>
        <p:spPr>
          <a:xfrm>
            <a:off x="88900" y="84138"/>
            <a:ext cx="8805863" cy="703262"/>
          </a:xfrm>
        </p:spPr>
        <p:txBody>
          <a:bodyPr/>
          <a:lstStyle/>
          <a:p>
            <a:pPr marL="381000" indent="-381000" eaLnBrk="1" hangingPunct="1"/>
            <a:r>
              <a:rPr lang="en-GB" altLang="zh-CN" sz="2400" b="1" smtClean="0">
                <a:solidFill>
                  <a:schemeClr val="folHlink"/>
                </a:solidFill>
                <a:ea typeface="宋体" pitchFamily="2" charset="-122"/>
              </a:rPr>
              <a:t>4.2 </a:t>
            </a:r>
            <a:r>
              <a:rPr lang="zh-CN" altLang="en-GB" sz="2400" b="1" smtClean="0">
                <a:solidFill>
                  <a:schemeClr val="folHlink"/>
                </a:solidFill>
                <a:ea typeface="宋体" pitchFamily="2" charset="-122"/>
              </a:rPr>
              <a:t>预算编制的基本流程</a:t>
            </a:r>
            <a:endParaRPr lang="zh-CN" altLang="en-GB" b="1" smtClean="0">
              <a:ea typeface="宋体" pitchFamily="2" charset="-122"/>
            </a:endParaRPr>
          </a:p>
        </p:txBody>
      </p:sp>
      <p:grpSp>
        <p:nvGrpSpPr>
          <p:cNvPr id="64518" name="Group 61"/>
          <p:cNvGrpSpPr>
            <a:grpSpLocks/>
          </p:cNvGrpSpPr>
          <p:nvPr/>
        </p:nvGrpSpPr>
        <p:grpSpPr bwMode="auto">
          <a:xfrm>
            <a:off x="800100" y="2578100"/>
            <a:ext cx="7670800" cy="3835400"/>
            <a:chOff x="504" y="1624"/>
            <a:chExt cx="4832" cy="2416"/>
          </a:xfrm>
        </p:grpSpPr>
        <p:sp>
          <p:nvSpPr>
            <p:cNvPr id="64521" name="Rectangle 19"/>
            <p:cNvSpPr>
              <a:spLocks noChangeArrowheads="1"/>
            </p:cNvSpPr>
            <p:nvPr/>
          </p:nvSpPr>
          <p:spPr bwMode="auto">
            <a:xfrm>
              <a:off x="504" y="1624"/>
              <a:ext cx="1152" cy="336"/>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sz="2400" b="0">
                  <a:latin typeface="Times New Roman" pitchFamily="18" charset="0"/>
                  <a:ea typeface="宋体" pitchFamily="2" charset="-122"/>
                </a:rPr>
                <a:t>预算目标</a:t>
              </a:r>
            </a:p>
          </p:txBody>
        </p:sp>
        <p:sp>
          <p:nvSpPr>
            <p:cNvPr id="64522" name="Rectangle 20"/>
            <p:cNvSpPr>
              <a:spLocks noChangeArrowheads="1"/>
            </p:cNvSpPr>
            <p:nvPr/>
          </p:nvSpPr>
          <p:spPr bwMode="auto">
            <a:xfrm>
              <a:off x="2088" y="1624"/>
              <a:ext cx="1440" cy="336"/>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sz="2400" b="0">
                  <a:latin typeface="Times New Roman" pitchFamily="18" charset="0"/>
                  <a:ea typeface="宋体" pitchFamily="2" charset="-122"/>
                </a:rPr>
                <a:t>预算编制</a:t>
              </a:r>
            </a:p>
          </p:txBody>
        </p:sp>
        <p:sp>
          <p:nvSpPr>
            <p:cNvPr id="64523" name="Rectangle 21"/>
            <p:cNvSpPr>
              <a:spLocks noChangeArrowheads="1"/>
            </p:cNvSpPr>
            <p:nvPr/>
          </p:nvSpPr>
          <p:spPr bwMode="auto">
            <a:xfrm>
              <a:off x="4104" y="1624"/>
              <a:ext cx="1224" cy="336"/>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sz="2400" b="0">
                  <a:latin typeface="Times New Roman" pitchFamily="18" charset="0"/>
                  <a:ea typeface="宋体" pitchFamily="2" charset="-122"/>
                </a:rPr>
                <a:t>预算监控</a:t>
              </a:r>
            </a:p>
          </p:txBody>
        </p:sp>
        <p:sp>
          <p:nvSpPr>
            <p:cNvPr id="64524" name="Rectangle 22"/>
            <p:cNvSpPr>
              <a:spLocks noChangeArrowheads="1"/>
            </p:cNvSpPr>
            <p:nvPr/>
          </p:nvSpPr>
          <p:spPr bwMode="auto">
            <a:xfrm>
              <a:off x="504" y="2160"/>
              <a:ext cx="1152" cy="381"/>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sz="1600" b="0">
                  <a:solidFill>
                    <a:schemeClr val="bg2"/>
                  </a:solidFill>
                  <a:latin typeface="Times New Roman" pitchFamily="18" charset="0"/>
                  <a:ea typeface="宋体" pitchFamily="2" charset="-122"/>
                </a:rPr>
                <a:t>明确公司目标</a:t>
              </a:r>
            </a:p>
          </p:txBody>
        </p:sp>
        <p:sp>
          <p:nvSpPr>
            <p:cNvPr id="64525" name="Rectangle 24"/>
            <p:cNvSpPr>
              <a:spLocks noChangeArrowheads="1"/>
            </p:cNvSpPr>
            <p:nvPr/>
          </p:nvSpPr>
          <p:spPr bwMode="auto">
            <a:xfrm>
              <a:off x="504" y="2792"/>
              <a:ext cx="1152" cy="32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sz="1600" b="0">
                  <a:solidFill>
                    <a:schemeClr val="bg2"/>
                  </a:solidFill>
                  <a:latin typeface="Times New Roman" pitchFamily="18" charset="0"/>
                  <a:ea typeface="宋体" pitchFamily="2" charset="-122"/>
                </a:rPr>
                <a:t>预算标准化</a:t>
              </a:r>
            </a:p>
          </p:txBody>
        </p:sp>
        <p:sp>
          <p:nvSpPr>
            <p:cNvPr id="64526" name="Rectangle 26"/>
            <p:cNvSpPr>
              <a:spLocks noChangeArrowheads="1"/>
            </p:cNvSpPr>
            <p:nvPr/>
          </p:nvSpPr>
          <p:spPr bwMode="auto">
            <a:xfrm>
              <a:off x="504" y="3384"/>
              <a:ext cx="1152" cy="336"/>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sz="1600" b="0">
                  <a:solidFill>
                    <a:schemeClr val="bg2"/>
                  </a:solidFill>
                  <a:latin typeface="Times New Roman" pitchFamily="18" charset="0"/>
                  <a:ea typeface="宋体" pitchFamily="2" charset="-122"/>
                </a:rPr>
                <a:t>系统评估</a:t>
              </a:r>
            </a:p>
          </p:txBody>
        </p:sp>
        <p:sp>
          <p:nvSpPr>
            <p:cNvPr id="64527" name="Rectangle 27"/>
            <p:cNvSpPr>
              <a:spLocks noChangeArrowheads="1"/>
            </p:cNvSpPr>
            <p:nvPr/>
          </p:nvSpPr>
          <p:spPr bwMode="auto">
            <a:xfrm>
              <a:off x="2088" y="2160"/>
              <a:ext cx="1440" cy="38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sz="1600" b="0">
                  <a:solidFill>
                    <a:schemeClr val="bg2"/>
                  </a:solidFill>
                  <a:latin typeface="Times New Roman" pitchFamily="18" charset="0"/>
                  <a:ea typeface="宋体" pitchFamily="2" charset="-122"/>
                </a:rPr>
                <a:t>收集收入和支出信息</a:t>
              </a:r>
            </a:p>
            <a:p>
              <a:pPr eaLnBrk="1" hangingPunct="1">
                <a:buSzTx/>
              </a:pPr>
              <a:r>
                <a:rPr kumimoji="1" lang="zh-CN" altLang="en-US" sz="1600" b="0">
                  <a:solidFill>
                    <a:schemeClr val="bg2"/>
                  </a:solidFill>
                  <a:latin typeface="Times New Roman" pitchFamily="18" charset="0"/>
                  <a:ea typeface="宋体" pitchFamily="2" charset="-122"/>
                </a:rPr>
                <a:t>准备初步的预算预测</a:t>
              </a:r>
            </a:p>
          </p:txBody>
        </p:sp>
        <p:sp>
          <p:nvSpPr>
            <p:cNvPr id="64528" name="Rectangle 29"/>
            <p:cNvSpPr>
              <a:spLocks noChangeArrowheads="1"/>
            </p:cNvSpPr>
            <p:nvPr/>
          </p:nvSpPr>
          <p:spPr bwMode="auto">
            <a:xfrm>
              <a:off x="2072" y="2688"/>
              <a:ext cx="1464" cy="336"/>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sz="1600" b="0">
                  <a:solidFill>
                    <a:schemeClr val="bg2"/>
                  </a:solidFill>
                  <a:latin typeface="Times New Roman" pitchFamily="18" charset="0"/>
                  <a:ea typeface="宋体" pitchFamily="2" charset="-122"/>
                </a:rPr>
                <a:t>通过检查和分析资金</a:t>
              </a:r>
            </a:p>
            <a:p>
              <a:pPr eaLnBrk="1" hangingPunct="1">
                <a:buSzTx/>
              </a:pPr>
              <a:r>
                <a:rPr kumimoji="1" lang="zh-CN" altLang="en-US" sz="1600" b="0">
                  <a:solidFill>
                    <a:schemeClr val="bg2"/>
                  </a:solidFill>
                  <a:latin typeface="Times New Roman" pitchFamily="18" charset="0"/>
                  <a:ea typeface="宋体" pitchFamily="2" charset="-122"/>
                </a:rPr>
                <a:t>数额验证预算数据</a:t>
              </a:r>
            </a:p>
          </p:txBody>
        </p:sp>
        <p:sp>
          <p:nvSpPr>
            <p:cNvPr id="64529" name="Rectangle 31"/>
            <p:cNvSpPr>
              <a:spLocks noChangeArrowheads="1"/>
            </p:cNvSpPr>
            <p:nvPr/>
          </p:nvSpPr>
          <p:spPr bwMode="auto">
            <a:xfrm>
              <a:off x="2072" y="3168"/>
              <a:ext cx="1464" cy="38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sz="1600" b="0">
                  <a:solidFill>
                    <a:schemeClr val="bg2"/>
                  </a:solidFill>
                  <a:latin typeface="Times New Roman" pitchFamily="18" charset="0"/>
                  <a:ea typeface="宋体" pitchFamily="2" charset="-122"/>
                </a:rPr>
                <a:t>编制现金预算</a:t>
              </a:r>
              <a:r>
                <a:rPr kumimoji="1" lang="en-US" altLang="zh-CN" sz="1600" b="0">
                  <a:solidFill>
                    <a:schemeClr val="bg2"/>
                  </a:solidFill>
                  <a:latin typeface="Times New Roman" pitchFamily="18" charset="0"/>
                  <a:ea typeface="宋体" pitchFamily="2" charset="-122"/>
                </a:rPr>
                <a:t>,</a:t>
              </a:r>
              <a:r>
                <a:rPr kumimoji="1" lang="zh-CN" altLang="en-US" sz="1600" b="0">
                  <a:solidFill>
                    <a:schemeClr val="bg2"/>
                  </a:solidFill>
                  <a:latin typeface="Times New Roman" pitchFamily="18" charset="0"/>
                  <a:ea typeface="宋体" pitchFamily="2" charset="-122"/>
                </a:rPr>
                <a:t>通过损益</a:t>
              </a:r>
            </a:p>
            <a:p>
              <a:pPr eaLnBrk="1" hangingPunct="1">
                <a:buSzTx/>
              </a:pPr>
              <a:r>
                <a:rPr kumimoji="1" lang="zh-CN" altLang="en-US" sz="1600" b="0">
                  <a:solidFill>
                    <a:schemeClr val="bg2"/>
                  </a:solidFill>
                  <a:latin typeface="Times New Roman" pitchFamily="18" charset="0"/>
                  <a:ea typeface="宋体" pitchFamily="2" charset="-122"/>
                </a:rPr>
                <a:t>平衡表监控现金流</a:t>
              </a:r>
            </a:p>
          </p:txBody>
        </p:sp>
        <p:sp>
          <p:nvSpPr>
            <p:cNvPr id="64530" name="Rectangle 33"/>
            <p:cNvSpPr>
              <a:spLocks noChangeArrowheads="1"/>
            </p:cNvSpPr>
            <p:nvPr/>
          </p:nvSpPr>
          <p:spPr bwMode="auto">
            <a:xfrm>
              <a:off x="2088" y="3656"/>
              <a:ext cx="1448" cy="38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sz="1600" b="0">
                  <a:solidFill>
                    <a:schemeClr val="bg2"/>
                  </a:solidFill>
                  <a:latin typeface="Times New Roman" pitchFamily="18" charset="0"/>
                  <a:ea typeface="宋体" pitchFamily="2" charset="-122"/>
                </a:rPr>
                <a:t>检查预算过程</a:t>
              </a:r>
              <a:r>
                <a:rPr kumimoji="1" lang="en-US" altLang="zh-CN" sz="1600" b="0">
                  <a:solidFill>
                    <a:schemeClr val="bg2"/>
                  </a:solidFill>
                  <a:latin typeface="Times New Roman" pitchFamily="18" charset="0"/>
                  <a:ea typeface="宋体" pitchFamily="2" charset="-122"/>
                </a:rPr>
                <a:t>,</a:t>
              </a:r>
              <a:r>
                <a:rPr kumimoji="1" lang="zh-CN" altLang="en-US" sz="1600" b="0">
                  <a:solidFill>
                    <a:schemeClr val="bg2"/>
                  </a:solidFill>
                  <a:latin typeface="Times New Roman" pitchFamily="18" charset="0"/>
                  <a:ea typeface="宋体" pitchFamily="2" charset="-122"/>
                </a:rPr>
                <a:t>编制主预算</a:t>
              </a:r>
            </a:p>
          </p:txBody>
        </p:sp>
        <p:sp>
          <p:nvSpPr>
            <p:cNvPr id="64531" name="Rectangle 34"/>
            <p:cNvSpPr>
              <a:spLocks noChangeArrowheads="1"/>
            </p:cNvSpPr>
            <p:nvPr/>
          </p:nvSpPr>
          <p:spPr bwMode="auto">
            <a:xfrm>
              <a:off x="4056" y="2168"/>
              <a:ext cx="1272" cy="37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sz="1600" b="0">
                  <a:solidFill>
                    <a:schemeClr val="bg2"/>
                  </a:solidFill>
                  <a:latin typeface="Times New Roman" pitchFamily="18" charset="0"/>
                  <a:ea typeface="宋体" pitchFamily="2" charset="-122"/>
                </a:rPr>
                <a:t>分析实际情况</a:t>
              </a:r>
            </a:p>
            <a:p>
              <a:pPr eaLnBrk="1" hangingPunct="1">
                <a:buSzTx/>
              </a:pPr>
              <a:r>
                <a:rPr kumimoji="1" lang="zh-CN" altLang="en-US" sz="1600" b="0">
                  <a:solidFill>
                    <a:schemeClr val="bg2"/>
                  </a:solidFill>
                  <a:latin typeface="Times New Roman" pitchFamily="18" charset="0"/>
                  <a:ea typeface="宋体" pitchFamily="2" charset="-122"/>
                </a:rPr>
                <a:t>与预算的差异</a:t>
              </a:r>
            </a:p>
          </p:txBody>
        </p:sp>
        <p:sp>
          <p:nvSpPr>
            <p:cNvPr id="64532" name="Rectangle 36"/>
            <p:cNvSpPr>
              <a:spLocks noChangeArrowheads="1"/>
            </p:cNvSpPr>
            <p:nvPr/>
          </p:nvSpPr>
          <p:spPr bwMode="auto">
            <a:xfrm>
              <a:off x="4056" y="2688"/>
              <a:ext cx="1272" cy="58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sz="1600" b="0">
                  <a:solidFill>
                    <a:schemeClr val="bg2"/>
                  </a:solidFill>
                  <a:latin typeface="Times New Roman" pitchFamily="18" charset="0"/>
                  <a:ea typeface="宋体" pitchFamily="2" charset="-122"/>
                </a:rPr>
                <a:t>监控差异的产生</a:t>
              </a:r>
            </a:p>
            <a:p>
              <a:pPr eaLnBrk="1" hangingPunct="1">
                <a:buSzTx/>
              </a:pPr>
              <a:r>
                <a:rPr kumimoji="1" lang="zh-CN" altLang="en-US" sz="1600" b="0">
                  <a:solidFill>
                    <a:schemeClr val="bg2"/>
                  </a:solidFill>
                  <a:latin typeface="Times New Roman" pitchFamily="18" charset="0"/>
                  <a:ea typeface="宋体" pitchFamily="2" charset="-122"/>
                </a:rPr>
                <a:t>分析错误</a:t>
              </a:r>
              <a:r>
                <a:rPr kumimoji="1" lang="en-US" altLang="zh-CN" sz="1600" b="0">
                  <a:solidFill>
                    <a:schemeClr val="bg2"/>
                  </a:solidFill>
                  <a:latin typeface="Times New Roman" pitchFamily="18" charset="0"/>
                  <a:ea typeface="宋体" pitchFamily="2" charset="-122"/>
                </a:rPr>
                <a:t>,</a:t>
              </a:r>
              <a:r>
                <a:rPr kumimoji="1" lang="zh-CN" altLang="en-US" sz="1600" b="0">
                  <a:solidFill>
                    <a:schemeClr val="bg2"/>
                  </a:solidFill>
                  <a:latin typeface="Times New Roman" pitchFamily="18" charset="0"/>
                  <a:ea typeface="宋体" pitchFamily="2" charset="-122"/>
                </a:rPr>
                <a:t>检查</a:t>
              </a:r>
            </a:p>
            <a:p>
              <a:pPr eaLnBrk="1" hangingPunct="1">
                <a:buSzTx/>
              </a:pPr>
              <a:r>
                <a:rPr kumimoji="1" lang="zh-CN" altLang="en-US" sz="1600" b="0">
                  <a:solidFill>
                    <a:schemeClr val="bg2"/>
                  </a:solidFill>
                  <a:latin typeface="Times New Roman" pitchFamily="18" charset="0"/>
                  <a:ea typeface="宋体" pitchFamily="2" charset="-122"/>
                </a:rPr>
                <a:t>未估计到的情况</a:t>
              </a:r>
            </a:p>
          </p:txBody>
        </p:sp>
        <p:sp>
          <p:nvSpPr>
            <p:cNvPr id="64533" name="Rectangle 38"/>
            <p:cNvSpPr>
              <a:spLocks noChangeArrowheads="1"/>
            </p:cNvSpPr>
            <p:nvPr/>
          </p:nvSpPr>
          <p:spPr bwMode="auto">
            <a:xfrm>
              <a:off x="4064" y="3464"/>
              <a:ext cx="1272" cy="48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sz="1600" b="0">
                  <a:solidFill>
                    <a:schemeClr val="bg2"/>
                  </a:solidFill>
                  <a:latin typeface="Times New Roman" pitchFamily="18" charset="0"/>
                  <a:ea typeface="宋体" pitchFamily="2" charset="-122"/>
                </a:rPr>
                <a:t>重新预测和修正</a:t>
              </a:r>
              <a:r>
                <a:rPr kumimoji="1" lang="en-US" altLang="zh-CN" sz="1600" b="0">
                  <a:solidFill>
                    <a:schemeClr val="bg2"/>
                  </a:solidFill>
                  <a:latin typeface="Times New Roman" pitchFamily="18" charset="0"/>
                  <a:ea typeface="宋体" pitchFamily="2" charset="-122"/>
                </a:rPr>
                <a:t>,</a:t>
              </a:r>
              <a:r>
                <a:rPr kumimoji="1" lang="zh-CN" altLang="en-US" sz="1600" b="0">
                  <a:solidFill>
                    <a:schemeClr val="bg2"/>
                  </a:solidFill>
                  <a:latin typeface="Times New Roman" pitchFamily="18" charset="0"/>
                  <a:ea typeface="宋体" pitchFamily="2" charset="-122"/>
                </a:rPr>
                <a:t>考虑</a:t>
              </a:r>
            </a:p>
            <a:p>
              <a:pPr eaLnBrk="1" hangingPunct="1">
                <a:buSzTx/>
              </a:pPr>
              <a:r>
                <a:rPr kumimoji="1" lang="zh-CN" altLang="en-US" sz="1600" b="0">
                  <a:solidFill>
                    <a:schemeClr val="bg2"/>
                  </a:solidFill>
                  <a:latin typeface="Times New Roman" pitchFamily="18" charset="0"/>
                  <a:ea typeface="宋体" pitchFamily="2" charset="-122"/>
                </a:rPr>
                <a:t>使用其他形式的预算</a:t>
              </a:r>
              <a:r>
                <a:rPr kumimoji="1" lang="en-US" altLang="zh-CN" sz="1600" b="0">
                  <a:solidFill>
                    <a:schemeClr val="bg2"/>
                  </a:solidFill>
                  <a:latin typeface="Times New Roman" pitchFamily="18" charset="0"/>
                  <a:ea typeface="宋体" pitchFamily="2" charset="-122"/>
                </a:rPr>
                <a:t>,</a:t>
              </a:r>
            </a:p>
            <a:p>
              <a:pPr eaLnBrk="1" hangingPunct="1">
                <a:buSzTx/>
              </a:pPr>
              <a:r>
                <a:rPr kumimoji="1" lang="zh-CN" altLang="en-US" sz="1600" b="0">
                  <a:solidFill>
                    <a:schemeClr val="bg2"/>
                  </a:solidFill>
                  <a:latin typeface="Times New Roman" pitchFamily="18" charset="0"/>
                  <a:ea typeface="宋体" pitchFamily="2" charset="-122"/>
                </a:rPr>
                <a:t>积累经验</a:t>
              </a:r>
            </a:p>
          </p:txBody>
        </p:sp>
        <p:sp>
          <p:nvSpPr>
            <p:cNvPr id="64534" name="AutoShape 45"/>
            <p:cNvSpPr>
              <a:spLocks noChangeArrowheads="1"/>
            </p:cNvSpPr>
            <p:nvPr/>
          </p:nvSpPr>
          <p:spPr bwMode="auto">
            <a:xfrm>
              <a:off x="928" y="1984"/>
              <a:ext cx="304" cy="160"/>
            </a:xfrm>
            <a:prstGeom prst="down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4535" name="AutoShape 49"/>
            <p:cNvSpPr>
              <a:spLocks noChangeArrowheads="1"/>
            </p:cNvSpPr>
            <p:nvPr/>
          </p:nvSpPr>
          <p:spPr bwMode="auto">
            <a:xfrm>
              <a:off x="2648" y="1984"/>
              <a:ext cx="304" cy="160"/>
            </a:xfrm>
            <a:prstGeom prst="down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4536" name="AutoShape 50"/>
            <p:cNvSpPr>
              <a:spLocks noChangeArrowheads="1"/>
            </p:cNvSpPr>
            <p:nvPr/>
          </p:nvSpPr>
          <p:spPr bwMode="auto">
            <a:xfrm>
              <a:off x="4544" y="1984"/>
              <a:ext cx="304" cy="160"/>
            </a:xfrm>
            <a:prstGeom prst="down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cxnSp>
          <p:nvCxnSpPr>
            <p:cNvPr id="64537" name="AutoShape 51"/>
            <p:cNvCxnSpPr>
              <a:cxnSpLocks noChangeShapeType="1"/>
              <a:stCxn id="64526" idx="3"/>
              <a:endCxn id="64527" idx="1"/>
            </p:cNvCxnSpPr>
            <p:nvPr/>
          </p:nvCxnSpPr>
          <p:spPr bwMode="blackWhite">
            <a:xfrm flipV="1">
              <a:off x="1656" y="2352"/>
              <a:ext cx="432" cy="1200"/>
            </a:xfrm>
            <a:prstGeom prst="bentConnector3">
              <a:avLst>
                <a:gd name="adj1" fmla="val 50000"/>
              </a:avLst>
            </a:prstGeom>
            <a:noFill/>
            <a:ln w="9525">
              <a:solidFill>
                <a:schemeClr val="folHlink"/>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38" name="AutoShape 52"/>
            <p:cNvCxnSpPr>
              <a:cxnSpLocks noChangeShapeType="1"/>
              <a:stCxn id="64524" idx="2"/>
              <a:endCxn id="64525" idx="0"/>
            </p:cNvCxnSpPr>
            <p:nvPr/>
          </p:nvCxnSpPr>
          <p:spPr bwMode="blackWhite">
            <a:xfrm>
              <a:off x="1080" y="2541"/>
              <a:ext cx="0" cy="251"/>
            </a:xfrm>
            <a:prstGeom prst="straightConnector1">
              <a:avLst/>
            </a:prstGeom>
            <a:noFill/>
            <a:ln w="952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39" name="AutoShape 53"/>
            <p:cNvCxnSpPr>
              <a:cxnSpLocks noChangeShapeType="1"/>
              <a:stCxn id="64525" idx="2"/>
              <a:endCxn id="64526" idx="0"/>
            </p:cNvCxnSpPr>
            <p:nvPr/>
          </p:nvCxnSpPr>
          <p:spPr bwMode="blackWhite">
            <a:xfrm>
              <a:off x="1080" y="3120"/>
              <a:ext cx="0" cy="264"/>
            </a:xfrm>
            <a:prstGeom prst="straightConnector1">
              <a:avLst/>
            </a:prstGeom>
            <a:noFill/>
            <a:ln w="952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40" name="AutoShape 54"/>
            <p:cNvCxnSpPr>
              <a:cxnSpLocks noChangeShapeType="1"/>
              <a:stCxn id="64527" idx="2"/>
              <a:endCxn id="64528" idx="0"/>
            </p:cNvCxnSpPr>
            <p:nvPr/>
          </p:nvCxnSpPr>
          <p:spPr bwMode="blackWhite">
            <a:xfrm flipH="1">
              <a:off x="2804" y="2544"/>
              <a:ext cx="4" cy="144"/>
            </a:xfrm>
            <a:prstGeom prst="straightConnector1">
              <a:avLst/>
            </a:prstGeom>
            <a:noFill/>
            <a:ln w="952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41" name="AutoShape 55"/>
            <p:cNvCxnSpPr>
              <a:cxnSpLocks noChangeShapeType="1"/>
              <a:stCxn id="64528" idx="2"/>
              <a:endCxn id="64529" idx="0"/>
            </p:cNvCxnSpPr>
            <p:nvPr/>
          </p:nvCxnSpPr>
          <p:spPr bwMode="blackWhite">
            <a:xfrm>
              <a:off x="2804" y="3024"/>
              <a:ext cx="0" cy="144"/>
            </a:xfrm>
            <a:prstGeom prst="straightConnector1">
              <a:avLst/>
            </a:prstGeom>
            <a:noFill/>
            <a:ln w="952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42" name="AutoShape 56"/>
            <p:cNvCxnSpPr>
              <a:cxnSpLocks noChangeShapeType="1"/>
              <a:stCxn id="64529" idx="2"/>
              <a:endCxn id="64530" idx="0"/>
            </p:cNvCxnSpPr>
            <p:nvPr/>
          </p:nvCxnSpPr>
          <p:spPr bwMode="blackWhite">
            <a:xfrm>
              <a:off x="2804" y="3552"/>
              <a:ext cx="8" cy="104"/>
            </a:xfrm>
            <a:prstGeom prst="straightConnector1">
              <a:avLst/>
            </a:prstGeom>
            <a:noFill/>
            <a:ln w="952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43" name="AutoShape 57"/>
            <p:cNvCxnSpPr>
              <a:cxnSpLocks noChangeShapeType="1"/>
              <a:stCxn id="64530" idx="3"/>
              <a:endCxn id="64531" idx="1"/>
            </p:cNvCxnSpPr>
            <p:nvPr/>
          </p:nvCxnSpPr>
          <p:spPr bwMode="blackWhite">
            <a:xfrm flipV="1">
              <a:off x="3536" y="2355"/>
              <a:ext cx="520" cy="1493"/>
            </a:xfrm>
            <a:prstGeom prst="bentConnector3">
              <a:avLst>
                <a:gd name="adj1" fmla="val 50000"/>
              </a:avLst>
            </a:prstGeom>
            <a:noFill/>
            <a:ln w="9525">
              <a:solidFill>
                <a:schemeClr val="folHlink"/>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44" name="AutoShape 58"/>
            <p:cNvCxnSpPr>
              <a:cxnSpLocks noChangeShapeType="1"/>
              <a:stCxn id="64531" idx="2"/>
              <a:endCxn id="64532" idx="0"/>
            </p:cNvCxnSpPr>
            <p:nvPr/>
          </p:nvCxnSpPr>
          <p:spPr bwMode="blackWhite">
            <a:xfrm>
              <a:off x="4692" y="2541"/>
              <a:ext cx="0" cy="147"/>
            </a:xfrm>
            <a:prstGeom prst="straightConnector1">
              <a:avLst/>
            </a:prstGeom>
            <a:noFill/>
            <a:ln w="952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45" name="AutoShape 59"/>
            <p:cNvCxnSpPr>
              <a:cxnSpLocks noChangeShapeType="1"/>
              <a:stCxn id="64532" idx="2"/>
              <a:endCxn id="64533" idx="0"/>
            </p:cNvCxnSpPr>
            <p:nvPr/>
          </p:nvCxnSpPr>
          <p:spPr bwMode="blackWhite">
            <a:xfrm>
              <a:off x="4692" y="3275"/>
              <a:ext cx="8" cy="189"/>
            </a:xfrm>
            <a:prstGeom prst="straightConnector1">
              <a:avLst/>
            </a:prstGeom>
            <a:noFill/>
            <a:ln w="952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4519" name="Line 66"/>
          <p:cNvSpPr>
            <a:spLocks noChangeShapeType="1"/>
          </p:cNvSpPr>
          <p:nvPr/>
        </p:nvSpPr>
        <p:spPr bwMode="blackWhite">
          <a:xfrm>
            <a:off x="0" y="7747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64520" name="Rectangle 67"/>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0BE0AAF6-4CF5-45B0-9CDC-CE5EEB81BB4E}" type="slidenum">
              <a:rPr lang="en-GB" altLang="zh-CN" sz="1100" b="0">
                <a:solidFill>
                  <a:schemeClr val="bg2"/>
                </a:solidFill>
                <a:ea typeface="宋体" pitchFamily="2" charset="-122"/>
              </a:rPr>
              <a:pPr algn="r" eaLnBrk="1" hangingPunct="1">
                <a:buSzTx/>
              </a:pPr>
              <a:t>56</a:t>
            </a:fld>
            <a:endParaRPr lang="en-GB" altLang="zh-CN" sz="1100" b="0">
              <a:solidFill>
                <a:schemeClr val="bg2"/>
              </a:solidFill>
              <a:ea typeface="宋体"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81E95C17-6BAF-4CDE-AC29-D4B3FA683617}" type="slidenum">
              <a:rPr lang="en-GB" altLang="zh-CN" sz="1100" b="0">
                <a:solidFill>
                  <a:schemeClr val="bg2"/>
                </a:solidFill>
              </a:rPr>
              <a:pPr eaLnBrk="1" hangingPunct="1"/>
              <a:t>57</a:t>
            </a:fld>
            <a:endParaRPr lang="en-GB" altLang="zh-CN" sz="1100" b="0">
              <a:solidFill>
                <a:schemeClr val="bg2"/>
              </a:solidFill>
            </a:endParaRPr>
          </a:p>
        </p:txBody>
      </p:sp>
      <p:sp>
        <p:nvSpPr>
          <p:cNvPr id="65539" name="Rectangle 2"/>
          <p:cNvSpPr>
            <a:spLocks noGrp="1" noChangeArrowheads="1"/>
          </p:cNvSpPr>
          <p:nvPr>
            <p:ph type="body" idx="1"/>
          </p:nvPr>
        </p:nvSpPr>
        <p:spPr>
          <a:xfrm>
            <a:off x="446088" y="1511300"/>
            <a:ext cx="8229600" cy="2690813"/>
          </a:xfrm>
          <a:noFill/>
        </p:spPr>
        <p:txBody>
          <a:bodyPr/>
          <a:lstStyle/>
          <a:p>
            <a:pPr marL="381000" indent="-381000" defTabSz="914400" eaLnBrk="1" hangingPunct="1">
              <a:lnSpc>
                <a:spcPct val="140000"/>
              </a:lnSpc>
              <a:buFont typeface="Arial" pitchFamily="34" charset="0"/>
              <a:buChar char="•"/>
            </a:pPr>
            <a:r>
              <a:rPr lang="zh-CN" altLang="en-US" smtClean="0">
                <a:ea typeface="宋体" pitchFamily="2" charset="-122"/>
              </a:rPr>
              <a:t>促进编制的预算与企业的战略目标相联系</a:t>
            </a:r>
          </a:p>
          <a:p>
            <a:pPr marL="381000" indent="-381000" defTabSz="914400" eaLnBrk="1" hangingPunct="1">
              <a:lnSpc>
                <a:spcPct val="140000"/>
              </a:lnSpc>
              <a:buFont typeface="Arial" pitchFamily="34" charset="0"/>
              <a:buChar char="•"/>
            </a:pPr>
            <a:r>
              <a:rPr lang="zh-CN" altLang="en-US" smtClean="0">
                <a:ea typeface="宋体" pitchFamily="2" charset="-122"/>
              </a:rPr>
              <a:t>通过预算制定过程中的相互沟通以强化对企业战略的理解与执行</a:t>
            </a:r>
          </a:p>
          <a:p>
            <a:pPr marL="381000" indent="-381000" defTabSz="914400" eaLnBrk="1" hangingPunct="1">
              <a:lnSpc>
                <a:spcPct val="140000"/>
              </a:lnSpc>
              <a:buFont typeface="Arial" pitchFamily="34" charset="0"/>
              <a:buChar char="•"/>
            </a:pPr>
            <a:r>
              <a:rPr lang="zh-CN" altLang="en-US" smtClean="0">
                <a:ea typeface="宋体" pitchFamily="2" charset="-122"/>
              </a:rPr>
              <a:t>加强对预算编制人员的培训，提高预算编制的质量</a:t>
            </a:r>
          </a:p>
          <a:p>
            <a:pPr marL="381000" indent="-381000" defTabSz="914400" eaLnBrk="1" hangingPunct="1">
              <a:lnSpc>
                <a:spcPct val="140000"/>
              </a:lnSpc>
              <a:buFont typeface="Arial" pitchFamily="34" charset="0"/>
              <a:buChar char="•"/>
            </a:pPr>
            <a:r>
              <a:rPr lang="zh-CN" altLang="en-US" smtClean="0">
                <a:ea typeface="宋体" pitchFamily="2" charset="-122"/>
              </a:rPr>
              <a:t>平衡各项战略目标，提高预算的科学性与准确性</a:t>
            </a:r>
          </a:p>
          <a:p>
            <a:pPr marL="381000" indent="-381000" defTabSz="914400" eaLnBrk="1" hangingPunct="1">
              <a:lnSpc>
                <a:spcPct val="140000"/>
              </a:lnSpc>
              <a:buFont typeface="Arial" pitchFamily="34" charset="0"/>
              <a:buChar char="•"/>
            </a:pPr>
            <a:r>
              <a:rPr lang="zh-CN" altLang="en-US" smtClean="0">
                <a:ea typeface="宋体" pitchFamily="2" charset="-122"/>
              </a:rPr>
              <a:t>明确预算编制过程中的主要控制点及审批权限</a:t>
            </a:r>
          </a:p>
          <a:p>
            <a:pPr marL="381000" indent="-381000" defTabSz="914400" eaLnBrk="1" hangingPunct="1">
              <a:lnSpc>
                <a:spcPct val="140000"/>
              </a:lnSpc>
              <a:buFont typeface="Arial" pitchFamily="34" charset="0"/>
              <a:buChar char="•"/>
            </a:pPr>
            <a:r>
              <a:rPr lang="zh-CN" altLang="en-US" smtClean="0">
                <a:ea typeface="宋体" pitchFamily="2" charset="-122"/>
              </a:rPr>
              <a:t>建立与企业战略、预算管理紧密相联的绩效管理体系，以保障企业实际的经营结果符合预期的目标</a:t>
            </a:r>
            <a:endParaRPr lang="zh-CN" altLang="zh-CN" smtClean="0">
              <a:ea typeface="宋体" pitchFamily="2" charset="-122"/>
            </a:endParaRPr>
          </a:p>
        </p:txBody>
      </p:sp>
      <p:sp>
        <p:nvSpPr>
          <p:cNvPr id="65540" name="Rectangle 3"/>
          <p:cNvSpPr>
            <a:spLocks noGrp="1" noChangeArrowheads="1"/>
          </p:cNvSpPr>
          <p:nvPr>
            <p:ph type="title"/>
          </p:nvPr>
        </p:nvSpPr>
        <p:spPr>
          <a:xfrm>
            <a:off x="431800" y="898525"/>
            <a:ext cx="8229600" cy="504825"/>
          </a:xfrm>
          <a:noFill/>
        </p:spPr>
        <p:txBody>
          <a:bodyPr/>
          <a:lstStyle/>
          <a:p>
            <a:pPr eaLnBrk="1" hangingPunct="1"/>
            <a:r>
              <a:rPr lang="zh-CN" altLang="en-US" sz="2000" b="1" smtClean="0">
                <a:ea typeface="宋体" pitchFamily="2" charset="-122"/>
              </a:rPr>
              <a:t>明确战略规划与业务计划对预算编制的作用</a:t>
            </a:r>
          </a:p>
        </p:txBody>
      </p:sp>
      <p:grpSp>
        <p:nvGrpSpPr>
          <p:cNvPr id="65541" name="Group 6"/>
          <p:cNvGrpSpPr>
            <a:grpSpLocks/>
          </p:cNvGrpSpPr>
          <p:nvPr/>
        </p:nvGrpSpPr>
        <p:grpSpPr bwMode="auto">
          <a:xfrm>
            <a:off x="5653088" y="439738"/>
            <a:ext cx="3281362" cy="287337"/>
            <a:chOff x="3117" y="209"/>
            <a:chExt cx="2550" cy="306"/>
          </a:xfrm>
        </p:grpSpPr>
        <p:sp>
          <p:nvSpPr>
            <p:cNvPr id="65544" name="Rectangle 7"/>
            <p:cNvSpPr>
              <a:spLocks noChangeArrowheads="1"/>
            </p:cNvSpPr>
            <p:nvPr/>
          </p:nvSpPr>
          <p:spPr bwMode="auto">
            <a:xfrm>
              <a:off x="3117" y="209"/>
              <a:ext cx="503" cy="306"/>
            </a:xfrm>
            <a:prstGeom prst="rect">
              <a:avLst/>
            </a:prstGeom>
            <a:solidFill>
              <a:schemeClr val="accent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65545" name="Rectangle 8"/>
            <p:cNvSpPr>
              <a:spLocks noChangeArrowheads="1"/>
            </p:cNvSpPr>
            <p:nvPr/>
          </p:nvSpPr>
          <p:spPr bwMode="auto">
            <a:xfrm>
              <a:off x="3793" y="209"/>
              <a:ext cx="502"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65546" name="Rectangle 9"/>
            <p:cNvSpPr>
              <a:spLocks noChangeArrowheads="1"/>
            </p:cNvSpPr>
            <p:nvPr/>
          </p:nvSpPr>
          <p:spPr bwMode="auto">
            <a:xfrm>
              <a:off x="4478" y="209"/>
              <a:ext cx="503"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65547" name="Rectangle 10"/>
            <p:cNvSpPr>
              <a:spLocks noChangeArrowheads="1"/>
            </p:cNvSpPr>
            <p:nvPr/>
          </p:nvSpPr>
          <p:spPr bwMode="auto">
            <a:xfrm>
              <a:off x="5164" y="209"/>
              <a:ext cx="503"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sp>
          <p:nvSpPr>
            <p:cNvPr id="65548" name="AutoShape 11"/>
            <p:cNvSpPr>
              <a:spLocks noChangeArrowheads="1"/>
            </p:cNvSpPr>
            <p:nvPr/>
          </p:nvSpPr>
          <p:spPr bwMode="auto">
            <a:xfrm>
              <a:off x="3624" y="334"/>
              <a:ext cx="169" cy="56"/>
            </a:xfrm>
            <a:custGeom>
              <a:avLst/>
              <a:gdLst>
                <a:gd name="T0" fmla="*/ 127 w 21600"/>
                <a:gd name="T1" fmla="*/ 0 h 21600"/>
                <a:gd name="T2" fmla="*/ 0 w 21600"/>
                <a:gd name="T3" fmla="*/ 28 h 21600"/>
                <a:gd name="T4" fmla="*/ 127 w 21600"/>
                <a:gd name="T5" fmla="*/ 56 h 21600"/>
                <a:gd name="T6" fmla="*/ 169 w 21600"/>
                <a:gd name="T7" fmla="*/ 28 h 21600"/>
                <a:gd name="T8" fmla="*/ 17694720 60000 65536"/>
                <a:gd name="T9" fmla="*/ 11796480 60000 65536"/>
                <a:gd name="T10" fmla="*/ 5898240 60000 65536"/>
                <a:gd name="T11" fmla="*/ 0 60000 65536"/>
                <a:gd name="T12" fmla="*/ 3323 w 21600"/>
                <a:gd name="T13" fmla="*/ 5400 h 21600"/>
                <a:gd name="T14" fmla="*/ 18916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5549" name="AutoShape 12"/>
            <p:cNvSpPr>
              <a:spLocks noChangeArrowheads="1"/>
            </p:cNvSpPr>
            <p:nvPr/>
          </p:nvSpPr>
          <p:spPr bwMode="auto">
            <a:xfrm>
              <a:off x="4999" y="334"/>
              <a:ext cx="169" cy="56"/>
            </a:xfrm>
            <a:custGeom>
              <a:avLst/>
              <a:gdLst>
                <a:gd name="T0" fmla="*/ 127 w 21600"/>
                <a:gd name="T1" fmla="*/ 0 h 21600"/>
                <a:gd name="T2" fmla="*/ 0 w 21600"/>
                <a:gd name="T3" fmla="*/ 28 h 21600"/>
                <a:gd name="T4" fmla="*/ 127 w 21600"/>
                <a:gd name="T5" fmla="*/ 56 h 21600"/>
                <a:gd name="T6" fmla="*/ 169 w 21600"/>
                <a:gd name="T7" fmla="*/ 28 h 21600"/>
                <a:gd name="T8" fmla="*/ 17694720 60000 65536"/>
                <a:gd name="T9" fmla="*/ 11796480 60000 65536"/>
                <a:gd name="T10" fmla="*/ 5898240 60000 65536"/>
                <a:gd name="T11" fmla="*/ 0 60000 65536"/>
                <a:gd name="T12" fmla="*/ 3323 w 21600"/>
                <a:gd name="T13" fmla="*/ 5400 h 21600"/>
                <a:gd name="T14" fmla="*/ 18916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5550" name="AutoShape 13"/>
            <p:cNvSpPr>
              <a:spLocks noChangeArrowheads="1"/>
            </p:cNvSpPr>
            <p:nvPr/>
          </p:nvSpPr>
          <p:spPr bwMode="auto">
            <a:xfrm>
              <a:off x="4312" y="334"/>
              <a:ext cx="168" cy="56"/>
            </a:xfrm>
            <a:custGeom>
              <a:avLst/>
              <a:gdLst>
                <a:gd name="T0" fmla="*/ 126 w 21600"/>
                <a:gd name="T1" fmla="*/ 0 h 21600"/>
                <a:gd name="T2" fmla="*/ 0 w 21600"/>
                <a:gd name="T3" fmla="*/ 28 h 21600"/>
                <a:gd name="T4" fmla="*/ 126 w 21600"/>
                <a:gd name="T5" fmla="*/ 56 h 21600"/>
                <a:gd name="T6" fmla="*/ 168 w 21600"/>
                <a:gd name="T7" fmla="*/ 28 h 21600"/>
                <a:gd name="T8" fmla="*/ 17694720 60000 65536"/>
                <a:gd name="T9" fmla="*/ 11796480 60000 65536"/>
                <a:gd name="T10" fmla="*/ 5898240 60000 65536"/>
                <a:gd name="T11" fmla="*/ 0 60000 65536"/>
                <a:gd name="T12" fmla="*/ 3343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5542" name="Rectangle 15"/>
          <p:cNvSpPr>
            <a:spLocks noChangeArrowheads="1"/>
          </p:cNvSpPr>
          <p:nvPr/>
        </p:nvSpPr>
        <p:spPr bwMode="auto">
          <a:xfrm>
            <a:off x="88900" y="84138"/>
            <a:ext cx="8805863" cy="70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81000" indent="-381000"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79413" algn="l" defTabSz="695325" eaLnBrk="0" hangingPunct="0">
              <a:spcAft>
                <a:spcPct val="20000"/>
              </a:spcAft>
              <a:buChar char="•"/>
              <a:defRPr sz="2000">
                <a:solidFill>
                  <a:schemeClr val="bg2"/>
                </a:solidFill>
                <a:latin typeface="Arial" pitchFamily="34" charset="0"/>
                <a:cs typeface="Arial" pitchFamily="34" charset="0"/>
              </a:defRPr>
            </a:lvl2pPr>
            <a:lvl3pPr marL="3825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744538" indent="388938" algn="l" defTabSz="695325" eaLnBrk="0" hangingPunct="0">
              <a:spcAft>
                <a:spcPct val="20000"/>
              </a:spcAft>
              <a:buChar char="•"/>
              <a:defRPr sz="2000">
                <a:solidFill>
                  <a:schemeClr val="bg2"/>
                </a:solidFill>
                <a:latin typeface="Arial" pitchFamily="34" charset="0"/>
                <a:cs typeface="Arial" pitchFamily="34" charset="0"/>
              </a:defRPr>
            </a:lvl4pPr>
            <a:lvl5pPr marL="11350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5922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0494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5066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9638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pPr>
            <a:r>
              <a:rPr lang="en-GB" altLang="zh-CN" sz="2400">
                <a:solidFill>
                  <a:schemeClr val="folHlink"/>
                </a:solidFill>
                <a:ea typeface="宋体" pitchFamily="2" charset="-122"/>
              </a:rPr>
              <a:t>4.2 </a:t>
            </a:r>
            <a:r>
              <a:rPr lang="zh-CN" altLang="en-GB" sz="2400">
                <a:solidFill>
                  <a:schemeClr val="folHlink"/>
                </a:solidFill>
                <a:ea typeface="宋体" pitchFamily="2" charset="-122"/>
              </a:rPr>
              <a:t>预算编制的基本流程（续）</a:t>
            </a:r>
            <a:r>
              <a:rPr lang="en-GB" altLang="zh-CN" sz="2400">
                <a:solidFill>
                  <a:schemeClr val="folHlink"/>
                </a:solidFill>
                <a:ea typeface="宋体" pitchFamily="2" charset="-122"/>
              </a:rPr>
              <a:t>–</a:t>
            </a:r>
            <a:r>
              <a:rPr lang="zh-CN" altLang="en-GB" sz="2400">
                <a:solidFill>
                  <a:schemeClr val="folHlink"/>
                </a:solidFill>
                <a:ea typeface="宋体" pitchFamily="2" charset="-122"/>
              </a:rPr>
              <a:t> 确定战略</a:t>
            </a:r>
          </a:p>
        </p:txBody>
      </p:sp>
      <p:sp>
        <p:nvSpPr>
          <p:cNvPr id="65543" name="Line 16"/>
          <p:cNvSpPr>
            <a:spLocks noChangeShapeType="1"/>
          </p:cNvSpPr>
          <p:nvPr/>
        </p:nvSpPr>
        <p:spPr bwMode="blackWhite">
          <a:xfrm>
            <a:off x="0" y="7874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灯片编号占位符 4"/>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4059D472-9C81-44B2-9CE3-2BCA00B8D0C1}" type="slidenum">
              <a:rPr lang="en-GB" altLang="zh-CN" sz="1100" b="0">
                <a:solidFill>
                  <a:schemeClr val="bg2"/>
                </a:solidFill>
              </a:rPr>
              <a:pPr eaLnBrk="1" hangingPunct="1"/>
              <a:t>58</a:t>
            </a:fld>
            <a:endParaRPr lang="en-GB" altLang="zh-CN" sz="1100" b="0">
              <a:solidFill>
                <a:schemeClr val="bg2"/>
              </a:solidFill>
            </a:endParaRPr>
          </a:p>
        </p:txBody>
      </p:sp>
      <p:sp>
        <p:nvSpPr>
          <p:cNvPr id="66563" name="Line 4"/>
          <p:cNvSpPr>
            <a:spLocks noChangeShapeType="1"/>
          </p:cNvSpPr>
          <p:nvPr/>
        </p:nvSpPr>
        <p:spPr bwMode="auto">
          <a:xfrm>
            <a:off x="4286250" y="2705100"/>
            <a:ext cx="1588" cy="2282825"/>
          </a:xfrm>
          <a:prstGeom prst="line">
            <a:avLst/>
          </a:prstGeom>
          <a:noFill/>
          <a:ln w="38100">
            <a:solidFill>
              <a:srgbClr val="33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6564" name="Group 5"/>
          <p:cNvGrpSpPr>
            <a:grpSpLocks/>
          </p:cNvGrpSpPr>
          <p:nvPr/>
        </p:nvGrpSpPr>
        <p:grpSpPr bwMode="auto">
          <a:xfrm>
            <a:off x="1833563" y="1230313"/>
            <a:ext cx="266700" cy="320675"/>
            <a:chOff x="3546" y="1444"/>
            <a:chExt cx="96" cy="151"/>
          </a:xfrm>
        </p:grpSpPr>
        <p:sp>
          <p:nvSpPr>
            <p:cNvPr id="66618" name="Line 6"/>
            <p:cNvSpPr>
              <a:spLocks noChangeShapeType="1"/>
            </p:cNvSpPr>
            <p:nvPr/>
          </p:nvSpPr>
          <p:spPr bwMode="auto">
            <a:xfrm>
              <a:off x="3546" y="1444"/>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19" name="Line 7"/>
            <p:cNvSpPr>
              <a:spLocks noChangeShapeType="1"/>
            </p:cNvSpPr>
            <p:nvPr/>
          </p:nvSpPr>
          <p:spPr bwMode="auto">
            <a:xfrm>
              <a:off x="3546" y="1595"/>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20" name="Line 8"/>
            <p:cNvSpPr>
              <a:spLocks noChangeShapeType="1"/>
            </p:cNvSpPr>
            <p:nvPr/>
          </p:nvSpPr>
          <p:spPr bwMode="auto">
            <a:xfrm>
              <a:off x="3546" y="1444"/>
              <a:ext cx="0" cy="149"/>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6565" name="Group 9"/>
          <p:cNvGrpSpPr>
            <a:grpSpLocks/>
          </p:cNvGrpSpPr>
          <p:nvPr/>
        </p:nvGrpSpPr>
        <p:grpSpPr bwMode="auto">
          <a:xfrm>
            <a:off x="1833563" y="2324100"/>
            <a:ext cx="261937" cy="1803400"/>
            <a:chOff x="3546" y="1716"/>
            <a:chExt cx="96" cy="845"/>
          </a:xfrm>
        </p:grpSpPr>
        <p:sp>
          <p:nvSpPr>
            <p:cNvPr id="66615" name="Line 10"/>
            <p:cNvSpPr>
              <a:spLocks noChangeShapeType="1"/>
            </p:cNvSpPr>
            <p:nvPr/>
          </p:nvSpPr>
          <p:spPr bwMode="auto">
            <a:xfrm>
              <a:off x="3546" y="1716"/>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16" name="Line 11"/>
            <p:cNvSpPr>
              <a:spLocks noChangeShapeType="1"/>
            </p:cNvSpPr>
            <p:nvPr/>
          </p:nvSpPr>
          <p:spPr bwMode="auto">
            <a:xfrm>
              <a:off x="3546" y="2561"/>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17" name="Line 12"/>
            <p:cNvSpPr>
              <a:spLocks noChangeShapeType="1"/>
            </p:cNvSpPr>
            <p:nvPr/>
          </p:nvSpPr>
          <p:spPr bwMode="auto">
            <a:xfrm>
              <a:off x="3546" y="1716"/>
              <a:ext cx="0" cy="84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6566" name="Group 13"/>
          <p:cNvGrpSpPr>
            <a:grpSpLocks/>
          </p:cNvGrpSpPr>
          <p:nvPr/>
        </p:nvGrpSpPr>
        <p:grpSpPr bwMode="auto">
          <a:xfrm>
            <a:off x="1824038" y="4287838"/>
            <a:ext cx="247650" cy="323850"/>
            <a:chOff x="3546" y="2591"/>
            <a:chExt cx="90" cy="152"/>
          </a:xfrm>
        </p:grpSpPr>
        <p:sp>
          <p:nvSpPr>
            <p:cNvPr id="66612" name="Line 14"/>
            <p:cNvSpPr>
              <a:spLocks noChangeShapeType="1"/>
            </p:cNvSpPr>
            <p:nvPr/>
          </p:nvSpPr>
          <p:spPr bwMode="auto">
            <a:xfrm>
              <a:off x="3546" y="2742"/>
              <a:ext cx="90" cy="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13" name="Line 15"/>
            <p:cNvSpPr>
              <a:spLocks noChangeShapeType="1"/>
            </p:cNvSpPr>
            <p:nvPr/>
          </p:nvSpPr>
          <p:spPr bwMode="auto">
            <a:xfrm>
              <a:off x="3546" y="2591"/>
              <a:ext cx="90" cy="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14" name="Line 16"/>
            <p:cNvSpPr>
              <a:spLocks noChangeShapeType="1"/>
            </p:cNvSpPr>
            <p:nvPr/>
          </p:nvSpPr>
          <p:spPr bwMode="auto">
            <a:xfrm>
              <a:off x="3546" y="2591"/>
              <a:ext cx="0" cy="15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6567" name="Group 17"/>
          <p:cNvGrpSpPr>
            <a:grpSpLocks/>
          </p:cNvGrpSpPr>
          <p:nvPr/>
        </p:nvGrpSpPr>
        <p:grpSpPr bwMode="auto">
          <a:xfrm>
            <a:off x="1814513" y="4762500"/>
            <a:ext cx="257175" cy="287338"/>
            <a:chOff x="3542" y="2773"/>
            <a:chExt cx="94" cy="134"/>
          </a:xfrm>
        </p:grpSpPr>
        <p:sp>
          <p:nvSpPr>
            <p:cNvPr id="66609" name="Line 18"/>
            <p:cNvSpPr>
              <a:spLocks noChangeShapeType="1"/>
            </p:cNvSpPr>
            <p:nvPr/>
          </p:nvSpPr>
          <p:spPr bwMode="auto">
            <a:xfrm>
              <a:off x="3546" y="2773"/>
              <a:ext cx="9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10" name="Line 19"/>
            <p:cNvSpPr>
              <a:spLocks noChangeShapeType="1"/>
            </p:cNvSpPr>
            <p:nvPr/>
          </p:nvSpPr>
          <p:spPr bwMode="auto">
            <a:xfrm>
              <a:off x="3546" y="2903"/>
              <a:ext cx="90" cy="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11" name="Line 20"/>
            <p:cNvSpPr>
              <a:spLocks noChangeShapeType="1"/>
            </p:cNvSpPr>
            <p:nvPr/>
          </p:nvSpPr>
          <p:spPr bwMode="auto">
            <a:xfrm flipH="1">
              <a:off x="3542" y="2773"/>
              <a:ext cx="4" cy="13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6568" name="Group 21"/>
          <p:cNvGrpSpPr>
            <a:grpSpLocks/>
          </p:cNvGrpSpPr>
          <p:nvPr/>
        </p:nvGrpSpPr>
        <p:grpSpPr bwMode="auto">
          <a:xfrm>
            <a:off x="1824038" y="5172075"/>
            <a:ext cx="247650" cy="325438"/>
            <a:chOff x="3546" y="2923"/>
            <a:chExt cx="90" cy="152"/>
          </a:xfrm>
        </p:grpSpPr>
        <p:sp>
          <p:nvSpPr>
            <p:cNvPr id="66606" name="Line 22"/>
            <p:cNvSpPr>
              <a:spLocks noChangeShapeType="1"/>
            </p:cNvSpPr>
            <p:nvPr/>
          </p:nvSpPr>
          <p:spPr bwMode="auto">
            <a:xfrm>
              <a:off x="3546" y="3074"/>
              <a:ext cx="90" cy="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07" name="Line 23"/>
            <p:cNvSpPr>
              <a:spLocks noChangeShapeType="1"/>
            </p:cNvSpPr>
            <p:nvPr/>
          </p:nvSpPr>
          <p:spPr bwMode="auto">
            <a:xfrm>
              <a:off x="3546" y="2923"/>
              <a:ext cx="90" cy="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08" name="Line 24"/>
            <p:cNvSpPr>
              <a:spLocks noChangeShapeType="1"/>
            </p:cNvSpPr>
            <p:nvPr/>
          </p:nvSpPr>
          <p:spPr bwMode="auto">
            <a:xfrm>
              <a:off x="3546" y="2923"/>
              <a:ext cx="0" cy="15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88505" name="Text Box 25"/>
          <p:cNvSpPr txBox="1">
            <a:spLocks noChangeArrowheads="1"/>
          </p:cNvSpPr>
          <p:nvPr/>
        </p:nvSpPr>
        <p:spPr bwMode="auto">
          <a:xfrm>
            <a:off x="366713" y="2971800"/>
            <a:ext cx="16827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buSzTx/>
              <a:defRPr/>
            </a:pPr>
            <a:r>
              <a:rPr lang="zh-CN" altLang="zh-CN" sz="1600">
                <a:solidFill>
                  <a:schemeClr val="tx1"/>
                </a:solidFill>
                <a:effectLst>
                  <a:outerShdw blurRad="38100" dist="38100" dir="2700000" algn="tl">
                    <a:srgbClr val="C0C0C0"/>
                  </a:outerShdw>
                </a:effectLst>
                <a:latin typeface="宋体" pitchFamily="2" charset="-122"/>
                <a:ea typeface="宋体" pitchFamily="2" charset="-122"/>
                <a:cs typeface="Arial" charset="0"/>
              </a:rPr>
              <a:t>战略形成</a:t>
            </a:r>
          </a:p>
        </p:txBody>
      </p:sp>
      <p:sp>
        <p:nvSpPr>
          <p:cNvPr id="66570" name="Rectangle 26"/>
          <p:cNvSpPr>
            <a:spLocks noChangeArrowheads="1"/>
          </p:cNvSpPr>
          <p:nvPr/>
        </p:nvSpPr>
        <p:spPr bwMode="auto">
          <a:xfrm>
            <a:off x="3560763" y="3306763"/>
            <a:ext cx="1454150" cy="336550"/>
          </a:xfrm>
          <a:prstGeom prst="rect">
            <a:avLst/>
          </a:prstGeom>
          <a:solidFill>
            <a:schemeClr val="accent2"/>
          </a:solidFill>
          <a:ln>
            <a:noFill/>
          </a:ln>
          <a:effectLst/>
          <a:extLst>
            <a:ext uri="{91240B29-F687-4F45-9708-019B960494DF}">
              <a14:hiddenLine xmlns:a14="http://schemas.microsoft.com/office/drawing/2010/main" w="25400">
                <a:solidFill>
                  <a:srgbClr val="00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zh-CN" sz="1600" b="0">
                <a:solidFill>
                  <a:schemeClr val="tx1"/>
                </a:solidFill>
                <a:latin typeface="宋体" pitchFamily="2" charset="-122"/>
                <a:ea typeface="宋体" pitchFamily="2" charset="-122"/>
              </a:rPr>
              <a:t>企业目标</a:t>
            </a:r>
          </a:p>
        </p:txBody>
      </p:sp>
      <p:sp>
        <p:nvSpPr>
          <p:cNvPr id="66571" name="Rectangle 27"/>
          <p:cNvSpPr>
            <a:spLocks noChangeArrowheads="1"/>
          </p:cNvSpPr>
          <p:nvPr/>
        </p:nvSpPr>
        <p:spPr bwMode="auto">
          <a:xfrm>
            <a:off x="3262313" y="2844800"/>
            <a:ext cx="2051050" cy="300038"/>
          </a:xfrm>
          <a:prstGeom prst="rect">
            <a:avLst/>
          </a:prstGeom>
          <a:solidFill>
            <a:schemeClr val="accent2"/>
          </a:solidFill>
          <a:ln>
            <a:noFill/>
          </a:ln>
          <a:effectLst/>
          <a:extLst>
            <a:ext uri="{91240B29-F687-4F45-9708-019B960494DF}">
              <a14:hiddenLine xmlns:a14="http://schemas.microsoft.com/office/drawing/2010/main" w="25400">
                <a:solidFill>
                  <a:srgbClr val="00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zh-CN" sz="1600" b="0">
                <a:solidFill>
                  <a:schemeClr val="tx1"/>
                </a:solidFill>
                <a:latin typeface="宋体" pitchFamily="2" charset="-122"/>
                <a:ea typeface="宋体" pitchFamily="2" charset="-122"/>
              </a:rPr>
              <a:t>愿景、使命和价值观</a:t>
            </a:r>
          </a:p>
        </p:txBody>
      </p:sp>
      <p:sp>
        <p:nvSpPr>
          <p:cNvPr id="66572" name="Rectangle 28"/>
          <p:cNvSpPr>
            <a:spLocks noChangeArrowheads="1"/>
          </p:cNvSpPr>
          <p:nvPr/>
        </p:nvSpPr>
        <p:spPr bwMode="auto">
          <a:xfrm>
            <a:off x="2335213" y="5278438"/>
            <a:ext cx="1228725" cy="298450"/>
          </a:xfrm>
          <a:prstGeom prst="rect">
            <a:avLst/>
          </a:prstGeom>
          <a:solidFill>
            <a:schemeClr val="accent2"/>
          </a:solidFill>
          <a:ln>
            <a:noFill/>
          </a:ln>
          <a:effectLst/>
          <a:extLst>
            <a:ext uri="{91240B29-F687-4F45-9708-019B960494DF}">
              <a14:hiddenLine xmlns:a14="http://schemas.microsoft.com/office/drawing/2010/main" w="25400">
                <a:solidFill>
                  <a:srgbClr val="00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zh-CN" sz="1600" b="0">
                <a:solidFill>
                  <a:schemeClr val="tx1"/>
                </a:solidFill>
                <a:latin typeface="宋体" pitchFamily="2" charset="-122"/>
                <a:ea typeface="宋体" pitchFamily="2" charset="-122"/>
              </a:rPr>
              <a:t>评估和控制</a:t>
            </a:r>
          </a:p>
        </p:txBody>
      </p:sp>
      <p:sp>
        <p:nvSpPr>
          <p:cNvPr id="66573" name="Rectangle 29"/>
          <p:cNvSpPr>
            <a:spLocks noChangeArrowheads="1"/>
          </p:cNvSpPr>
          <p:nvPr/>
        </p:nvSpPr>
        <p:spPr bwMode="auto">
          <a:xfrm>
            <a:off x="3560763" y="3833813"/>
            <a:ext cx="1454150" cy="274637"/>
          </a:xfrm>
          <a:prstGeom prst="rect">
            <a:avLst/>
          </a:prstGeom>
          <a:solidFill>
            <a:schemeClr val="accent2"/>
          </a:solidFill>
          <a:ln>
            <a:noFill/>
          </a:ln>
          <a:effectLst/>
          <a:extLst>
            <a:ext uri="{91240B29-F687-4F45-9708-019B960494DF}">
              <a14:hiddenLine xmlns:a14="http://schemas.microsoft.com/office/drawing/2010/main" w="25400">
                <a:solidFill>
                  <a:srgbClr val="00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zh-CN" sz="1600" b="0">
                <a:solidFill>
                  <a:schemeClr val="tx1"/>
                </a:solidFill>
                <a:latin typeface="宋体" pitchFamily="2" charset="-122"/>
                <a:ea typeface="宋体" pitchFamily="2" charset="-122"/>
              </a:rPr>
              <a:t>特定战略</a:t>
            </a:r>
          </a:p>
        </p:txBody>
      </p:sp>
      <p:sp>
        <p:nvSpPr>
          <p:cNvPr id="66574" name="Rectangle 30"/>
          <p:cNvSpPr>
            <a:spLocks noChangeArrowheads="1"/>
          </p:cNvSpPr>
          <p:nvPr/>
        </p:nvSpPr>
        <p:spPr bwMode="auto">
          <a:xfrm>
            <a:off x="3560763" y="4641850"/>
            <a:ext cx="1454150" cy="271463"/>
          </a:xfrm>
          <a:prstGeom prst="rect">
            <a:avLst/>
          </a:prstGeom>
          <a:solidFill>
            <a:schemeClr val="accent2"/>
          </a:solidFill>
          <a:ln>
            <a:noFill/>
          </a:ln>
          <a:effectLst/>
          <a:extLst>
            <a:ext uri="{91240B29-F687-4F45-9708-019B960494DF}">
              <a14:hiddenLine xmlns:a14="http://schemas.microsoft.com/office/drawing/2010/main" w="25400">
                <a:solidFill>
                  <a:srgbClr val="00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zh-CN" sz="1600" b="0">
                <a:solidFill>
                  <a:schemeClr val="tx1"/>
                </a:solidFill>
                <a:latin typeface="宋体" pitchFamily="2" charset="-122"/>
                <a:ea typeface="宋体" pitchFamily="2" charset="-122"/>
              </a:rPr>
              <a:t>执行</a:t>
            </a:r>
          </a:p>
        </p:txBody>
      </p:sp>
      <p:sp>
        <p:nvSpPr>
          <p:cNvPr id="66575" name="Rectangle 31"/>
          <p:cNvSpPr>
            <a:spLocks noChangeArrowheads="1"/>
          </p:cNvSpPr>
          <p:nvPr/>
        </p:nvSpPr>
        <p:spPr bwMode="auto">
          <a:xfrm>
            <a:off x="3560763" y="4235450"/>
            <a:ext cx="1454150" cy="276225"/>
          </a:xfrm>
          <a:prstGeom prst="rect">
            <a:avLst/>
          </a:prstGeom>
          <a:solidFill>
            <a:schemeClr val="accent2"/>
          </a:solidFill>
          <a:ln>
            <a:noFill/>
          </a:ln>
          <a:effectLst/>
          <a:extLst>
            <a:ext uri="{91240B29-F687-4F45-9708-019B960494DF}">
              <a14:hiddenLine xmlns:a14="http://schemas.microsoft.com/office/drawing/2010/main" w="25400">
                <a:solidFill>
                  <a:srgbClr val="00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zh-CN" sz="1600" b="0">
                <a:solidFill>
                  <a:schemeClr val="tx1"/>
                </a:solidFill>
                <a:latin typeface="宋体" pitchFamily="2" charset="-122"/>
                <a:ea typeface="宋体" pitchFamily="2" charset="-122"/>
              </a:rPr>
              <a:t>实施计划</a:t>
            </a:r>
          </a:p>
        </p:txBody>
      </p:sp>
      <p:sp>
        <p:nvSpPr>
          <p:cNvPr id="66576" name="Rectangle 32"/>
          <p:cNvSpPr>
            <a:spLocks noChangeArrowheads="1"/>
          </p:cNvSpPr>
          <p:nvPr/>
        </p:nvSpPr>
        <p:spPr bwMode="auto">
          <a:xfrm>
            <a:off x="2273300" y="1176338"/>
            <a:ext cx="1757363" cy="417512"/>
          </a:xfrm>
          <a:prstGeom prst="rect">
            <a:avLst/>
          </a:prstGeom>
          <a:solidFill>
            <a:schemeClr val="accent2"/>
          </a:solidFill>
          <a:ln>
            <a:noFill/>
          </a:ln>
          <a:effectLst/>
          <a:extLst>
            <a:ext uri="{91240B29-F687-4F45-9708-019B960494DF}">
              <a14:hiddenLine xmlns:a14="http://schemas.microsoft.com/office/drawing/2010/main" w="9525">
                <a:solidFill>
                  <a:srgbClr val="6699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zh-CN" sz="1600" b="0">
                <a:solidFill>
                  <a:schemeClr val="tx1"/>
                </a:solidFill>
                <a:latin typeface="宋体" pitchFamily="2" charset="-122"/>
                <a:ea typeface="宋体" pitchFamily="2" charset="-122"/>
              </a:rPr>
              <a:t>内部状况分析</a:t>
            </a:r>
          </a:p>
        </p:txBody>
      </p:sp>
      <p:sp>
        <p:nvSpPr>
          <p:cNvPr id="66577" name="Rectangle 33"/>
          <p:cNvSpPr>
            <a:spLocks noChangeArrowheads="1"/>
          </p:cNvSpPr>
          <p:nvPr/>
        </p:nvSpPr>
        <p:spPr bwMode="auto">
          <a:xfrm>
            <a:off x="2544763" y="2222500"/>
            <a:ext cx="1212850" cy="277813"/>
          </a:xfrm>
          <a:prstGeom prst="rect">
            <a:avLst/>
          </a:prstGeom>
          <a:solidFill>
            <a:schemeClr val="accent2"/>
          </a:solidFill>
          <a:ln>
            <a:noFill/>
          </a:ln>
          <a:effectLst/>
          <a:extLst>
            <a:ext uri="{91240B29-F687-4F45-9708-019B960494DF}">
              <a14:hiddenLine xmlns:a14="http://schemas.microsoft.com/office/drawing/2010/main" w="25400">
                <a:solidFill>
                  <a:srgbClr val="00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zh-CN" sz="1600" b="0">
                <a:solidFill>
                  <a:schemeClr val="tx1"/>
                </a:solidFill>
                <a:latin typeface="宋体" pitchFamily="2" charset="-122"/>
                <a:ea typeface="宋体" pitchFamily="2" charset="-122"/>
              </a:rPr>
              <a:t>最佳借鉴</a:t>
            </a:r>
          </a:p>
        </p:txBody>
      </p:sp>
      <p:sp>
        <p:nvSpPr>
          <p:cNvPr id="66578" name="Text Box 34"/>
          <p:cNvSpPr txBox="1">
            <a:spLocks noChangeArrowheads="1"/>
          </p:cNvSpPr>
          <p:nvPr/>
        </p:nvSpPr>
        <p:spPr bwMode="auto">
          <a:xfrm>
            <a:off x="996950" y="4225925"/>
            <a:ext cx="920750" cy="336550"/>
          </a:xfrm>
          <a:prstGeom prst="rect">
            <a:avLst/>
          </a:prstGeom>
          <a:noFill/>
          <a:ln>
            <a:noFill/>
          </a:ln>
          <a:effectLst/>
          <a:extLst>
            <a:ext uri="{909E8E84-426E-40DD-AFC4-6F175D3DCCD1}">
              <a14:hiddenFill xmlns:a14="http://schemas.microsoft.com/office/drawing/2010/main">
                <a:gradFill rotWithShape="0">
                  <a:gsLst>
                    <a:gs pos="0">
                      <a:srgbClr val="6699CC"/>
                    </a:gs>
                    <a:gs pos="100000">
                      <a:srgbClr val="6294C5"/>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spcBef>
                <a:spcPct val="50000"/>
              </a:spcBef>
              <a:buSzTx/>
            </a:pPr>
            <a:r>
              <a:rPr lang="zh-CN" altLang="zh-CN" sz="1600">
                <a:solidFill>
                  <a:schemeClr val="tx1"/>
                </a:solidFill>
                <a:latin typeface="宋体" pitchFamily="2" charset="-122"/>
                <a:ea typeface="宋体" pitchFamily="2" charset="-122"/>
              </a:rPr>
              <a:t>成文</a:t>
            </a:r>
          </a:p>
        </p:txBody>
      </p:sp>
      <p:sp>
        <p:nvSpPr>
          <p:cNvPr id="66579" name="Text Box 35"/>
          <p:cNvSpPr txBox="1">
            <a:spLocks noChangeArrowheads="1"/>
          </p:cNvSpPr>
          <p:nvPr/>
        </p:nvSpPr>
        <p:spPr bwMode="auto">
          <a:xfrm>
            <a:off x="969963" y="4710113"/>
            <a:ext cx="971550" cy="336550"/>
          </a:xfrm>
          <a:prstGeom prst="rect">
            <a:avLst/>
          </a:prstGeom>
          <a:noFill/>
          <a:ln>
            <a:noFill/>
          </a:ln>
          <a:effectLst/>
          <a:extLst>
            <a:ext uri="{909E8E84-426E-40DD-AFC4-6F175D3DCCD1}">
              <a14:hiddenFill xmlns:a14="http://schemas.microsoft.com/office/drawing/2010/main">
                <a:gradFill rotWithShape="0">
                  <a:gsLst>
                    <a:gs pos="0">
                      <a:srgbClr val="6699CC"/>
                    </a:gs>
                    <a:gs pos="100000">
                      <a:srgbClr val="6294C5"/>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spcBef>
                <a:spcPct val="50000"/>
              </a:spcBef>
              <a:buSzTx/>
            </a:pPr>
            <a:r>
              <a:rPr lang="zh-CN" altLang="zh-CN" sz="1600">
                <a:solidFill>
                  <a:schemeClr val="tx1"/>
                </a:solidFill>
                <a:latin typeface="宋体" pitchFamily="2" charset="-122"/>
                <a:ea typeface="宋体" pitchFamily="2" charset="-122"/>
              </a:rPr>
              <a:t>执行</a:t>
            </a:r>
          </a:p>
        </p:txBody>
      </p:sp>
      <p:sp>
        <p:nvSpPr>
          <p:cNvPr id="66580" name="Text Box 36"/>
          <p:cNvSpPr txBox="1">
            <a:spLocks noChangeArrowheads="1"/>
          </p:cNvSpPr>
          <p:nvPr/>
        </p:nvSpPr>
        <p:spPr bwMode="auto">
          <a:xfrm>
            <a:off x="996950" y="5191125"/>
            <a:ext cx="920750" cy="336550"/>
          </a:xfrm>
          <a:prstGeom prst="rect">
            <a:avLst/>
          </a:prstGeom>
          <a:noFill/>
          <a:ln>
            <a:noFill/>
          </a:ln>
          <a:effectLst/>
          <a:extLst>
            <a:ext uri="{909E8E84-426E-40DD-AFC4-6F175D3DCCD1}">
              <a14:hiddenFill xmlns:a14="http://schemas.microsoft.com/office/drawing/2010/main">
                <a:gradFill rotWithShape="0">
                  <a:gsLst>
                    <a:gs pos="0">
                      <a:srgbClr val="6699CC"/>
                    </a:gs>
                    <a:gs pos="100000">
                      <a:srgbClr val="6294C5"/>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spcBef>
                <a:spcPct val="50000"/>
              </a:spcBef>
              <a:buSzTx/>
            </a:pPr>
            <a:r>
              <a:rPr lang="zh-CN" altLang="zh-CN" sz="1600">
                <a:solidFill>
                  <a:schemeClr val="tx1"/>
                </a:solidFill>
                <a:latin typeface="宋体" pitchFamily="2" charset="-122"/>
                <a:ea typeface="宋体" pitchFamily="2" charset="-122"/>
              </a:rPr>
              <a:t>评估</a:t>
            </a:r>
          </a:p>
        </p:txBody>
      </p:sp>
      <p:sp>
        <p:nvSpPr>
          <p:cNvPr id="66581" name="Rectangle 37"/>
          <p:cNvSpPr>
            <a:spLocks noChangeArrowheads="1"/>
          </p:cNvSpPr>
          <p:nvPr/>
        </p:nvSpPr>
        <p:spPr bwMode="auto">
          <a:xfrm>
            <a:off x="5141913" y="5276850"/>
            <a:ext cx="1092200" cy="277813"/>
          </a:xfrm>
          <a:prstGeom prst="rect">
            <a:avLst/>
          </a:prstGeom>
          <a:solidFill>
            <a:schemeClr val="accent2"/>
          </a:solidFill>
          <a:ln>
            <a:noFill/>
          </a:ln>
          <a:effectLst/>
          <a:extLst>
            <a:ext uri="{91240B29-F687-4F45-9708-019B960494DF}">
              <a14:hiddenLine xmlns:a14="http://schemas.microsoft.com/office/drawing/2010/main" w="25400">
                <a:solidFill>
                  <a:srgbClr val="00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zh-CN" sz="1600" b="0">
                <a:solidFill>
                  <a:schemeClr val="tx1"/>
                </a:solidFill>
                <a:latin typeface="宋体" pitchFamily="2" charset="-122"/>
                <a:ea typeface="宋体" pitchFamily="2" charset="-122"/>
              </a:rPr>
              <a:t>战略改进</a:t>
            </a:r>
          </a:p>
        </p:txBody>
      </p:sp>
      <p:sp>
        <p:nvSpPr>
          <p:cNvPr id="66582" name="Rectangle 38"/>
          <p:cNvSpPr>
            <a:spLocks noChangeArrowheads="1"/>
          </p:cNvSpPr>
          <p:nvPr/>
        </p:nvSpPr>
        <p:spPr bwMode="auto">
          <a:xfrm>
            <a:off x="4849813" y="2192338"/>
            <a:ext cx="1336675" cy="304800"/>
          </a:xfrm>
          <a:prstGeom prst="rect">
            <a:avLst/>
          </a:prstGeom>
          <a:solidFill>
            <a:schemeClr val="accent2"/>
          </a:solidFill>
          <a:ln>
            <a:noFill/>
          </a:ln>
          <a:effectLst/>
          <a:extLst>
            <a:ext uri="{91240B29-F687-4F45-9708-019B960494DF}">
              <a14:hiddenLine xmlns:a14="http://schemas.microsoft.com/office/drawing/2010/main" w="25400">
                <a:solidFill>
                  <a:srgbClr val="00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zh-CN" sz="1600" b="0">
                <a:solidFill>
                  <a:schemeClr val="tx1"/>
                </a:solidFill>
                <a:latin typeface="宋体" pitchFamily="2" charset="-122"/>
                <a:ea typeface="宋体" pitchFamily="2" charset="-122"/>
              </a:rPr>
              <a:t>主要成功因素</a:t>
            </a:r>
          </a:p>
        </p:txBody>
      </p:sp>
      <p:sp>
        <p:nvSpPr>
          <p:cNvPr id="66583" name="Rectangle 39"/>
          <p:cNvSpPr>
            <a:spLocks noChangeArrowheads="1"/>
          </p:cNvSpPr>
          <p:nvPr/>
        </p:nvSpPr>
        <p:spPr bwMode="auto">
          <a:xfrm>
            <a:off x="4640263" y="1176338"/>
            <a:ext cx="1758950" cy="417512"/>
          </a:xfrm>
          <a:prstGeom prst="rect">
            <a:avLst/>
          </a:prstGeom>
          <a:solidFill>
            <a:schemeClr val="accent2"/>
          </a:solidFill>
          <a:ln>
            <a:noFill/>
          </a:ln>
          <a:effectLst/>
          <a:extLst>
            <a:ext uri="{91240B29-F687-4F45-9708-019B960494DF}">
              <a14:hiddenLine xmlns:a14="http://schemas.microsoft.com/office/drawing/2010/main" w="9525">
                <a:solidFill>
                  <a:srgbClr val="6699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nSpc>
                <a:spcPct val="70000"/>
              </a:lnSpc>
              <a:buSzTx/>
            </a:pPr>
            <a:r>
              <a:rPr lang="zh-CN" altLang="zh-CN" sz="1600" b="0">
                <a:solidFill>
                  <a:schemeClr val="tx1"/>
                </a:solidFill>
                <a:latin typeface="宋体" pitchFamily="2" charset="-122"/>
                <a:ea typeface="宋体" pitchFamily="2" charset="-122"/>
              </a:rPr>
              <a:t>外部环境分析</a:t>
            </a:r>
          </a:p>
          <a:p>
            <a:pPr>
              <a:lnSpc>
                <a:spcPct val="70000"/>
              </a:lnSpc>
              <a:buSzTx/>
            </a:pPr>
            <a:r>
              <a:rPr lang="zh-CN" altLang="zh-CN" sz="1600" b="0">
                <a:solidFill>
                  <a:schemeClr val="tx1"/>
                </a:solidFill>
                <a:latin typeface="宋体" pitchFamily="2" charset="-122"/>
                <a:ea typeface="宋体" pitchFamily="2" charset="-122"/>
              </a:rPr>
              <a:t>市场/行业分析</a:t>
            </a:r>
          </a:p>
        </p:txBody>
      </p:sp>
      <p:cxnSp>
        <p:nvCxnSpPr>
          <p:cNvPr id="66584" name="AutoShape 40"/>
          <p:cNvCxnSpPr>
            <a:cxnSpLocks noChangeShapeType="1"/>
            <a:stCxn id="66572" idx="2"/>
            <a:endCxn id="66581" idx="2"/>
          </p:cNvCxnSpPr>
          <p:nvPr/>
        </p:nvCxnSpPr>
        <p:spPr bwMode="auto">
          <a:xfrm rot="5400000" flipH="1" flipV="1">
            <a:off x="4307681" y="4196557"/>
            <a:ext cx="22225" cy="2738438"/>
          </a:xfrm>
          <a:prstGeom prst="bentConnector3">
            <a:avLst>
              <a:gd name="adj1" fmla="val -1028569"/>
            </a:avLst>
          </a:prstGeom>
          <a:noFill/>
          <a:ln w="38100">
            <a:solidFill>
              <a:srgbClr val="3399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585" name="AutoShape 41"/>
          <p:cNvCxnSpPr>
            <a:cxnSpLocks noChangeShapeType="1"/>
            <a:stCxn id="66572" idx="0"/>
            <a:endCxn id="66574" idx="2"/>
          </p:cNvCxnSpPr>
          <p:nvPr/>
        </p:nvCxnSpPr>
        <p:spPr bwMode="auto">
          <a:xfrm rot="-5400000">
            <a:off x="3436144" y="4426744"/>
            <a:ext cx="365125" cy="1338263"/>
          </a:xfrm>
          <a:prstGeom prst="bentConnector3">
            <a:avLst>
              <a:gd name="adj1" fmla="val 50000"/>
            </a:avLst>
          </a:prstGeom>
          <a:noFill/>
          <a:ln w="38100">
            <a:solidFill>
              <a:srgbClr val="3399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586" name="AutoShape 42"/>
          <p:cNvCxnSpPr>
            <a:cxnSpLocks noChangeShapeType="1"/>
            <a:stCxn id="66581" idx="0"/>
            <a:endCxn id="66574" idx="2"/>
          </p:cNvCxnSpPr>
          <p:nvPr/>
        </p:nvCxnSpPr>
        <p:spPr bwMode="auto">
          <a:xfrm rot="5400000" flipH="1">
            <a:off x="4806157" y="4394994"/>
            <a:ext cx="363537" cy="1400175"/>
          </a:xfrm>
          <a:prstGeom prst="bentConnector3">
            <a:avLst>
              <a:gd name="adj1" fmla="val 50218"/>
            </a:avLst>
          </a:prstGeom>
          <a:noFill/>
          <a:ln w="38100">
            <a:solidFill>
              <a:srgbClr val="3399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587" name="AutoShape 43"/>
          <p:cNvCxnSpPr>
            <a:cxnSpLocks noChangeShapeType="1"/>
            <a:endCxn id="66583" idx="3"/>
          </p:cNvCxnSpPr>
          <p:nvPr/>
        </p:nvCxnSpPr>
        <p:spPr bwMode="auto">
          <a:xfrm rot="-5400000">
            <a:off x="3151982" y="2558256"/>
            <a:ext cx="4419600" cy="2074863"/>
          </a:xfrm>
          <a:prstGeom prst="bentConnector4">
            <a:avLst>
              <a:gd name="adj1" fmla="val -3801"/>
              <a:gd name="adj2" fmla="val 132056"/>
            </a:avLst>
          </a:prstGeom>
          <a:noFill/>
          <a:ln w="38100">
            <a:solidFill>
              <a:srgbClr val="3399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588" name="AutoShape 44"/>
          <p:cNvCxnSpPr>
            <a:cxnSpLocks noChangeShapeType="1"/>
            <a:stCxn id="66576" idx="2"/>
            <a:endCxn id="66583" idx="2"/>
          </p:cNvCxnSpPr>
          <p:nvPr/>
        </p:nvCxnSpPr>
        <p:spPr bwMode="auto">
          <a:xfrm rot="16200000" flipH="1">
            <a:off x="4335463" y="411162"/>
            <a:ext cx="1588" cy="2366963"/>
          </a:xfrm>
          <a:prstGeom prst="bentConnector3">
            <a:avLst>
              <a:gd name="adj1" fmla="val 14300000"/>
            </a:avLst>
          </a:prstGeom>
          <a:noFill/>
          <a:ln w="38100">
            <a:solidFill>
              <a:srgbClr val="3399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589" name="AutoShape 45"/>
          <p:cNvCxnSpPr>
            <a:cxnSpLocks noChangeShapeType="1"/>
            <a:stCxn id="66577" idx="0"/>
            <a:endCxn id="66582" idx="0"/>
          </p:cNvCxnSpPr>
          <p:nvPr/>
        </p:nvCxnSpPr>
        <p:spPr bwMode="auto">
          <a:xfrm rot="-5400000">
            <a:off x="4319588" y="1023938"/>
            <a:ext cx="30162" cy="2366962"/>
          </a:xfrm>
          <a:prstGeom prst="bentConnector3">
            <a:avLst>
              <a:gd name="adj1" fmla="val 857894"/>
            </a:avLst>
          </a:prstGeom>
          <a:noFill/>
          <a:ln w="38100">
            <a:solidFill>
              <a:srgbClr val="3399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590" name="AutoShape 46"/>
          <p:cNvCxnSpPr>
            <a:cxnSpLocks noChangeShapeType="1"/>
            <a:stCxn id="66577" idx="2"/>
            <a:endCxn id="66582" idx="2"/>
          </p:cNvCxnSpPr>
          <p:nvPr/>
        </p:nvCxnSpPr>
        <p:spPr bwMode="auto">
          <a:xfrm rot="5400000" flipH="1" flipV="1">
            <a:off x="4333081" y="1315245"/>
            <a:ext cx="3175" cy="2366962"/>
          </a:xfrm>
          <a:prstGeom prst="bentConnector3">
            <a:avLst>
              <a:gd name="adj1" fmla="val -7150000"/>
            </a:avLst>
          </a:prstGeom>
          <a:noFill/>
          <a:ln w="38100">
            <a:solidFill>
              <a:srgbClr val="3399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6591" name="Group 47"/>
          <p:cNvGrpSpPr>
            <a:grpSpLocks/>
          </p:cNvGrpSpPr>
          <p:nvPr/>
        </p:nvGrpSpPr>
        <p:grpSpPr bwMode="auto">
          <a:xfrm>
            <a:off x="5103813" y="3768725"/>
            <a:ext cx="3879850" cy="533400"/>
            <a:chOff x="3264" y="2976"/>
            <a:chExt cx="2256" cy="288"/>
          </a:xfrm>
        </p:grpSpPr>
        <p:sp>
          <p:nvSpPr>
            <p:cNvPr id="66602" name="AutoShape 48"/>
            <p:cNvSpPr>
              <a:spLocks noChangeArrowheads="1"/>
            </p:cNvSpPr>
            <p:nvPr/>
          </p:nvSpPr>
          <p:spPr bwMode="auto">
            <a:xfrm>
              <a:off x="3264" y="3024"/>
              <a:ext cx="336" cy="192"/>
            </a:xfrm>
            <a:custGeom>
              <a:avLst/>
              <a:gdLst>
                <a:gd name="T0" fmla="*/ 252 w 21600"/>
                <a:gd name="T1" fmla="*/ 0 h 21600"/>
                <a:gd name="T2" fmla="*/ 0 w 21600"/>
                <a:gd name="T3" fmla="*/ 96 h 21600"/>
                <a:gd name="T4" fmla="*/ 252 w 21600"/>
                <a:gd name="T5" fmla="*/ 192 h 21600"/>
                <a:gd name="T6" fmla="*/ 336 w 21600"/>
                <a:gd name="T7" fmla="*/ 96 h 21600"/>
                <a:gd name="T8" fmla="*/ 17694720 60000 65536"/>
                <a:gd name="T9" fmla="*/ 11796480 60000 65536"/>
                <a:gd name="T10" fmla="*/ 5898240 60000 65536"/>
                <a:gd name="T11" fmla="*/ 0 60000 65536"/>
                <a:gd name="T12" fmla="*/ 3407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03" name="Rectangle 49"/>
            <p:cNvSpPr>
              <a:spLocks noChangeArrowheads="1"/>
            </p:cNvSpPr>
            <p:nvPr/>
          </p:nvSpPr>
          <p:spPr bwMode="auto">
            <a:xfrm>
              <a:off x="3648" y="3036"/>
              <a:ext cx="912" cy="180"/>
            </a:xfrm>
            <a:prstGeom prst="rect">
              <a:avLst/>
            </a:prstGeom>
            <a:solidFill>
              <a:schemeClr val="folHlink"/>
            </a:solidFill>
            <a:ln>
              <a:noFill/>
            </a:ln>
            <a:effectLst/>
            <a:extLst>
              <a:ext uri="{91240B29-F687-4F45-9708-019B960494DF}">
                <a14:hiddenLine xmlns:a14="http://schemas.microsoft.com/office/drawing/2010/main" w="25400">
                  <a:solidFill>
                    <a:srgbClr val="00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zh-CN" sz="1600">
                  <a:latin typeface="宋体" pitchFamily="2" charset="-122"/>
                  <a:ea typeface="宋体" pitchFamily="2" charset="-122"/>
                </a:rPr>
                <a:t>部门业务计划</a:t>
              </a:r>
            </a:p>
          </p:txBody>
        </p:sp>
        <p:sp>
          <p:nvSpPr>
            <p:cNvPr id="66604" name="AutoShape 50"/>
            <p:cNvSpPr>
              <a:spLocks noChangeArrowheads="1"/>
            </p:cNvSpPr>
            <p:nvPr/>
          </p:nvSpPr>
          <p:spPr bwMode="auto">
            <a:xfrm>
              <a:off x="4560" y="3024"/>
              <a:ext cx="336" cy="192"/>
            </a:xfrm>
            <a:custGeom>
              <a:avLst/>
              <a:gdLst>
                <a:gd name="T0" fmla="*/ 252 w 21600"/>
                <a:gd name="T1" fmla="*/ 0 h 21600"/>
                <a:gd name="T2" fmla="*/ 0 w 21600"/>
                <a:gd name="T3" fmla="*/ 96 h 21600"/>
                <a:gd name="T4" fmla="*/ 252 w 21600"/>
                <a:gd name="T5" fmla="*/ 192 h 21600"/>
                <a:gd name="T6" fmla="*/ 336 w 21600"/>
                <a:gd name="T7" fmla="*/ 96 h 21600"/>
                <a:gd name="T8" fmla="*/ 17694720 60000 65536"/>
                <a:gd name="T9" fmla="*/ 11796480 60000 65536"/>
                <a:gd name="T10" fmla="*/ 5898240 60000 65536"/>
                <a:gd name="T11" fmla="*/ 0 60000 65536"/>
                <a:gd name="T12" fmla="*/ 3407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05" name="Oval 51"/>
            <p:cNvSpPr>
              <a:spLocks noChangeArrowheads="1"/>
            </p:cNvSpPr>
            <p:nvPr/>
          </p:nvSpPr>
          <p:spPr bwMode="auto">
            <a:xfrm>
              <a:off x="4944" y="2976"/>
              <a:ext cx="576" cy="288"/>
            </a:xfrm>
            <a:prstGeom prst="ellipse">
              <a:avLst/>
            </a:prstGeom>
            <a:solidFill>
              <a:schemeClr val="folHlink"/>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1600">
                  <a:latin typeface="宋体" pitchFamily="2" charset="-122"/>
                  <a:ea typeface="宋体" pitchFamily="2" charset="-122"/>
                </a:rPr>
                <a:t>预算</a:t>
              </a:r>
            </a:p>
          </p:txBody>
        </p:sp>
      </p:grpSp>
      <p:sp>
        <p:nvSpPr>
          <p:cNvPr id="66592" name="Rectangle 53"/>
          <p:cNvSpPr>
            <a:spLocks noChangeArrowheads="1"/>
          </p:cNvSpPr>
          <p:nvPr/>
        </p:nvSpPr>
        <p:spPr bwMode="auto">
          <a:xfrm>
            <a:off x="88900" y="84138"/>
            <a:ext cx="8805863" cy="70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81000" indent="-381000"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79413" algn="l" defTabSz="695325" eaLnBrk="0" hangingPunct="0">
              <a:spcAft>
                <a:spcPct val="20000"/>
              </a:spcAft>
              <a:buChar char="•"/>
              <a:defRPr sz="2000">
                <a:solidFill>
                  <a:schemeClr val="bg2"/>
                </a:solidFill>
                <a:latin typeface="Arial" pitchFamily="34" charset="0"/>
                <a:cs typeface="Arial" pitchFamily="34" charset="0"/>
              </a:defRPr>
            </a:lvl2pPr>
            <a:lvl3pPr marL="3825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744538" indent="388938" algn="l" defTabSz="695325" eaLnBrk="0" hangingPunct="0">
              <a:spcAft>
                <a:spcPct val="20000"/>
              </a:spcAft>
              <a:buChar char="•"/>
              <a:defRPr sz="2000">
                <a:solidFill>
                  <a:schemeClr val="bg2"/>
                </a:solidFill>
                <a:latin typeface="Arial" pitchFamily="34" charset="0"/>
                <a:cs typeface="Arial" pitchFamily="34" charset="0"/>
              </a:defRPr>
            </a:lvl4pPr>
            <a:lvl5pPr marL="11350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5922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0494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5066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9638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pPr>
            <a:r>
              <a:rPr lang="en-GB" altLang="zh-CN" sz="2400">
                <a:solidFill>
                  <a:schemeClr val="folHlink"/>
                </a:solidFill>
                <a:ea typeface="宋体" pitchFamily="2" charset="-122"/>
              </a:rPr>
              <a:t>4.2 </a:t>
            </a:r>
            <a:r>
              <a:rPr lang="zh-CN" altLang="en-GB" sz="2400">
                <a:solidFill>
                  <a:schemeClr val="folHlink"/>
                </a:solidFill>
                <a:ea typeface="宋体" pitchFamily="2" charset="-122"/>
              </a:rPr>
              <a:t>预算编制的基本流程（续）</a:t>
            </a:r>
            <a:r>
              <a:rPr lang="en-GB" altLang="zh-CN" sz="2400">
                <a:solidFill>
                  <a:schemeClr val="folHlink"/>
                </a:solidFill>
                <a:ea typeface="宋体" pitchFamily="2" charset="-122"/>
              </a:rPr>
              <a:t>–</a:t>
            </a:r>
            <a:r>
              <a:rPr lang="zh-CN" altLang="en-GB" sz="2400">
                <a:solidFill>
                  <a:schemeClr val="folHlink"/>
                </a:solidFill>
                <a:ea typeface="宋体" pitchFamily="2" charset="-122"/>
              </a:rPr>
              <a:t> 确定战略</a:t>
            </a:r>
          </a:p>
        </p:txBody>
      </p:sp>
      <p:sp>
        <p:nvSpPr>
          <p:cNvPr id="66593" name="Line 54"/>
          <p:cNvSpPr>
            <a:spLocks noChangeShapeType="1"/>
          </p:cNvSpPr>
          <p:nvPr/>
        </p:nvSpPr>
        <p:spPr bwMode="blackWhite">
          <a:xfrm>
            <a:off x="0" y="7874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pSp>
        <p:nvGrpSpPr>
          <p:cNvPr id="66594" name="Group 55"/>
          <p:cNvGrpSpPr>
            <a:grpSpLocks/>
          </p:cNvGrpSpPr>
          <p:nvPr/>
        </p:nvGrpSpPr>
        <p:grpSpPr bwMode="auto">
          <a:xfrm>
            <a:off x="5678488" y="414338"/>
            <a:ext cx="3281362" cy="287337"/>
            <a:chOff x="3117" y="209"/>
            <a:chExt cx="2550" cy="306"/>
          </a:xfrm>
        </p:grpSpPr>
        <p:sp>
          <p:nvSpPr>
            <p:cNvPr id="66595" name="Rectangle 56"/>
            <p:cNvSpPr>
              <a:spLocks noChangeArrowheads="1"/>
            </p:cNvSpPr>
            <p:nvPr/>
          </p:nvSpPr>
          <p:spPr bwMode="auto">
            <a:xfrm>
              <a:off x="3117" y="209"/>
              <a:ext cx="503" cy="306"/>
            </a:xfrm>
            <a:prstGeom prst="rect">
              <a:avLst/>
            </a:prstGeom>
            <a:solidFill>
              <a:schemeClr val="accent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66596" name="Rectangle 57"/>
            <p:cNvSpPr>
              <a:spLocks noChangeArrowheads="1"/>
            </p:cNvSpPr>
            <p:nvPr/>
          </p:nvSpPr>
          <p:spPr bwMode="auto">
            <a:xfrm>
              <a:off x="3793" y="209"/>
              <a:ext cx="502"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66597" name="Rectangle 58"/>
            <p:cNvSpPr>
              <a:spLocks noChangeArrowheads="1"/>
            </p:cNvSpPr>
            <p:nvPr/>
          </p:nvSpPr>
          <p:spPr bwMode="auto">
            <a:xfrm>
              <a:off x="4478" y="209"/>
              <a:ext cx="503"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66598" name="Rectangle 59"/>
            <p:cNvSpPr>
              <a:spLocks noChangeArrowheads="1"/>
            </p:cNvSpPr>
            <p:nvPr/>
          </p:nvSpPr>
          <p:spPr bwMode="auto">
            <a:xfrm>
              <a:off x="5164" y="209"/>
              <a:ext cx="503"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sp>
          <p:nvSpPr>
            <p:cNvPr id="66599" name="AutoShape 60"/>
            <p:cNvSpPr>
              <a:spLocks noChangeArrowheads="1"/>
            </p:cNvSpPr>
            <p:nvPr/>
          </p:nvSpPr>
          <p:spPr bwMode="auto">
            <a:xfrm>
              <a:off x="3624" y="334"/>
              <a:ext cx="169" cy="56"/>
            </a:xfrm>
            <a:custGeom>
              <a:avLst/>
              <a:gdLst>
                <a:gd name="T0" fmla="*/ 127 w 21600"/>
                <a:gd name="T1" fmla="*/ 0 h 21600"/>
                <a:gd name="T2" fmla="*/ 0 w 21600"/>
                <a:gd name="T3" fmla="*/ 28 h 21600"/>
                <a:gd name="T4" fmla="*/ 127 w 21600"/>
                <a:gd name="T5" fmla="*/ 56 h 21600"/>
                <a:gd name="T6" fmla="*/ 169 w 21600"/>
                <a:gd name="T7" fmla="*/ 28 h 21600"/>
                <a:gd name="T8" fmla="*/ 17694720 60000 65536"/>
                <a:gd name="T9" fmla="*/ 11796480 60000 65536"/>
                <a:gd name="T10" fmla="*/ 5898240 60000 65536"/>
                <a:gd name="T11" fmla="*/ 0 60000 65536"/>
                <a:gd name="T12" fmla="*/ 3323 w 21600"/>
                <a:gd name="T13" fmla="*/ 5400 h 21600"/>
                <a:gd name="T14" fmla="*/ 18916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00" name="AutoShape 61"/>
            <p:cNvSpPr>
              <a:spLocks noChangeArrowheads="1"/>
            </p:cNvSpPr>
            <p:nvPr/>
          </p:nvSpPr>
          <p:spPr bwMode="auto">
            <a:xfrm>
              <a:off x="4999" y="334"/>
              <a:ext cx="169" cy="56"/>
            </a:xfrm>
            <a:custGeom>
              <a:avLst/>
              <a:gdLst>
                <a:gd name="T0" fmla="*/ 127 w 21600"/>
                <a:gd name="T1" fmla="*/ 0 h 21600"/>
                <a:gd name="T2" fmla="*/ 0 w 21600"/>
                <a:gd name="T3" fmla="*/ 28 h 21600"/>
                <a:gd name="T4" fmla="*/ 127 w 21600"/>
                <a:gd name="T5" fmla="*/ 56 h 21600"/>
                <a:gd name="T6" fmla="*/ 169 w 21600"/>
                <a:gd name="T7" fmla="*/ 28 h 21600"/>
                <a:gd name="T8" fmla="*/ 17694720 60000 65536"/>
                <a:gd name="T9" fmla="*/ 11796480 60000 65536"/>
                <a:gd name="T10" fmla="*/ 5898240 60000 65536"/>
                <a:gd name="T11" fmla="*/ 0 60000 65536"/>
                <a:gd name="T12" fmla="*/ 3323 w 21600"/>
                <a:gd name="T13" fmla="*/ 5400 h 21600"/>
                <a:gd name="T14" fmla="*/ 18916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01" name="AutoShape 62"/>
            <p:cNvSpPr>
              <a:spLocks noChangeArrowheads="1"/>
            </p:cNvSpPr>
            <p:nvPr/>
          </p:nvSpPr>
          <p:spPr bwMode="auto">
            <a:xfrm>
              <a:off x="4312" y="334"/>
              <a:ext cx="168" cy="56"/>
            </a:xfrm>
            <a:custGeom>
              <a:avLst/>
              <a:gdLst>
                <a:gd name="T0" fmla="*/ 126 w 21600"/>
                <a:gd name="T1" fmla="*/ 0 h 21600"/>
                <a:gd name="T2" fmla="*/ 0 w 21600"/>
                <a:gd name="T3" fmla="*/ 28 h 21600"/>
                <a:gd name="T4" fmla="*/ 126 w 21600"/>
                <a:gd name="T5" fmla="*/ 56 h 21600"/>
                <a:gd name="T6" fmla="*/ 168 w 21600"/>
                <a:gd name="T7" fmla="*/ 28 h 21600"/>
                <a:gd name="T8" fmla="*/ 17694720 60000 65536"/>
                <a:gd name="T9" fmla="*/ 11796480 60000 65536"/>
                <a:gd name="T10" fmla="*/ 5898240 60000 65536"/>
                <a:gd name="T11" fmla="*/ 0 60000 65536"/>
                <a:gd name="T12" fmla="*/ 3343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800A0ACD-8761-48BF-9C91-D6DD8209976F}" type="slidenum">
              <a:rPr lang="en-GB" altLang="zh-CN" sz="1100" b="0">
                <a:solidFill>
                  <a:schemeClr val="bg2"/>
                </a:solidFill>
              </a:rPr>
              <a:pPr eaLnBrk="1" hangingPunct="1"/>
              <a:t>59</a:t>
            </a:fld>
            <a:endParaRPr lang="en-GB" altLang="zh-CN" sz="1100" b="0">
              <a:solidFill>
                <a:schemeClr val="bg2"/>
              </a:solidFill>
            </a:endParaRPr>
          </a:p>
        </p:txBody>
      </p:sp>
      <p:sp>
        <p:nvSpPr>
          <p:cNvPr id="67587" name="Rectangle 2"/>
          <p:cNvSpPr>
            <a:spLocks noGrp="1" noChangeArrowheads="1"/>
          </p:cNvSpPr>
          <p:nvPr>
            <p:ph type="title"/>
          </p:nvPr>
        </p:nvSpPr>
        <p:spPr>
          <a:xfrm>
            <a:off x="417513" y="836613"/>
            <a:ext cx="8229600" cy="508000"/>
          </a:xfrm>
          <a:noFill/>
        </p:spPr>
        <p:txBody>
          <a:bodyPr/>
          <a:lstStyle/>
          <a:p>
            <a:pPr eaLnBrk="1" hangingPunct="1"/>
            <a:r>
              <a:rPr lang="zh-CN" altLang="en-US" sz="2000" b="1" smtClean="0">
                <a:ea typeface="宋体" pitchFamily="2" charset="-122"/>
              </a:rPr>
              <a:t>年度预算就是以货币和数据的形式对一定时期内的资金运动进行事前预测、事中控制、事后监督考核的管理活动。以价值量指标反映企业各项业务预算和资本预算的结果。</a:t>
            </a:r>
            <a:endParaRPr lang="en-US" altLang="zh-CN" sz="2000" b="1" smtClean="0">
              <a:ea typeface="宋体" pitchFamily="2" charset="-122"/>
            </a:endParaRPr>
          </a:p>
        </p:txBody>
      </p:sp>
      <p:sp>
        <p:nvSpPr>
          <p:cNvPr id="67588" name="Rectangle 3"/>
          <p:cNvSpPr>
            <a:spLocks noChangeArrowheads="1"/>
          </p:cNvSpPr>
          <p:nvPr/>
        </p:nvSpPr>
        <p:spPr bwMode="auto">
          <a:xfrm>
            <a:off x="3767138" y="2038350"/>
            <a:ext cx="1828800" cy="4119563"/>
          </a:xfrm>
          <a:prstGeom prst="rect">
            <a:avLst/>
          </a:prstGeom>
          <a:solidFill>
            <a:schemeClr val="accent1"/>
          </a:solidFill>
          <a:ln>
            <a:noFill/>
          </a:ln>
          <a:effectLst/>
          <a:extLst>
            <a:ext uri="{91240B29-F687-4F45-9708-019B960494DF}">
              <a14:hiddenLine xmlns:a14="http://schemas.microsoft.com/office/drawing/2010/main" w="9525">
                <a:solidFill>
                  <a:srgbClr val="CCCCFF"/>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7589" name="Rectangle 4"/>
          <p:cNvSpPr>
            <a:spLocks noChangeArrowheads="1"/>
          </p:cNvSpPr>
          <p:nvPr/>
        </p:nvSpPr>
        <p:spPr bwMode="auto">
          <a:xfrm>
            <a:off x="5595938" y="2038350"/>
            <a:ext cx="1524000" cy="4119563"/>
          </a:xfrm>
          <a:prstGeom prst="rect">
            <a:avLst/>
          </a:prstGeom>
          <a:solidFill>
            <a:schemeClr val="accent2"/>
          </a:solidFill>
          <a:ln>
            <a:noFill/>
          </a:ln>
          <a:effectLst/>
          <a:extLst>
            <a:ext uri="{91240B29-F687-4F45-9708-019B960494DF}">
              <a14:hiddenLine xmlns:a14="http://schemas.microsoft.com/office/drawing/2010/main" w="9525">
                <a:solidFill>
                  <a:srgbClr val="C0C0C0"/>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7590" name="Rectangle 5"/>
          <p:cNvSpPr>
            <a:spLocks noChangeArrowheads="1"/>
          </p:cNvSpPr>
          <p:nvPr/>
        </p:nvSpPr>
        <p:spPr bwMode="auto">
          <a:xfrm>
            <a:off x="7107238" y="2038350"/>
            <a:ext cx="1539875" cy="4119563"/>
          </a:xfrm>
          <a:prstGeom prst="rect">
            <a:avLst/>
          </a:prstGeom>
          <a:solidFill>
            <a:schemeClr val="hlink"/>
          </a:solidFill>
          <a:ln w="9525">
            <a:solidFill>
              <a:schemeClr val="accent2"/>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7591" name="Rectangle 6"/>
          <p:cNvSpPr>
            <a:spLocks noChangeArrowheads="1"/>
          </p:cNvSpPr>
          <p:nvPr/>
        </p:nvSpPr>
        <p:spPr bwMode="auto">
          <a:xfrm>
            <a:off x="1709738" y="2038350"/>
            <a:ext cx="2057400" cy="4119563"/>
          </a:xfrm>
          <a:prstGeom prst="rect">
            <a:avLst/>
          </a:prstGeom>
          <a:solidFill>
            <a:schemeClr val="bg2"/>
          </a:solidFill>
          <a:ln>
            <a:noFill/>
          </a:ln>
          <a:effectLst/>
          <a:extLst>
            <a:ext uri="{91240B29-F687-4F45-9708-019B960494DF}">
              <a14:hiddenLine xmlns:a14="http://schemas.microsoft.com/office/drawing/2010/main" w="9525">
                <a:solidFill>
                  <a:srgbClr val="CCCCFF"/>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7592" name="Rectangle 7"/>
          <p:cNvSpPr>
            <a:spLocks noChangeArrowheads="1"/>
          </p:cNvSpPr>
          <p:nvPr/>
        </p:nvSpPr>
        <p:spPr bwMode="auto">
          <a:xfrm>
            <a:off x="414338" y="2038350"/>
            <a:ext cx="1295400" cy="4119563"/>
          </a:xfrm>
          <a:prstGeom prst="rect">
            <a:avLst/>
          </a:prstGeom>
          <a:solidFill>
            <a:schemeClr val="tx1"/>
          </a:solidFill>
          <a:ln>
            <a:noFill/>
          </a:ln>
          <a:effectLst/>
          <a:extLst>
            <a:ext uri="{91240B29-F687-4F45-9708-019B960494DF}">
              <a14:hiddenLine xmlns:a14="http://schemas.microsoft.com/office/drawing/2010/main" w="9525">
                <a:solidFill>
                  <a:srgbClr val="FFCCFF"/>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7593" name="Text Box 10"/>
          <p:cNvSpPr txBox="1">
            <a:spLocks noChangeArrowheads="1"/>
          </p:cNvSpPr>
          <p:nvPr/>
        </p:nvSpPr>
        <p:spPr bwMode="auto">
          <a:xfrm>
            <a:off x="515938" y="2193925"/>
            <a:ext cx="1117600"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9999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spcBef>
                <a:spcPct val="50000"/>
              </a:spcBef>
              <a:buSzTx/>
            </a:pPr>
            <a:r>
              <a:rPr lang="zh-CN" altLang="en-US" sz="1600" u="sng">
                <a:solidFill>
                  <a:schemeClr val="accent2"/>
                </a:solidFill>
                <a:latin typeface="宋体" pitchFamily="2" charset="-122"/>
                <a:ea typeface="宋体" pitchFamily="2" charset="-122"/>
              </a:rPr>
              <a:t>董事会</a:t>
            </a:r>
          </a:p>
        </p:txBody>
      </p:sp>
      <p:sp>
        <p:nvSpPr>
          <p:cNvPr id="67594" name="Text Box 11"/>
          <p:cNvSpPr txBox="1">
            <a:spLocks noChangeArrowheads="1"/>
          </p:cNvSpPr>
          <p:nvPr/>
        </p:nvSpPr>
        <p:spPr bwMode="auto">
          <a:xfrm>
            <a:off x="2319338" y="2193925"/>
            <a:ext cx="1117600"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9999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spcBef>
                <a:spcPct val="50000"/>
              </a:spcBef>
              <a:buSzTx/>
            </a:pPr>
            <a:r>
              <a:rPr lang="zh-CN" altLang="en-US" sz="1600" u="sng">
                <a:solidFill>
                  <a:schemeClr val="accent2"/>
                </a:solidFill>
                <a:latin typeface="宋体" pitchFamily="2" charset="-122"/>
                <a:ea typeface="宋体" pitchFamily="2" charset="-122"/>
              </a:rPr>
              <a:t>各部门</a:t>
            </a:r>
            <a:endParaRPr lang="en-US" altLang="zh-CN" sz="1600" u="sng">
              <a:solidFill>
                <a:schemeClr val="accent2"/>
              </a:solidFill>
              <a:latin typeface="宋体" pitchFamily="2" charset="-122"/>
              <a:ea typeface="宋体" pitchFamily="2" charset="-122"/>
            </a:endParaRPr>
          </a:p>
        </p:txBody>
      </p:sp>
      <p:sp>
        <p:nvSpPr>
          <p:cNvPr id="67595" name="Text Box 12"/>
          <p:cNvSpPr txBox="1">
            <a:spLocks noChangeArrowheads="1"/>
          </p:cNvSpPr>
          <p:nvPr/>
        </p:nvSpPr>
        <p:spPr bwMode="auto">
          <a:xfrm>
            <a:off x="7119938" y="2193925"/>
            <a:ext cx="1270000"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9999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spcBef>
                <a:spcPct val="50000"/>
              </a:spcBef>
              <a:buSzTx/>
            </a:pPr>
            <a:r>
              <a:rPr lang="zh-CN" altLang="en-US" sz="1600" u="sng">
                <a:solidFill>
                  <a:schemeClr val="tx1"/>
                </a:solidFill>
                <a:latin typeface="宋体" pitchFamily="2" charset="-122"/>
                <a:ea typeface="宋体" pitchFamily="2" charset="-122"/>
              </a:rPr>
              <a:t>总裁办公会</a:t>
            </a:r>
          </a:p>
        </p:txBody>
      </p:sp>
      <p:sp>
        <p:nvSpPr>
          <p:cNvPr id="67596" name="Rectangle 13"/>
          <p:cNvSpPr>
            <a:spLocks noChangeArrowheads="1"/>
          </p:cNvSpPr>
          <p:nvPr/>
        </p:nvSpPr>
        <p:spPr bwMode="auto">
          <a:xfrm>
            <a:off x="509588" y="2524125"/>
            <a:ext cx="1035050" cy="896938"/>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spcBef>
                <a:spcPct val="50000"/>
              </a:spcBef>
              <a:buSzTx/>
            </a:pPr>
            <a:r>
              <a:rPr lang="zh-CN" altLang="en-US" b="0">
                <a:solidFill>
                  <a:schemeClr val="tx1"/>
                </a:solidFill>
                <a:ea typeface="宋体" pitchFamily="2" charset="-122"/>
              </a:rPr>
              <a:t>企业战略规划</a:t>
            </a:r>
          </a:p>
        </p:txBody>
      </p:sp>
      <p:sp>
        <p:nvSpPr>
          <p:cNvPr id="67597" name="Rectangle 14"/>
          <p:cNvSpPr>
            <a:spLocks noChangeArrowheads="1"/>
          </p:cNvSpPr>
          <p:nvPr/>
        </p:nvSpPr>
        <p:spPr bwMode="auto">
          <a:xfrm>
            <a:off x="509588" y="3630613"/>
            <a:ext cx="1035050" cy="89535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spcBef>
                <a:spcPct val="50000"/>
              </a:spcBef>
              <a:buSzTx/>
            </a:pPr>
            <a:r>
              <a:rPr lang="zh-CN" altLang="en-US" b="0">
                <a:solidFill>
                  <a:schemeClr val="tx1"/>
                </a:solidFill>
                <a:ea typeface="宋体" pitchFamily="2" charset="-122"/>
              </a:rPr>
              <a:t>企业年度战略行动计划</a:t>
            </a:r>
          </a:p>
        </p:txBody>
      </p:sp>
      <p:cxnSp>
        <p:nvCxnSpPr>
          <p:cNvPr id="67598" name="AutoShape 15"/>
          <p:cNvCxnSpPr>
            <a:cxnSpLocks noChangeShapeType="1"/>
            <a:stCxn id="67596" idx="2"/>
            <a:endCxn id="67597" idx="0"/>
          </p:cNvCxnSpPr>
          <p:nvPr/>
        </p:nvCxnSpPr>
        <p:spPr bwMode="auto">
          <a:xfrm rot="5400000">
            <a:off x="922338" y="3525838"/>
            <a:ext cx="209550" cy="0"/>
          </a:xfrm>
          <a:prstGeom prst="straightConnector1">
            <a:avLst/>
          </a:prstGeom>
          <a:noFill/>
          <a:ln w="28575">
            <a:solidFill>
              <a:schemeClr val="tx1"/>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4400" name="Rectangle 16"/>
          <p:cNvSpPr>
            <a:spLocks noChangeArrowheads="1"/>
          </p:cNvSpPr>
          <p:nvPr/>
        </p:nvSpPr>
        <p:spPr bwMode="auto">
          <a:xfrm>
            <a:off x="1797050" y="4746625"/>
            <a:ext cx="744538" cy="89535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spcBef>
                <a:spcPct val="50000"/>
              </a:spcBef>
              <a:buSzTx/>
              <a:defRPr/>
            </a:pPr>
            <a:r>
              <a:rPr lang="zh-CN" altLang="en-US" b="0">
                <a:solidFill>
                  <a:schemeClr val="hlink"/>
                </a:solidFill>
                <a:effectLst>
                  <a:outerShdw blurRad="38100" dist="38100" dir="2700000" algn="tl">
                    <a:srgbClr val="000000"/>
                  </a:outerShdw>
                </a:effectLst>
                <a:latin typeface="宋体" pitchFamily="2" charset="-122"/>
                <a:ea typeface="宋体" pitchFamily="2" charset="-122"/>
                <a:cs typeface="Arial" charset="0"/>
              </a:rPr>
              <a:t>部门收入预算、费用预算</a:t>
            </a:r>
          </a:p>
        </p:txBody>
      </p:sp>
      <p:sp>
        <p:nvSpPr>
          <p:cNvPr id="784401" name="Rectangle 17"/>
          <p:cNvSpPr>
            <a:spLocks noChangeArrowheads="1"/>
          </p:cNvSpPr>
          <p:nvPr/>
        </p:nvSpPr>
        <p:spPr bwMode="auto">
          <a:xfrm>
            <a:off x="2708275" y="4746625"/>
            <a:ext cx="995363" cy="89535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spcBef>
                <a:spcPct val="50000"/>
              </a:spcBef>
              <a:buSzTx/>
              <a:defRPr/>
            </a:pPr>
            <a:r>
              <a:rPr lang="zh-CN" altLang="en-US" b="0">
                <a:solidFill>
                  <a:schemeClr val="hlink"/>
                </a:solidFill>
                <a:effectLst>
                  <a:outerShdw blurRad="38100" dist="38100" dir="2700000" algn="tl">
                    <a:srgbClr val="000000"/>
                  </a:outerShdw>
                </a:effectLst>
                <a:latin typeface="宋体" pitchFamily="2" charset="-122"/>
                <a:ea typeface="宋体" pitchFamily="2" charset="-122"/>
                <a:cs typeface="Arial" charset="0"/>
              </a:rPr>
              <a:t>部门费用预算</a:t>
            </a:r>
          </a:p>
        </p:txBody>
      </p:sp>
      <p:cxnSp>
        <p:nvCxnSpPr>
          <p:cNvPr id="67601" name="AutoShape 18"/>
          <p:cNvCxnSpPr>
            <a:cxnSpLocks noChangeShapeType="1"/>
          </p:cNvCxnSpPr>
          <p:nvPr/>
        </p:nvCxnSpPr>
        <p:spPr bwMode="auto">
          <a:xfrm rot="5400000" flipH="1" flipV="1">
            <a:off x="6010276" y="4410075"/>
            <a:ext cx="1555750" cy="904875"/>
          </a:xfrm>
          <a:prstGeom prst="bentConnector4">
            <a:avLst>
              <a:gd name="adj1" fmla="val -13292"/>
              <a:gd name="adj2" fmla="val 76500"/>
            </a:avLst>
          </a:prstGeom>
          <a:noFill/>
          <a:ln w="28575">
            <a:solidFill>
              <a:schemeClr val="tx1"/>
            </a:solidFill>
            <a:miter lim="800000"/>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602" name="Rectangle 19"/>
          <p:cNvSpPr>
            <a:spLocks noChangeArrowheads="1"/>
          </p:cNvSpPr>
          <p:nvPr/>
        </p:nvSpPr>
        <p:spPr bwMode="auto">
          <a:xfrm>
            <a:off x="509588" y="4746625"/>
            <a:ext cx="1035050" cy="89535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spcBef>
                <a:spcPct val="50000"/>
              </a:spcBef>
              <a:buSzTx/>
            </a:pPr>
            <a:r>
              <a:rPr lang="zh-CN" altLang="en-US" b="0">
                <a:solidFill>
                  <a:schemeClr val="tx1"/>
                </a:solidFill>
                <a:ea typeface="宋体" pitchFamily="2" charset="-122"/>
              </a:rPr>
              <a:t>审核经营者交的年度各项预算，通过后实施</a:t>
            </a:r>
          </a:p>
        </p:txBody>
      </p:sp>
      <p:cxnSp>
        <p:nvCxnSpPr>
          <p:cNvPr id="67603" name="AutoShape 20"/>
          <p:cNvCxnSpPr>
            <a:cxnSpLocks noChangeShapeType="1"/>
            <a:stCxn id="67604" idx="2"/>
            <a:endCxn id="67602" idx="2"/>
          </p:cNvCxnSpPr>
          <p:nvPr/>
        </p:nvCxnSpPr>
        <p:spPr bwMode="auto">
          <a:xfrm rot="5400000">
            <a:off x="3869532" y="1645444"/>
            <a:ext cx="1154112" cy="6838950"/>
          </a:xfrm>
          <a:prstGeom prst="bentConnector3">
            <a:avLst>
              <a:gd name="adj1" fmla="val 119806"/>
            </a:avLst>
          </a:prstGeom>
          <a:noFill/>
          <a:ln w="28575">
            <a:solidFill>
              <a:schemeClr val="tx1"/>
            </a:solidFill>
            <a:miter lim="800000"/>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604" name="Rectangle 21"/>
          <p:cNvSpPr>
            <a:spLocks noChangeArrowheads="1"/>
          </p:cNvSpPr>
          <p:nvPr/>
        </p:nvSpPr>
        <p:spPr bwMode="auto">
          <a:xfrm>
            <a:off x="7240588" y="3592513"/>
            <a:ext cx="1250950" cy="89535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spcBef>
                <a:spcPct val="50000"/>
              </a:spcBef>
              <a:buSzTx/>
            </a:pPr>
            <a:r>
              <a:rPr lang="zh-CN" altLang="en-US" b="0">
                <a:solidFill>
                  <a:schemeClr val="tx1"/>
                </a:solidFill>
                <a:latin typeface="宋体" pitchFamily="2" charset="-122"/>
                <a:ea typeface="宋体" pitchFamily="2" charset="-122"/>
              </a:rPr>
              <a:t>讨论调整收入、费用、利润及资金预算直至达成一致</a:t>
            </a:r>
          </a:p>
        </p:txBody>
      </p:sp>
      <p:sp>
        <p:nvSpPr>
          <p:cNvPr id="784406" name="Text Box 22"/>
          <p:cNvSpPr txBox="1">
            <a:spLocks noChangeArrowheads="1"/>
          </p:cNvSpPr>
          <p:nvPr/>
        </p:nvSpPr>
        <p:spPr bwMode="auto">
          <a:xfrm>
            <a:off x="4071938" y="2962275"/>
            <a:ext cx="1270000"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9999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buSzTx/>
              <a:defRPr/>
            </a:pPr>
            <a:r>
              <a:rPr lang="zh-CN" altLang="en-US" sz="1600">
                <a:solidFill>
                  <a:schemeClr val="tx1"/>
                </a:solidFill>
                <a:effectLst>
                  <a:outerShdw blurRad="38100" dist="38100" dir="2700000" algn="tl">
                    <a:srgbClr val="C0C0C0"/>
                  </a:outerShdw>
                </a:effectLst>
                <a:latin typeface="宋体" pitchFamily="2" charset="-122"/>
                <a:ea typeface="宋体" pitchFamily="2" charset="-122"/>
                <a:cs typeface="Arial" charset="0"/>
              </a:rPr>
              <a:t>预算调整</a:t>
            </a:r>
            <a:endParaRPr lang="en-US" altLang="zh-CN" sz="1600" b="0">
              <a:solidFill>
                <a:schemeClr val="tx1"/>
              </a:solidFill>
              <a:effectLst>
                <a:outerShdw blurRad="38100" dist="38100" dir="2700000" algn="tl">
                  <a:srgbClr val="C0C0C0"/>
                </a:outerShdw>
              </a:effectLst>
              <a:latin typeface="宋体" pitchFamily="2" charset="-122"/>
              <a:ea typeface="宋体" pitchFamily="2" charset="-122"/>
              <a:cs typeface="Arial" charset="0"/>
            </a:endParaRPr>
          </a:p>
        </p:txBody>
      </p:sp>
      <p:cxnSp>
        <p:nvCxnSpPr>
          <p:cNvPr id="67606" name="AutoShape 23"/>
          <p:cNvCxnSpPr>
            <a:cxnSpLocks noChangeShapeType="1"/>
            <a:stCxn id="67604" idx="0"/>
            <a:endCxn id="784409" idx="0"/>
          </p:cNvCxnSpPr>
          <p:nvPr/>
        </p:nvCxnSpPr>
        <p:spPr bwMode="auto">
          <a:xfrm rot="-5400000" flipH="1" flipV="1">
            <a:off x="5000626" y="763587"/>
            <a:ext cx="36512" cy="5694363"/>
          </a:xfrm>
          <a:prstGeom prst="bentConnector3">
            <a:avLst>
              <a:gd name="adj1" fmla="val -626088"/>
            </a:avLst>
          </a:prstGeom>
          <a:noFill/>
          <a:ln w="28575">
            <a:solidFill>
              <a:schemeClr val="tx1"/>
            </a:solidFill>
            <a:prstDash val="dash"/>
            <a:miter lim="800000"/>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607" name="AutoShape 24"/>
          <p:cNvCxnSpPr>
            <a:cxnSpLocks noChangeShapeType="1"/>
            <a:stCxn id="67604" idx="0"/>
            <a:endCxn id="784410" idx="0"/>
          </p:cNvCxnSpPr>
          <p:nvPr/>
        </p:nvCxnSpPr>
        <p:spPr bwMode="auto">
          <a:xfrm rot="-5400000" flipH="1" flipV="1">
            <a:off x="5518151" y="1281112"/>
            <a:ext cx="36512" cy="4659313"/>
          </a:xfrm>
          <a:prstGeom prst="bentConnector3">
            <a:avLst>
              <a:gd name="adj1" fmla="val -626088"/>
            </a:avLst>
          </a:prstGeom>
          <a:noFill/>
          <a:ln w="28575">
            <a:solidFill>
              <a:schemeClr val="tx1"/>
            </a:solidFill>
            <a:prstDash val="dash"/>
            <a:miter lim="800000"/>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4409" name="Rectangle 25"/>
          <p:cNvSpPr>
            <a:spLocks noChangeArrowheads="1"/>
          </p:cNvSpPr>
          <p:nvPr/>
        </p:nvSpPr>
        <p:spPr bwMode="auto">
          <a:xfrm>
            <a:off x="1798638" y="3629025"/>
            <a:ext cx="744537" cy="89535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spcBef>
                <a:spcPct val="50000"/>
              </a:spcBef>
              <a:buSzTx/>
              <a:defRPr/>
            </a:pPr>
            <a:r>
              <a:rPr lang="zh-CN" altLang="en-US" b="0">
                <a:solidFill>
                  <a:schemeClr val="hlink"/>
                </a:solidFill>
                <a:effectLst>
                  <a:outerShdw blurRad="38100" dist="38100" dir="2700000" algn="tl">
                    <a:srgbClr val="000000"/>
                  </a:outerShdw>
                </a:effectLst>
                <a:latin typeface="宋体" pitchFamily="2" charset="-122"/>
                <a:ea typeface="宋体" pitchFamily="2" charset="-122"/>
                <a:cs typeface="Arial" charset="0"/>
              </a:rPr>
              <a:t>业务部门制定年度运作计划</a:t>
            </a:r>
          </a:p>
        </p:txBody>
      </p:sp>
      <p:sp>
        <p:nvSpPr>
          <p:cNvPr id="784410" name="Rectangle 26"/>
          <p:cNvSpPr>
            <a:spLocks noChangeArrowheads="1"/>
          </p:cNvSpPr>
          <p:nvPr/>
        </p:nvSpPr>
        <p:spPr bwMode="auto">
          <a:xfrm>
            <a:off x="2708275" y="3629025"/>
            <a:ext cx="995363" cy="89535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spcBef>
                <a:spcPct val="50000"/>
              </a:spcBef>
              <a:buSzTx/>
              <a:defRPr/>
            </a:pPr>
            <a:r>
              <a:rPr lang="zh-CN" altLang="en-US" b="0">
                <a:solidFill>
                  <a:schemeClr val="hlink"/>
                </a:solidFill>
                <a:effectLst>
                  <a:outerShdw blurRad="38100" dist="38100" dir="2700000" algn="tl">
                    <a:srgbClr val="000000"/>
                  </a:outerShdw>
                </a:effectLst>
                <a:latin typeface="宋体" pitchFamily="2" charset="-122"/>
                <a:ea typeface="宋体" pitchFamily="2" charset="-122"/>
                <a:cs typeface="Arial" charset="0"/>
              </a:rPr>
              <a:t>管理部门制定年度运作计划</a:t>
            </a:r>
          </a:p>
        </p:txBody>
      </p:sp>
      <p:cxnSp>
        <p:nvCxnSpPr>
          <p:cNvPr id="67610" name="AutoShape 27"/>
          <p:cNvCxnSpPr>
            <a:cxnSpLocks noChangeShapeType="1"/>
            <a:stCxn id="784409" idx="2"/>
            <a:endCxn id="784400" idx="0"/>
          </p:cNvCxnSpPr>
          <p:nvPr/>
        </p:nvCxnSpPr>
        <p:spPr bwMode="auto">
          <a:xfrm rot="5400000">
            <a:off x="2059782" y="4634706"/>
            <a:ext cx="222250" cy="1587"/>
          </a:xfrm>
          <a:prstGeom prst="bentConnector3">
            <a:avLst>
              <a:gd name="adj1" fmla="val 50000"/>
            </a:avLst>
          </a:prstGeom>
          <a:noFill/>
          <a:ln w="28575">
            <a:solidFill>
              <a:schemeClr val="tx1"/>
            </a:solidFill>
            <a:miter lim="800000"/>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611" name="AutoShape 28"/>
          <p:cNvCxnSpPr>
            <a:cxnSpLocks noChangeShapeType="1"/>
            <a:stCxn id="784410" idx="2"/>
            <a:endCxn id="784401" idx="0"/>
          </p:cNvCxnSpPr>
          <p:nvPr/>
        </p:nvCxnSpPr>
        <p:spPr bwMode="auto">
          <a:xfrm rot="5400000">
            <a:off x="3095625" y="4635500"/>
            <a:ext cx="222250" cy="0"/>
          </a:xfrm>
          <a:prstGeom prst="straightConnector1">
            <a:avLst/>
          </a:prstGeom>
          <a:noFill/>
          <a:ln w="28575">
            <a:solidFill>
              <a:schemeClr val="tx1"/>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612" name="Rectangle 29"/>
          <p:cNvSpPr>
            <a:spLocks noChangeArrowheads="1"/>
          </p:cNvSpPr>
          <p:nvPr/>
        </p:nvSpPr>
        <p:spPr bwMode="auto">
          <a:xfrm>
            <a:off x="4054475" y="3630613"/>
            <a:ext cx="1312863" cy="895350"/>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spcBef>
                <a:spcPct val="50000"/>
              </a:spcBef>
              <a:buSzTx/>
            </a:pPr>
            <a:r>
              <a:rPr lang="zh-CN" altLang="en-US" b="0">
                <a:latin typeface="宋体" pitchFamily="2" charset="-122"/>
                <a:ea typeface="宋体" pitchFamily="2" charset="-122"/>
              </a:rPr>
              <a:t>根据各部门的年度业务计划编制企业年度资金计划</a:t>
            </a:r>
          </a:p>
        </p:txBody>
      </p:sp>
      <p:sp>
        <p:nvSpPr>
          <p:cNvPr id="67613" name="Rectangle 30"/>
          <p:cNvSpPr>
            <a:spLocks noChangeArrowheads="1"/>
          </p:cNvSpPr>
          <p:nvPr/>
        </p:nvSpPr>
        <p:spPr bwMode="auto">
          <a:xfrm>
            <a:off x="4211638" y="4702175"/>
            <a:ext cx="990600" cy="895350"/>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spcBef>
                <a:spcPct val="50000"/>
              </a:spcBef>
              <a:buSzTx/>
            </a:pPr>
            <a:r>
              <a:rPr lang="zh-CN" altLang="en-US" b="0">
                <a:latin typeface="宋体" pitchFamily="2" charset="-122"/>
                <a:ea typeface="宋体" pitchFamily="2" charset="-122"/>
              </a:rPr>
              <a:t>企业年度资金预算</a:t>
            </a:r>
          </a:p>
        </p:txBody>
      </p:sp>
      <p:sp>
        <p:nvSpPr>
          <p:cNvPr id="67614" name="Rectangle 31"/>
          <p:cNvSpPr>
            <a:spLocks noChangeArrowheads="1"/>
          </p:cNvSpPr>
          <p:nvPr/>
        </p:nvSpPr>
        <p:spPr bwMode="auto">
          <a:xfrm>
            <a:off x="5856288" y="3635375"/>
            <a:ext cx="958850" cy="89535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spcBef>
                <a:spcPct val="50000"/>
              </a:spcBef>
              <a:buSzTx/>
            </a:pPr>
            <a:r>
              <a:rPr lang="zh-CN" altLang="en-US" b="0">
                <a:solidFill>
                  <a:schemeClr val="tx1"/>
                </a:solidFill>
                <a:latin typeface="宋体" pitchFamily="2" charset="-122"/>
                <a:ea typeface="宋体" pitchFamily="2" charset="-122"/>
              </a:rPr>
              <a:t>财务部汇总</a:t>
            </a:r>
          </a:p>
        </p:txBody>
      </p:sp>
      <p:sp>
        <p:nvSpPr>
          <p:cNvPr id="67615" name="Rectangle 32"/>
          <p:cNvSpPr>
            <a:spLocks noChangeArrowheads="1"/>
          </p:cNvSpPr>
          <p:nvPr/>
        </p:nvSpPr>
        <p:spPr bwMode="auto">
          <a:xfrm>
            <a:off x="5856288" y="4702175"/>
            <a:ext cx="958850" cy="89535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spcBef>
                <a:spcPct val="50000"/>
              </a:spcBef>
              <a:buSzTx/>
            </a:pPr>
            <a:r>
              <a:rPr lang="zh-CN" altLang="en-US" b="0">
                <a:solidFill>
                  <a:schemeClr val="tx1"/>
                </a:solidFill>
                <a:latin typeface="宋体" pitchFamily="2" charset="-122"/>
                <a:ea typeface="宋体" pitchFamily="2" charset="-122"/>
              </a:rPr>
              <a:t>企业收入预算、费用预算及利润预算</a:t>
            </a:r>
          </a:p>
        </p:txBody>
      </p:sp>
      <p:sp>
        <p:nvSpPr>
          <p:cNvPr id="67616" name="Text Box 33"/>
          <p:cNvSpPr txBox="1">
            <a:spLocks noChangeArrowheads="1"/>
          </p:cNvSpPr>
          <p:nvPr/>
        </p:nvSpPr>
        <p:spPr bwMode="auto">
          <a:xfrm>
            <a:off x="4148138" y="2193925"/>
            <a:ext cx="1117600"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9999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spcBef>
                <a:spcPct val="50000"/>
              </a:spcBef>
              <a:buSzTx/>
            </a:pPr>
            <a:r>
              <a:rPr lang="zh-CN" altLang="en-US" sz="1600" u="sng">
                <a:solidFill>
                  <a:schemeClr val="bg2"/>
                </a:solidFill>
                <a:latin typeface="宋体" pitchFamily="2" charset="-122"/>
                <a:ea typeface="宋体" pitchFamily="2" charset="-122"/>
              </a:rPr>
              <a:t>资金部</a:t>
            </a:r>
          </a:p>
        </p:txBody>
      </p:sp>
      <p:cxnSp>
        <p:nvCxnSpPr>
          <p:cNvPr id="67617" name="AutoShape 34"/>
          <p:cNvCxnSpPr>
            <a:cxnSpLocks noChangeShapeType="1"/>
            <a:stCxn id="67604" idx="0"/>
            <a:endCxn id="67614" idx="0"/>
          </p:cNvCxnSpPr>
          <p:nvPr/>
        </p:nvCxnSpPr>
        <p:spPr bwMode="auto">
          <a:xfrm rot="-5400000" flipH="1" flipV="1">
            <a:off x="7079457" y="2848769"/>
            <a:ext cx="42862" cy="1530350"/>
          </a:xfrm>
          <a:prstGeom prst="bentConnector3">
            <a:avLst>
              <a:gd name="adj1" fmla="val -533333"/>
            </a:avLst>
          </a:prstGeom>
          <a:noFill/>
          <a:ln w="28575">
            <a:solidFill>
              <a:schemeClr val="tx1"/>
            </a:solidFill>
            <a:prstDash val="dash"/>
            <a:miter lim="800000"/>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618" name="AutoShape 35"/>
          <p:cNvCxnSpPr>
            <a:cxnSpLocks noChangeShapeType="1"/>
            <a:stCxn id="67604" idx="0"/>
            <a:endCxn id="67612" idx="0"/>
          </p:cNvCxnSpPr>
          <p:nvPr/>
        </p:nvCxnSpPr>
        <p:spPr bwMode="auto">
          <a:xfrm rot="-5400000" flipH="1" flipV="1">
            <a:off x="6269832" y="2034381"/>
            <a:ext cx="38100" cy="3154363"/>
          </a:xfrm>
          <a:prstGeom prst="bentConnector3">
            <a:avLst>
              <a:gd name="adj1" fmla="val -600000"/>
            </a:avLst>
          </a:prstGeom>
          <a:noFill/>
          <a:ln w="28575">
            <a:solidFill>
              <a:schemeClr val="tx1"/>
            </a:solidFill>
            <a:prstDash val="dash"/>
            <a:miter lim="800000"/>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619" name="AutoShape 36"/>
          <p:cNvCxnSpPr>
            <a:cxnSpLocks noChangeShapeType="1"/>
            <a:stCxn id="67614" idx="2"/>
            <a:endCxn id="67615" idx="0"/>
          </p:cNvCxnSpPr>
          <p:nvPr/>
        </p:nvCxnSpPr>
        <p:spPr bwMode="auto">
          <a:xfrm rot="5400000">
            <a:off x="6249988" y="4616450"/>
            <a:ext cx="171450" cy="0"/>
          </a:xfrm>
          <a:prstGeom prst="straightConnector1">
            <a:avLst/>
          </a:prstGeom>
          <a:noFill/>
          <a:ln w="28575">
            <a:solidFill>
              <a:schemeClr val="tx1"/>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620" name="AutoShape 37"/>
          <p:cNvCxnSpPr>
            <a:cxnSpLocks noChangeShapeType="1"/>
            <a:stCxn id="67612" idx="2"/>
            <a:endCxn id="67613" idx="0"/>
          </p:cNvCxnSpPr>
          <p:nvPr/>
        </p:nvCxnSpPr>
        <p:spPr bwMode="auto">
          <a:xfrm rot="5400000">
            <a:off x="4621213" y="4611688"/>
            <a:ext cx="176212" cy="4762"/>
          </a:xfrm>
          <a:prstGeom prst="bentConnector3">
            <a:avLst>
              <a:gd name="adj1" fmla="val 49551"/>
            </a:avLst>
          </a:prstGeom>
          <a:noFill/>
          <a:ln w="28575">
            <a:solidFill>
              <a:schemeClr val="tx1"/>
            </a:solidFill>
            <a:miter lim="800000"/>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621" name="AutoShape 38"/>
          <p:cNvCxnSpPr>
            <a:cxnSpLocks noChangeShapeType="1"/>
            <a:stCxn id="67597" idx="3"/>
            <a:endCxn id="784409" idx="1"/>
          </p:cNvCxnSpPr>
          <p:nvPr/>
        </p:nvCxnSpPr>
        <p:spPr bwMode="auto">
          <a:xfrm flipV="1">
            <a:off x="1544638" y="4076700"/>
            <a:ext cx="254000" cy="1588"/>
          </a:xfrm>
          <a:prstGeom prst="bentConnector3">
            <a:avLst>
              <a:gd name="adj1" fmla="val 50000"/>
            </a:avLst>
          </a:prstGeom>
          <a:noFill/>
          <a:ln w="28575">
            <a:solidFill>
              <a:schemeClr val="tx1"/>
            </a:solidFill>
            <a:miter lim="800000"/>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622" name="AutoShape 39"/>
          <p:cNvCxnSpPr>
            <a:cxnSpLocks noChangeShapeType="1"/>
            <a:stCxn id="784409" idx="3"/>
            <a:endCxn id="784410" idx="1"/>
          </p:cNvCxnSpPr>
          <p:nvPr/>
        </p:nvCxnSpPr>
        <p:spPr bwMode="auto">
          <a:xfrm>
            <a:off x="2543175" y="4076700"/>
            <a:ext cx="165100" cy="0"/>
          </a:xfrm>
          <a:prstGeom prst="straightConnector1">
            <a:avLst/>
          </a:prstGeom>
          <a:noFill/>
          <a:ln w="28575">
            <a:solidFill>
              <a:schemeClr val="tx1"/>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623" name="AutoShape 40"/>
          <p:cNvCxnSpPr>
            <a:cxnSpLocks noChangeShapeType="1"/>
            <a:stCxn id="784410" idx="3"/>
            <a:endCxn id="67612" idx="1"/>
          </p:cNvCxnSpPr>
          <p:nvPr/>
        </p:nvCxnSpPr>
        <p:spPr bwMode="auto">
          <a:xfrm>
            <a:off x="3703638" y="4076700"/>
            <a:ext cx="350837" cy="1588"/>
          </a:xfrm>
          <a:prstGeom prst="bentConnector3">
            <a:avLst>
              <a:gd name="adj1" fmla="val 49773"/>
            </a:avLst>
          </a:prstGeom>
          <a:noFill/>
          <a:ln w="28575">
            <a:solidFill>
              <a:schemeClr val="tx1"/>
            </a:solidFill>
            <a:miter lim="800000"/>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624" name="Text Box 41"/>
          <p:cNvSpPr txBox="1">
            <a:spLocks noChangeArrowheads="1"/>
          </p:cNvSpPr>
          <p:nvPr/>
        </p:nvSpPr>
        <p:spPr bwMode="auto">
          <a:xfrm>
            <a:off x="5824538" y="2198688"/>
            <a:ext cx="1117600"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9999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spcBef>
                <a:spcPct val="50000"/>
              </a:spcBef>
              <a:buSzTx/>
            </a:pPr>
            <a:r>
              <a:rPr lang="zh-CN" altLang="en-US" sz="1600" u="sng">
                <a:solidFill>
                  <a:schemeClr val="tx1"/>
                </a:solidFill>
                <a:latin typeface="宋体" pitchFamily="2" charset="-122"/>
                <a:ea typeface="宋体" pitchFamily="2" charset="-122"/>
              </a:rPr>
              <a:t>财务部</a:t>
            </a:r>
          </a:p>
        </p:txBody>
      </p:sp>
      <p:sp>
        <p:nvSpPr>
          <p:cNvPr id="67625" name="Line 42"/>
          <p:cNvSpPr>
            <a:spLocks noChangeShapeType="1"/>
          </p:cNvSpPr>
          <p:nvPr/>
        </p:nvSpPr>
        <p:spPr bwMode="auto">
          <a:xfrm>
            <a:off x="414338" y="6059488"/>
            <a:ext cx="1295400" cy="0"/>
          </a:xfrm>
          <a:prstGeom prst="line">
            <a:avLst/>
          </a:prstGeom>
          <a:noFill/>
          <a:ln w="9525">
            <a:solidFill>
              <a:srgbClr val="000000"/>
            </a:solidFill>
            <a:prstDash val="dash"/>
            <a:round/>
            <a:headEnd type="triangle" w="lg" len="lg"/>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6" name="Line 43"/>
          <p:cNvSpPr>
            <a:spLocks noChangeShapeType="1"/>
          </p:cNvSpPr>
          <p:nvPr/>
        </p:nvSpPr>
        <p:spPr bwMode="auto">
          <a:xfrm>
            <a:off x="1709738" y="6059488"/>
            <a:ext cx="5410200" cy="0"/>
          </a:xfrm>
          <a:prstGeom prst="line">
            <a:avLst/>
          </a:prstGeom>
          <a:noFill/>
          <a:ln w="9525">
            <a:solidFill>
              <a:srgbClr val="000000"/>
            </a:solidFill>
            <a:prstDash val="dash"/>
            <a:round/>
            <a:headEnd type="triangle" w="lg" len="lg"/>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7" name="Line 44"/>
          <p:cNvSpPr>
            <a:spLocks noChangeShapeType="1"/>
          </p:cNvSpPr>
          <p:nvPr/>
        </p:nvSpPr>
        <p:spPr bwMode="auto">
          <a:xfrm>
            <a:off x="7119938" y="6059488"/>
            <a:ext cx="1219200" cy="0"/>
          </a:xfrm>
          <a:prstGeom prst="line">
            <a:avLst/>
          </a:prstGeom>
          <a:noFill/>
          <a:ln w="9525">
            <a:solidFill>
              <a:srgbClr val="000000"/>
            </a:solidFill>
            <a:prstDash val="dash"/>
            <a:round/>
            <a:headEnd type="triangle" w="lg" len="lg"/>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4429" name="Text Box 45"/>
          <p:cNvSpPr txBox="1">
            <a:spLocks noChangeArrowheads="1"/>
          </p:cNvSpPr>
          <p:nvPr/>
        </p:nvSpPr>
        <p:spPr bwMode="auto">
          <a:xfrm>
            <a:off x="338138" y="6097588"/>
            <a:ext cx="457200"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buSzTx/>
              <a:defRPr/>
            </a:pPr>
            <a:r>
              <a:rPr lang="en-US" altLang="zh-CN" sz="1200">
                <a:solidFill>
                  <a:schemeClr val="tx1"/>
                </a:solidFill>
                <a:effectLst>
                  <a:outerShdw blurRad="38100" dist="38100" dir="2700000" algn="tl">
                    <a:srgbClr val="C0C0C0"/>
                  </a:outerShdw>
                </a:effectLst>
                <a:latin typeface="宋体" pitchFamily="2" charset="-122"/>
                <a:ea typeface="宋体" pitchFamily="2" charset="-122"/>
                <a:cs typeface="Arial" charset="0"/>
              </a:rPr>
              <a:t>6</a:t>
            </a:r>
            <a:r>
              <a:rPr lang="zh-CN" altLang="en-US" sz="1200">
                <a:solidFill>
                  <a:schemeClr val="tx1"/>
                </a:solidFill>
                <a:effectLst>
                  <a:outerShdw blurRad="38100" dist="38100" dir="2700000" algn="tl">
                    <a:srgbClr val="C0C0C0"/>
                  </a:outerShdw>
                </a:effectLst>
                <a:latin typeface="宋体" pitchFamily="2" charset="-122"/>
                <a:ea typeface="宋体" pitchFamily="2" charset="-122"/>
                <a:cs typeface="Arial" charset="0"/>
              </a:rPr>
              <a:t>月</a:t>
            </a:r>
          </a:p>
        </p:txBody>
      </p:sp>
      <p:sp>
        <p:nvSpPr>
          <p:cNvPr id="784430" name="Text Box 46"/>
          <p:cNvSpPr txBox="1">
            <a:spLocks noChangeArrowheads="1"/>
          </p:cNvSpPr>
          <p:nvPr/>
        </p:nvSpPr>
        <p:spPr bwMode="auto">
          <a:xfrm>
            <a:off x="1531938" y="6097588"/>
            <a:ext cx="457200"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buSzTx/>
              <a:defRPr/>
            </a:pPr>
            <a:r>
              <a:rPr lang="en-US" altLang="zh-CN" sz="1200">
                <a:solidFill>
                  <a:schemeClr val="tx1"/>
                </a:solidFill>
                <a:effectLst>
                  <a:outerShdw blurRad="38100" dist="38100" dir="2700000" algn="tl">
                    <a:srgbClr val="C0C0C0"/>
                  </a:outerShdw>
                </a:effectLst>
                <a:latin typeface="宋体" pitchFamily="2" charset="-122"/>
                <a:ea typeface="宋体" pitchFamily="2" charset="-122"/>
                <a:cs typeface="Arial" charset="0"/>
              </a:rPr>
              <a:t>8</a:t>
            </a:r>
            <a:r>
              <a:rPr lang="zh-CN" altLang="en-US" sz="1200">
                <a:solidFill>
                  <a:schemeClr val="tx1"/>
                </a:solidFill>
                <a:effectLst>
                  <a:outerShdw blurRad="38100" dist="38100" dir="2700000" algn="tl">
                    <a:srgbClr val="C0C0C0"/>
                  </a:outerShdw>
                </a:effectLst>
                <a:latin typeface="宋体" pitchFamily="2" charset="-122"/>
                <a:ea typeface="宋体" pitchFamily="2" charset="-122"/>
                <a:cs typeface="Arial" charset="0"/>
              </a:rPr>
              <a:t>月</a:t>
            </a:r>
          </a:p>
        </p:txBody>
      </p:sp>
      <p:sp>
        <p:nvSpPr>
          <p:cNvPr id="784431" name="Text Box 47"/>
          <p:cNvSpPr txBox="1">
            <a:spLocks noChangeArrowheads="1"/>
          </p:cNvSpPr>
          <p:nvPr/>
        </p:nvSpPr>
        <p:spPr bwMode="auto">
          <a:xfrm>
            <a:off x="6891338" y="6097588"/>
            <a:ext cx="533400"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buSzTx/>
              <a:defRPr/>
            </a:pPr>
            <a:r>
              <a:rPr lang="en-US" altLang="zh-CN" sz="1200">
                <a:solidFill>
                  <a:schemeClr val="tx1"/>
                </a:solidFill>
                <a:effectLst>
                  <a:outerShdw blurRad="38100" dist="38100" dir="2700000" algn="tl">
                    <a:srgbClr val="C0C0C0"/>
                  </a:outerShdw>
                </a:effectLst>
                <a:latin typeface="宋体" pitchFamily="2" charset="-122"/>
                <a:ea typeface="宋体" pitchFamily="2" charset="-122"/>
                <a:cs typeface="Arial" charset="0"/>
              </a:rPr>
              <a:t>11</a:t>
            </a:r>
            <a:r>
              <a:rPr lang="zh-CN" altLang="en-US" sz="1200">
                <a:solidFill>
                  <a:schemeClr val="tx1"/>
                </a:solidFill>
                <a:effectLst>
                  <a:outerShdw blurRad="38100" dist="38100" dir="2700000" algn="tl">
                    <a:srgbClr val="C0C0C0"/>
                  </a:outerShdw>
                </a:effectLst>
                <a:latin typeface="宋体" pitchFamily="2" charset="-122"/>
                <a:ea typeface="宋体" pitchFamily="2" charset="-122"/>
                <a:cs typeface="Arial" charset="0"/>
              </a:rPr>
              <a:t>月</a:t>
            </a:r>
          </a:p>
        </p:txBody>
      </p:sp>
      <p:sp>
        <p:nvSpPr>
          <p:cNvPr id="784432" name="Text Box 48"/>
          <p:cNvSpPr txBox="1">
            <a:spLocks noChangeArrowheads="1"/>
          </p:cNvSpPr>
          <p:nvPr/>
        </p:nvSpPr>
        <p:spPr bwMode="auto">
          <a:xfrm>
            <a:off x="7958138" y="6097588"/>
            <a:ext cx="533400" cy="273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buSzTx/>
              <a:defRPr/>
            </a:pPr>
            <a:r>
              <a:rPr lang="en-US" altLang="zh-CN" sz="1200">
                <a:solidFill>
                  <a:schemeClr val="tx1"/>
                </a:solidFill>
                <a:effectLst>
                  <a:outerShdw blurRad="38100" dist="38100" dir="2700000" algn="tl">
                    <a:srgbClr val="C0C0C0"/>
                  </a:outerShdw>
                </a:effectLst>
                <a:latin typeface="宋体" pitchFamily="2" charset="-122"/>
                <a:ea typeface="宋体" pitchFamily="2" charset="-122"/>
                <a:cs typeface="Arial" charset="0"/>
              </a:rPr>
              <a:t>12</a:t>
            </a:r>
            <a:r>
              <a:rPr lang="zh-CN" altLang="en-US" sz="1200">
                <a:solidFill>
                  <a:schemeClr val="tx1"/>
                </a:solidFill>
                <a:effectLst>
                  <a:outerShdw blurRad="38100" dist="38100" dir="2700000" algn="tl">
                    <a:srgbClr val="C0C0C0"/>
                  </a:outerShdw>
                </a:effectLst>
                <a:latin typeface="宋体" pitchFamily="2" charset="-122"/>
                <a:ea typeface="宋体" pitchFamily="2" charset="-122"/>
                <a:cs typeface="Arial" charset="0"/>
              </a:rPr>
              <a:t>月</a:t>
            </a:r>
          </a:p>
        </p:txBody>
      </p:sp>
      <p:cxnSp>
        <p:nvCxnSpPr>
          <p:cNvPr id="67632" name="AutoShape 49"/>
          <p:cNvCxnSpPr>
            <a:cxnSpLocks noChangeShapeType="1"/>
          </p:cNvCxnSpPr>
          <p:nvPr/>
        </p:nvCxnSpPr>
        <p:spPr bwMode="auto">
          <a:xfrm rot="5400000" flipH="1" flipV="1">
            <a:off x="3946526" y="4902200"/>
            <a:ext cx="44450" cy="1406525"/>
          </a:xfrm>
          <a:prstGeom prst="bentConnector3">
            <a:avLst>
              <a:gd name="adj1" fmla="val -514287"/>
            </a:avLst>
          </a:prstGeom>
          <a:noFill/>
          <a:ln w="254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7633" name="AutoShape 50"/>
          <p:cNvCxnSpPr>
            <a:cxnSpLocks noChangeShapeType="1"/>
          </p:cNvCxnSpPr>
          <p:nvPr/>
        </p:nvCxnSpPr>
        <p:spPr bwMode="auto">
          <a:xfrm rot="16200000" flipH="1">
            <a:off x="2824163" y="5187950"/>
            <a:ext cx="1587" cy="881063"/>
          </a:xfrm>
          <a:prstGeom prst="bentConnector3">
            <a:avLst>
              <a:gd name="adj1" fmla="val 14400000"/>
            </a:avLst>
          </a:prstGeom>
          <a:noFill/>
          <a:ln w="2857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7634" name="AutoShape 51"/>
          <p:cNvCxnSpPr>
            <a:cxnSpLocks noChangeShapeType="1"/>
          </p:cNvCxnSpPr>
          <p:nvPr/>
        </p:nvCxnSpPr>
        <p:spPr bwMode="auto">
          <a:xfrm rot="16200000" flipH="1">
            <a:off x="5503069" y="4795044"/>
            <a:ext cx="1588" cy="1663700"/>
          </a:xfrm>
          <a:prstGeom prst="bentConnector3">
            <a:avLst>
              <a:gd name="adj1" fmla="val 14400000"/>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7635" name="AutoShape 52"/>
          <p:cNvCxnSpPr>
            <a:cxnSpLocks noChangeShapeType="1"/>
            <a:stCxn id="67612" idx="3"/>
            <a:endCxn id="67614" idx="1"/>
          </p:cNvCxnSpPr>
          <p:nvPr/>
        </p:nvCxnSpPr>
        <p:spPr bwMode="auto">
          <a:xfrm>
            <a:off x="5367338" y="4078288"/>
            <a:ext cx="488950" cy="4762"/>
          </a:xfrm>
          <a:prstGeom prst="bentConnector3">
            <a:avLst>
              <a:gd name="adj1" fmla="val 49676"/>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67636" name="Group 54"/>
          <p:cNvGrpSpPr>
            <a:grpSpLocks/>
          </p:cNvGrpSpPr>
          <p:nvPr/>
        </p:nvGrpSpPr>
        <p:grpSpPr bwMode="auto">
          <a:xfrm>
            <a:off x="5678488" y="430213"/>
            <a:ext cx="3281362" cy="287337"/>
            <a:chOff x="3117" y="209"/>
            <a:chExt cx="2550" cy="306"/>
          </a:xfrm>
        </p:grpSpPr>
        <p:sp>
          <p:nvSpPr>
            <p:cNvPr id="67640" name="Rectangle 55"/>
            <p:cNvSpPr>
              <a:spLocks noChangeArrowheads="1"/>
            </p:cNvSpPr>
            <p:nvPr/>
          </p:nvSpPr>
          <p:spPr bwMode="auto">
            <a:xfrm>
              <a:off x="3117" y="209"/>
              <a:ext cx="503"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67641" name="Rectangle 56"/>
            <p:cNvSpPr>
              <a:spLocks noChangeArrowheads="1"/>
            </p:cNvSpPr>
            <p:nvPr/>
          </p:nvSpPr>
          <p:spPr bwMode="auto">
            <a:xfrm>
              <a:off x="3793" y="209"/>
              <a:ext cx="502" cy="306"/>
            </a:xfrm>
            <a:prstGeom prst="rect">
              <a:avLst/>
            </a:prstGeom>
            <a:solidFill>
              <a:schemeClr val="accent1"/>
            </a:solidFill>
            <a:ln w="9525">
              <a:solidFill>
                <a:schemeClr val="accent2"/>
              </a:solidFill>
              <a:miter lim="800000"/>
              <a:headEnd/>
              <a:tailEnd/>
            </a:ln>
            <a:effectLst>
              <a:outerShdw dist="35921" dir="2700000" algn="ctr" rotWithShape="0">
                <a:schemeClr val="tx1"/>
              </a:outerShdw>
            </a:effec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67642" name="Rectangle 57"/>
            <p:cNvSpPr>
              <a:spLocks noChangeArrowheads="1"/>
            </p:cNvSpPr>
            <p:nvPr/>
          </p:nvSpPr>
          <p:spPr bwMode="auto">
            <a:xfrm>
              <a:off x="4478" y="209"/>
              <a:ext cx="503"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67643" name="Rectangle 58"/>
            <p:cNvSpPr>
              <a:spLocks noChangeArrowheads="1"/>
            </p:cNvSpPr>
            <p:nvPr/>
          </p:nvSpPr>
          <p:spPr bwMode="auto">
            <a:xfrm>
              <a:off x="5164" y="209"/>
              <a:ext cx="503"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sp>
          <p:nvSpPr>
            <p:cNvPr id="67644" name="AutoShape 59"/>
            <p:cNvSpPr>
              <a:spLocks noChangeArrowheads="1"/>
            </p:cNvSpPr>
            <p:nvPr/>
          </p:nvSpPr>
          <p:spPr bwMode="auto">
            <a:xfrm>
              <a:off x="3624" y="334"/>
              <a:ext cx="169" cy="56"/>
            </a:xfrm>
            <a:custGeom>
              <a:avLst/>
              <a:gdLst>
                <a:gd name="T0" fmla="*/ 127 w 21600"/>
                <a:gd name="T1" fmla="*/ 0 h 21600"/>
                <a:gd name="T2" fmla="*/ 0 w 21600"/>
                <a:gd name="T3" fmla="*/ 28 h 21600"/>
                <a:gd name="T4" fmla="*/ 127 w 21600"/>
                <a:gd name="T5" fmla="*/ 56 h 21600"/>
                <a:gd name="T6" fmla="*/ 169 w 21600"/>
                <a:gd name="T7" fmla="*/ 28 h 21600"/>
                <a:gd name="T8" fmla="*/ 17694720 60000 65536"/>
                <a:gd name="T9" fmla="*/ 11796480 60000 65536"/>
                <a:gd name="T10" fmla="*/ 5898240 60000 65536"/>
                <a:gd name="T11" fmla="*/ 0 60000 65536"/>
                <a:gd name="T12" fmla="*/ 3323 w 21600"/>
                <a:gd name="T13" fmla="*/ 5400 h 21600"/>
                <a:gd name="T14" fmla="*/ 18916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645" name="AutoShape 60"/>
            <p:cNvSpPr>
              <a:spLocks noChangeArrowheads="1"/>
            </p:cNvSpPr>
            <p:nvPr/>
          </p:nvSpPr>
          <p:spPr bwMode="auto">
            <a:xfrm>
              <a:off x="4999" y="334"/>
              <a:ext cx="169" cy="56"/>
            </a:xfrm>
            <a:custGeom>
              <a:avLst/>
              <a:gdLst>
                <a:gd name="T0" fmla="*/ 127 w 21600"/>
                <a:gd name="T1" fmla="*/ 0 h 21600"/>
                <a:gd name="T2" fmla="*/ 0 w 21600"/>
                <a:gd name="T3" fmla="*/ 28 h 21600"/>
                <a:gd name="T4" fmla="*/ 127 w 21600"/>
                <a:gd name="T5" fmla="*/ 56 h 21600"/>
                <a:gd name="T6" fmla="*/ 169 w 21600"/>
                <a:gd name="T7" fmla="*/ 28 h 21600"/>
                <a:gd name="T8" fmla="*/ 17694720 60000 65536"/>
                <a:gd name="T9" fmla="*/ 11796480 60000 65536"/>
                <a:gd name="T10" fmla="*/ 5898240 60000 65536"/>
                <a:gd name="T11" fmla="*/ 0 60000 65536"/>
                <a:gd name="T12" fmla="*/ 3323 w 21600"/>
                <a:gd name="T13" fmla="*/ 5400 h 21600"/>
                <a:gd name="T14" fmla="*/ 18916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646" name="AutoShape 61"/>
            <p:cNvSpPr>
              <a:spLocks noChangeArrowheads="1"/>
            </p:cNvSpPr>
            <p:nvPr/>
          </p:nvSpPr>
          <p:spPr bwMode="auto">
            <a:xfrm>
              <a:off x="4312" y="334"/>
              <a:ext cx="168" cy="56"/>
            </a:xfrm>
            <a:custGeom>
              <a:avLst/>
              <a:gdLst>
                <a:gd name="T0" fmla="*/ 126 w 21600"/>
                <a:gd name="T1" fmla="*/ 0 h 21600"/>
                <a:gd name="T2" fmla="*/ 0 w 21600"/>
                <a:gd name="T3" fmla="*/ 28 h 21600"/>
                <a:gd name="T4" fmla="*/ 126 w 21600"/>
                <a:gd name="T5" fmla="*/ 56 h 21600"/>
                <a:gd name="T6" fmla="*/ 168 w 21600"/>
                <a:gd name="T7" fmla="*/ 28 h 21600"/>
                <a:gd name="T8" fmla="*/ 17694720 60000 65536"/>
                <a:gd name="T9" fmla="*/ 11796480 60000 65536"/>
                <a:gd name="T10" fmla="*/ 5898240 60000 65536"/>
                <a:gd name="T11" fmla="*/ 0 60000 65536"/>
                <a:gd name="T12" fmla="*/ 3343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7637" name="Rectangle 63"/>
          <p:cNvSpPr>
            <a:spLocks noChangeArrowheads="1"/>
          </p:cNvSpPr>
          <p:nvPr/>
        </p:nvSpPr>
        <p:spPr bwMode="auto">
          <a:xfrm>
            <a:off x="101600" y="84138"/>
            <a:ext cx="8805863" cy="70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81000" indent="-381000"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79413" algn="l" defTabSz="695325" eaLnBrk="0" hangingPunct="0">
              <a:spcAft>
                <a:spcPct val="20000"/>
              </a:spcAft>
              <a:buChar char="•"/>
              <a:defRPr sz="2000">
                <a:solidFill>
                  <a:schemeClr val="bg2"/>
                </a:solidFill>
                <a:latin typeface="Arial" pitchFamily="34" charset="0"/>
                <a:cs typeface="Arial" pitchFamily="34" charset="0"/>
              </a:defRPr>
            </a:lvl2pPr>
            <a:lvl3pPr marL="3825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744538" indent="388938" algn="l" defTabSz="695325" eaLnBrk="0" hangingPunct="0">
              <a:spcAft>
                <a:spcPct val="20000"/>
              </a:spcAft>
              <a:buChar char="•"/>
              <a:defRPr sz="2000">
                <a:solidFill>
                  <a:schemeClr val="bg2"/>
                </a:solidFill>
                <a:latin typeface="Arial" pitchFamily="34" charset="0"/>
                <a:cs typeface="Arial" pitchFamily="34" charset="0"/>
              </a:defRPr>
            </a:lvl4pPr>
            <a:lvl5pPr marL="11350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5922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0494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5066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9638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pPr>
            <a:r>
              <a:rPr lang="en-GB" altLang="zh-CN" sz="2400">
                <a:solidFill>
                  <a:schemeClr val="folHlink"/>
                </a:solidFill>
                <a:ea typeface="宋体" pitchFamily="2" charset="-122"/>
              </a:rPr>
              <a:t>4.2 </a:t>
            </a:r>
            <a:r>
              <a:rPr lang="zh-CN" altLang="en-GB" sz="2400">
                <a:solidFill>
                  <a:schemeClr val="folHlink"/>
                </a:solidFill>
                <a:ea typeface="宋体" pitchFamily="2" charset="-122"/>
              </a:rPr>
              <a:t>预算编制的基本流程（续）</a:t>
            </a:r>
            <a:r>
              <a:rPr lang="en-GB" altLang="zh-CN" sz="2400">
                <a:solidFill>
                  <a:schemeClr val="folHlink"/>
                </a:solidFill>
                <a:ea typeface="宋体" pitchFamily="2" charset="-122"/>
              </a:rPr>
              <a:t>– </a:t>
            </a:r>
            <a:r>
              <a:rPr lang="zh-CN" altLang="en-GB" sz="2400">
                <a:solidFill>
                  <a:schemeClr val="folHlink"/>
                </a:solidFill>
                <a:ea typeface="宋体" pitchFamily="2" charset="-122"/>
              </a:rPr>
              <a:t>年度预算编制</a:t>
            </a:r>
          </a:p>
        </p:txBody>
      </p:sp>
      <p:sp>
        <p:nvSpPr>
          <p:cNvPr id="67638" name="Line 64"/>
          <p:cNvSpPr>
            <a:spLocks noChangeShapeType="1"/>
          </p:cNvSpPr>
          <p:nvPr/>
        </p:nvSpPr>
        <p:spPr bwMode="blackWhite">
          <a:xfrm>
            <a:off x="0" y="7874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67639" name="Text Box 66"/>
          <p:cNvSpPr txBox="1">
            <a:spLocks noChangeArrowheads="1"/>
          </p:cNvSpPr>
          <p:nvPr/>
        </p:nvSpPr>
        <p:spPr bwMode="blackWhite">
          <a:xfrm>
            <a:off x="2595563" y="1697038"/>
            <a:ext cx="41529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50000"/>
              </a:spcBef>
            </a:pPr>
            <a:r>
              <a:rPr lang="zh-CN" altLang="en-US" sz="1600">
                <a:solidFill>
                  <a:schemeClr val="folHlink"/>
                </a:solidFill>
                <a:ea typeface="宋体" pitchFamily="2" charset="-122"/>
              </a:rPr>
              <a:t>年度预算编制流程示例</a:t>
            </a:r>
            <a:endParaRPr lang="zh-CN" altLang="en-GB" sz="1600">
              <a:solidFill>
                <a:schemeClr val="folHlink"/>
              </a:solidFill>
              <a:ea typeface="宋体" pitchFamily="2"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44BE1DD2-A991-40AF-B95C-195B5413E01E}" type="slidenum">
              <a:rPr lang="en-GB" altLang="zh-CN" sz="1100" b="0">
                <a:solidFill>
                  <a:schemeClr val="bg2"/>
                </a:solidFill>
              </a:rPr>
              <a:pPr eaLnBrk="1" hangingPunct="1"/>
              <a:t>6</a:t>
            </a:fld>
            <a:endParaRPr lang="en-GB" altLang="zh-CN" sz="1100" b="0">
              <a:solidFill>
                <a:schemeClr val="bg2"/>
              </a:solidFill>
            </a:endParaRPr>
          </a:p>
        </p:txBody>
      </p:sp>
      <p:sp>
        <p:nvSpPr>
          <p:cNvPr id="8195" name="Rectangle 2"/>
          <p:cNvSpPr>
            <a:spLocks noGrp="1" noChangeArrowheads="1"/>
          </p:cNvSpPr>
          <p:nvPr>
            <p:ph type="body" idx="1"/>
          </p:nvPr>
        </p:nvSpPr>
        <p:spPr>
          <a:xfrm>
            <a:off x="631825" y="1249363"/>
            <a:ext cx="8258175" cy="426720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lIns="91440" tIns="45720" rIns="91440" bIns="45720"/>
          <a:lstStyle/>
          <a:p>
            <a:pPr marL="533400" indent="-533400" defTabSz="914400" eaLnBrk="1" hangingPunct="1">
              <a:lnSpc>
                <a:spcPct val="130000"/>
              </a:lnSpc>
            </a:pPr>
            <a:r>
              <a:rPr lang="en-US" altLang="zh-CN" sz="1800" smtClean="0">
                <a:solidFill>
                  <a:schemeClr val="tx1"/>
                </a:solidFill>
                <a:ea typeface="宋体" pitchFamily="2" charset="-122"/>
              </a:rPr>
              <a:t>3. </a:t>
            </a:r>
            <a:r>
              <a:rPr lang="zh-CN" altLang="en-US" sz="1800" smtClean="0">
                <a:solidFill>
                  <a:schemeClr val="tx1"/>
                </a:solidFill>
                <a:ea typeface="宋体" pitchFamily="2" charset="-122"/>
              </a:rPr>
              <a:t>预算管理是一种管理机制</a:t>
            </a:r>
          </a:p>
          <a:p>
            <a:pPr marL="533400" indent="-533400" defTabSz="914400" eaLnBrk="1" hangingPunct="1">
              <a:lnSpc>
                <a:spcPct val="130000"/>
              </a:lnSpc>
              <a:buFont typeface="Arial" pitchFamily="34" charset="0"/>
              <a:buChar char="•"/>
            </a:pPr>
            <a:r>
              <a:rPr lang="zh-CN" altLang="en-US" sz="1800" smtClean="0">
                <a:solidFill>
                  <a:schemeClr val="tx1"/>
                </a:solidFill>
                <a:ea typeface="宋体" pitchFamily="2" charset="-122"/>
              </a:rPr>
              <a:t>预算管理，其根本点就在于通过预算来代替管理，使预算成为一种自动的管理机制，而不是单纯的管理手段。</a:t>
            </a:r>
          </a:p>
          <a:p>
            <a:pPr marL="533400" indent="-533400" defTabSz="914400" eaLnBrk="1" hangingPunct="1">
              <a:lnSpc>
                <a:spcPct val="130000"/>
              </a:lnSpc>
              <a:buFont typeface="Arial" pitchFamily="34" charset="0"/>
              <a:buChar char="•"/>
            </a:pPr>
            <a:r>
              <a:rPr lang="zh-CN" altLang="en-US" sz="1800" smtClean="0">
                <a:solidFill>
                  <a:schemeClr val="tx1"/>
                </a:solidFill>
                <a:ea typeface="宋体" pitchFamily="2" charset="-122"/>
              </a:rPr>
              <a:t>作为一种管理机制，预算管理一方面与市场机制相对接，以市场为起点。另一方面，与企业内部管理组织和运行机制相对接：</a:t>
            </a:r>
          </a:p>
          <a:p>
            <a:pPr marL="1093788" lvl="1" indent="-381000" defTabSz="914400" eaLnBrk="1" hangingPunct="1">
              <a:lnSpc>
                <a:spcPct val="130000"/>
              </a:lnSpc>
              <a:buFont typeface="新宋体" pitchFamily="49" charset="-122"/>
              <a:buChar char="‐"/>
            </a:pPr>
            <a:r>
              <a:rPr lang="zh-CN" altLang="en-US" sz="1800" smtClean="0">
                <a:solidFill>
                  <a:schemeClr val="tx1"/>
                </a:solidFill>
                <a:ea typeface="宋体" pitchFamily="2" charset="-122"/>
              </a:rPr>
              <a:t>各组织权、责、利对等原则；</a:t>
            </a:r>
          </a:p>
          <a:p>
            <a:pPr marL="1093788" lvl="1" indent="-381000" defTabSz="914400" eaLnBrk="1" hangingPunct="1">
              <a:lnSpc>
                <a:spcPct val="130000"/>
              </a:lnSpc>
              <a:buFont typeface="新宋体" pitchFamily="49" charset="-122"/>
              <a:buChar char="‐"/>
            </a:pPr>
            <a:r>
              <a:rPr lang="zh-CN" altLang="en-US" sz="1800" smtClean="0">
                <a:solidFill>
                  <a:schemeClr val="tx1"/>
                </a:solidFill>
                <a:ea typeface="宋体" pitchFamily="2" charset="-122"/>
              </a:rPr>
              <a:t>各组织决策权、执行权、监督权三权分离原则，以保证权力的制衡。</a:t>
            </a:r>
          </a:p>
          <a:p>
            <a:pPr marL="533400" indent="-533400" defTabSz="914400" eaLnBrk="1" hangingPunct="1">
              <a:lnSpc>
                <a:spcPct val="130000"/>
              </a:lnSpc>
              <a:buFont typeface="Arial" pitchFamily="34" charset="0"/>
              <a:buChar char="•"/>
            </a:pPr>
            <a:r>
              <a:rPr lang="zh-CN" altLang="en-US" sz="1800" smtClean="0">
                <a:solidFill>
                  <a:schemeClr val="tx1"/>
                </a:solidFill>
                <a:ea typeface="宋体" pitchFamily="2" charset="-122"/>
              </a:rPr>
              <a:t>预算管理决不是数据的堆砌，表格的罗列，而是一种与企业治理结构相适应的一套管理系统。企业健全的预算制度是完善的法人治理结构的体现。</a:t>
            </a:r>
          </a:p>
          <a:p>
            <a:pPr marL="533400" indent="-533400" defTabSz="914400" eaLnBrk="1" hangingPunct="1">
              <a:lnSpc>
                <a:spcPct val="130000"/>
              </a:lnSpc>
              <a:buFont typeface="Arial" pitchFamily="34" charset="0"/>
              <a:buChar char="•"/>
            </a:pPr>
            <a:r>
              <a:rPr lang="zh-CN" altLang="en-US" sz="1800" smtClean="0">
                <a:solidFill>
                  <a:schemeClr val="tx1"/>
                </a:solidFill>
                <a:ea typeface="宋体" pitchFamily="2" charset="-122"/>
              </a:rPr>
              <a:t>预算管理是一种战略管理。企业预算管理的目标实际上就是企业的战略目标，通过预算管理使企业的战略意图得以具体贯彻，长期与短期计划得以沟通与衔接。</a:t>
            </a:r>
          </a:p>
        </p:txBody>
      </p:sp>
      <p:sp>
        <p:nvSpPr>
          <p:cNvPr id="8196" name="Rectangle 4"/>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2.1</a:t>
            </a:r>
            <a:r>
              <a:rPr lang="zh-CN" altLang="en-GB" sz="2400">
                <a:solidFill>
                  <a:schemeClr val="folHlink"/>
                </a:solidFill>
                <a:ea typeface="宋体" pitchFamily="2" charset="-122"/>
              </a:rPr>
              <a:t>预算管理的概念、本质、构成及演进（续）</a:t>
            </a:r>
          </a:p>
        </p:txBody>
      </p:sp>
      <p:sp>
        <p:nvSpPr>
          <p:cNvPr id="8197" name="Rectangle 5"/>
          <p:cNvSpPr>
            <a:spLocks noChangeArrowheads="1"/>
          </p:cNvSpPr>
          <p:nvPr/>
        </p:nvSpPr>
        <p:spPr bwMode="auto">
          <a:xfrm>
            <a:off x="279400" y="769938"/>
            <a:ext cx="1973263"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AU" sz="2000" i="1" u="sng">
                <a:solidFill>
                  <a:schemeClr val="tx1"/>
                </a:solidFill>
                <a:ea typeface="宋体" pitchFamily="2" charset="-122"/>
              </a:rPr>
              <a:t>预算管理的本质</a:t>
            </a:r>
            <a:endParaRPr lang="zh-CN" altLang="en-GB" sz="2000" i="1" u="sng">
              <a:solidFill>
                <a:schemeClr val="tx1"/>
              </a:solidFill>
              <a:ea typeface="宋体" pitchFamily="2" charset="-122"/>
            </a:endParaRPr>
          </a:p>
        </p:txBody>
      </p:sp>
      <p:sp>
        <p:nvSpPr>
          <p:cNvPr id="8198" name="Line 6"/>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ransition advTm="6750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3C21927C-A5E4-48E2-A4F4-38FC117549BB}" type="slidenum">
              <a:rPr lang="en-GB" altLang="zh-CN" sz="1100" b="0">
                <a:solidFill>
                  <a:schemeClr val="bg2"/>
                </a:solidFill>
              </a:rPr>
              <a:pPr eaLnBrk="1" hangingPunct="1"/>
              <a:t>60</a:t>
            </a:fld>
            <a:endParaRPr lang="en-GB" altLang="zh-CN" sz="1100" b="0">
              <a:solidFill>
                <a:schemeClr val="bg2"/>
              </a:solidFill>
            </a:endParaRPr>
          </a:p>
        </p:txBody>
      </p:sp>
      <p:sp>
        <p:nvSpPr>
          <p:cNvPr id="68611" name="Rectangle 2"/>
          <p:cNvSpPr>
            <a:spLocks noGrp="1" noChangeArrowheads="1"/>
          </p:cNvSpPr>
          <p:nvPr>
            <p:ph type="title"/>
          </p:nvPr>
        </p:nvSpPr>
        <p:spPr bwMode="auto">
          <a:xfrm>
            <a:off x="71438" y="773113"/>
            <a:ext cx="8805862" cy="484187"/>
          </a:xfrm>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cap="flat" cmpd="sng" algn="ctr">
                <a:solidFill>
                  <a:srgbClr val="F5F5F5"/>
                </a:solidFill>
                <a:prstDash val="solid"/>
                <a:miter lim="800000"/>
                <a:headEnd/>
                <a:tailEnd/>
              </a14:hiddenLine>
            </a:ext>
          </a:extLst>
        </p:spPr>
        <p:txBody>
          <a:bodyPr lIns="36000" rIns="36000" anchor="ctr"/>
          <a:lstStyle/>
          <a:p>
            <a:pPr eaLnBrk="1" hangingPunct="1"/>
            <a:r>
              <a:rPr lang="zh-CN" altLang="en-US" sz="2000" b="1" smtClean="0">
                <a:ea typeface="宋体" pitchFamily="2" charset="-122"/>
              </a:rPr>
              <a:t>生产型企业以销售计划为基础，逐步推进预算编制，最终完成预算报告</a:t>
            </a:r>
          </a:p>
        </p:txBody>
      </p:sp>
      <p:sp>
        <p:nvSpPr>
          <p:cNvPr id="68612" name="Rectangle 62"/>
          <p:cNvSpPr>
            <a:spLocks noChangeArrowheads="1"/>
          </p:cNvSpPr>
          <p:nvPr/>
        </p:nvSpPr>
        <p:spPr bwMode="auto">
          <a:xfrm>
            <a:off x="101600" y="84138"/>
            <a:ext cx="8805863" cy="68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81000" indent="-381000"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588" indent="379413" algn="l" defTabSz="695325" eaLnBrk="0" hangingPunct="0">
              <a:spcAft>
                <a:spcPct val="20000"/>
              </a:spcAft>
              <a:buChar char="•"/>
              <a:defRPr sz="2000">
                <a:solidFill>
                  <a:schemeClr val="bg2"/>
                </a:solidFill>
                <a:latin typeface="Arial" pitchFamily="34" charset="0"/>
                <a:cs typeface="Arial" pitchFamily="34" charset="0"/>
              </a:defRPr>
            </a:lvl2pPr>
            <a:lvl3pPr marL="3825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744538" indent="388938" algn="l" defTabSz="695325" eaLnBrk="0" hangingPunct="0">
              <a:spcAft>
                <a:spcPct val="20000"/>
              </a:spcAft>
              <a:buChar char="•"/>
              <a:defRPr sz="2000">
                <a:solidFill>
                  <a:schemeClr val="bg2"/>
                </a:solidFill>
                <a:latin typeface="Arial" pitchFamily="34" charset="0"/>
                <a:cs typeface="Arial" pitchFamily="34" charset="0"/>
              </a:defRPr>
            </a:lvl4pPr>
            <a:lvl5pPr marL="11350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5922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0494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5066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9638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pPr>
            <a:r>
              <a:rPr lang="en-GB" altLang="zh-CN" sz="2400">
                <a:solidFill>
                  <a:schemeClr val="folHlink"/>
                </a:solidFill>
                <a:ea typeface="宋体" pitchFamily="2" charset="-122"/>
              </a:rPr>
              <a:t>4.2 </a:t>
            </a:r>
            <a:r>
              <a:rPr lang="zh-CN" altLang="en-GB" sz="2400">
                <a:solidFill>
                  <a:schemeClr val="folHlink"/>
                </a:solidFill>
                <a:ea typeface="宋体" pitchFamily="2" charset="-122"/>
              </a:rPr>
              <a:t>预算编制的基本流程（续）</a:t>
            </a:r>
            <a:r>
              <a:rPr lang="en-GB" altLang="zh-CN" sz="2400">
                <a:solidFill>
                  <a:schemeClr val="folHlink"/>
                </a:solidFill>
                <a:ea typeface="宋体" pitchFamily="2" charset="-122"/>
              </a:rPr>
              <a:t>– </a:t>
            </a:r>
            <a:r>
              <a:rPr lang="zh-CN" altLang="en-GB" sz="2400">
                <a:solidFill>
                  <a:schemeClr val="folHlink"/>
                </a:solidFill>
                <a:ea typeface="宋体" pitchFamily="2" charset="-122"/>
              </a:rPr>
              <a:t>年度预算编制</a:t>
            </a:r>
          </a:p>
        </p:txBody>
      </p:sp>
      <p:sp>
        <p:nvSpPr>
          <p:cNvPr id="68613" name="Line 63"/>
          <p:cNvSpPr>
            <a:spLocks noChangeShapeType="1"/>
          </p:cNvSpPr>
          <p:nvPr/>
        </p:nvSpPr>
        <p:spPr bwMode="blackWhite">
          <a:xfrm>
            <a:off x="0" y="8128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pSp>
        <p:nvGrpSpPr>
          <p:cNvPr id="68614" name="Group 74"/>
          <p:cNvGrpSpPr>
            <a:grpSpLocks/>
          </p:cNvGrpSpPr>
          <p:nvPr/>
        </p:nvGrpSpPr>
        <p:grpSpPr bwMode="auto">
          <a:xfrm>
            <a:off x="5691188" y="430213"/>
            <a:ext cx="3268662" cy="287337"/>
            <a:chOff x="3117" y="209"/>
            <a:chExt cx="2550" cy="306"/>
          </a:xfrm>
        </p:grpSpPr>
        <p:sp>
          <p:nvSpPr>
            <p:cNvPr id="68674" name="Rectangle 75"/>
            <p:cNvSpPr>
              <a:spLocks noChangeArrowheads="1"/>
            </p:cNvSpPr>
            <p:nvPr/>
          </p:nvSpPr>
          <p:spPr bwMode="auto">
            <a:xfrm>
              <a:off x="3117" y="209"/>
              <a:ext cx="503"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68675" name="Rectangle 76"/>
            <p:cNvSpPr>
              <a:spLocks noChangeArrowheads="1"/>
            </p:cNvSpPr>
            <p:nvPr/>
          </p:nvSpPr>
          <p:spPr bwMode="auto">
            <a:xfrm>
              <a:off x="3793" y="209"/>
              <a:ext cx="502" cy="306"/>
            </a:xfrm>
            <a:prstGeom prst="rect">
              <a:avLst/>
            </a:prstGeom>
            <a:solidFill>
              <a:schemeClr val="accent1"/>
            </a:solidFill>
            <a:ln w="9525">
              <a:solidFill>
                <a:schemeClr val="accent2"/>
              </a:solidFill>
              <a:miter lim="800000"/>
              <a:headEnd/>
              <a:tailEnd/>
            </a:ln>
            <a:effectLst>
              <a:outerShdw dist="35921" dir="2700000" algn="ctr" rotWithShape="0">
                <a:schemeClr val="tx1"/>
              </a:outerShdw>
            </a:effec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68676" name="Rectangle 77"/>
            <p:cNvSpPr>
              <a:spLocks noChangeArrowheads="1"/>
            </p:cNvSpPr>
            <p:nvPr/>
          </p:nvSpPr>
          <p:spPr bwMode="auto">
            <a:xfrm>
              <a:off x="4478" y="209"/>
              <a:ext cx="503"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68677" name="Rectangle 78"/>
            <p:cNvSpPr>
              <a:spLocks noChangeArrowheads="1"/>
            </p:cNvSpPr>
            <p:nvPr/>
          </p:nvSpPr>
          <p:spPr bwMode="auto">
            <a:xfrm>
              <a:off x="5164" y="209"/>
              <a:ext cx="503"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sp>
          <p:nvSpPr>
            <p:cNvPr id="68678" name="AutoShape 79"/>
            <p:cNvSpPr>
              <a:spLocks noChangeArrowheads="1"/>
            </p:cNvSpPr>
            <p:nvPr/>
          </p:nvSpPr>
          <p:spPr bwMode="auto">
            <a:xfrm>
              <a:off x="3624" y="334"/>
              <a:ext cx="169" cy="56"/>
            </a:xfrm>
            <a:custGeom>
              <a:avLst/>
              <a:gdLst>
                <a:gd name="T0" fmla="*/ 127 w 21600"/>
                <a:gd name="T1" fmla="*/ 0 h 21600"/>
                <a:gd name="T2" fmla="*/ 0 w 21600"/>
                <a:gd name="T3" fmla="*/ 28 h 21600"/>
                <a:gd name="T4" fmla="*/ 127 w 21600"/>
                <a:gd name="T5" fmla="*/ 56 h 21600"/>
                <a:gd name="T6" fmla="*/ 169 w 21600"/>
                <a:gd name="T7" fmla="*/ 28 h 21600"/>
                <a:gd name="T8" fmla="*/ 17694720 60000 65536"/>
                <a:gd name="T9" fmla="*/ 11796480 60000 65536"/>
                <a:gd name="T10" fmla="*/ 5898240 60000 65536"/>
                <a:gd name="T11" fmla="*/ 0 60000 65536"/>
                <a:gd name="T12" fmla="*/ 3323 w 21600"/>
                <a:gd name="T13" fmla="*/ 5400 h 21600"/>
                <a:gd name="T14" fmla="*/ 18916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679" name="AutoShape 80"/>
            <p:cNvSpPr>
              <a:spLocks noChangeArrowheads="1"/>
            </p:cNvSpPr>
            <p:nvPr/>
          </p:nvSpPr>
          <p:spPr bwMode="auto">
            <a:xfrm>
              <a:off x="4999" y="334"/>
              <a:ext cx="169" cy="56"/>
            </a:xfrm>
            <a:custGeom>
              <a:avLst/>
              <a:gdLst>
                <a:gd name="T0" fmla="*/ 127 w 21600"/>
                <a:gd name="T1" fmla="*/ 0 h 21600"/>
                <a:gd name="T2" fmla="*/ 0 w 21600"/>
                <a:gd name="T3" fmla="*/ 28 h 21600"/>
                <a:gd name="T4" fmla="*/ 127 w 21600"/>
                <a:gd name="T5" fmla="*/ 56 h 21600"/>
                <a:gd name="T6" fmla="*/ 169 w 21600"/>
                <a:gd name="T7" fmla="*/ 28 h 21600"/>
                <a:gd name="T8" fmla="*/ 17694720 60000 65536"/>
                <a:gd name="T9" fmla="*/ 11796480 60000 65536"/>
                <a:gd name="T10" fmla="*/ 5898240 60000 65536"/>
                <a:gd name="T11" fmla="*/ 0 60000 65536"/>
                <a:gd name="T12" fmla="*/ 3323 w 21600"/>
                <a:gd name="T13" fmla="*/ 5400 h 21600"/>
                <a:gd name="T14" fmla="*/ 18916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680" name="AutoShape 81"/>
            <p:cNvSpPr>
              <a:spLocks noChangeArrowheads="1"/>
            </p:cNvSpPr>
            <p:nvPr/>
          </p:nvSpPr>
          <p:spPr bwMode="auto">
            <a:xfrm>
              <a:off x="4312" y="334"/>
              <a:ext cx="168" cy="56"/>
            </a:xfrm>
            <a:custGeom>
              <a:avLst/>
              <a:gdLst>
                <a:gd name="T0" fmla="*/ 126 w 21600"/>
                <a:gd name="T1" fmla="*/ 0 h 21600"/>
                <a:gd name="T2" fmla="*/ 0 w 21600"/>
                <a:gd name="T3" fmla="*/ 28 h 21600"/>
                <a:gd name="T4" fmla="*/ 126 w 21600"/>
                <a:gd name="T5" fmla="*/ 56 h 21600"/>
                <a:gd name="T6" fmla="*/ 168 w 21600"/>
                <a:gd name="T7" fmla="*/ 28 h 21600"/>
                <a:gd name="T8" fmla="*/ 17694720 60000 65536"/>
                <a:gd name="T9" fmla="*/ 11796480 60000 65536"/>
                <a:gd name="T10" fmla="*/ 5898240 60000 65536"/>
                <a:gd name="T11" fmla="*/ 0 60000 65536"/>
                <a:gd name="T12" fmla="*/ 3343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8615" name="Group 83"/>
          <p:cNvGrpSpPr>
            <a:grpSpLocks/>
          </p:cNvGrpSpPr>
          <p:nvPr/>
        </p:nvGrpSpPr>
        <p:grpSpPr bwMode="auto">
          <a:xfrm>
            <a:off x="292100" y="1498600"/>
            <a:ext cx="8078788" cy="4826000"/>
            <a:chOff x="184" y="944"/>
            <a:chExt cx="5089" cy="3040"/>
          </a:xfrm>
        </p:grpSpPr>
        <p:sp>
          <p:nvSpPr>
            <p:cNvPr id="68616" name="Rectangle 4"/>
            <p:cNvSpPr>
              <a:spLocks noChangeArrowheads="1"/>
            </p:cNvSpPr>
            <p:nvPr/>
          </p:nvSpPr>
          <p:spPr bwMode="auto">
            <a:xfrm>
              <a:off x="1056" y="2863"/>
              <a:ext cx="1488" cy="961"/>
            </a:xfrm>
            <a:prstGeom prst="rect">
              <a:avLst/>
            </a:prstGeom>
            <a:solidFill>
              <a:srgbClr val="FFFFFF"/>
            </a:solidFill>
            <a:ln w="22225">
              <a:solidFill>
                <a:srgbClr val="256885"/>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8617" name="Rectangle 5"/>
            <p:cNvSpPr>
              <a:spLocks noChangeArrowheads="1"/>
            </p:cNvSpPr>
            <p:nvPr/>
          </p:nvSpPr>
          <p:spPr bwMode="auto">
            <a:xfrm>
              <a:off x="1056" y="944"/>
              <a:ext cx="3183" cy="1878"/>
            </a:xfrm>
            <a:prstGeom prst="rect">
              <a:avLst/>
            </a:prstGeom>
            <a:solidFill>
              <a:srgbClr val="FFFFFF"/>
            </a:solidFill>
            <a:ln w="22225">
              <a:solidFill>
                <a:srgbClr val="FF960C"/>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8618" name="Rectangle 6"/>
            <p:cNvSpPr>
              <a:spLocks noChangeArrowheads="1"/>
            </p:cNvSpPr>
            <p:nvPr/>
          </p:nvSpPr>
          <p:spPr bwMode="auto">
            <a:xfrm>
              <a:off x="1352" y="985"/>
              <a:ext cx="793" cy="173"/>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b="0">
                  <a:solidFill>
                    <a:srgbClr val="000000"/>
                  </a:solidFill>
                  <a:ea typeface="宋体" pitchFamily="2" charset="-122"/>
                </a:rPr>
                <a:t>销售预算</a:t>
              </a:r>
            </a:p>
          </p:txBody>
        </p:sp>
        <p:sp>
          <p:nvSpPr>
            <p:cNvPr id="68619" name="Rectangle 7"/>
            <p:cNvSpPr>
              <a:spLocks noChangeArrowheads="1"/>
            </p:cNvSpPr>
            <p:nvPr/>
          </p:nvSpPr>
          <p:spPr bwMode="auto">
            <a:xfrm>
              <a:off x="1352" y="1799"/>
              <a:ext cx="793" cy="173"/>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b="0">
                  <a:solidFill>
                    <a:srgbClr val="000000"/>
                  </a:solidFill>
                  <a:ea typeface="宋体" pitchFamily="2" charset="-122"/>
                </a:rPr>
                <a:t>生产预算</a:t>
              </a:r>
            </a:p>
          </p:txBody>
        </p:sp>
        <p:sp>
          <p:nvSpPr>
            <p:cNvPr id="68620" name="Rectangle 8"/>
            <p:cNvSpPr>
              <a:spLocks noChangeArrowheads="1"/>
            </p:cNvSpPr>
            <p:nvPr/>
          </p:nvSpPr>
          <p:spPr bwMode="auto">
            <a:xfrm>
              <a:off x="1352" y="2058"/>
              <a:ext cx="793" cy="173"/>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b="0">
                  <a:solidFill>
                    <a:srgbClr val="000000"/>
                  </a:solidFill>
                  <a:ea typeface="宋体" pitchFamily="2" charset="-122"/>
                </a:rPr>
                <a:t>库存预算</a:t>
              </a:r>
            </a:p>
          </p:txBody>
        </p:sp>
        <p:sp>
          <p:nvSpPr>
            <p:cNvPr id="68621" name="Rectangle 9"/>
            <p:cNvSpPr>
              <a:spLocks noChangeArrowheads="1"/>
            </p:cNvSpPr>
            <p:nvPr/>
          </p:nvSpPr>
          <p:spPr bwMode="auto">
            <a:xfrm>
              <a:off x="1352" y="2366"/>
              <a:ext cx="793" cy="174"/>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b="0">
                  <a:solidFill>
                    <a:srgbClr val="000000"/>
                  </a:solidFill>
                  <a:ea typeface="宋体" pitchFamily="2" charset="-122"/>
                </a:rPr>
                <a:t>人力资源预算</a:t>
              </a:r>
            </a:p>
          </p:txBody>
        </p:sp>
        <p:sp>
          <p:nvSpPr>
            <p:cNvPr id="68622" name="Rectangle 10"/>
            <p:cNvSpPr>
              <a:spLocks noChangeArrowheads="1"/>
            </p:cNvSpPr>
            <p:nvPr/>
          </p:nvSpPr>
          <p:spPr bwMode="auto">
            <a:xfrm>
              <a:off x="1352" y="2602"/>
              <a:ext cx="793" cy="174"/>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b="0">
                  <a:solidFill>
                    <a:srgbClr val="000000"/>
                  </a:solidFill>
                  <a:ea typeface="宋体" pitchFamily="2" charset="-122"/>
                </a:rPr>
                <a:t>管理费用预算</a:t>
              </a:r>
            </a:p>
          </p:txBody>
        </p:sp>
        <p:sp>
          <p:nvSpPr>
            <p:cNvPr id="68623" name="Rectangle 11"/>
            <p:cNvSpPr>
              <a:spLocks noChangeArrowheads="1"/>
            </p:cNvSpPr>
            <p:nvPr/>
          </p:nvSpPr>
          <p:spPr bwMode="auto">
            <a:xfrm>
              <a:off x="1352" y="2911"/>
              <a:ext cx="1080" cy="391"/>
            </a:xfrm>
            <a:prstGeom prst="rect">
              <a:avLst/>
            </a:prstGeom>
            <a:noFill/>
            <a:ln w="9525">
              <a:solidFill>
                <a:srgbClr val="256885"/>
              </a:solidFill>
              <a:miter lim="800000"/>
              <a:headEnd/>
              <a:tailEnd/>
            </a:ln>
            <a:effectLst/>
            <a:extLst>
              <a:ext uri="{909E8E84-426E-40DD-AFC4-6F175D3DCCD1}">
                <a14:hiddenFill xmlns:a14="http://schemas.microsoft.com/office/drawing/2010/main">
                  <a:solidFill>
                    <a:srgbClr val="B2D2DE"/>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a:solidFill>
                    <a:srgbClr val="000000"/>
                  </a:solidFill>
                  <a:ea typeface="宋体" pitchFamily="2" charset="-122"/>
                </a:rPr>
                <a:t>长期投资及投资</a:t>
              </a:r>
            </a:p>
            <a:p>
              <a:pPr eaLnBrk="1" hangingPunct="1">
                <a:buSzTx/>
              </a:pPr>
              <a:r>
                <a:rPr lang="zh-CN" altLang="en-US" sz="1600">
                  <a:solidFill>
                    <a:srgbClr val="000000"/>
                  </a:solidFill>
                  <a:ea typeface="宋体" pitchFamily="2" charset="-122"/>
                </a:rPr>
                <a:t>收益预算</a:t>
              </a:r>
            </a:p>
          </p:txBody>
        </p:sp>
        <p:sp>
          <p:nvSpPr>
            <p:cNvPr id="68624" name="Rectangle 12"/>
            <p:cNvSpPr>
              <a:spLocks noChangeArrowheads="1"/>
            </p:cNvSpPr>
            <p:nvPr/>
          </p:nvSpPr>
          <p:spPr bwMode="auto">
            <a:xfrm>
              <a:off x="1352" y="3400"/>
              <a:ext cx="1080" cy="361"/>
            </a:xfrm>
            <a:prstGeom prst="rect">
              <a:avLst/>
            </a:prstGeom>
            <a:noFill/>
            <a:ln w="9525">
              <a:solidFill>
                <a:srgbClr val="256885"/>
              </a:solidFill>
              <a:miter lim="800000"/>
              <a:headEnd/>
              <a:tailEnd/>
            </a:ln>
            <a:effectLst/>
            <a:extLst>
              <a:ext uri="{909E8E84-426E-40DD-AFC4-6F175D3DCCD1}">
                <a14:hiddenFill xmlns:a14="http://schemas.microsoft.com/office/drawing/2010/main">
                  <a:solidFill>
                    <a:srgbClr val="B2D2DE"/>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a:solidFill>
                    <a:srgbClr val="000000"/>
                  </a:solidFill>
                  <a:ea typeface="宋体" pitchFamily="2" charset="-122"/>
                </a:rPr>
                <a:t>新增固定资产投资</a:t>
              </a:r>
            </a:p>
            <a:p>
              <a:pPr eaLnBrk="1" hangingPunct="1">
                <a:buSzTx/>
              </a:pPr>
              <a:r>
                <a:rPr lang="zh-CN" altLang="en-US" sz="1600">
                  <a:solidFill>
                    <a:srgbClr val="000000"/>
                  </a:solidFill>
                  <a:ea typeface="宋体" pitchFamily="2" charset="-122"/>
                </a:rPr>
                <a:t>预算及折旧</a:t>
              </a:r>
            </a:p>
          </p:txBody>
        </p:sp>
        <p:sp>
          <p:nvSpPr>
            <p:cNvPr id="68625" name="Rectangle 13"/>
            <p:cNvSpPr>
              <a:spLocks noChangeArrowheads="1"/>
            </p:cNvSpPr>
            <p:nvPr/>
          </p:nvSpPr>
          <p:spPr bwMode="auto">
            <a:xfrm>
              <a:off x="184" y="985"/>
              <a:ext cx="793" cy="173"/>
            </a:xfrm>
            <a:prstGeom prst="rect">
              <a:avLst/>
            </a:prstGeom>
            <a:solidFill>
              <a:srgbClr val="6CAA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a:solidFill>
                    <a:srgbClr val="000000"/>
                  </a:solidFill>
                  <a:ea typeface="宋体" pitchFamily="2" charset="-122"/>
                </a:rPr>
                <a:t>战略目标分解</a:t>
              </a:r>
            </a:p>
          </p:txBody>
        </p:sp>
        <p:sp>
          <p:nvSpPr>
            <p:cNvPr id="68626" name="Rectangle 14"/>
            <p:cNvSpPr>
              <a:spLocks noChangeArrowheads="1"/>
            </p:cNvSpPr>
            <p:nvPr/>
          </p:nvSpPr>
          <p:spPr bwMode="auto">
            <a:xfrm>
              <a:off x="184" y="1426"/>
              <a:ext cx="793" cy="173"/>
            </a:xfrm>
            <a:prstGeom prst="rect">
              <a:avLst/>
            </a:prstGeom>
            <a:solidFill>
              <a:srgbClr val="6CAA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a:solidFill>
                    <a:srgbClr val="000000"/>
                  </a:solidFill>
                  <a:ea typeface="宋体" pitchFamily="2" charset="-122"/>
                </a:rPr>
                <a:t>运营计划</a:t>
              </a:r>
            </a:p>
          </p:txBody>
        </p:sp>
        <p:sp>
          <p:nvSpPr>
            <p:cNvPr id="68627" name="Rectangle 15"/>
            <p:cNvSpPr>
              <a:spLocks noChangeArrowheads="1"/>
            </p:cNvSpPr>
            <p:nvPr/>
          </p:nvSpPr>
          <p:spPr bwMode="auto">
            <a:xfrm>
              <a:off x="2792" y="985"/>
              <a:ext cx="793" cy="173"/>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b="0">
                  <a:solidFill>
                    <a:srgbClr val="000000"/>
                  </a:solidFill>
                  <a:ea typeface="宋体" pitchFamily="2" charset="-122"/>
                </a:rPr>
                <a:t>应收账款预算</a:t>
              </a:r>
            </a:p>
          </p:txBody>
        </p:sp>
        <p:sp>
          <p:nvSpPr>
            <p:cNvPr id="68628" name="Rectangle 16"/>
            <p:cNvSpPr>
              <a:spLocks noChangeArrowheads="1"/>
            </p:cNvSpPr>
            <p:nvPr/>
          </p:nvSpPr>
          <p:spPr bwMode="auto">
            <a:xfrm>
              <a:off x="2792" y="1514"/>
              <a:ext cx="793" cy="173"/>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b="0">
                  <a:solidFill>
                    <a:srgbClr val="000000"/>
                  </a:solidFill>
                  <a:ea typeface="宋体" pitchFamily="2" charset="-122"/>
                </a:rPr>
                <a:t>销售费用预算</a:t>
              </a:r>
            </a:p>
          </p:txBody>
        </p:sp>
        <p:sp>
          <p:nvSpPr>
            <p:cNvPr id="68629" name="Rectangle 17"/>
            <p:cNvSpPr>
              <a:spLocks noChangeArrowheads="1"/>
            </p:cNvSpPr>
            <p:nvPr/>
          </p:nvSpPr>
          <p:spPr bwMode="auto">
            <a:xfrm>
              <a:off x="2792" y="2002"/>
              <a:ext cx="793" cy="173"/>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b="0">
                  <a:solidFill>
                    <a:srgbClr val="000000"/>
                  </a:solidFill>
                  <a:ea typeface="宋体" pitchFamily="2" charset="-122"/>
                </a:rPr>
                <a:t>直接人工预算</a:t>
              </a:r>
            </a:p>
          </p:txBody>
        </p:sp>
        <p:sp>
          <p:nvSpPr>
            <p:cNvPr id="68630" name="Rectangle 18"/>
            <p:cNvSpPr>
              <a:spLocks noChangeArrowheads="1"/>
            </p:cNvSpPr>
            <p:nvPr/>
          </p:nvSpPr>
          <p:spPr bwMode="auto">
            <a:xfrm>
              <a:off x="2792" y="2247"/>
              <a:ext cx="793" cy="173"/>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b="0">
                  <a:solidFill>
                    <a:srgbClr val="000000"/>
                  </a:solidFill>
                  <a:ea typeface="宋体" pitchFamily="2" charset="-122"/>
                </a:rPr>
                <a:t>材料采购预算</a:t>
              </a:r>
            </a:p>
          </p:txBody>
        </p:sp>
        <p:sp>
          <p:nvSpPr>
            <p:cNvPr id="68631" name="Rectangle 19"/>
            <p:cNvSpPr>
              <a:spLocks noChangeArrowheads="1"/>
            </p:cNvSpPr>
            <p:nvPr/>
          </p:nvSpPr>
          <p:spPr bwMode="auto">
            <a:xfrm>
              <a:off x="2792" y="1758"/>
              <a:ext cx="793" cy="173"/>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b="0">
                  <a:solidFill>
                    <a:srgbClr val="000000"/>
                  </a:solidFill>
                  <a:ea typeface="宋体" pitchFamily="2" charset="-122"/>
                </a:rPr>
                <a:t>制造费用预算</a:t>
              </a:r>
            </a:p>
          </p:txBody>
        </p:sp>
        <p:sp>
          <p:nvSpPr>
            <p:cNvPr id="68632" name="Rectangle 20"/>
            <p:cNvSpPr>
              <a:spLocks noChangeArrowheads="1"/>
            </p:cNvSpPr>
            <p:nvPr/>
          </p:nvSpPr>
          <p:spPr bwMode="auto">
            <a:xfrm>
              <a:off x="2792" y="1286"/>
              <a:ext cx="793" cy="174"/>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b="0">
                  <a:solidFill>
                    <a:srgbClr val="000000"/>
                  </a:solidFill>
                  <a:ea typeface="宋体" pitchFamily="2" charset="-122"/>
                </a:rPr>
                <a:t>财务费用预算</a:t>
              </a:r>
            </a:p>
          </p:txBody>
        </p:sp>
        <p:sp>
          <p:nvSpPr>
            <p:cNvPr id="68633" name="Rectangle 21"/>
            <p:cNvSpPr>
              <a:spLocks noChangeArrowheads="1"/>
            </p:cNvSpPr>
            <p:nvPr/>
          </p:nvSpPr>
          <p:spPr bwMode="auto">
            <a:xfrm>
              <a:off x="3328" y="2508"/>
              <a:ext cx="793" cy="174"/>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b="0">
                  <a:solidFill>
                    <a:srgbClr val="000000"/>
                  </a:solidFill>
                  <a:ea typeface="宋体" pitchFamily="2" charset="-122"/>
                </a:rPr>
                <a:t>产品成本预算</a:t>
              </a:r>
            </a:p>
          </p:txBody>
        </p:sp>
        <p:sp>
          <p:nvSpPr>
            <p:cNvPr id="68634" name="Rectangle 22"/>
            <p:cNvSpPr>
              <a:spLocks noChangeArrowheads="1"/>
            </p:cNvSpPr>
            <p:nvPr/>
          </p:nvSpPr>
          <p:spPr bwMode="auto">
            <a:xfrm>
              <a:off x="4287" y="960"/>
              <a:ext cx="954" cy="218"/>
            </a:xfrm>
            <a:prstGeom prst="rect">
              <a:avLst/>
            </a:prstGeom>
            <a:solidFill>
              <a:srgbClr val="B2D2D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a:solidFill>
                    <a:srgbClr val="000000"/>
                  </a:solidFill>
                  <a:ea typeface="宋体" pitchFamily="2" charset="-122"/>
                </a:rPr>
                <a:t>预计现金流量表</a:t>
              </a:r>
            </a:p>
          </p:txBody>
        </p:sp>
        <p:sp>
          <p:nvSpPr>
            <p:cNvPr id="68635" name="Rectangle 23"/>
            <p:cNvSpPr>
              <a:spLocks noChangeArrowheads="1"/>
            </p:cNvSpPr>
            <p:nvPr/>
          </p:nvSpPr>
          <p:spPr bwMode="auto">
            <a:xfrm>
              <a:off x="4287" y="3463"/>
              <a:ext cx="986" cy="240"/>
            </a:xfrm>
            <a:prstGeom prst="rect">
              <a:avLst/>
            </a:prstGeom>
            <a:solidFill>
              <a:srgbClr val="B2D2D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a:solidFill>
                    <a:srgbClr val="000000"/>
                  </a:solidFill>
                  <a:ea typeface="宋体" pitchFamily="2" charset="-122"/>
                </a:rPr>
                <a:t>预计资产负债表</a:t>
              </a:r>
            </a:p>
          </p:txBody>
        </p:sp>
        <p:sp>
          <p:nvSpPr>
            <p:cNvPr id="68636" name="Rectangle 24"/>
            <p:cNvSpPr>
              <a:spLocks noChangeArrowheads="1"/>
            </p:cNvSpPr>
            <p:nvPr/>
          </p:nvSpPr>
          <p:spPr bwMode="auto">
            <a:xfrm>
              <a:off x="4287" y="2974"/>
              <a:ext cx="986" cy="260"/>
            </a:xfrm>
            <a:prstGeom prst="rect">
              <a:avLst/>
            </a:prstGeom>
            <a:solidFill>
              <a:srgbClr val="B2D2D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a:solidFill>
                    <a:srgbClr val="000000"/>
                  </a:solidFill>
                  <a:ea typeface="宋体" pitchFamily="2" charset="-122"/>
                </a:rPr>
                <a:t>预计损益表</a:t>
              </a:r>
            </a:p>
          </p:txBody>
        </p:sp>
        <p:sp>
          <p:nvSpPr>
            <p:cNvPr id="68637" name="Rectangle 25"/>
            <p:cNvSpPr>
              <a:spLocks noChangeArrowheads="1"/>
            </p:cNvSpPr>
            <p:nvPr/>
          </p:nvSpPr>
          <p:spPr bwMode="auto">
            <a:xfrm>
              <a:off x="3044" y="3799"/>
              <a:ext cx="1195" cy="185"/>
            </a:xfrm>
            <a:prstGeom prst="rect">
              <a:avLst/>
            </a:prstGeom>
            <a:solidFill>
              <a:srgbClr val="B2D2D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a:solidFill>
                    <a:srgbClr val="000000"/>
                  </a:solidFill>
                  <a:ea typeface="宋体" pitchFamily="2" charset="-122"/>
                </a:rPr>
                <a:t>预算总表和预算分析</a:t>
              </a:r>
            </a:p>
          </p:txBody>
        </p:sp>
        <p:cxnSp>
          <p:nvCxnSpPr>
            <p:cNvPr id="68638" name="AutoShape 26"/>
            <p:cNvCxnSpPr>
              <a:cxnSpLocks noChangeShapeType="1"/>
              <a:stCxn id="68618" idx="3"/>
              <a:endCxn id="68628" idx="1"/>
            </p:cNvCxnSpPr>
            <p:nvPr/>
          </p:nvCxnSpPr>
          <p:spPr bwMode="auto">
            <a:xfrm>
              <a:off x="2145" y="1072"/>
              <a:ext cx="647" cy="528"/>
            </a:xfrm>
            <a:prstGeom prst="bentConnector3">
              <a:avLst>
                <a:gd name="adj1" fmla="val 49921"/>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39" name="AutoShape 27"/>
            <p:cNvCxnSpPr>
              <a:cxnSpLocks noChangeShapeType="1"/>
              <a:stCxn id="68636" idx="3"/>
              <a:endCxn id="68634" idx="3"/>
            </p:cNvCxnSpPr>
            <p:nvPr/>
          </p:nvCxnSpPr>
          <p:spPr bwMode="auto">
            <a:xfrm flipH="1" flipV="1">
              <a:off x="5241" y="1069"/>
              <a:ext cx="32" cy="2035"/>
            </a:xfrm>
            <a:prstGeom prst="bentConnector3">
              <a:avLst>
                <a:gd name="adj1" fmla="val -450000"/>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40" name="AutoShape 28"/>
            <p:cNvCxnSpPr>
              <a:cxnSpLocks noChangeShapeType="1"/>
              <a:stCxn id="68625" idx="3"/>
              <a:endCxn id="68624" idx="1"/>
            </p:cNvCxnSpPr>
            <p:nvPr/>
          </p:nvCxnSpPr>
          <p:spPr bwMode="auto">
            <a:xfrm>
              <a:off x="977" y="1072"/>
              <a:ext cx="375" cy="2509"/>
            </a:xfrm>
            <a:prstGeom prst="bentConnector3">
              <a:avLst>
                <a:gd name="adj1" fmla="val 49866"/>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41" name="AutoShape 29"/>
            <p:cNvCxnSpPr>
              <a:cxnSpLocks noChangeShapeType="1"/>
              <a:stCxn id="68625" idx="3"/>
              <a:endCxn id="68623" idx="1"/>
            </p:cNvCxnSpPr>
            <p:nvPr/>
          </p:nvCxnSpPr>
          <p:spPr bwMode="auto">
            <a:xfrm>
              <a:off x="977" y="1072"/>
              <a:ext cx="375" cy="2035"/>
            </a:xfrm>
            <a:prstGeom prst="bentConnector3">
              <a:avLst>
                <a:gd name="adj1" fmla="val 49866"/>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42" name="AutoShape 30"/>
            <p:cNvCxnSpPr>
              <a:cxnSpLocks noChangeShapeType="1"/>
              <a:stCxn id="68625" idx="3"/>
              <a:endCxn id="68622" idx="1"/>
            </p:cNvCxnSpPr>
            <p:nvPr/>
          </p:nvCxnSpPr>
          <p:spPr bwMode="auto">
            <a:xfrm>
              <a:off x="977" y="1072"/>
              <a:ext cx="375" cy="1617"/>
            </a:xfrm>
            <a:prstGeom prst="bentConnector3">
              <a:avLst>
                <a:gd name="adj1" fmla="val 49866"/>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43" name="AutoShape 31"/>
            <p:cNvCxnSpPr>
              <a:cxnSpLocks noChangeShapeType="1"/>
              <a:stCxn id="68625" idx="3"/>
              <a:endCxn id="68621" idx="1"/>
            </p:cNvCxnSpPr>
            <p:nvPr/>
          </p:nvCxnSpPr>
          <p:spPr bwMode="auto">
            <a:xfrm>
              <a:off x="977" y="1072"/>
              <a:ext cx="375" cy="1381"/>
            </a:xfrm>
            <a:prstGeom prst="bentConnector3">
              <a:avLst>
                <a:gd name="adj1" fmla="val 49866"/>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44" name="AutoShape 32"/>
            <p:cNvCxnSpPr>
              <a:cxnSpLocks noChangeShapeType="1"/>
              <a:stCxn id="68620" idx="2"/>
              <a:endCxn id="68630" idx="1"/>
            </p:cNvCxnSpPr>
            <p:nvPr/>
          </p:nvCxnSpPr>
          <p:spPr bwMode="auto">
            <a:xfrm rot="16200000" flipH="1">
              <a:off x="2220" y="1760"/>
              <a:ext cx="102" cy="1043"/>
            </a:xfrm>
            <a:prstGeom prst="bentConnector2">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45" name="AutoShape 33"/>
            <p:cNvCxnSpPr>
              <a:cxnSpLocks noChangeShapeType="1"/>
              <a:stCxn id="68619" idx="3"/>
              <a:endCxn id="68629" idx="1"/>
            </p:cNvCxnSpPr>
            <p:nvPr/>
          </p:nvCxnSpPr>
          <p:spPr bwMode="auto">
            <a:xfrm>
              <a:off x="2145" y="1885"/>
              <a:ext cx="647" cy="203"/>
            </a:xfrm>
            <a:prstGeom prst="bentConnector3">
              <a:avLst>
                <a:gd name="adj1" fmla="val 49921"/>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46" name="AutoShape 34"/>
            <p:cNvCxnSpPr>
              <a:cxnSpLocks noChangeShapeType="1"/>
              <a:stCxn id="68631" idx="3"/>
              <a:endCxn id="68633" idx="0"/>
            </p:cNvCxnSpPr>
            <p:nvPr/>
          </p:nvCxnSpPr>
          <p:spPr bwMode="auto">
            <a:xfrm>
              <a:off x="3585" y="1844"/>
              <a:ext cx="140" cy="664"/>
            </a:xfrm>
            <a:prstGeom prst="bentConnector2">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47" name="AutoShape 35"/>
            <p:cNvCxnSpPr>
              <a:cxnSpLocks noChangeShapeType="1"/>
              <a:stCxn id="68629" idx="3"/>
              <a:endCxn id="68633" idx="0"/>
            </p:cNvCxnSpPr>
            <p:nvPr/>
          </p:nvCxnSpPr>
          <p:spPr bwMode="auto">
            <a:xfrm>
              <a:off x="3585" y="2088"/>
              <a:ext cx="140" cy="420"/>
            </a:xfrm>
            <a:prstGeom prst="bentConnector2">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48" name="AutoShape 36"/>
            <p:cNvCxnSpPr>
              <a:cxnSpLocks noChangeShapeType="1"/>
              <a:stCxn id="68630" idx="3"/>
              <a:endCxn id="68633" idx="0"/>
            </p:cNvCxnSpPr>
            <p:nvPr/>
          </p:nvCxnSpPr>
          <p:spPr bwMode="auto">
            <a:xfrm>
              <a:off x="3585" y="2333"/>
              <a:ext cx="140" cy="175"/>
            </a:xfrm>
            <a:prstGeom prst="bentConnector2">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49" name="AutoShape 37"/>
            <p:cNvCxnSpPr>
              <a:cxnSpLocks noChangeShapeType="1"/>
              <a:stCxn id="68622" idx="3"/>
              <a:endCxn id="68636" idx="1"/>
            </p:cNvCxnSpPr>
            <p:nvPr/>
          </p:nvCxnSpPr>
          <p:spPr bwMode="auto">
            <a:xfrm>
              <a:off x="2145" y="2689"/>
              <a:ext cx="2142" cy="415"/>
            </a:xfrm>
            <a:prstGeom prst="bentConnector3">
              <a:avLst>
                <a:gd name="adj1" fmla="val 49954"/>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50" name="AutoShape 38"/>
            <p:cNvCxnSpPr>
              <a:cxnSpLocks noChangeShapeType="1"/>
              <a:stCxn id="68623" idx="3"/>
              <a:endCxn id="68636" idx="1"/>
            </p:cNvCxnSpPr>
            <p:nvPr/>
          </p:nvCxnSpPr>
          <p:spPr bwMode="auto">
            <a:xfrm flipV="1">
              <a:off x="2432" y="3104"/>
              <a:ext cx="1855" cy="3"/>
            </a:xfrm>
            <a:prstGeom prst="bentConnector3">
              <a:avLst>
                <a:gd name="adj1" fmla="val 49972"/>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51" name="AutoShape 39"/>
            <p:cNvCxnSpPr>
              <a:cxnSpLocks noChangeShapeType="1"/>
              <a:stCxn id="68618" idx="3"/>
              <a:endCxn id="68627" idx="1"/>
            </p:cNvCxnSpPr>
            <p:nvPr/>
          </p:nvCxnSpPr>
          <p:spPr bwMode="auto">
            <a:xfrm>
              <a:off x="2145" y="1072"/>
              <a:ext cx="647" cy="0"/>
            </a:xfrm>
            <a:prstGeom prst="straightConnector1">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52" name="AutoShape 41"/>
            <p:cNvCxnSpPr>
              <a:cxnSpLocks noChangeShapeType="1"/>
              <a:stCxn id="68618" idx="2"/>
              <a:endCxn id="68619" idx="0"/>
            </p:cNvCxnSpPr>
            <p:nvPr/>
          </p:nvCxnSpPr>
          <p:spPr bwMode="auto">
            <a:xfrm>
              <a:off x="1749" y="1158"/>
              <a:ext cx="0" cy="641"/>
            </a:xfrm>
            <a:prstGeom prst="straightConnector1">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53" name="AutoShape 42"/>
            <p:cNvCxnSpPr>
              <a:cxnSpLocks noChangeShapeType="1"/>
              <a:stCxn id="68619" idx="2"/>
              <a:endCxn id="68620" idx="0"/>
            </p:cNvCxnSpPr>
            <p:nvPr/>
          </p:nvCxnSpPr>
          <p:spPr bwMode="auto">
            <a:xfrm>
              <a:off x="1749" y="1972"/>
              <a:ext cx="0" cy="86"/>
            </a:xfrm>
            <a:prstGeom prst="straightConnector1">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54" name="AutoShape 43"/>
            <p:cNvCxnSpPr>
              <a:cxnSpLocks noChangeShapeType="1"/>
              <a:stCxn id="68624" idx="3"/>
              <a:endCxn id="68635" idx="1"/>
            </p:cNvCxnSpPr>
            <p:nvPr/>
          </p:nvCxnSpPr>
          <p:spPr bwMode="auto">
            <a:xfrm>
              <a:off x="2432" y="3581"/>
              <a:ext cx="1855" cy="2"/>
            </a:xfrm>
            <a:prstGeom prst="straightConnector1">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55" name="AutoShape 44"/>
            <p:cNvCxnSpPr>
              <a:cxnSpLocks noChangeShapeType="1"/>
              <a:stCxn id="68634" idx="2"/>
              <a:endCxn id="68632" idx="0"/>
            </p:cNvCxnSpPr>
            <p:nvPr/>
          </p:nvCxnSpPr>
          <p:spPr bwMode="auto">
            <a:xfrm rot="5400000">
              <a:off x="3923" y="444"/>
              <a:ext cx="108" cy="1575"/>
            </a:xfrm>
            <a:prstGeom prst="bentConnector3">
              <a:avLst>
                <a:gd name="adj1" fmla="val 50000"/>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56" name="AutoShape 45"/>
            <p:cNvCxnSpPr>
              <a:cxnSpLocks noChangeShapeType="1"/>
              <a:stCxn id="68619" idx="3"/>
              <a:endCxn id="68631" idx="1"/>
            </p:cNvCxnSpPr>
            <p:nvPr/>
          </p:nvCxnSpPr>
          <p:spPr bwMode="auto">
            <a:xfrm flipV="1">
              <a:off x="2145" y="1844"/>
              <a:ext cx="647" cy="41"/>
            </a:xfrm>
            <a:prstGeom prst="bentConnector3">
              <a:avLst>
                <a:gd name="adj1" fmla="val 49921"/>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57" name="AutoShape 46"/>
            <p:cNvCxnSpPr>
              <a:cxnSpLocks noChangeShapeType="1"/>
              <a:stCxn id="68621" idx="3"/>
              <a:endCxn id="68631" idx="1"/>
            </p:cNvCxnSpPr>
            <p:nvPr/>
          </p:nvCxnSpPr>
          <p:spPr bwMode="auto">
            <a:xfrm flipV="1">
              <a:off x="2145" y="1844"/>
              <a:ext cx="647" cy="609"/>
            </a:xfrm>
            <a:prstGeom prst="bentConnector3">
              <a:avLst>
                <a:gd name="adj1" fmla="val 49921"/>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58" name="AutoShape 47"/>
            <p:cNvCxnSpPr>
              <a:cxnSpLocks noChangeShapeType="1"/>
              <a:stCxn id="68626" idx="3"/>
              <a:endCxn id="68621" idx="1"/>
            </p:cNvCxnSpPr>
            <p:nvPr/>
          </p:nvCxnSpPr>
          <p:spPr bwMode="auto">
            <a:xfrm>
              <a:off x="977" y="1513"/>
              <a:ext cx="375" cy="940"/>
            </a:xfrm>
            <a:prstGeom prst="bentConnector3">
              <a:avLst>
                <a:gd name="adj1" fmla="val 49866"/>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59" name="AutoShape 48"/>
            <p:cNvCxnSpPr>
              <a:cxnSpLocks noChangeShapeType="1"/>
              <a:stCxn id="68636" idx="2"/>
              <a:endCxn id="68635" idx="0"/>
            </p:cNvCxnSpPr>
            <p:nvPr/>
          </p:nvCxnSpPr>
          <p:spPr bwMode="auto">
            <a:xfrm>
              <a:off x="4780" y="3234"/>
              <a:ext cx="0" cy="229"/>
            </a:xfrm>
            <a:prstGeom prst="straightConnector1">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60" name="AutoShape 49"/>
            <p:cNvCxnSpPr>
              <a:cxnSpLocks noChangeShapeType="1"/>
              <a:stCxn id="68632" idx="3"/>
              <a:endCxn id="68636" idx="0"/>
            </p:cNvCxnSpPr>
            <p:nvPr/>
          </p:nvCxnSpPr>
          <p:spPr bwMode="auto">
            <a:xfrm>
              <a:off x="3585" y="1373"/>
              <a:ext cx="1195" cy="1601"/>
            </a:xfrm>
            <a:prstGeom prst="bentConnector2">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61" name="AutoShape 50"/>
            <p:cNvCxnSpPr>
              <a:cxnSpLocks noChangeShapeType="1"/>
              <a:stCxn id="68628" idx="3"/>
              <a:endCxn id="68636" idx="0"/>
            </p:cNvCxnSpPr>
            <p:nvPr/>
          </p:nvCxnSpPr>
          <p:spPr bwMode="auto">
            <a:xfrm>
              <a:off x="3585" y="1601"/>
              <a:ext cx="1195" cy="1373"/>
            </a:xfrm>
            <a:prstGeom prst="bentConnector2">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62" name="AutoShape 51"/>
            <p:cNvCxnSpPr>
              <a:cxnSpLocks noChangeShapeType="1"/>
              <a:stCxn id="68633" idx="3"/>
              <a:endCxn id="68636" idx="0"/>
            </p:cNvCxnSpPr>
            <p:nvPr/>
          </p:nvCxnSpPr>
          <p:spPr bwMode="auto">
            <a:xfrm>
              <a:off x="4121" y="2595"/>
              <a:ext cx="659" cy="379"/>
            </a:xfrm>
            <a:prstGeom prst="bentConnector2">
              <a:avLst/>
            </a:prstGeom>
            <a:noFill/>
            <a:ln w="952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8663" name="Freeform 52"/>
            <p:cNvSpPr>
              <a:spLocks/>
            </p:cNvSpPr>
            <p:nvPr/>
          </p:nvSpPr>
          <p:spPr bwMode="auto">
            <a:xfrm>
              <a:off x="1256" y="1540"/>
              <a:ext cx="496" cy="654"/>
            </a:xfrm>
            <a:custGeom>
              <a:avLst/>
              <a:gdLst>
                <a:gd name="T0" fmla="*/ 496 w 496"/>
                <a:gd name="T1" fmla="*/ 0 h 640"/>
                <a:gd name="T2" fmla="*/ 0 w 496"/>
                <a:gd name="T3" fmla="*/ 0 h 640"/>
                <a:gd name="T4" fmla="*/ 0 w 496"/>
                <a:gd name="T5" fmla="*/ 654 h 640"/>
                <a:gd name="T6" fmla="*/ 96 w 496"/>
                <a:gd name="T7" fmla="*/ 654 h 6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96" h="640">
                  <a:moveTo>
                    <a:pt x="496" y="0"/>
                  </a:moveTo>
                  <a:lnTo>
                    <a:pt x="0" y="0"/>
                  </a:lnTo>
                  <a:lnTo>
                    <a:pt x="0" y="640"/>
                  </a:lnTo>
                  <a:lnTo>
                    <a:pt x="96" y="640"/>
                  </a:lnTo>
                </a:path>
              </a:pathLst>
            </a:custGeom>
            <a:noFill/>
            <a:ln w="9525" cap="flat" cmpd="sng">
              <a:solidFill>
                <a:srgbClr val="000000"/>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68664" name="Rectangle 53"/>
            <p:cNvSpPr>
              <a:spLocks noChangeArrowheads="1"/>
            </p:cNvSpPr>
            <p:nvPr/>
          </p:nvSpPr>
          <p:spPr bwMode="auto">
            <a:xfrm>
              <a:off x="184" y="1794"/>
              <a:ext cx="793" cy="173"/>
            </a:xfrm>
            <a:prstGeom prst="rect">
              <a:avLst/>
            </a:prstGeom>
            <a:solidFill>
              <a:srgbClr val="256885"/>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a:solidFill>
                    <a:srgbClr val="FFFFFF"/>
                  </a:solidFill>
                  <a:ea typeface="宋体" pitchFamily="2" charset="-122"/>
                </a:rPr>
                <a:t>营业预算</a:t>
              </a:r>
            </a:p>
          </p:txBody>
        </p:sp>
        <p:sp>
          <p:nvSpPr>
            <p:cNvPr id="68665" name="Rectangle 54"/>
            <p:cNvSpPr>
              <a:spLocks noChangeArrowheads="1"/>
            </p:cNvSpPr>
            <p:nvPr/>
          </p:nvSpPr>
          <p:spPr bwMode="auto">
            <a:xfrm>
              <a:off x="184" y="3261"/>
              <a:ext cx="793" cy="174"/>
            </a:xfrm>
            <a:prstGeom prst="rect">
              <a:avLst/>
            </a:prstGeom>
            <a:solidFill>
              <a:srgbClr val="256885"/>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lang="zh-CN" altLang="en-US" sz="1600">
                  <a:solidFill>
                    <a:srgbClr val="FFFFFF"/>
                  </a:solidFill>
                  <a:ea typeface="宋体" pitchFamily="2" charset="-122"/>
                </a:rPr>
                <a:t>资本预算</a:t>
              </a:r>
            </a:p>
          </p:txBody>
        </p:sp>
        <p:cxnSp>
          <p:nvCxnSpPr>
            <p:cNvPr id="68666" name="AutoShape 55"/>
            <p:cNvCxnSpPr>
              <a:cxnSpLocks noChangeShapeType="1"/>
              <a:stCxn id="68625" idx="2"/>
              <a:endCxn id="68626" idx="0"/>
            </p:cNvCxnSpPr>
            <p:nvPr/>
          </p:nvCxnSpPr>
          <p:spPr bwMode="auto">
            <a:xfrm>
              <a:off x="581" y="1158"/>
              <a:ext cx="0" cy="268"/>
            </a:xfrm>
            <a:prstGeom prst="straightConnector1">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67" name="AutoShape 56"/>
            <p:cNvCxnSpPr>
              <a:cxnSpLocks noChangeShapeType="1"/>
              <a:stCxn id="68625" idx="3"/>
              <a:endCxn id="68618" idx="1"/>
            </p:cNvCxnSpPr>
            <p:nvPr/>
          </p:nvCxnSpPr>
          <p:spPr bwMode="auto">
            <a:xfrm>
              <a:off x="977" y="1072"/>
              <a:ext cx="375" cy="0"/>
            </a:xfrm>
            <a:prstGeom prst="straightConnector1">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8668" name="Oval 57"/>
            <p:cNvSpPr>
              <a:spLocks noChangeArrowheads="1"/>
            </p:cNvSpPr>
            <p:nvPr/>
          </p:nvSpPr>
          <p:spPr bwMode="auto">
            <a:xfrm>
              <a:off x="2432" y="2300"/>
              <a:ext cx="56" cy="57"/>
            </a:xfrm>
            <a:prstGeom prst="ellipse">
              <a:avLst/>
            </a:prstGeom>
            <a:solidFill>
              <a:srgbClr val="FF960C"/>
            </a:solidFill>
            <a:ln w="9525">
              <a:solidFill>
                <a:srgbClr val="FF960C"/>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8669" name="Freeform 58"/>
            <p:cNvSpPr>
              <a:spLocks/>
            </p:cNvSpPr>
            <p:nvPr/>
          </p:nvSpPr>
          <p:spPr bwMode="auto">
            <a:xfrm rot="5400000">
              <a:off x="3628" y="3619"/>
              <a:ext cx="208" cy="156"/>
            </a:xfrm>
            <a:custGeom>
              <a:avLst/>
              <a:gdLst>
                <a:gd name="T0" fmla="*/ 0 w 680"/>
                <a:gd name="T1" fmla="*/ 38 h 392"/>
                <a:gd name="T2" fmla="*/ 98 w 680"/>
                <a:gd name="T3" fmla="*/ 38 h 392"/>
                <a:gd name="T4" fmla="*/ 98 w 680"/>
                <a:gd name="T5" fmla="*/ 0 h 392"/>
                <a:gd name="T6" fmla="*/ 208 w 680"/>
                <a:gd name="T7" fmla="*/ 78 h 392"/>
                <a:gd name="T8" fmla="*/ 98 w 680"/>
                <a:gd name="T9" fmla="*/ 156 h 392"/>
                <a:gd name="T10" fmla="*/ 98 w 680"/>
                <a:gd name="T11" fmla="*/ 118 h 392"/>
                <a:gd name="T12" fmla="*/ 0 w 680"/>
                <a:gd name="T13" fmla="*/ 118 h 39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0" h="392">
                  <a:moveTo>
                    <a:pt x="0" y="96"/>
                  </a:moveTo>
                  <a:lnTo>
                    <a:pt x="320" y="96"/>
                  </a:lnTo>
                  <a:lnTo>
                    <a:pt x="320" y="0"/>
                  </a:lnTo>
                  <a:lnTo>
                    <a:pt x="680" y="196"/>
                  </a:lnTo>
                  <a:lnTo>
                    <a:pt x="320" y="392"/>
                  </a:lnTo>
                  <a:lnTo>
                    <a:pt x="320" y="296"/>
                  </a:lnTo>
                  <a:lnTo>
                    <a:pt x="0" y="296"/>
                  </a:lnTo>
                </a:path>
              </a:pathLst>
            </a:custGeom>
            <a:noFill/>
            <a:ln w="22225" cap="flat" cmpd="sng">
              <a:solidFill>
                <a:srgbClr val="256885"/>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zh-CN" altLang="en-US"/>
            </a:p>
          </p:txBody>
        </p:sp>
        <p:cxnSp>
          <p:nvCxnSpPr>
            <p:cNvPr id="68670" name="AutoShape 59"/>
            <p:cNvCxnSpPr>
              <a:cxnSpLocks noChangeShapeType="1"/>
              <a:stCxn id="68623" idx="2"/>
              <a:endCxn id="68635" idx="0"/>
            </p:cNvCxnSpPr>
            <p:nvPr/>
          </p:nvCxnSpPr>
          <p:spPr bwMode="auto">
            <a:xfrm rot="16200000" flipH="1">
              <a:off x="3255" y="1939"/>
              <a:ext cx="161" cy="2888"/>
            </a:xfrm>
            <a:prstGeom prst="bentConnector3">
              <a:avLst>
                <a:gd name="adj1" fmla="val 49690"/>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71" name="AutoShape 60"/>
            <p:cNvCxnSpPr>
              <a:cxnSpLocks noChangeShapeType="1"/>
              <a:stCxn id="68664" idx="3"/>
              <a:endCxn id="68617" idx="1"/>
            </p:cNvCxnSpPr>
            <p:nvPr/>
          </p:nvCxnSpPr>
          <p:spPr bwMode="auto">
            <a:xfrm>
              <a:off x="977" y="1881"/>
              <a:ext cx="72" cy="2"/>
            </a:xfrm>
            <a:prstGeom prst="straightConnector1">
              <a:avLst/>
            </a:prstGeom>
            <a:noFill/>
            <a:ln w="9525">
              <a:solidFill>
                <a:srgbClr val="FF960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72" name="AutoShape 61"/>
            <p:cNvCxnSpPr>
              <a:cxnSpLocks noChangeShapeType="1"/>
              <a:stCxn id="68665" idx="3"/>
              <a:endCxn id="68616" idx="1"/>
            </p:cNvCxnSpPr>
            <p:nvPr/>
          </p:nvCxnSpPr>
          <p:spPr bwMode="auto">
            <a:xfrm flipV="1">
              <a:off x="977" y="3344"/>
              <a:ext cx="72" cy="4"/>
            </a:xfrm>
            <a:prstGeom prst="straightConnector1">
              <a:avLst/>
            </a:prstGeom>
            <a:noFill/>
            <a:ln w="9525">
              <a:solidFill>
                <a:srgbClr val="25688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673" name="AutoShape 82"/>
            <p:cNvCxnSpPr>
              <a:cxnSpLocks noChangeShapeType="1"/>
              <a:stCxn id="68634" idx="1"/>
              <a:endCxn id="68627" idx="3"/>
            </p:cNvCxnSpPr>
            <p:nvPr/>
          </p:nvCxnSpPr>
          <p:spPr bwMode="auto">
            <a:xfrm flipH="1">
              <a:off x="3585" y="1069"/>
              <a:ext cx="702" cy="3"/>
            </a:xfrm>
            <a:prstGeom prst="straightConnector1">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FAF61030-292D-496C-99BB-CE3BE862ABD8}" type="slidenum">
              <a:rPr lang="en-GB" altLang="zh-CN" sz="1100" b="0">
                <a:solidFill>
                  <a:schemeClr val="bg2"/>
                </a:solidFill>
              </a:rPr>
              <a:pPr eaLnBrk="1" hangingPunct="1"/>
              <a:t>61</a:t>
            </a:fld>
            <a:endParaRPr lang="en-GB" altLang="zh-CN" sz="1100" b="0">
              <a:solidFill>
                <a:schemeClr val="bg2"/>
              </a:solidFill>
            </a:endParaRPr>
          </a:p>
        </p:txBody>
      </p:sp>
      <p:sp>
        <p:nvSpPr>
          <p:cNvPr id="69635" name="Rectangle 2"/>
          <p:cNvSpPr>
            <a:spLocks noGrp="1" noChangeArrowheads="1"/>
          </p:cNvSpPr>
          <p:nvPr>
            <p:ph type="title"/>
          </p:nvPr>
        </p:nvSpPr>
        <p:spPr>
          <a:xfrm>
            <a:off x="177800" y="884238"/>
            <a:ext cx="8229600" cy="446087"/>
          </a:xfrm>
          <a:noFill/>
        </p:spPr>
        <p:txBody>
          <a:bodyPr/>
          <a:lstStyle/>
          <a:p>
            <a:pPr eaLnBrk="1" hangingPunct="1"/>
            <a:r>
              <a:rPr lang="zh-CN" altLang="en-US" sz="2000" b="1" smtClean="0">
                <a:ea typeface="宋体" pitchFamily="2" charset="-122"/>
              </a:rPr>
              <a:t>年度预算编制的时间表举例</a:t>
            </a:r>
            <a:endParaRPr lang="en-US" altLang="zh-CN" sz="2000" b="1" smtClean="0">
              <a:ea typeface="宋体" pitchFamily="2" charset="-122"/>
            </a:endParaRPr>
          </a:p>
        </p:txBody>
      </p:sp>
      <p:sp>
        <p:nvSpPr>
          <p:cNvPr id="69636" name="Rectangle 4"/>
          <p:cNvSpPr>
            <a:spLocks noChangeArrowheads="1"/>
          </p:cNvSpPr>
          <p:nvPr/>
        </p:nvSpPr>
        <p:spPr bwMode="auto">
          <a:xfrm>
            <a:off x="387350" y="1465263"/>
            <a:ext cx="2371725" cy="4549775"/>
          </a:xfrm>
          <a:prstGeom prst="rect">
            <a:avLst/>
          </a:prstGeom>
          <a:solidFill>
            <a:schemeClr val="accent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9637" name="Rectangle 5"/>
          <p:cNvSpPr>
            <a:spLocks noChangeArrowheads="1"/>
          </p:cNvSpPr>
          <p:nvPr/>
        </p:nvSpPr>
        <p:spPr bwMode="auto">
          <a:xfrm>
            <a:off x="2325688" y="1465263"/>
            <a:ext cx="2260600" cy="4549775"/>
          </a:xfrm>
          <a:prstGeom prst="rect">
            <a:avLst/>
          </a:prstGeom>
          <a:solidFill>
            <a:schemeClr val="accent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9638" name="Rectangle 6"/>
          <p:cNvSpPr>
            <a:spLocks noChangeArrowheads="1"/>
          </p:cNvSpPr>
          <p:nvPr/>
        </p:nvSpPr>
        <p:spPr bwMode="auto">
          <a:xfrm>
            <a:off x="4549775" y="1465263"/>
            <a:ext cx="2173288" cy="4549775"/>
          </a:xfrm>
          <a:prstGeom prst="rect">
            <a:avLst/>
          </a:prstGeom>
          <a:solidFill>
            <a:schemeClr val="accent2"/>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9639" name="Rectangle 7"/>
          <p:cNvSpPr>
            <a:spLocks noChangeArrowheads="1"/>
          </p:cNvSpPr>
          <p:nvPr/>
        </p:nvSpPr>
        <p:spPr bwMode="auto">
          <a:xfrm>
            <a:off x="6721475" y="1465263"/>
            <a:ext cx="1890713" cy="4549775"/>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69640" name="Rectangle 8"/>
          <p:cNvSpPr>
            <a:spLocks noChangeArrowheads="1"/>
          </p:cNvSpPr>
          <p:nvPr/>
        </p:nvSpPr>
        <p:spPr bwMode="auto">
          <a:xfrm>
            <a:off x="6926263" y="2427288"/>
            <a:ext cx="1631950" cy="280987"/>
          </a:xfrm>
          <a:prstGeom prst="rect">
            <a:avLst/>
          </a:prstGeom>
          <a:gradFill rotWithShape="0">
            <a:gsLst>
              <a:gs pos="0">
                <a:srgbClr val="FF3300"/>
              </a:gs>
              <a:gs pos="50000">
                <a:srgbClr val="FFFFFF"/>
              </a:gs>
              <a:gs pos="100000">
                <a:srgbClr val="FF3300"/>
              </a:gs>
            </a:gsLst>
            <a:lin ang="5400000" scaled="1"/>
          </a:gradFill>
          <a:ln>
            <a:noFill/>
          </a:ln>
          <a:effectLst>
            <a:outerShdw dist="35921" dir="2700000" algn="ctr" rotWithShape="0">
              <a:schemeClr val="tx1"/>
            </a:outerShdw>
          </a:effectLst>
          <a:extLst>
            <a:ext uri="{91240B29-F687-4F45-9708-019B960494DF}">
              <a14:hiddenLine xmlns:a14="http://schemas.microsoft.com/office/drawing/2010/main" w="38100" cmpd="dbl">
                <a:solidFill>
                  <a:schemeClr val="tx1"/>
                </a:solidFill>
                <a:miter lim="800000"/>
                <a:headEnd/>
                <a:tailEnd/>
              </a14:hiddenLine>
            </a:ext>
          </a:extLst>
        </p:spPr>
        <p:txBody>
          <a:bodyPr lIns="84452" tIns="41485" rIns="84452" bIns="41485">
            <a:spAutoFit/>
          </a:bodyPr>
          <a:lstStyle>
            <a:lvl1pPr algn="l" defTabSz="711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3400" indent="-357188" algn="l" defTabSz="711200" eaLnBrk="0" hangingPunct="0">
              <a:spcAft>
                <a:spcPct val="20000"/>
              </a:spcAft>
              <a:buChar char="•"/>
              <a:defRPr sz="2000">
                <a:solidFill>
                  <a:schemeClr val="bg2"/>
                </a:solidFill>
                <a:latin typeface="Arial" pitchFamily="34" charset="0"/>
                <a:cs typeface="Arial" pitchFamily="34" charset="0"/>
              </a:defRPr>
            </a:lvl2pPr>
            <a:lvl3pPr marL="1066800" indent="-363538"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350838" algn="l" defTabSz="711200" eaLnBrk="0" hangingPunct="0">
              <a:spcAft>
                <a:spcPct val="20000"/>
              </a:spcAft>
              <a:buChar char="•"/>
              <a:defRPr sz="2000">
                <a:solidFill>
                  <a:schemeClr val="bg2"/>
                </a:solidFill>
                <a:latin typeface="Arial" pitchFamily="34" charset="0"/>
                <a:cs typeface="Arial" pitchFamily="34" charset="0"/>
              </a:defRPr>
            </a:lvl4pPr>
            <a:lvl5pPr marL="2133600" indent="-360363"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908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0480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5052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9624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0"/>
              </a:spcAft>
              <a:buSzTx/>
              <a:buFontTx/>
              <a:buNone/>
            </a:pPr>
            <a:r>
              <a:rPr lang="zh-CN" altLang="en-US" sz="1300">
                <a:solidFill>
                  <a:schemeClr val="tx1"/>
                </a:solidFill>
                <a:latin typeface="宋体" pitchFamily="2" charset="-122"/>
                <a:ea typeface="宋体" pitchFamily="2" charset="-122"/>
              </a:rPr>
              <a:t>5、预算半年度调整</a:t>
            </a:r>
          </a:p>
        </p:txBody>
      </p:sp>
      <p:grpSp>
        <p:nvGrpSpPr>
          <p:cNvPr id="69641" name="Group 46"/>
          <p:cNvGrpSpPr>
            <a:grpSpLocks/>
          </p:cNvGrpSpPr>
          <p:nvPr/>
        </p:nvGrpSpPr>
        <p:grpSpPr bwMode="auto">
          <a:xfrm>
            <a:off x="5046663" y="5483225"/>
            <a:ext cx="1387475" cy="334963"/>
            <a:chOff x="3710" y="3106"/>
            <a:chExt cx="1350" cy="247"/>
          </a:xfrm>
        </p:grpSpPr>
        <p:sp>
          <p:nvSpPr>
            <p:cNvPr id="69755" name="Line 47"/>
            <p:cNvSpPr>
              <a:spLocks noChangeShapeType="1"/>
            </p:cNvSpPr>
            <p:nvPr/>
          </p:nvSpPr>
          <p:spPr bwMode="auto">
            <a:xfrm>
              <a:off x="4140" y="3106"/>
              <a:ext cx="498"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56" name="Rectangle 48"/>
            <p:cNvSpPr>
              <a:spLocks noChangeArrowheads="1"/>
            </p:cNvSpPr>
            <p:nvPr/>
          </p:nvSpPr>
          <p:spPr bwMode="auto">
            <a:xfrm>
              <a:off x="3710" y="3158"/>
              <a:ext cx="1350" cy="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4452" tIns="41485" rIns="84452" bIns="41485">
              <a:spAutoFit/>
            </a:bodyPr>
            <a:lstStyle>
              <a:lvl1pPr algn="l" defTabSz="711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3400" indent="-357188" algn="l" defTabSz="711200" eaLnBrk="0" hangingPunct="0">
                <a:spcAft>
                  <a:spcPct val="20000"/>
                </a:spcAft>
                <a:buChar char="•"/>
                <a:defRPr sz="2000">
                  <a:solidFill>
                    <a:schemeClr val="bg2"/>
                  </a:solidFill>
                  <a:latin typeface="Arial" pitchFamily="34" charset="0"/>
                  <a:cs typeface="Arial" pitchFamily="34" charset="0"/>
                </a:defRPr>
              </a:lvl2pPr>
              <a:lvl3pPr marL="1066800" indent="-363538"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350838" algn="l" defTabSz="711200" eaLnBrk="0" hangingPunct="0">
                <a:spcAft>
                  <a:spcPct val="20000"/>
                </a:spcAft>
                <a:buChar char="•"/>
                <a:defRPr sz="2000">
                  <a:solidFill>
                    <a:schemeClr val="bg2"/>
                  </a:solidFill>
                  <a:latin typeface="Arial" pitchFamily="34" charset="0"/>
                  <a:cs typeface="Arial" pitchFamily="34" charset="0"/>
                </a:defRPr>
              </a:lvl4pPr>
              <a:lvl5pPr marL="2133600" indent="-360363"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908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0480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5052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9624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200" b="0" i="1">
                  <a:solidFill>
                    <a:schemeClr val="tx1"/>
                  </a:solidFill>
                  <a:latin typeface="宋体" pitchFamily="2" charset="-122"/>
                  <a:ea typeface="宋体" pitchFamily="2" charset="-122"/>
                </a:rPr>
                <a:t>绩效体系审批下达</a:t>
              </a:r>
            </a:p>
          </p:txBody>
        </p:sp>
      </p:grpSp>
      <p:sp>
        <p:nvSpPr>
          <p:cNvPr id="69642" name="Line 49"/>
          <p:cNvSpPr>
            <a:spLocks noChangeShapeType="1"/>
          </p:cNvSpPr>
          <p:nvPr/>
        </p:nvSpPr>
        <p:spPr bwMode="auto">
          <a:xfrm flipH="1">
            <a:off x="4878388" y="2074863"/>
            <a:ext cx="4762" cy="13430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43" name="Rectangle 50"/>
          <p:cNvSpPr>
            <a:spLocks noChangeArrowheads="1"/>
          </p:cNvSpPr>
          <p:nvPr/>
        </p:nvSpPr>
        <p:spPr bwMode="auto">
          <a:xfrm>
            <a:off x="4927600" y="2427288"/>
            <a:ext cx="1852613" cy="280987"/>
          </a:xfrm>
          <a:prstGeom prst="rect">
            <a:avLst/>
          </a:prstGeom>
          <a:gradFill rotWithShape="0">
            <a:gsLst>
              <a:gs pos="0">
                <a:srgbClr val="FF3300"/>
              </a:gs>
              <a:gs pos="50000">
                <a:srgbClr val="FFFFFF"/>
              </a:gs>
              <a:gs pos="100000">
                <a:srgbClr val="FF3300"/>
              </a:gs>
            </a:gsLst>
            <a:lin ang="5400000" scaled="1"/>
          </a:gradFill>
          <a:ln>
            <a:noFill/>
          </a:ln>
          <a:effectLst>
            <a:outerShdw dist="35921" dir="2700000" algn="ctr" rotWithShape="0">
              <a:schemeClr val="tx1"/>
            </a:outerShdw>
          </a:effectLst>
          <a:extLst>
            <a:ext uri="{91240B29-F687-4F45-9708-019B960494DF}">
              <a14:hiddenLine xmlns:a14="http://schemas.microsoft.com/office/drawing/2010/main" w="38100" cmpd="dbl">
                <a:solidFill>
                  <a:schemeClr val="tx1"/>
                </a:solidFill>
                <a:miter lim="800000"/>
                <a:headEnd/>
                <a:tailEnd/>
              </a14:hiddenLine>
            </a:ext>
          </a:extLst>
        </p:spPr>
        <p:txBody>
          <a:bodyPr lIns="84452" tIns="41485" rIns="84452" bIns="41485">
            <a:spAutoFit/>
          </a:bodyPr>
          <a:lstStyle>
            <a:lvl1pPr algn="l" defTabSz="711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3400" indent="-357188" algn="l" defTabSz="711200" eaLnBrk="0" hangingPunct="0">
              <a:spcAft>
                <a:spcPct val="20000"/>
              </a:spcAft>
              <a:buChar char="•"/>
              <a:defRPr sz="2000">
                <a:solidFill>
                  <a:schemeClr val="bg2"/>
                </a:solidFill>
                <a:latin typeface="Arial" pitchFamily="34" charset="0"/>
                <a:cs typeface="Arial" pitchFamily="34" charset="0"/>
              </a:defRPr>
            </a:lvl2pPr>
            <a:lvl3pPr marL="1066800" indent="-363538"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350838" algn="l" defTabSz="711200" eaLnBrk="0" hangingPunct="0">
              <a:spcAft>
                <a:spcPct val="20000"/>
              </a:spcAft>
              <a:buChar char="•"/>
              <a:defRPr sz="2000">
                <a:solidFill>
                  <a:schemeClr val="bg2"/>
                </a:solidFill>
                <a:latin typeface="Arial" pitchFamily="34" charset="0"/>
                <a:cs typeface="Arial" pitchFamily="34" charset="0"/>
              </a:defRPr>
            </a:lvl4pPr>
            <a:lvl5pPr marL="2133600" indent="-360363"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908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0480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5052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9624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300">
                <a:solidFill>
                  <a:schemeClr val="tx1"/>
                </a:solidFill>
                <a:latin typeface="宋体" pitchFamily="2" charset="-122"/>
                <a:ea typeface="宋体" pitchFamily="2" charset="-122"/>
              </a:rPr>
              <a:t>4、部门绩效体系确定</a:t>
            </a:r>
            <a:endParaRPr lang="en-US" altLang="zh-CN" sz="1300">
              <a:solidFill>
                <a:schemeClr val="tx1"/>
              </a:solidFill>
              <a:latin typeface="宋体" pitchFamily="2" charset="-122"/>
              <a:ea typeface="宋体" pitchFamily="2" charset="-122"/>
            </a:endParaRPr>
          </a:p>
        </p:txBody>
      </p:sp>
      <p:sp>
        <p:nvSpPr>
          <p:cNvPr id="69644" name="Line 51"/>
          <p:cNvSpPr>
            <a:spLocks noChangeShapeType="1"/>
          </p:cNvSpPr>
          <p:nvPr/>
        </p:nvSpPr>
        <p:spPr bwMode="auto">
          <a:xfrm flipH="1">
            <a:off x="5661025" y="2085975"/>
            <a:ext cx="0" cy="34448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45" name="Rectangle 52"/>
          <p:cNvSpPr>
            <a:spLocks noChangeArrowheads="1"/>
          </p:cNvSpPr>
          <p:nvPr/>
        </p:nvSpPr>
        <p:spPr bwMode="auto">
          <a:xfrm>
            <a:off x="7108825" y="3103563"/>
            <a:ext cx="1279525" cy="280987"/>
          </a:xfrm>
          <a:prstGeom prst="rect">
            <a:avLst/>
          </a:prstGeom>
          <a:gradFill rotWithShape="0">
            <a:gsLst>
              <a:gs pos="0">
                <a:srgbClr val="FF3300"/>
              </a:gs>
              <a:gs pos="50000">
                <a:srgbClr val="FFFFFF"/>
              </a:gs>
              <a:gs pos="100000">
                <a:srgbClr val="FF3300"/>
              </a:gs>
            </a:gsLst>
            <a:lin ang="5400000" scaled="1"/>
          </a:gradFill>
          <a:ln>
            <a:noFill/>
          </a:ln>
          <a:effectLst>
            <a:outerShdw dist="35921" dir="2700000" algn="ctr" rotWithShape="0">
              <a:schemeClr val="tx1"/>
            </a:outerShdw>
          </a:effectLst>
          <a:extLst>
            <a:ext uri="{91240B29-F687-4F45-9708-019B960494DF}">
              <a14:hiddenLine xmlns:a14="http://schemas.microsoft.com/office/drawing/2010/main" w="38100" cmpd="dbl">
                <a:solidFill>
                  <a:schemeClr val="tx1"/>
                </a:solidFill>
                <a:miter lim="800000"/>
                <a:headEnd/>
                <a:tailEnd/>
              </a14:hiddenLine>
            </a:ext>
          </a:extLst>
        </p:spPr>
        <p:txBody>
          <a:bodyPr lIns="84452" tIns="41485" rIns="84452" bIns="41485">
            <a:spAutoFit/>
          </a:bodyPr>
          <a:lstStyle>
            <a:lvl1pPr algn="l" defTabSz="711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3400" indent="-357188" algn="l" defTabSz="711200" eaLnBrk="0" hangingPunct="0">
              <a:spcAft>
                <a:spcPct val="20000"/>
              </a:spcAft>
              <a:buChar char="•"/>
              <a:defRPr sz="2000">
                <a:solidFill>
                  <a:schemeClr val="bg2"/>
                </a:solidFill>
                <a:latin typeface="Arial" pitchFamily="34" charset="0"/>
                <a:cs typeface="Arial" pitchFamily="34" charset="0"/>
              </a:defRPr>
            </a:lvl2pPr>
            <a:lvl3pPr marL="1066800" indent="-363538"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350838" algn="l" defTabSz="711200" eaLnBrk="0" hangingPunct="0">
              <a:spcAft>
                <a:spcPct val="20000"/>
              </a:spcAft>
              <a:buChar char="•"/>
              <a:defRPr sz="2000">
                <a:solidFill>
                  <a:schemeClr val="bg2"/>
                </a:solidFill>
                <a:latin typeface="Arial" pitchFamily="34" charset="0"/>
                <a:cs typeface="Arial" pitchFamily="34" charset="0"/>
              </a:defRPr>
            </a:lvl4pPr>
            <a:lvl5pPr marL="2133600" indent="-360363"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908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0480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5052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9624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0"/>
              </a:spcAft>
              <a:buSzTx/>
              <a:buFontTx/>
              <a:buNone/>
            </a:pPr>
            <a:r>
              <a:rPr lang="zh-CN" altLang="en-US" sz="1300">
                <a:solidFill>
                  <a:schemeClr val="tx1"/>
                </a:solidFill>
                <a:latin typeface="宋体" pitchFamily="2" charset="-122"/>
                <a:ea typeface="宋体" pitchFamily="2" charset="-122"/>
              </a:rPr>
              <a:t>6、半年度考核</a:t>
            </a:r>
          </a:p>
        </p:txBody>
      </p:sp>
      <p:grpSp>
        <p:nvGrpSpPr>
          <p:cNvPr id="69646" name="Group 53"/>
          <p:cNvGrpSpPr>
            <a:grpSpLocks/>
          </p:cNvGrpSpPr>
          <p:nvPr/>
        </p:nvGrpSpPr>
        <p:grpSpPr bwMode="auto">
          <a:xfrm>
            <a:off x="4271963" y="5483225"/>
            <a:ext cx="1082675" cy="334963"/>
            <a:chOff x="3857" y="3106"/>
            <a:chExt cx="1054" cy="247"/>
          </a:xfrm>
        </p:grpSpPr>
        <p:sp>
          <p:nvSpPr>
            <p:cNvPr id="69753" name="Line 54"/>
            <p:cNvSpPr>
              <a:spLocks noChangeShapeType="1"/>
            </p:cNvSpPr>
            <p:nvPr/>
          </p:nvSpPr>
          <p:spPr bwMode="auto">
            <a:xfrm>
              <a:off x="4140" y="3106"/>
              <a:ext cx="498"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54" name="Rectangle 55"/>
            <p:cNvSpPr>
              <a:spLocks noChangeArrowheads="1"/>
            </p:cNvSpPr>
            <p:nvPr/>
          </p:nvSpPr>
          <p:spPr bwMode="auto">
            <a:xfrm>
              <a:off x="3857" y="3158"/>
              <a:ext cx="1054" cy="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4452" tIns="41485" rIns="84452" bIns="41485">
              <a:spAutoFit/>
            </a:bodyPr>
            <a:lstStyle>
              <a:lvl1pPr algn="l" defTabSz="711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3400" indent="-357188" algn="l" defTabSz="711200" eaLnBrk="0" hangingPunct="0">
                <a:spcAft>
                  <a:spcPct val="20000"/>
                </a:spcAft>
                <a:buChar char="•"/>
                <a:defRPr sz="2000">
                  <a:solidFill>
                    <a:schemeClr val="bg2"/>
                  </a:solidFill>
                  <a:latin typeface="Arial" pitchFamily="34" charset="0"/>
                  <a:cs typeface="Arial" pitchFamily="34" charset="0"/>
                </a:defRPr>
              </a:lvl2pPr>
              <a:lvl3pPr marL="1066800" indent="-363538"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350838" algn="l" defTabSz="711200" eaLnBrk="0" hangingPunct="0">
                <a:spcAft>
                  <a:spcPct val="20000"/>
                </a:spcAft>
                <a:buChar char="•"/>
                <a:defRPr sz="2000">
                  <a:solidFill>
                    <a:schemeClr val="bg2"/>
                  </a:solidFill>
                  <a:latin typeface="Arial" pitchFamily="34" charset="0"/>
                  <a:cs typeface="Arial" pitchFamily="34" charset="0"/>
                </a:defRPr>
              </a:lvl4pPr>
              <a:lvl5pPr marL="2133600" indent="-360363"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908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0480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5052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9624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200" b="0" i="1">
                  <a:solidFill>
                    <a:schemeClr val="tx1"/>
                  </a:solidFill>
                  <a:latin typeface="宋体" pitchFamily="2" charset="-122"/>
                  <a:ea typeface="宋体" pitchFamily="2" charset="-122"/>
                </a:rPr>
                <a:t>预算审批下达</a:t>
              </a:r>
            </a:p>
          </p:txBody>
        </p:sp>
      </p:grpSp>
      <p:sp>
        <p:nvSpPr>
          <p:cNvPr id="69647" name="Line 56"/>
          <p:cNvSpPr>
            <a:spLocks noChangeShapeType="1"/>
          </p:cNvSpPr>
          <p:nvPr/>
        </p:nvSpPr>
        <p:spPr bwMode="auto">
          <a:xfrm flipH="1">
            <a:off x="8242300" y="2728913"/>
            <a:ext cx="0" cy="344487"/>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9648" name="Group 57"/>
          <p:cNvGrpSpPr>
            <a:grpSpLocks/>
          </p:cNvGrpSpPr>
          <p:nvPr/>
        </p:nvGrpSpPr>
        <p:grpSpPr bwMode="auto">
          <a:xfrm>
            <a:off x="1570038" y="5483225"/>
            <a:ext cx="1387475" cy="334963"/>
            <a:chOff x="2388" y="3106"/>
            <a:chExt cx="989" cy="247"/>
          </a:xfrm>
        </p:grpSpPr>
        <p:sp>
          <p:nvSpPr>
            <p:cNvPr id="69751" name="Line 58"/>
            <p:cNvSpPr>
              <a:spLocks noChangeShapeType="1"/>
            </p:cNvSpPr>
            <p:nvPr/>
          </p:nvSpPr>
          <p:spPr bwMode="auto">
            <a:xfrm>
              <a:off x="2639" y="3106"/>
              <a:ext cx="498"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52" name="Rectangle 59"/>
            <p:cNvSpPr>
              <a:spLocks noChangeArrowheads="1"/>
            </p:cNvSpPr>
            <p:nvPr/>
          </p:nvSpPr>
          <p:spPr bwMode="auto">
            <a:xfrm>
              <a:off x="2388" y="3158"/>
              <a:ext cx="989" cy="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4452" tIns="41485" rIns="84452" bIns="41485">
              <a:spAutoFit/>
            </a:bodyPr>
            <a:lstStyle>
              <a:lvl1pPr algn="l" defTabSz="711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3400" indent="-357188" algn="l" defTabSz="711200" eaLnBrk="0" hangingPunct="0">
                <a:spcAft>
                  <a:spcPct val="20000"/>
                </a:spcAft>
                <a:buChar char="•"/>
                <a:defRPr sz="2000">
                  <a:solidFill>
                    <a:schemeClr val="bg2"/>
                  </a:solidFill>
                  <a:latin typeface="Arial" pitchFamily="34" charset="0"/>
                  <a:cs typeface="Arial" pitchFamily="34" charset="0"/>
                </a:defRPr>
              </a:lvl2pPr>
              <a:lvl3pPr marL="1066800" indent="-363538"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350838" algn="l" defTabSz="711200" eaLnBrk="0" hangingPunct="0">
                <a:spcAft>
                  <a:spcPct val="20000"/>
                </a:spcAft>
                <a:buChar char="•"/>
                <a:defRPr sz="2000">
                  <a:solidFill>
                    <a:schemeClr val="bg2"/>
                  </a:solidFill>
                  <a:latin typeface="Arial" pitchFamily="34" charset="0"/>
                  <a:cs typeface="Arial" pitchFamily="34" charset="0"/>
                </a:defRPr>
              </a:lvl4pPr>
              <a:lvl5pPr marL="2133600" indent="-360363"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908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0480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5052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9624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200" b="0" i="1">
                  <a:solidFill>
                    <a:schemeClr val="tx1"/>
                  </a:solidFill>
                  <a:latin typeface="宋体" pitchFamily="2" charset="-122"/>
                  <a:ea typeface="宋体" pitchFamily="2" charset="-122"/>
                </a:rPr>
                <a:t>战略规划审批下达</a:t>
              </a:r>
            </a:p>
          </p:txBody>
        </p:sp>
      </p:grpSp>
      <p:grpSp>
        <p:nvGrpSpPr>
          <p:cNvPr id="69649" name="Group 60"/>
          <p:cNvGrpSpPr>
            <a:grpSpLocks/>
          </p:cNvGrpSpPr>
          <p:nvPr/>
        </p:nvGrpSpPr>
        <p:grpSpPr bwMode="auto">
          <a:xfrm>
            <a:off x="2813050" y="5483225"/>
            <a:ext cx="1387475" cy="334963"/>
            <a:chOff x="3892" y="3106"/>
            <a:chExt cx="985" cy="247"/>
          </a:xfrm>
        </p:grpSpPr>
        <p:sp>
          <p:nvSpPr>
            <p:cNvPr id="69749" name="Line 61"/>
            <p:cNvSpPr>
              <a:spLocks noChangeShapeType="1"/>
            </p:cNvSpPr>
            <p:nvPr/>
          </p:nvSpPr>
          <p:spPr bwMode="auto">
            <a:xfrm>
              <a:off x="4140" y="3106"/>
              <a:ext cx="498"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50" name="Rectangle 62"/>
            <p:cNvSpPr>
              <a:spLocks noChangeArrowheads="1"/>
            </p:cNvSpPr>
            <p:nvPr/>
          </p:nvSpPr>
          <p:spPr bwMode="auto">
            <a:xfrm>
              <a:off x="3892" y="3158"/>
              <a:ext cx="985" cy="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4452" tIns="41485" rIns="84452" bIns="41485">
              <a:spAutoFit/>
            </a:bodyPr>
            <a:lstStyle>
              <a:lvl1pPr algn="l" defTabSz="711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3400" indent="-357188" algn="l" defTabSz="711200" eaLnBrk="0" hangingPunct="0">
                <a:spcAft>
                  <a:spcPct val="20000"/>
                </a:spcAft>
                <a:buChar char="•"/>
                <a:defRPr sz="2000">
                  <a:solidFill>
                    <a:schemeClr val="bg2"/>
                  </a:solidFill>
                  <a:latin typeface="Arial" pitchFamily="34" charset="0"/>
                  <a:cs typeface="Arial" pitchFamily="34" charset="0"/>
                </a:defRPr>
              </a:lvl2pPr>
              <a:lvl3pPr marL="1066800" indent="-363538"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350838" algn="l" defTabSz="711200" eaLnBrk="0" hangingPunct="0">
                <a:spcAft>
                  <a:spcPct val="20000"/>
                </a:spcAft>
                <a:buChar char="•"/>
                <a:defRPr sz="2000">
                  <a:solidFill>
                    <a:schemeClr val="bg2"/>
                  </a:solidFill>
                  <a:latin typeface="Arial" pitchFamily="34" charset="0"/>
                  <a:cs typeface="Arial" pitchFamily="34" charset="0"/>
                </a:defRPr>
              </a:lvl4pPr>
              <a:lvl5pPr marL="2133600" indent="-360363"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908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0480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5052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9624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200" b="0" i="1">
                  <a:solidFill>
                    <a:schemeClr val="tx1"/>
                  </a:solidFill>
                  <a:latin typeface="宋体" pitchFamily="2" charset="-122"/>
                  <a:ea typeface="宋体" pitchFamily="2" charset="-122"/>
                </a:rPr>
                <a:t>业务计划审批下达</a:t>
              </a:r>
            </a:p>
          </p:txBody>
        </p:sp>
      </p:grpSp>
      <p:sp>
        <p:nvSpPr>
          <p:cNvPr id="69650" name="AutoShape 93"/>
          <p:cNvSpPr>
            <a:spLocks noChangeArrowheads="1"/>
          </p:cNvSpPr>
          <p:nvPr/>
        </p:nvSpPr>
        <p:spPr bwMode="auto">
          <a:xfrm>
            <a:off x="420688" y="3735388"/>
            <a:ext cx="1898650" cy="641350"/>
          </a:xfrm>
          <a:prstGeom prst="leftRightArrow">
            <a:avLst>
              <a:gd name="adj1" fmla="val 50000"/>
              <a:gd name="adj2" fmla="val 59208"/>
            </a:avLst>
          </a:prstGeom>
          <a:solidFill>
            <a:srgbClr val="99FFCC"/>
          </a:solidFill>
          <a:ln>
            <a:noFill/>
          </a:ln>
          <a:effectLst>
            <a:outerShdw dist="35921" dir="2700000" algn="ctr" rotWithShape="0">
              <a:schemeClr val="tx1"/>
            </a:outerShdw>
          </a:effectLst>
          <a:extLst>
            <a:ext uri="{91240B29-F687-4F45-9708-019B960494DF}">
              <a14:hiddenLine xmlns:a14="http://schemas.microsoft.com/office/drawing/2010/main" w="12700">
                <a:solidFill>
                  <a:schemeClr val="tx2"/>
                </a:solidFill>
                <a:miter lim="800000"/>
                <a:headEnd/>
                <a:tailEnd/>
              </a14:hiddenLine>
            </a:ext>
          </a:extLst>
        </p:spPr>
        <p:txBody>
          <a:bodyPr lIns="84452" tIns="41485" rIns="84452" bIns="41485">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nSpc>
                <a:spcPct val="70000"/>
              </a:lnSpc>
              <a:buSzTx/>
            </a:pPr>
            <a:r>
              <a:rPr lang="zh-CN" altLang="en-US" sz="1300">
                <a:solidFill>
                  <a:schemeClr val="tx1"/>
                </a:solidFill>
                <a:latin typeface="宋体" pitchFamily="2" charset="-122"/>
                <a:ea typeface="宋体" pitchFamily="2" charset="-122"/>
              </a:rPr>
              <a:t>制定企业年度战略行动计划</a:t>
            </a:r>
          </a:p>
        </p:txBody>
      </p:sp>
      <p:sp>
        <p:nvSpPr>
          <p:cNvPr id="69651" name="AutoShape 94"/>
          <p:cNvSpPr>
            <a:spLocks noChangeArrowheads="1"/>
          </p:cNvSpPr>
          <p:nvPr/>
        </p:nvSpPr>
        <p:spPr bwMode="auto">
          <a:xfrm>
            <a:off x="2332038" y="3735388"/>
            <a:ext cx="1096962" cy="641350"/>
          </a:xfrm>
          <a:prstGeom prst="leftRightArrow">
            <a:avLst>
              <a:gd name="adj1" fmla="val 50000"/>
              <a:gd name="adj2" fmla="val 34208"/>
            </a:avLst>
          </a:prstGeom>
          <a:solidFill>
            <a:srgbClr val="99FFCC"/>
          </a:solidFill>
          <a:ln>
            <a:noFill/>
          </a:ln>
          <a:effectLst>
            <a:outerShdw dist="35921" dir="2700000" algn="ctr" rotWithShape="0">
              <a:schemeClr val="tx1"/>
            </a:outerShdw>
          </a:effectLst>
          <a:extLst>
            <a:ext uri="{91240B29-F687-4F45-9708-019B960494DF}">
              <a14:hiddenLine xmlns:a14="http://schemas.microsoft.com/office/drawing/2010/main" w="12700">
                <a:solidFill>
                  <a:schemeClr val="tx2"/>
                </a:solidFill>
                <a:miter lim="800000"/>
                <a:headEnd/>
                <a:tailEnd/>
              </a14:hiddenLine>
            </a:ext>
          </a:extLst>
        </p:spPr>
        <p:txBody>
          <a:bodyPr lIns="84452" tIns="41485" rIns="84452" bIns="41485">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nSpc>
                <a:spcPct val="70000"/>
              </a:lnSpc>
              <a:buSzTx/>
            </a:pPr>
            <a:r>
              <a:rPr lang="zh-CN" altLang="en-US" sz="1300">
                <a:solidFill>
                  <a:schemeClr val="tx1"/>
                </a:solidFill>
                <a:latin typeface="宋体" pitchFamily="2" charset="-122"/>
                <a:ea typeface="宋体" pitchFamily="2" charset="-122"/>
              </a:rPr>
              <a:t>编制部门业务计划</a:t>
            </a:r>
            <a:endParaRPr lang="en-US" altLang="zh-CN" sz="1300">
              <a:solidFill>
                <a:schemeClr val="tx1"/>
              </a:solidFill>
              <a:latin typeface="宋体" pitchFamily="2" charset="-122"/>
              <a:ea typeface="宋体" pitchFamily="2" charset="-122"/>
            </a:endParaRPr>
          </a:p>
        </p:txBody>
      </p:sp>
      <p:sp>
        <p:nvSpPr>
          <p:cNvPr id="69652" name="Rectangle 95"/>
          <p:cNvSpPr>
            <a:spLocks noChangeArrowheads="1"/>
          </p:cNvSpPr>
          <p:nvPr/>
        </p:nvSpPr>
        <p:spPr bwMode="auto">
          <a:xfrm>
            <a:off x="2660650" y="2452688"/>
            <a:ext cx="1487488" cy="280987"/>
          </a:xfrm>
          <a:prstGeom prst="rect">
            <a:avLst/>
          </a:prstGeom>
          <a:gradFill rotWithShape="0">
            <a:gsLst>
              <a:gs pos="0">
                <a:srgbClr val="FF3300"/>
              </a:gs>
              <a:gs pos="50000">
                <a:srgbClr val="FFFFFF"/>
              </a:gs>
              <a:gs pos="100000">
                <a:srgbClr val="FF3300"/>
              </a:gs>
            </a:gsLst>
            <a:lin ang="5400000" scaled="1"/>
          </a:gradFill>
          <a:ln>
            <a:noFill/>
          </a:ln>
          <a:effectLst>
            <a:outerShdw dist="35921" dir="2700000" algn="ctr" rotWithShape="0">
              <a:schemeClr val="tx1"/>
            </a:outerShdw>
          </a:effectLst>
          <a:extLst>
            <a:ext uri="{91240B29-F687-4F45-9708-019B960494DF}">
              <a14:hiddenLine xmlns:a14="http://schemas.microsoft.com/office/drawing/2010/main" w="38100" cmpd="dbl">
                <a:solidFill>
                  <a:schemeClr val="tx1"/>
                </a:solidFill>
                <a:miter lim="800000"/>
                <a:headEnd/>
                <a:tailEnd/>
              </a14:hiddenLine>
            </a:ext>
          </a:extLst>
        </p:spPr>
        <p:txBody>
          <a:bodyPr lIns="84452" tIns="41485" rIns="84452" bIns="41485">
            <a:spAutoFit/>
          </a:bodyPr>
          <a:lstStyle>
            <a:lvl1pPr algn="l" defTabSz="711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3400" indent="-357188" algn="l" defTabSz="711200" eaLnBrk="0" hangingPunct="0">
              <a:spcAft>
                <a:spcPct val="20000"/>
              </a:spcAft>
              <a:buChar char="•"/>
              <a:defRPr sz="2000">
                <a:solidFill>
                  <a:schemeClr val="bg2"/>
                </a:solidFill>
                <a:latin typeface="Arial" pitchFamily="34" charset="0"/>
                <a:cs typeface="Arial" pitchFamily="34" charset="0"/>
              </a:defRPr>
            </a:lvl2pPr>
            <a:lvl3pPr marL="1066800" indent="-363538"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350838" algn="l" defTabSz="711200" eaLnBrk="0" hangingPunct="0">
              <a:spcAft>
                <a:spcPct val="20000"/>
              </a:spcAft>
              <a:buChar char="•"/>
              <a:defRPr sz="2000">
                <a:solidFill>
                  <a:schemeClr val="bg2"/>
                </a:solidFill>
                <a:latin typeface="Arial" pitchFamily="34" charset="0"/>
                <a:cs typeface="Arial" pitchFamily="34" charset="0"/>
              </a:defRPr>
            </a:lvl4pPr>
            <a:lvl5pPr marL="2133600" indent="-360363"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908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0480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5052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9624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0"/>
              </a:spcAft>
              <a:buSzTx/>
              <a:buFontTx/>
              <a:buNone/>
            </a:pPr>
            <a:r>
              <a:rPr lang="zh-CN" altLang="en-US" sz="1300">
                <a:solidFill>
                  <a:schemeClr val="tx1"/>
                </a:solidFill>
                <a:latin typeface="宋体" pitchFamily="2" charset="-122"/>
                <a:ea typeface="宋体" pitchFamily="2" charset="-122"/>
              </a:rPr>
              <a:t>2、部门业务计划</a:t>
            </a:r>
          </a:p>
        </p:txBody>
      </p:sp>
      <p:cxnSp>
        <p:nvCxnSpPr>
          <p:cNvPr id="69653" name="AutoShape 96"/>
          <p:cNvCxnSpPr>
            <a:cxnSpLocks noChangeShapeType="1"/>
            <a:endCxn id="69652" idx="0"/>
          </p:cNvCxnSpPr>
          <p:nvPr/>
        </p:nvCxnSpPr>
        <p:spPr bwMode="auto">
          <a:xfrm rot="5400000">
            <a:off x="3213101" y="2257425"/>
            <a:ext cx="387350" cy="3175"/>
          </a:xfrm>
          <a:prstGeom prst="bentConnector3">
            <a:avLst>
              <a:gd name="adj1" fmla="val 50000"/>
            </a:avLst>
          </a:prstGeom>
          <a:noFill/>
          <a:ln w="9525">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654" name="Line 97"/>
          <p:cNvSpPr>
            <a:spLocks noChangeShapeType="1"/>
          </p:cNvSpPr>
          <p:nvPr/>
        </p:nvSpPr>
        <p:spPr bwMode="auto">
          <a:xfrm>
            <a:off x="2027238" y="2039938"/>
            <a:ext cx="0" cy="41275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55" name="Rectangle 98"/>
          <p:cNvSpPr>
            <a:spLocks noChangeArrowheads="1"/>
          </p:cNvSpPr>
          <p:nvPr/>
        </p:nvSpPr>
        <p:spPr bwMode="auto">
          <a:xfrm>
            <a:off x="3929063" y="2867025"/>
            <a:ext cx="1096962" cy="280988"/>
          </a:xfrm>
          <a:prstGeom prst="rect">
            <a:avLst/>
          </a:prstGeom>
          <a:gradFill rotWithShape="0">
            <a:gsLst>
              <a:gs pos="0">
                <a:srgbClr val="FF3300"/>
              </a:gs>
              <a:gs pos="50000">
                <a:srgbClr val="FFFFFF"/>
              </a:gs>
              <a:gs pos="100000">
                <a:srgbClr val="FF3300"/>
              </a:gs>
            </a:gsLst>
            <a:lin ang="5400000" scaled="1"/>
          </a:gradFill>
          <a:ln>
            <a:noFill/>
          </a:ln>
          <a:effectLst>
            <a:outerShdw dist="35921" dir="2700000" algn="ctr" rotWithShape="0">
              <a:schemeClr val="tx1"/>
            </a:outerShdw>
          </a:effectLst>
          <a:extLst>
            <a:ext uri="{91240B29-F687-4F45-9708-019B960494DF}">
              <a14:hiddenLine xmlns:a14="http://schemas.microsoft.com/office/drawing/2010/main" w="38100" cmpd="dbl">
                <a:solidFill>
                  <a:schemeClr val="tx1"/>
                </a:solidFill>
                <a:miter lim="800000"/>
                <a:headEnd/>
                <a:tailEnd/>
              </a14:hiddenLine>
            </a:ext>
          </a:extLst>
        </p:spPr>
        <p:txBody>
          <a:bodyPr lIns="84452" tIns="41485" rIns="84452" bIns="41485">
            <a:spAutoFit/>
          </a:bodyPr>
          <a:lstStyle>
            <a:lvl1pPr algn="l" defTabSz="711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3400" indent="-357188" algn="l" defTabSz="711200" eaLnBrk="0" hangingPunct="0">
              <a:spcAft>
                <a:spcPct val="20000"/>
              </a:spcAft>
              <a:buChar char="•"/>
              <a:defRPr sz="2000">
                <a:solidFill>
                  <a:schemeClr val="bg2"/>
                </a:solidFill>
                <a:latin typeface="Arial" pitchFamily="34" charset="0"/>
                <a:cs typeface="Arial" pitchFamily="34" charset="0"/>
              </a:defRPr>
            </a:lvl2pPr>
            <a:lvl3pPr marL="1066800" indent="-363538"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350838" algn="l" defTabSz="711200" eaLnBrk="0" hangingPunct="0">
              <a:spcAft>
                <a:spcPct val="20000"/>
              </a:spcAft>
              <a:buChar char="•"/>
              <a:defRPr sz="2000">
                <a:solidFill>
                  <a:schemeClr val="bg2"/>
                </a:solidFill>
                <a:latin typeface="Arial" pitchFamily="34" charset="0"/>
                <a:cs typeface="Arial" pitchFamily="34" charset="0"/>
              </a:defRPr>
            </a:lvl4pPr>
            <a:lvl5pPr marL="2133600" indent="-360363"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908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0480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5052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9624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0"/>
              </a:spcAft>
              <a:buSzTx/>
              <a:buFontTx/>
              <a:buNone/>
            </a:pPr>
            <a:r>
              <a:rPr lang="zh-CN" altLang="en-US" sz="1300">
                <a:solidFill>
                  <a:schemeClr val="tx1"/>
                </a:solidFill>
                <a:latin typeface="宋体" pitchFamily="2" charset="-122"/>
                <a:ea typeface="宋体" pitchFamily="2" charset="-122"/>
              </a:rPr>
              <a:t>7、年终考核</a:t>
            </a:r>
          </a:p>
        </p:txBody>
      </p:sp>
      <p:sp>
        <p:nvSpPr>
          <p:cNvPr id="69656" name="Rectangle 99"/>
          <p:cNvSpPr>
            <a:spLocks noChangeArrowheads="1"/>
          </p:cNvSpPr>
          <p:nvPr/>
        </p:nvSpPr>
        <p:spPr bwMode="auto">
          <a:xfrm>
            <a:off x="565150" y="2427288"/>
            <a:ext cx="1828800" cy="280987"/>
          </a:xfrm>
          <a:prstGeom prst="rect">
            <a:avLst/>
          </a:prstGeom>
          <a:gradFill rotWithShape="0">
            <a:gsLst>
              <a:gs pos="0">
                <a:srgbClr val="FF3300"/>
              </a:gs>
              <a:gs pos="50000">
                <a:srgbClr val="FFFFFF"/>
              </a:gs>
              <a:gs pos="100000">
                <a:srgbClr val="FF3300"/>
              </a:gs>
            </a:gsLst>
            <a:lin ang="5400000" scaled="1"/>
          </a:gradFill>
          <a:ln>
            <a:noFill/>
          </a:ln>
          <a:effectLst>
            <a:outerShdw dist="35921" dir="2700000" algn="ctr" rotWithShape="0">
              <a:schemeClr val="tx1"/>
            </a:outerShdw>
          </a:effectLst>
          <a:extLst>
            <a:ext uri="{91240B29-F687-4F45-9708-019B960494DF}">
              <a14:hiddenLine xmlns:a14="http://schemas.microsoft.com/office/drawing/2010/main" w="38100" cmpd="dbl">
                <a:solidFill>
                  <a:schemeClr val="tx1"/>
                </a:solidFill>
                <a:miter lim="800000"/>
                <a:headEnd/>
                <a:tailEnd/>
              </a14:hiddenLine>
            </a:ext>
          </a:extLst>
        </p:spPr>
        <p:txBody>
          <a:bodyPr lIns="84452" tIns="41485" rIns="84452" bIns="41485">
            <a:spAutoFit/>
          </a:bodyPr>
          <a:lstStyle>
            <a:lvl1pPr algn="l" defTabSz="711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3400" indent="-357188" algn="l" defTabSz="711200" eaLnBrk="0" hangingPunct="0">
              <a:spcAft>
                <a:spcPct val="20000"/>
              </a:spcAft>
              <a:buChar char="•"/>
              <a:defRPr sz="2000">
                <a:solidFill>
                  <a:schemeClr val="bg2"/>
                </a:solidFill>
                <a:latin typeface="Arial" pitchFamily="34" charset="0"/>
                <a:cs typeface="Arial" pitchFamily="34" charset="0"/>
              </a:defRPr>
            </a:lvl2pPr>
            <a:lvl3pPr marL="1066800" indent="-363538"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350838" algn="l" defTabSz="711200" eaLnBrk="0" hangingPunct="0">
              <a:spcAft>
                <a:spcPct val="20000"/>
              </a:spcAft>
              <a:buChar char="•"/>
              <a:defRPr sz="2000">
                <a:solidFill>
                  <a:schemeClr val="bg2"/>
                </a:solidFill>
                <a:latin typeface="Arial" pitchFamily="34" charset="0"/>
                <a:cs typeface="Arial" pitchFamily="34" charset="0"/>
              </a:defRPr>
            </a:lvl4pPr>
            <a:lvl5pPr marL="2133600" indent="-360363"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908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0480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5052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9624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0"/>
              </a:spcBef>
              <a:spcAft>
                <a:spcPct val="0"/>
              </a:spcAft>
              <a:buSzTx/>
              <a:buFontTx/>
              <a:buNone/>
            </a:pPr>
            <a:r>
              <a:rPr lang="zh-CN" altLang="en-US" sz="1300">
                <a:solidFill>
                  <a:schemeClr val="tx1"/>
                </a:solidFill>
                <a:latin typeface="宋体" pitchFamily="2" charset="-122"/>
                <a:ea typeface="宋体" pitchFamily="2" charset="-122"/>
              </a:rPr>
              <a:t>1、企业战略行动计划</a:t>
            </a:r>
          </a:p>
        </p:txBody>
      </p:sp>
      <p:sp>
        <p:nvSpPr>
          <p:cNvPr id="69657" name="Rectangle 106"/>
          <p:cNvSpPr>
            <a:spLocks noChangeArrowheads="1"/>
          </p:cNvSpPr>
          <p:nvPr/>
        </p:nvSpPr>
        <p:spPr bwMode="auto">
          <a:xfrm>
            <a:off x="2978150" y="3349625"/>
            <a:ext cx="2120900" cy="280988"/>
          </a:xfrm>
          <a:prstGeom prst="rect">
            <a:avLst/>
          </a:prstGeom>
          <a:gradFill rotWithShape="0">
            <a:gsLst>
              <a:gs pos="0">
                <a:srgbClr val="FF3300"/>
              </a:gs>
              <a:gs pos="50000">
                <a:srgbClr val="FFFFFF"/>
              </a:gs>
              <a:gs pos="100000">
                <a:srgbClr val="FF3300"/>
              </a:gs>
            </a:gsLst>
            <a:lin ang="5400000" scaled="1"/>
          </a:gradFill>
          <a:ln>
            <a:noFill/>
          </a:ln>
          <a:effectLst>
            <a:outerShdw dist="35921" dir="2700000" algn="ctr" rotWithShape="0">
              <a:schemeClr val="tx1"/>
            </a:outerShdw>
          </a:effectLst>
          <a:extLst>
            <a:ext uri="{91240B29-F687-4F45-9708-019B960494DF}">
              <a14:hiddenLine xmlns:a14="http://schemas.microsoft.com/office/drawing/2010/main" w="38100" cmpd="dbl">
                <a:solidFill>
                  <a:schemeClr val="tx1"/>
                </a:solidFill>
                <a:miter lim="800000"/>
                <a:headEnd/>
                <a:tailEnd/>
              </a14:hiddenLine>
            </a:ext>
          </a:extLst>
        </p:spPr>
        <p:txBody>
          <a:bodyPr lIns="84452" tIns="41485" rIns="84452" bIns="41485">
            <a:spAutoFit/>
          </a:bodyPr>
          <a:lstStyle>
            <a:lvl1pPr algn="l" defTabSz="711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3400" indent="-357188" algn="l" defTabSz="711200" eaLnBrk="0" hangingPunct="0">
              <a:spcAft>
                <a:spcPct val="20000"/>
              </a:spcAft>
              <a:buChar char="•"/>
              <a:defRPr sz="2000">
                <a:solidFill>
                  <a:schemeClr val="bg2"/>
                </a:solidFill>
                <a:latin typeface="Arial" pitchFamily="34" charset="0"/>
                <a:cs typeface="Arial" pitchFamily="34" charset="0"/>
              </a:defRPr>
            </a:lvl2pPr>
            <a:lvl3pPr marL="1066800" indent="-363538"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350838" algn="l" defTabSz="711200" eaLnBrk="0" hangingPunct="0">
              <a:spcAft>
                <a:spcPct val="20000"/>
              </a:spcAft>
              <a:buChar char="•"/>
              <a:defRPr sz="2000">
                <a:solidFill>
                  <a:schemeClr val="bg2"/>
                </a:solidFill>
                <a:latin typeface="Arial" pitchFamily="34" charset="0"/>
                <a:cs typeface="Arial" pitchFamily="34" charset="0"/>
              </a:defRPr>
            </a:lvl4pPr>
            <a:lvl5pPr marL="2133600" indent="-360363"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908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0480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5052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9624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300">
                <a:solidFill>
                  <a:schemeClr val="tx1"/>
                </a:solidFill>
                <a:latin typeface="宋体" pitchFamily="2" charset="-122"/>
                <a:ea typeface="宋体" pitchFamily="2" charset="-122"/>
              </a:rPr>
              <a:t>3、企业及部门预算</a:t>
            </a:r>
          </a:p>
        </p:txBody>
      </p:sp>
      <p:sp>
        <p:nvSpPr>
          <p:cNvPr id="69658" name="AutoShape 107"/>
          <p:cNvSpPr>
            <a:spLocks noChangeArrowheads="1"/>
          </p:cNvSpPr>
          <p:nvPr/>
        </p:nvSpPr>
        <p:spPr bwMode="auto">
          <a:xfrm>
            <a:off x="3465513" y="3735388"/>
            <a:ext cx="1487487" cy="641350"/>
          </a:xfrm>
          <a:prstGeom prst="leftRightArrow">
            <a:avLst>
              <a:gd name="adj1" fmla="val 50000"/>
              <a:gd name="adj2" fmla="val 46386"/>
            </a:avLst>
          </a:prstGeom>
          <a:solidFill>
            <a:srgbClr val="99FFCC"/>
          </a:solidFill>
          <a:ln>
            <a:noFill/>
          </a:ln>
          <a:effectLst>
            <a:outerShdw dist="35921" dir="2700000" algn="ctr" rotWithShape="0">
              <a:schemeClr val="tx1"/>
            </a:outerShdw>
          </a:effectLst>
          <a:extLst>
            <a:ext uri="{91240B29-F687-4F45-9708-019B960494DF}">
              <a14:hiddenLine xmlns:a14="http://schemas.microsoft.com/office/drawing/2010/main" w="12700">
                <a:solidFill>
                  <a:schemeClr val="tx2"/>
                </a:solidFill>
                <a:miter lim="800000"/>
                <a:headEnd/>
                <a:tailEnd/>
              </a14:hiddenLine>
            </a:ext>
          </a:extLst>
        </p:spPr>
        <p:txBody>
          <a:bodyPr lIns="84452" tIns="41485" rIns="84452" bIns="41485">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nSpc>
                <a:spcPct val="70000"/>
              </a:lnSpc>
              <a:buSzTx/>
            </a:pPr>
            <a:r>
              <a:rPr lang="zh-CN" altLang="en-US" sz="1300">
                <a:solidFill>
                  <a:schemeClr val="tx1"/>
                </a:solidFill>
                <a:latin typeface="宋体" pitchFamily="2" charset="-122"/>
                <a:ea typeface="宋体" pitchFamily="2" charset="-122"/>
              </a:rPr>
              <a:t>编制企业及部门预算</a:t>
            </a:r>
            <a:endParaRPr lang="en-US" altLang="zh-CN" sz="1300">
              <a:solidFill>
                <a:schemeClr val="tx1"/>
              </a:solidFill>
              <a:latin typeface="宋体" pitchFamily="2" charset="-122"/>
              <a:ea typeface="宋体" pitchFamily="2" charset="-122"/>
            </a:endParaRPr>
          </a:p>
        </p:txBody>
      </p:sp>
      <p:sp>
        <p:nvSpPr>
          <p:cNvPr id="69659" name="Line 108"/>
          <p:cNvSpPr>
            <a:spLocks noChangeShapeType="1"/>
          </p:cNvSpPr>
          <p:nvPr/>
        </p:nvSpPr>
        <p:spPr bwMode="auto">
          <a:xfrm flipH="1">
            <a:off x="8242300" y="2074863"/>
            <a:ext cx="0" cy="344487"/>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60" name="AutoShape 109"/>
          <p:cNvSpPr>
            <a:spLocks noChangeArrowheads="1"/>
          </p:cNvSpPr>
          <p:nvPr/>
        </p:nvSpPr>
        <p:spPr bwMode="auto">
          <a:xfrm>
            <a:off x="7705725" y="3735388"/>
            <a:ext cx="901700" cy="641350"/>
          </a:xfrm>
          <a:prstGeom prst="leftRightArrow">
            <a:avLst>
              <a:gd name="adj1" fmla="val 50000"/>
              <a:gd name="adj2" fmla="val 28119"/>
            </a:avLst>
          </a:prstGeom>
          <a:solidFill>
            <a:srgbClr val="99FFCC"/>
          </a:solidFill>
          <a:ln>
            <a:noFill/>
          </a:ln>
          <a:effectLst>
            <a:outerShdw dist="35921" dir="2700000" algn="ctr" rotWithShape="0">
              <a:schemeClr val="tx1"/>
            </a:outerShdw>
          </a:effectLst>
          <a:extLst>
            <a:ext uri="{91240B29-F687-4F45-9708-019B960494DF}">
              <a14:hiddenLine xmlns:a14="http://schemas.microsoft.com/office/drawing/2010/main" w="12700">
                <a:solidFill>
                  <a:schemeClr val="tx2"/>
                </a:solidFill>
                <a:miter lim="800000"/>
                <a:headEnd/>
                <a:tailEnd/>
              </a14:hiddenLine>
            </a:ext>
          </a:extLst>
        </p:spPr>
        <p:txBody>
          <a:bodyPr lIns="84452" tIns="41485" rIns="84452" bIns="41485">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nSpc>
                <a:spcPct val="70000"/>
              </a:lnSpc>
              <a:buSzTx/>
            </a:pPr>
            <a:r>
              <a:rPr lang="zh-CN" altLang="en-US" sz="1300">
                <a:solidFill>
                  <a:schemeClr val="tx1"/>
                </a:solidFill>
                <a:latin typeface="宋体" pitchFamily="2" charset="-122"/>
                <a:ea typeface="宋体" pitchFamily="2" charset="-122"/>
              </a:rPr>
              <a:t>年中调整预算</a:t>
            </a:r>
            <a:endParaRPr lang="en-US" altLang="zh-CN" sz="1300">
              <a:solidFill>
                <a:schemeClr val="tx1"/>
              </a:solidFill>
              <a:latin typeface="宋体" pitchFamily="2" charset="-122"/>
              <a:ea typeface="宋体" pitchFamily="2" charset="-122"/>
            </a:endParaRPr>
          </a:p>
        </p:txBody>
      </p:sp>
      <p:sp>
        <p:nvSpPr>
          <p:cNvPr id="69661" name="AutoShape 110"/>
          <p:cNvSpPr>
            <a:spLocks noChangeArrowheads="1"/>
          </p:cNvSpPr>
          <p:nvPr/>
        </p:nvSpPr>
        <p:spPr bwMode="auto">
          <a:xfrm>
            <a:off x="420688" y="4533900"/>
            <a:ext cx="8186737" cy="508000"/>
          </a:xfrm>
          <a:prstGeom prst="leftRightArrow">
            <a:avLst>
              <a:gd name="adj1" fmla="val 50000"/>
              <a:gd name="adj2" fmla="val 322312"/>
            </a:avLst>
          </a:prstGeom>
          <a:solidFill>
            <a:schemeClr val="folHlink"/>
          </a:solidFill>
          <a:ln>
            <a:noFill/>
          </a:ln>
          <a:effectLst>
            <a:outerShdw dist="35921" dir="2700000" algn="ctr" rotWithShape="0">
              <a:schemeClr val="tx1"/>
            </a:outerShdw>
          </a:effectLst>
          <a:extLst>
            <a:ext uri="{91240B29-F687-4F45-9708-019B960494DF}">
              <a14:hiddenLine xmlns:a14="http://schemas.microsoft.com/office/drawing/2010/main" w="12700">
                <a:solidFill>
                  <a:schemeClr val="hlink"/>
                </a:solidFill>
                <a:miter lim="800000"/>
                <a:headEnd/>
                <a:tailEnd/>
              </a14:hiddenLine>
            </a:ext>
          </a:extLst>
        </p:spPr>
        <p:txBody>
          <a:bodyPr lIns="84452" tIns="41485" rIns="84452" bIns="41485">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a:solidFill>
                  <a:schemeClr val="tx1"/>
                </a:solidFill>
                <a:latin typeface="宋体" pitchFamily="2" charset="-122"/>
                <a:ea typeface="宋体" pitchFamily="2" charset="-122"/>
              </a:rPr>
              <a:t>执行预算</a:t>
            </a:r>
          </a:p>
        </p:txBody>
      </p:sp>
      <p:grpSp>
        <p:nvGrpSpPr>
          <p:cNvPr id="69662" name="Group 111"/>
          <p:cNvGrpSpPr>
            <a:grpSpLocks/>
          </p:cNvGrpSpPr>
          <p:nvPr/>
        </p:nvGrpSpPr>
        <p:grpSpPr bwMode="auto">
          <a:xfrm>
            <a:off x="7418388" y="5486400"/>
            <a:ext cx="1387475" cy="334963"/>
            <a:chOff x="3710" y="3106"/>
            <a:chExt cx="1348" cy="247"/>
          </a:xfrm>
        </p:grpSpPr>
        <p:sp>
          <p:nvSpPr>
            <p:cNvPr id="69747" name="Line 112"/>
            <p:cNvSpPr>
              <a:spLocks noChangeShapeType="1"/>
            </p:cNvSpPr>
            <p:nvPr/>
          </p:nvSpPr>
          <p:spPr bwMode="auto">
            <a:xfrm>
              <a:off x="4140" y="3106"/>
              <a:ext cx="498"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48" name="Rectangle 113"/>
            <p:cNvSpPr>
              <a:spLocks noChangeArrowheads="1"/>
            </p:cNvSpPr>
            <p:nvPr/>
          </p:nvSpPr>
          <p:spPr bwMode="auto">
            <a:xfrm>
              <a:off x="3710" y="3158"/>
              <a:ext cx="1348" cy="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4452" tIns="41485" rIns="84452" bIns="41485">
              <a:spAutoFit/>
            </a:bodyPr>
            <a:lstStyle>
              <a:lvl1pPr algn="l" defTabSz="711200"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3400" indent="-357188" algn="l" defTabSz="711200" eaLnBrk="0" hangingPunct="0">
                <a:spcAft>
                  <a:spcPct val="20000"/>
                </a:spcAft>
                <a:buChar char="•"/>
                <a:defRPr sz="2000">
                  <a:solidFill>
                    <a:schemeClr val="bg2"/>
                  </a:solidFill>
                  <a:latin typeface="Arial" pitchFamily="34" charset="0"/>
                  <a:cs typeface="Arial" pitchFamily="34" charset="0"/>
                </a:defRPr>
              </a:lvl2pPr>
              <a:lvl3pPr marL="1066800" indent="-363538"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00200" indent="-350838" algn="l" defTabSz="711200" eaLnBrk="0" hangingPunct="0">
                <a:spcAft>
                  <a:spcPct val="20000"/>
                </a:spcAft>
                <a:buChar char="•"/>
                <a:defRPr sz="2000">
                  <a:solidFill>
                    <a:schemeClr val="bg2"/>
                  </a:solidFill>
                  <a:latin typeface="Arial" pitchFamily="34" charset="0"/>
                  <a:cs typeface="Arial" pitchFamily="34" charset="0"/>
                </a:defRPr>
              </a:lvl4pPr>
              <a:lvl5pPr marL="2133600" indent="-360363" algn="l" defTabSz="711200"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5908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0480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5052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962400" indent="-360363" defTabSz="7112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200" b="0" i="1">
                  <a:solidFill>
                    <a:schemeClr val="tx1"/>
                  </a:solidFill>
                  <a:latin typeface="宋体" pitchFamily="2" charset="-122"/>
                  <a:ea typeface="宋体" pitchFamily="2" charset="-122"/>
                </a:rPr>
                <a:t>预算调整审批下达</a:t>
              </a:r>
            </a:p>
          </p:txBody>
        </p:sp>
      </p:grpSp>
      <p:grpSp>
        <p:nvGrpSpPr>
          <p:cNvPr id="69663" name="Group 116"/>
          <p:cNvGrpSpPr>
            <a:grpSpLocks/>
          </p:cNvGrpSpPr>
          <p:nvPr/>
        </p:nvGrpSpPr>
        <p:grpSpPr bwMode="auto">
          <a:xfrm>
            <a:off x="5640388" y="430213"/>
            <a:ext cx="3281362" cy="287337"/>
            <a:chOff x="3117" y="209"/>
            <a:chExt cx="2550" cy="306"/>
          </a:xfrm>
        </p:grpSpPr>
        <p:sp>
          <p:nvSpPr>
            <p:cNvPr id="69740" name="Rectangle 117"/>
            <p:cNvSpPr>
              <a:spLocks noChangeArrowheads="1"/>
            </p:cNvSpPr>
            <p:nvPr/>
          </p:nvSpPr>
          <p:spPr bwMode="auto">
            <a:xfrm>
              <a:off x="3117" y="209"/>
              <a:ext cx="503"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69741" name="Rectangle 118"/>
            <p:cNvSpPr>
              <a:spLocks noChangeArrowheads="1"/>
            </p:cNvSpPr>
            <p:nvPr/>
          </p:nvSpPr>
          <p:spPr bwMode="auto">
            <a:xfrm>
              <a:off x="3793" y="209"/>
              <a:ext cx="502" cy="306"/>
            </a:xfrm>
            <a:prstGeom prst="rect">
              <a:avLst/>
            </a:prstGeom>
            <a:solidFill>
              <a:schemeClr val="accent1"/>
            </a:solidFill>
            <a:ln w="9525">
              <a:solidFill>
                <a:schemeClr val="accent2"/>
              </a:solidFill>
              <a:miter lim="800000"/>
              <a:headEnd/>
              <a:tailEnd/>
            </a:ln>
            <a:effectLst>
              <a:outerShdw dist="35921" dir="2700000" algn="ctr" rotWithShape="0">
                <a:schemeClr val="tx1"/>
              </a:outerShdw>
            </a:effec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69742" name="Rectangle 119"/>
            <p:cNvSpPr>
              <a:spLocks noChangeArrowheads="1"/>
            </p:cNvSpPr>
            <p:nvPr/>
          </p:nvSpPr>
          <p:spPr bwMode="auto">
            <a:xfrm>
              <a:off x="4478" y="209"/>
              <a:ext cx="503"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69743" name="Rectangle 120"/>
            <p:cNvSpPr>
              <a:spLocks noChangeArrowheads="1"/>
            </p:cNvSpPr>
            <p:nvPr/>
          </p:nvSpPr>
          <p:spPr bwMode="auto">
            <a:xfrm>
              <a:off x="5164" y="209"/>
              <a:ext cx="503"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sp>
          <p:nvSpPr>
            <p:cNvPr id="69744" name="AutoShape 121"/>
            <p:cNvSpPr>
              <a:spLocks noChangeArrowheads="1"/>
            </p:cNvSpPr>
            <p:nvPr/>
          </p:nvSpPr>
          <p:spPr bwMode="auto">
            <a:xfrm>
              <a:off x="3624" y="334"/>
              <a:ext cx="169" cy="56"/>
            </a:xfrm>
            <a:custGeom>
              <a:avLst/>
              <a:gdLst>
                <a:gd name="T0" fmla="*/ 127 w 21600"/>
                <a:gd name="T1" fmla="*/ 0 h 21600"/>
                <a:gd name="T2" fmla="*/ 0 w 21600"/>
                <a:gd name="T3" fmla="*/ 28 h 21600"/>
                <a:gd name="T4" fmla="*/ 127 w 21600"/>
                <a:gd name="T5" fmla="*/ 56 h 21600"/>
                <a:gd name="T6" fmla="*/ 169 w 21600"/>
                <a:gd name="T7" fmla="*/ 28 h 21600"/>
                <a:gd name="T8" fmla="*/ 17694720 60000 65536"/>
                <a:gd name="T9" fmla="*/ 11796480 60000 65536"/>
                <a:gd name="T10" fmla="*/ 5898240 60000 65536"/>
                <a:gd name="T11" fmla="*/ 0 60000 65536"/>
                <a:gd name="T12" fmla="*/ 3323 w 21600"/>
                <a:gd name="T13" fmla="*/ 5400 h 21600"/>
                <a:gd name="T14" fmla="*/ 18916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745" name="AutoShape 122"/>
            <p:cNvSpPr>
              <a:spLocks noChangeArrowheads="1"/>
            </p:cNvSpPr>
            <p:nvPr/>
          </p:nvSpPr>
          <p:spPr bwMode="auto">
            <a:xfrm>
              <a:off x="4999" y="334"/>
              <a:ext cx="169" cy="56"/>
            </a:xfrm>
            <a:custGeom>
              <a:avLst/>
              <a:gdLst>
                <a:gd name="T0" fmla="*/ 127 w 21600"/>
                <a:gd name="T1" fmla="*/ 0 h 21600"/>
                <a:gd name="T2" fmla="*/ 0 w 21600"/>
                <a:gd name="T3" fmla="*/ 28 h 21600"/>
                <a:gd name="T4" fmla="*/ 127 w 21600"/>
                <a:gd name="T5" fmla="*/ 56 h 21600"/>
                <a:gd name="T6" fmla="*/ 169 w 21600"/>
                <a:gd name="T7" fmla="*/ 28 h 21600"/>
                <a:gd name="T8" fmla="*/ 17694720 60000 65536"/>
                <a:gd name="T9" fmla="*/ 11796480 60000 65536"/>
                <a:gd name="T10" fmla="*/ 5898240 60000 65536"/>
                <a:gd name="T11" fmla="*/ 0 60000 65536"/>
                <a:gd name="T12" fmla="*/ 3323 w 21600"/>
                <a:gd name="T13" fmla="*/ 5400 h 21600"/>
                <a:gd name="T14" fmla="*/ 18916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746" name="AutoShape 123"/>
            <p:cNvSpPr>
              <a:spLocks noChangeArrowheads="1"/>
            </p:cNvSpPr>
            <p:nvPr/>
          </p:nvSpPr>
          <p:spPr bwMode="auto">
            <a:xfrm>
              <a:off x="4312" y="334"/>
              <a:ext cx="168" cy="56"/>
            </a:xfrm>
            <a:custGeom>
              <a:avLst/>
              <a:gdLst>
                <a:gd name="T0" fmla="*/ 126 w 21600"/>
                <a:gd name="T1" fmla="*/ 0 h 21600"/>
                <a:gd name="T2" fmla="*/ 0 w 21600"/>
                <a:gd name="T3" fmla="*/ 28 h 21600"/>
                <a:gd name="T4" fmla="*/ 126 w 21600"/>
                <a:gd name="T5" fmla="*/ 56 h 21600"/>
                <a:gd name="T6" fmla="*/ 168 w 21600"/>
                <a:gd name="T7" fmla="*/ 28 h 21600"/>
                <a:gd name="T8" fmla="*/ 17694720 60000 65536"/>
                <a:gd name="T9" fmla="*/ 11796480 60000 65536"/>
                <a:gd name="T10" fmla="*/ 5898240 60000 65536"/>
                <a:gd name="T11" fmla="*/ 0 60000 65536"/>
                <a:gd name="T12" fmla="*/ 3343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9664" name="Rectangle 125"/>
          <p:cNvSpPr>
            <a:spLocks noChangeArrowheads="1"/>
          </p:cNvSpPr>
          <p:nvPr/>
        </p:nvSpPr>
        <p:spPr bwMode="auto">
          <a:xfrm>
            <a:off x="82550" y="88900"/>
            <a:ext cx="8802688" cy="82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4.2 </a:t>
            </a:r>
            <a:r>
              <a:rPr lang="zh-CN" altLang="en-GB" sz="2400">
                <a:solidFill>
                  <a:schemeClr val="folHlink"/>
                </a:solidFill>
                <a:ea typeface="宋体" pitchFamily="2" charset="-122"/>
              </a:rPr>
              <a:t>预算编制的基本流程（续）</a:t>
            </a:r>
            <a:r>
              <a:rPr lang="en-GB" altLang="zh-CN" sz="2400">
                <a:solidFill>
                  <a:schemeClr val="folHlink"/>
                </a:solidFill>
                <a:ea typeface="宋体" pitchFamily="2" charset="-122"/>
              </a:rPr>
              <a:t>– </a:t>
            </a:r>
            <a:r>
              <a:rPr lang="zh-CN" altLang="en-GB" sz="2400">
                <a:solidFill>
                  <a:schemeClr val="folHlink"/>
                </a:solidFill>
                <a:ea typeface="宋体" pitchFamily="2" charset="-122"/>
              </a:rPr>
              <a:t>年度预算编制</a:t>
            </a:r>
          </a:p>
        </p:txBody>
      </p:sp>
      <p:sp>
        <p:nvSpPr>
          <p:cNvPr id="69665" name="Line 126"/>
          <p:cNvSpPr>
            <a:spLocks noChangeShapeType="1"/>
          </p:cNvSpPr>
          <p:nvPr/>
        </p:nvSpPr>
        <p:spPr bwMode="blackWhite">
          <a:xfrm>
            <a:off x="12700" y="7874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pSp>
        <p:nvGrpSpPr>
          <p:cNvPr id="69666" name="Group 185"/>
          <p:cNvGrpSpPr>
            <a:grpSpLocks/>
          </p:cNvGrpSpPr>
          <p:nvPr/>
        </p:nvGrpSpPr>
        <p:grpSpPr bwMode="auto">
          <a:xfrm>
            <a:off x="468313" y="1562100"/>
            <a:ext cx="8089900" cy="550863"/>
            <a:chOff x="295" y="984"/>
            <a:chExt cx="5096" cy="347"/>
          </a:xfrm>
        </p:grpSpPr>
        <p:sp>
          <p:nvSpPr>
            <p:cNvPr id="69667" name="Line 9"/>
            <p:cNvSpPr>
              <a:spLocks noChangeShapeType="1"/>
            </p:cNvSpPr>
            <p:nvPr/>
          </p:nvSpPr>
          <p:spPr bwMode="auto">
            <a:xfrm>
              <a:off x="495" y="1198"/>
              <a:ext cx="4651" cy="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9668" name="Group 16"/>
            <p:cNvGrpSpPr>
              <a:grpSpLocks/>
            </p:cNvGrpSpPr>
            <p:nvPr/>
          </p:nvGrpSpPr>
          <p:grpSpPr bwMode="auto">
            <a:xfrm>
              <a:off x="4666" y="1002"/>
              <a:ext cx="286" cy="321"/>
              <a:chOff x="2450" y="1359"/>
              <a:chExt cx="218" cy="269"/>
            </a:xfrm>
          </p:grpSpPr>
          <p:sp>
            <p:nvSpPr>
              <p:cNvPr id="69735" name="Freeform 17"/>
              <p:cNvSpPr>
                <a:spLocks/>
              </p:cNvSpPr>
              <p:nvPr/>
            </p:nvSpPr>
            <p:spPr bwMode="auto">
              <a:xfrm>
                <a:off x="2455" y="1359"/>
                <a:ext cx="208" cy="266"/>
              </a:xfrm>
              <a:custGeom>
                <a:avLst/>
                <a:gdLst>
                  <a:gd name="T0" fmla="*/ 113 w 208"/>
                  <a:gd name="T1" fmla="*/ 265 h 266"/>
                  <a:gd name="T2" fmla="*/ 0 w 208"/>
                  <a:gd name="T3" fmla="*/ 265 h 266"/>
                  <a:gd name="T4" fmla="*/ 0 w 208"/>
                  <a:gd name="T5" fmla="*/ 0 h 266"/>
                  <a:gd name="T6" fmla="*/ 207 w 208"/>
                  <a:gd name="T7" fmla="*/ 0 h 266"/>
                  <a:gd name="T8" fmla="*/ 207 w 208"/>
                  <a:gd name="T9" fmla="*/ 149 h 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 h="266">
                    <a:moveTo>
                      <a:pt x="113" y="265"/>
                    </a:moveTo>
                    <a:lnTo>
                      <a:pt x="0" y="265"/>
                    </a:lnTo>
                    <a:lnTo>
                      <a:pt x="0" y="0"/>
                    </a:lnTo>
                    <a:lnTo>
                      <a:pt x="207" y="0"/>
                    </a:lnTo>
                    <a:lnTo>
                      <a:pt x="207" y="149"/>
                    </a:lnTo>
                  </a:path>
                </a:pathLst>
              </a:custGeom>
              <a:solidFill>
                <a:schemeClr val="bg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36" name="Rectangle 18"/>
              <p:cNvSpPr>
                <a:spLocks noChangeArrowheads="1"/>
              </p:cNvSpPr>
              <p:nvPr/>
            </p:nvSpPr>
            <p:spPr bwMode="auto">
              <a:xfrm>
                <a:off x="2450" y="1386"/>
                <a:ext cx="218"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078" tIns="17779" rIns="34078" bIns="17779">
                <a:spAutoFit/>
              </a:bodyPr>
              <a:lstStyle>
                <a:lvl1pPr algn="l" defTabSz="1365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9863" indent="-357188" algn="l" defTabSz="136525" eaLnBrk="0" hangingPunct="0">
                  <a:spcAft>
                    <a:spcPct val="20000"/>
                  </a:spcAft>
                  <a:buChar char="•"/>
                  <a:defRPr sz="2000">
                    <a:solidFill>
                      <a:schemeClr val="bg2"/>
                    </a:solidFill>
                    <a:latin typeface="Arial" pitchFamily="34" charset="0"/>
                    <a:cs typeface="Arial" pitchFamily="34" charset="0"/>
                  </a:defRPr>
                </a:lvl2pPr>
                <a:lvl3pPr marL="341313" indent="-363538"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2763" indent="-350838" algn="l" defTabSz="136525" eaLnBrk="0" hangingPunct="0">
                  <a:spcAft>
                    <a:spcPct val="20000"/>
                  </a:spcAft>
                  <a:buChar char="•"/>
                  <a:defRPr sz="2000">
                    <a:solidFill>
                      <a:schemeClr val="bg2"/>
                    </a:solidFill>
                    <a:latin typeface="Arial" pitchFamily="34" charset="0"/>
                    <a:cs typeface="Arial" pitchFamily="34" charset="0"/>
                  </a:defRPr>
                </a:lvl4pPr>
                <a:lvl5pPr marL="682625" indent="-360363"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1398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15970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0542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5114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50000"/>
                  </a:spcBef>
                  <a:spcAft>
                    <a:spcPct val="0"/>
                  </a:spcAft>
                  <a:buSzTx/>
                  <a:buFontTx/>
                  <a:buNone/>
                </a:pPr>
                <a:r>
                  <a:rPr lang="en-US" altLang="zh-CN" sz="1200">
                    <a:solidFill>
                      <a:schemeClr val="tx1"/>
                    </a:solidFill>
                    <a:latin typeface="宋体" pitchFamily="2" charset="-122"/>
                    <a:ea typeface="宋体" pitchFamily="2" charset="-122"/>
                  </a:rPr>
                  <a:t>5</a:t>
                </a:r>
                <a:r>
                  <a:rPr lang="zh-CN" altLang="en-US" sz="1200">
                    <a:solidFill>
                      <a:schemeClr val="tx1"/>
                    </a:solidFill>
                    <a:latin typeface="宋体" pitchFamily="2" charset="-122"/>
                    <a:ea typeface="宋体" pitchFamily="2" charset="-122"/>
                  </a:rPr>
                  <a:t>月底</a:t>
                </a:r>
              </a:p>
            </p:txBody>
          </p:sp>
          <p:sp>
            <p:nvSpPr>
              <p:cNvPr id="69737" name="Arc 19"/>
              <p:cNvSpPr>
                <a:spLocks/>
              </p:cNvSpPr>
              <p:nvPr/>
            </p:nvSpPr>
            <p:spPr bwMode="auto">
              <a:xfrm rot="10800000">
                <a:off x="2618" y="1504"/>
                <a:ext cx="48" cy="58"/>
              </a:xfrm>
              <a:custGeom>
                <a:avLst/>
                <a:gdLst>
                  <a:gd name="T0" fmla="*/ 0 w 21571"/>
                  <a:gd name="T1" fmla="*/ 55 h 21595"/>
                  <a:gd name="T2" fmla="*/ 47 w 21571"/>
                  <a:gd name="T3" fmla="*/ 0 h 21595"/>
                  <a:gd name="T4" fmla="*/ 48 w 21571"/>
                  <a:gd name="T5" fmla="*/ 58 h 21595"/>
                  <a:gd name="T6" fmla="*/ 0 60000 65536"/>
                  <a:gd name="T7" fmla="*/ 0 60000 65536"/>
                  <a:gd name="T8" fmla="*/ 0 60000 65536"/>
                </a:gdLst>
                <a:ahLst/>
                <a:cxnLst>
                  <a:cxn ang="T6">
                    <a:pos x="T0" y="T1"/>
                  </a:cxn>
                  <a:cxn ang="T7">
                    <a:pos x="T2" y="T3"/>
                  </a:cxn>
                  <a:cxn ang="T8">
                    <a:pos x="T4" y="T5"/>
                  </a:cxn>
                </a:cxnLst>
                <a:rect l="0" t="0" r="r" b="b"/>
                <a:pathLst>
                  <a:path w="21571" h="21595" fill="none" extrusionOk="0">
                    <a:moveTo>
                      <a:pt x="-1" y="20478"/>
                    </a:moveTo>
                    <a:cubicBezTo>
                      <a:pt x="584" y="9172"/>
                      <a:pt x="9801" y="235"/>
                      <a:pt x="21120" y="-1"/>
                    </a:cubicBezTo>
                  </a:path>
                  <a:path w="21571" h="21595" stroke="0" extrusionOk="0">
                    <a:moveTo>
                      <a:pt x="-1" y="20478"/>
                    </a:moveTo>
                    <a:cubicBezTo>
                      <a:pt x="584" y="9172"/>
                      <a:pt x="9801" y="235"/>
                      <a:pt x="21120" y="-1"/>
                    </a:cubicBezTo>
                    <a:lnTo>
                      <a:pt x="21571" y="21595"/>
                    </a:lnTo>
                    <a:lnTo>
                      <a:pt x="-1" y="20478"/>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38" name="Arc 20"/>
              <p:cNvSpPr>
                <a:spLocks/>
              </p:cNvSpPr>
              <p:nvPr/>
            </p:nvSpPr>
            <p:spPr bwMode="auto">
              <a:xfrm rot="10800000">
                <a:off x="2561" y="1570"/>
                <a:ext cx="49" cy="58"/>
              </a:xfrm>
              <a:custGeom>
                <a:avLst/>
                <a:gdLst>
                  <a:gd name="T0" fmla="*/ 0 w 21571"/>
                  <a:gd name="T1" fmla="*/ 55 h 21596"/>
                  <a:gd name="T2" fmla="*/ 48 w 21571"/>
                  <a:gd name="T3" fmla="*/ 0 h 21596"/>
                  <a:gd name="T4" fmla="*/ 49 w 21571"/>
                  <a:gd name="T5" fmla="*/ 58 h 21596"/>
                  <a:gd name="T6" fmla="*/ 0 60000 65536"/>
                  <a:gd name="T7" fmla="*/ 0 60000 65536"/>
                  <a:gd name="T8" fmla="*/ 0 60000 65536"/>
                </a:gdLst>
                <a:ahLst/>
                <a:cxnLst>
                  <a:cxn ang="T6">
                    <a:pos x="T0" y="T1"/>
                  </a:cxn>
                  <a:cxn ang="T7">
                    <a:pos x="T2" y="T3"/>
                  </a:cxn>
                  <a:cxn ang="T8">
                    <a:pos x="T4" y="T5"/>
                  </a:cxn>
                </a:cxnLst>
                <a:rect l="0" t="0" r="r" b="b"/>
                <a:pathLst>
                  <a:path w="21571" h="21596" fill="none" extrusionOk="0">
                    <a:moveTo>
                      <a:pt x="-1" y="20479"/>
                    </a:moveTo>
                    <a:cubicBezTo>
                      <a:pt x="585" y="9169"/>
                      <a:pt x="9806" y="231"/>
                      <a:pt x="21130" y="0"/>
                    </a:cubicBezTo>
                  </a:path>
                  <a:path w="21571" h="21596" stroke="0" extrusionOk="0">
                    <a:moveTo>
                      <a:pt x="-1" y="20479"/>
                    </a:moveTo>
                    <a:cubicBezTo>
                      <a:pt x="585" y="9169"/>
                      <a:pt x="9806" y="231"/>
                      <a:pt x="21130" y="0"/>
                    </a:cubicBezTo>
                    <a:lnTo>
                      <a:pt x="21571" y="21596"/>
                    </a:lnTo>
                    <a:lnTo>
                      <a:pt x="-1" y="20479"/>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39" name="Arc 21"/>
              <p:cNvSpPr>
                <a:spLocks/>
              </p:cNvSpPr>
              <p:nvPr/>
            </p:nvSpPr>
            <p:spPr bwMode="auto">
              <a:xfrm rot="10800000">
                <a:off x="2561" y="1504"/>
                <a:ext cx="105" cy="124"/>
              </a:xfrm>
              <a:custGeom>
                <a:avLst/>
                <a:gdLst>
                  <a:gd name="T0" fmla="*/ 0 w 21594"/>
                  <a:gd name="T1" fmla="*/ 121 h 21599"/>
                  <a:gd name="T2" fmla="*/ 104 w 21594"/>
                  <a:gd name="T3" fmla="*/ 0 h 21599"/>
                  <a:gd name="T4" fmla="*/ 105 w 21594"/>
                  <a:gd name="T5" fmla="*/ 124 h 21599"/>
                  <a:gd name="T6" fmla="*/ 0 60000 65536"/>
                  <a:gd name="T7" fmla="*/ 0 60000 65536"/>
                  <a:gd name="T8" fmla="*/ 0 60000 65536"/>
                </a:gdLst>
                <a:ahLst/>
                <a:cxnLst>
                  <a:cxn ang="T6">
                    <a:pos x="T0" y="T1"/>
                  </a:cxn>
                  <a:cxn ang="T7">
                    <a:pos x="T2" y="T3"/>
                  </a:cxn>
                  <a:cxn ang="T8">
                    <a:pos x="T4" y="T5"/>
                  </a:cxn>
                </a:cxnLst>
                <a:rect l="0" t="0" r="r" b="b"/>
                <a:pathLst>
                  <a:path w="21594" h="21599" fill="none" extrusionOk="0">
                    <a:moveTo>
                      <a:pt x="0" y="21077"/>
                    </a:moveTo>
                    <a:cubicBezTo>
                      <a:pt x="281" y="9434"/>
                      <a:pt x="9742" y="111"/>
                      <a:pt x="21387" y="-1"/>
                    </a:cubicBezTo>
                  </a:path>
                  <a:path w="21594" h="21599" stroke="0" extrusionOk="0">
                    <a:moveTo>
                      <a:pt x="0" y="21077"/>
                    </a:moveTo>
                    <a:cubicBezTo>
                      <a:pt x="281" y="9434"/>
                      <a:pt x="9742" y="111"/>
                      <a:pt x="21387" y="-1"/>
                    </a:cubicBezTo>
                    <a:lnTo>
                      <a:pt x="21594" y="21599"/>
                    </a:lnTo>
                    <a:lnTo>
                      <a:pt x="0" y="21077"/>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9669" name="Group 34"/>
            <p:cNvGrpSpPr>
              <a:grpSpLocks/>
            </p:cNvGrpSpPr>
            <p:nvPr/>
          </p:nvGrpSpPr>
          <p:grpSpPr bwMode="auto">
            <a:xfrm>
              <a:off x="3804" y="1002"/>
              <a:ext cx="303" cy="321"/>
              <a:chOff x="1428" y="1359"/>
              <a:chExt cx="219" cy="269"/>
            </a:xfrm>
          </p:grpSpPr>
          <p:sp>
            <p:nvSpPr>
              <p:cNvPr id="69730" name="Freeform 35"/>
              <p:cNvSpPr>
                <a:spLocks/>
              </p:cNvSpPr>
              <p:nvPr/>
            </p:nvSpPr>
            <p:spPr bwMode="auto">
              <a:xfrm>
                <a:off x="1434" y="1359"/>
                <a:ext cx="207" cy="266"/>
              </a:xfrm>
              <a:custGeom>
                <a:avLst/>
                <a:gdLst>
                  <a:gd name="T0" fmla="*/ 112 w 207"/>
                  <a:gd name="T1" fmla="*/ 265 h 266"/>
                  <a:gd name="T2" fmla="*/ 0 w 207"/>
                  <a:gd name="T3" fmla="*/ 265 h 266"/>
                  <a:gd name="T4" fmla="*/ 0 w 207"/>
                  <a:gd name="T5" fmla="*/ 0 h 266"/>
                  <a:gd name="T6" fmla="*/ 206 w 207"/>
                  <a:gd name="T7" fmla="*/ 0 h 266"/>
                  <a:gd name="T8" fmla="*/ 206 w 207"/>
                  <a:gd name="T9" fmla="*/ 149 h 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66">
                    <a:moveTo>
                      <a:pt x="112" y="265"/>
                    </a:moveTo>
                    <a:lnTo>
                      <a:pt x="0" y="265"/>
                    </a:lnTo>
                    <a:lnTo>
                      <a:pt x="0" y="0"/>
                    </a:lnTo>
                    <a:lnTo>
                      <a:pt x="206" y="0"/>
                    </a:lnTo>
                    <a:lnTo>
                      <a:pt x="206" y="149"/>
                    </a:lnTo>
                  </a:path>
                </a:pathLst>
              </a:custGeom>
              <a:solidFill>
                <a:schemeClr val="bg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31" name="Rectangle 36"/>
              <p:cNvSpPr>
                <a:spLocks noChangeArrowheads="1"/>
              </p:cNvSpPr>
              <p:nvPr/>
            </p:nvSpPr>
            <p:spPr bwMode="auto">
              <a:xfrm>
                <a:off x="1428" y="1386"/>
                <a:ext cx="21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078" tIns="17779" rIns="34078" bIns="17779">
                <a:spAutoFit/>
              </a:bodyPr>
              <a:lstStyle>
                <a:lvl1pPr algn="l" defTabSz="1365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9863" indent="-357188" algn="l" defTabSz="136525" eaLnBrk="0" hangingPunct="0">
                  <a:spcAft>
                    <a:spcPct val="20000"/>
                  </a:spcAft>
                  <a:buChar char="•"/>
                  <a:defRPr sz="2000">
                    <a:solidFill>
                      <a:schemeClr val="bg2"/>
                    </a:solidFill>
                    <a:latin typeface="Arial" pitchFamily="34" charset="0"/>
                    <a:cs typeface="Arial" pitchFamily="34" charset="0"/>
                  </a:defRPr>
                </a:lvl2pPr>
                <a:lvl3pPr marL="341313" indent="-363538"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2763" indent="-350838" algn="l" defTabSz="136525" eaLnBrk="0" hangingPunct="0">
                  <a:spcAft>
                    <a:spcPct val="20000"/>
                  </a:spcAft>
                  <a:buChar char="•"/>
                  <a:defRPr sz="2000">
                    <a:solidFill>
                      <a:schemeClr val="bg2"/>
                    </a:solidFill>
                    <a:latin typeface="Arial" pitchFamily="34" charset="0"/>
                    <a:cs typeface="Arial" pitchFamily="34" charset="0"/>
                  </a:defRPr>
                </a:lvl4pPr>
                <a:lvl5pPr marL="682625" indent="-360363"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1398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15970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0542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5114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50000"/>
                  </a:spcBef>
                  <a:spcAft>
                    <a:spcPct val="0"/>
                  </a:spcAft>
                  <a:buSzTx/>
                  <a:buFontTx/>
                  <a:buNone/>
                </a:pPr>
                <a:r>
                  <a:rPr lang="en-US" altLang="zh-CN" sz="1200">
                    <a:solidFill>
                      <a:schemeClr val="tx1"/>
                    </a:solidFill>
                    <a:latin typeface="宋体" pitchFamily="2" charset="-122"/>
                    <a:ea typeface="宋体" pitchFamily="2" charset="-122"/>
                  </a:rPr>
                  <a:t>3</a:t>
                </a:r>
                <a:r>
                  <a:rPr lang="zh-CN" altLang="en-US" sz="1200">
                    <a:solidFill>
                      <a:schemeClr val="tx1"/>
                    </a:solidFill>
                    <a:latin typeface="宋体" pitchFamily="2" charset="-122"/>
                    <a:ea typeface="宋体" pitchFamily="2" charset="-122"/>
                  </a:rPr>
                  <a:t>月底</a:t>
                </a:r>
              </a:p>
            </p:txBody>
          </p:sp>
          <p:sp>
            <p:nvSpPr>
              <p:cNvPr id="69732" name="Arc 37"/>
              <p:cNvSpPr>
                <a:spLocks/>
              </p:cNvSpPr>
              <p:nvPr/>
            </p:nvSpPr>
            <p:spPr bwMode="auto">
              <a:xfrm rot="10800000">
                <a:off x="1596" y="1504"/>
                <a:ext cx="48" cy="58"/>
              </a:xfrm>
              <a:custGeom>
                <a:avLst/>
                <a:gdLst>
                  <a:gd name="T0" fmla="*/ 0 w 21571"/>
                  <a:gd name="T1" fmla="*/ 55 h 21595"/>
                  <a:gd name="T2" fmla="*/ 47 w 21571"/>
                  <a:gd name="T3" fmla="*/ 0 h 21595"/>
                  <a:gd name="T4" fmla="*/ 48 w 21571"/>
                  <a:gd name="T5" fmla="*/ 58 h 21595"/>
                  <a:gd name="T6" fmla="*/ 0 60000 65536"/>
                  <a:gd name="T7" fmla="*/ 0 60000 65536"/>
                  <a:gd name="T8" fmla="*/ 0 60000 65536"/>
                </a:gdLst>
                <a:ahLst/>
                <a:cxnLst>
                  <a:cxn ang="T6">
                    <a:pos x="T0" y="T1"/>
                  </a:cxn>
                  <a:cxn ang="T7">
                    <a:pos x="T2" y="T3"/>
                  </a:cxn>
                  <a:cxn ang="T8">
                    <a:pos x="T4" y="T5"/>
                  </a:cxn>
                </a:cxnLst>
                <a:rect l="0" t="0" r="r" b="b"/>
                <a:pathLst>
                  <a:path w="21571" h="21595" fill="none" extrusionOk="0">
                    <a:moveTo>
                      <a:pt x="-1" y="20478"/>
                    </a:moveTo>
                    <a:cubicBezTo>
                      <a:pt x="584" y="9172"/>
                      <a:pt x="9801" y="235"/>
                      <a:pt x="21120" y="-1"/>
                    </a:cubicBezTo>
                  </a:path>
                  <a:path w="21571" h="21595" stroke="0" extrusionOk="0">
                    <a:moveTo>
                      <a:pt x="-1" y="20478"/>
                    </a:moveTo>
                    <a:cubicBezTo>
                      <a:pt x="584" y="9172"/>
                      <a:pt x="9801" y="235"/>
                      <a:pt x="21120" y="-1"/>
                    </a:cubicBezTo>
                    <a:lnTo>
                      <a:pt x="21571" y="21595"/>
                    </a:lnTo>
                    <a:lnTo>
                      <a:pt x="-1" y="20478"/>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33" name="Arc 38"/>
              <p:cNvSpPr>
                <a:spLocks/>
              </p:cNvSpPr>
              <p:nvPr/>
            </p:nvSpPr>
            <p:spPr bwMode="auto">
              <a:xfrm rot="10800000">
                <a:off x="1539" y="1570"/>
                <a:ext cx="49" cy="58"/>
              </a:xfrm>
              <a:custGeom>
                <a:avLst/>
                <a:gdLst>
                  <a:gd name="T0" fmla="*/ 0 w 21571"/>
                  <a:gd name="T1" fmla="*/ 55 h 21596"/>
                  <a:gd name="T2" fmla="*/ 48 w 21571"/>
                  <a:gd name="T3" fmla="*/ 0 h 21596"/>
                  <a:gd name="T4" fmla="*/ 49 w 21571"/>
                  <a:gd name="T5" fmla="*/ 58 h 21596"/>
                  <a:gd name="T6" fmla="*/ 0 60000 65536"/>
                  <a:gd name="T7" fmla="*/ 0 60000 65536"/>
                  <a:gd name="T8" fmla="*/ 0 60000 65536"/>
                </a:gdLst>
                <a:ahLst/>
                <a:cxnLst>
                  <a:cxn ang="T6">
                    <a:pos x="T0" y="T1"/>
                  </a:cxn>
                  <a:cxn ang="T7">
                    <a:pos x="T2" y="T3"/>
                  </a:cxn>
                  <a:cxn ang="T8">
                    <a:pos x="T4" y="T5"/>
                  </a:cxn>
                </a:cxnLst>
                <a:rect l="0" t="0" r="r" b="b"/>
                <a:pathLst>
                  <a:path w="21571" h="21596" fill="none" extrusionOk="0">
                    <a:moveTo>
                      <a:pt x="-1" y="20479"/>
                    </a:moveTo>
                    <a:cubicBezTo>
                      <a:pt x="585" y="9169"/>
                      <a:pt x="9806" y="231"/>
                      <a:pt x="21130" y="0"/>
                    </a:cubicBezTo>
                  </a:path>
                  <a:path w="21571" h="21596" stroke="0" extrusionOk="0">
                    <a:moveTo>
                      <a:pt x="-1" y="20479"/>
                    </a:moveTo>
                    <a:cubicBezTo>
                      <a:pt x="585" y="9169"/>
                      <a:pt x="9806" y="231"/>
                      <a:pt x="21130" y="0"/>
                    </a:cubicBezTo>
                    <a:lnTo>
                      <a:pt x="21571" y="21596"/>
                    </a:lnTo>
                    <a:lnTo>
                      <a:pt x="-1" y="20479"/>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34" name="Arc 39"/>
              <p:cNvSpPr>
                <a:spLocks/>
              </p:cNvSpPr>
              <p:nvPr/>
            </p:nvSpPr>
            <p:spPr bwMode="auto">
              <a:xfrm rot="10800000">
                <a:off x="1539" y="1504"/>
                <a:ext cx="105" cy="124"/>
              </a:xfrm>
              <a:custGeom>
                <a:avLst/>
                <a:gdLst>
                  <a:gd name="T0" fmla="*/ 0 w 21594"/>
                  <a:gd name="T1" fmla="*/ 121 h 21599"/>
                  <a:gd name="T2" fmla="*/ 104 w 21594"/>
                  <a:gd name="T3" fmla="*/ 0 h 21599"/>
                  <a:gd name="T4" fmla="*/ 105 w 21594"/>
                  <a:gd name="T5" fmla="*/ 124 h 21599"/>
                  <a:gd name="T6" fmla="*/ 0 60000 65536"/>
                  <a:gd name="T7" fmla="*/ 0 60000 65536"/>
                  <a:gd name="T8" fmla="*/ 0 60000 65536"/>
                </a:gdLst>
                <a:ahLst/>
                <a:cxnLst>
                  <a:cxn ang="T6">
                    <a:pos x="T0" y="T1"/>
                  </a:cxn>
                  <a:cxn ang="T7">
                    <a:pos x="T2" y="T3"/>
                  </a:cxn>
                  <a:cxn ang="T8">
                    <a:pos x="T4" y="T5"/>
                  </a:cxn>
                </a:cxnLst>
                <a:rect l="0" t="0" r="r" b="b"/>
                <a:pathLst>
                  <a:path w="21594" h="21599" fill="none" extrusionOk="0">
                    <a:moveTo>
                      <a:pt x="0" y="21077"/>
                    </a:moveTo>
                    <a:cubicBezTo>
                      <a:pt x="281" y="9434"/>
                      <a:pt x="9742" y="111"/>
                      <a:pt x="21387" y="-1"/>
                    </a:cubicBezTo>
                  </a:path>
                  <a:path w="21594" h="21599" stroke="0" extrusionOk="0">
                    <a:moveTo>
                      <a:pt x="0" y="21077"/>
                    </a:moveTo>
                    <a:cubicBezTo>
                      <a:pt x="281" y="9434"/>
                      <a:pt x="9742" y="111"/>
                      <a:pt x="21387" y="-1"/>
                    </a:cubicBezTo>
                    <a:lnTo>
                      <a:pt x="21594" y="21599"/>
                    </a:lnTo>
                    <a:lnTo>
                      <a:pt x="0" y="21077"/>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9670" name="Group 40"/>
            <p:cNvGrpSpPr>
              <a:grpSpLocks/>
            </p:cNvGrpSpPr>
            <p:nvPr/>
          </p:nvGrpSpPr>
          <p:grpSpPr bwMode="auto">
            <a:xfrm>
              <a:off x="5109" y="1010"/>
              <a:ext cx="282" cy="321"/>
              <a:chOff x="2909" y="1359"/>
              <a:chExt cx="220" cy="269"/>
            </a:xfrm>
          </p:grpSpPr>
          <p:sp>
            <p:nvSpPr>
              <p:cNvPr id="69725" name="Freeform 41"/>
              <p:cNvSpPr>
                <a:spLocks/>
              </p:cNvSpPr>
              <p:nvPr/>
            </p:nvSpPr>
            <p:spPr bwMode="auto">
              <a:xfrm>
                <a:off x="2915" y="1359"/>
                <a:ext cx="208" cy="266"/>
              </a:xfrm>
              <a:custGeom>
                <a:avLst/>
                <a:gdLst>
                  <a:gd name="T0" fmla="*/ 113 w 208"/>
                  <a:gd name="T1" fmla="*/ 265 h 266"/>
                  <a:gd name="T2" fmla="*/ 0 w 208"/>
                  <a:gd name="T3" fmla="*/ 265 h 266"/>
                  <a:gd name="T4" fmla="*/ 0 w 208"/>
                  <a:gd name="T5" fmla="*/ 0 h 266"/>
                  <a:gd name="T6" fmla="*/ 207 w 208"/>
                  <a:gd name="T7" fmla="*/ 0 h 266"/>
                  <a:gd name="T8" fmla="*/ 207 w 208"/>
                  <a:gd name="T9" fmla="*/ 149 h 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 h="266">
                    <a:moveTo>
                      <a:pt x="113" y="265"/>
                    </a:moveTo>
                    <a:lnTo>
                      <a:pt x="0" y="265"/>
                    </a:lnTo>
                    <a:lnTo>
                      <a:pt x="0" y="0"/>
                    </a:lnTo>
                    <a:lnTo>
                      <a:pt x="207" y="0"/>
                    </a:lnTo>
                    <a:lnTo>
                      <a:pt x="207" y="149"/>
                    </a:lnTo>
                  </a:path>
                </a:pathLst>
              </a:custGeom>
              <a:solidFill>
                <a:schemeClr val="bg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26" name="Rectangle 42"/>
              <p:cNvSpPr>
                <a:spLocks noChangeArrowheads="1"/>
              </p:cNvSpPr>
              <p:nvPr/>
            </p:nvSpPr>
            <p:spPr bwMode="auto">
              <a:xfrm>
                <a:off x="2909" y="1386"/>
                <a:ext cx="220"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078" tIns="17779" rIns="34078" bIns="17779">
                <a:spAutoFit/>
              </a:bodyPr>
              <a:lstStyle>
                <a:lvl1pPr algn="l" defTabSz="1365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9863" indent="-357188" algn="l" defTabSz="136525" eaLnBrk="0" hangingPunct="0">
                  <a:spcAft>
                    <a:spcPct val="20000"/>
                  </a:spcAft>
                  <a:buChar char="•"/>
                  <a:defRPr sz="2000">
                    <a:solidFill>
                      <a:schemeClr val="bg2"/>
                    </a:solidFill>
                    <a:latin typeface="Arial" pitchFamily="34" charset="0"/>
                    <a:cs typeface="Arial" pitchFamily="34" charset="0"/>
                  </a:defRPr>
                </a:lvl2pPr>
                <a:lvl3pPr marL="341313" indent="-363538"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2763" indent="-350838" algn="l" defTabSz="136525" eaLnBrk="0" hangingPunct="0">
                  <a:spcAft>
                    <a:spcPct val="20000"/>
                  </a:spcAft>
                  <a:buChar char="•"/>
                  <a:defRPr sz="2000">
                    <a:solidFill>
                      <a:schemeClr val="bg2"/>
                    </a:solidFill>
                    <a:latin typeface="Arial" pitchFamily="34" charset="0"/>
                    <a:cs typeface="Arial" pitchFamily="34" charset="0"/>
                  </a:defRPr>
                </a:lvl4pPr>
                <a:lvl5pPr marL="682625" indent="-360363"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1398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15970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0542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5114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50000"/>
                  </a:spcBef>
                  <a:spcAft>
                    <a:spcPct val="0"/>
                  </a:spcAft>
                  <a:buSzTx/>
                  <a:buFontTx/>
                  <a:buNone/>
                </a:pPr>
                <a:r>
                  <a:rPr lang="en-US" altLang="zh-CN" sz="1200">
                    <a:solidFill>
                      <a:schemeClr val="tx1"/>
                    </a:solidFill>
                    <a:latin typeface="宋体" pitchFamily="2" charset="-122"/>
                    <a:ea typeface="宋体" pitchFamily="2" charset="-122"/>
                  </a:rPr>
                  <a:t>6</a:t>
                </a:r>
                <a:r>
                  <a:rPr lang="zh-CN" altLang="en-US" sz="1200">
                    <a:solidFill>
                      <a:schemeClr val="tx1"/>
                    </a:solidFill>
                    <a:latin typeface="宋体" pitchFamily="2" charset="-122"/>
                    <a:ea typeface="宋体" pitchFamily="2" charset="-122"/>
                  </a:rPr>
                  <a:t>月底</a:t>
                </a:r>
              </a:p>
            </p:txBody>
          </p:sp>
          <p:sp>
            <p:nvSpPr>
              <p:cNvPr id="69727" name="Arc 43"/>
              <p:cNvSpPr>
                <a:spLocks/>
              </p:cNvSpPr>
              <p:nvPr/>
            </p:nvSpPr>
            <p:spPr bwMode="auto">
              <a:xfrm rot="10800000">
                <a:off x="3077" y="1504"/>
                <a:ext cx="49" cy="58"/>
              </a:xfrm>
              <a:custGeom>
                <a:avLst/>
                <a:gdLst>
                  <a:gd name="T0" fmla="*/ 0 w 21571"/>
                  <a:gd name="T1" fmla="*/ 55 h 21596"/>
                  <a:gd name="T2" fmla="*/ 48 w 21571"/>
                  <a:gd name="T3" fmla="*/ 0 h 21596"/>
                  <a:gd name="T4" fmla="*/ 49 w 21571"/>
                  <a:gd name="T5" fmla="*/ 58 h 21596"/>
                  <a:gd name="T6" fmla="*/ 0 60000 65536"/>
                  <a:gd name="T7" fmla="*/ 0 60000 65536"/>
                  <a:gd name="T8" fmla="*/ 0 60000 65536"/>
                </a:gdLst>
                <a:ahLst/>
                <a:cxnLst>
                  <a:cxn ang="T6">
                    <a:pos x="T0" y="T1"/>
                  </a:cxn>
                  <a:cxn ang="T7">
                    <a:pos x="T2" y="T3"/>
                  </a:cxn>
                  <a:cxn ang="T8">
                    <a:pos x="T4" y="T5"/>
                  </a:cxn>
                </a:cxnLst>
                <a:rect l="0" t="0" r="r" b="b"/>
                <a:pathLst>
                  <a:path w="21571" h="21596" fill="none" extrusionOk="0">
                    <a:moveTo>
                      <a:pt x="-1" y="20479"/>
                    </a:moveTo>
                    <a:cubicBezTo>
                      <a:pt x="585" y="9169"/>
                      <a:pt x="9806" y="231"/>
                      <a:pt x="21130" y="0"/>
                    </a:cubicBezTo>
                  </a:path>
                  <a:path w="21571" h="21596" stroke="0" extrusionOk="0">
                    <a:moveTo>
                      <a:pt x="-1" y="20479"/>
                    </a:moveTo>
                    <a:cubicBezTo>
                      <a:pt x="585" y="9169"/>
                      <a:pt x="9806" y="231"/>
                      <a:pt x="21130" y="0"/>
                    </a:cubicBezTo>
                    <a:lnTo>
                      <a:pt x="21571" y="21596"/>
                    </a:lnTo>
                    <a:lnTo>
                      <a:pt x="-1" y="20479"/>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28" name="Arc 44"/>
              <p:cNvSpPr>
                <a:spLocks/>
              </p:cNvSpPr>
              <p:nvPr/>
            </p:nvSpPr>
            <p:spPr bwMode="auto">
              <a:xfrm rot="10800000">
                <a:off x="3021" y="1570"/>
                <a:ext cx="49" cy="58"/>
              </a:xfrm>
              <a:custGeom>
                <a:avLst/>
                <a:gdLst>
                  <a:gd name="T0" fmla="*/ 0 w 21571"/>
                  <a:gd name="T1" fmla="*/ 55 h 21596"/>
                  <a:gd name="T2" fmla="*/ 48 w 21571"/>
                  <a:gd name="T3" fmla="*/ 0 h 21596"/>
                  <a:gd name="T4" fmla="*/ 49 w 21571"/>
                  <a:gd name="T5" fmla="*/ 58 h 21596"/>
                  <a:gd name="T6" fmla="*/ 0 60000 65536"/>
                  <a:gd name="T7" fmla="*/ 0 60000 65536"/>
                  <a:gd name="T8" fmla="*/ 0 60000 65536"/>
                </a:gdLst>
                <a:ahLst/>
                <a:cxnLst>
                  <a:cxn ang="T6">
                    <a:pos x="T0" y="T1"/>
                  </a:cxn>
                  <a:cxn ang="T7">
                    <a:pos x="T2" y="T3"/>
                  </a:cxn>
                  <a:cxn ang="T8">
                    <a:pos x="T4" y="T5"/>
                  </a:cxn>
                </a:cxnLst>
                <a:rect l="0" t="0" r="r" b="b"/>
                <a:pathLst>
                  <a:path w="21571" h="21596" fill="none" extrusionOk="0">
                    <a:moveTo>
                      <a:pt x="-1" y="20479"/>
                    </a:moveTo>
                    <a:cubicBezTo>
                      <a:pt x="585" y="9169"/>
                      <a:pt x="9806" y="231"/>
                      <a:pt x="21130" y="0"/>
                    </a:cubicBezTo>
                  </a:path>
                  <a:path w="21571" h="21596" stroke="0" extrusionOk="0">
                    <a:moveTo>
                      <a:pt x="-1" y="20479"/>
                    </a:moveTo>
                    <a:cubicBezTo>
                      <a:pt x="585" y="9169"/>
                      <a:pt x="9806" y="231"/>
                      <a:pt x="21130" y="0"/>
                    </a:cubicBezTo>
                    <a:lnTo>
                      <a:pt x="21571" y="21596"/>
                    </a:lnTo>
                    <a:lnTo>
                      <a:pt x="-1" y="20479"/>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29" name="Arc 45"/>
              <p:cNvSpPr>
                <a:spLocks/>
              </p:cNvSpPr>
              <p:nvPr/>
            </p:nvSpPr>
            <p:spPr bwMode="auto">
              <a:xfrm rot="10800000">
                <a:off x="3021" y="1504"/>
                <a:ext cx="105" cy="124"/>
              </a:xfrm>
              <a:custGeom>
                <a:avLst/>
                <a:gdLst>
                  <a:gd name="T0" fmla="*/ 0 w 21594"/>
                  <a:gd name="T1" fmla="*/ 121 h 21599"/>
                  <a:gd name="T2" fmla="*/ 104 w 21594"/>
                  <a:gd name="T3" fmla="*/ 0 h 21599"/>
                  <a:gd name="T4" fmla="*/ 105 w 21594"/>
                  <a:gd name="T5" fmla="*/ 124 h 21599"/>
                  <a:gd name="T6" fmla="*/ 0 60000 65536"/>
                  <a:gd name="T7" fmla="*/ 0 60000 65536"/>
                  <a:gd name="T8" fmla="*/ 0 60000 65536"/>
                </a:gdLst>
                <a:ahLst/>
                <a:cxnLst>
                  <a:cxn ang="T6">
                    <a:pos x="T0" y="T1"/>
                  </a:cxn>
                  <a:cxn ang="T7">
                    <a:pos x="T2" y="T3"/>
                  </a:cxn>
                  <a:cxn ang="T8">
                    <a:pos x="T4" y="T5"/>
                  </a:cxn>
                </a:cxnLst>
                <a:rect l="0" t="0" r="r" b="b"/>
                <a:pathLst>
                  <a:path w="21594" h="21599" fill="none" extrusionOk="0">
                    <a:moveTo>
                      <a:pt x="0" y="21077"/>
                    </a:moveTo>
                    <a:cubicBezTo>
                      <a:pt x="281" y="9434"/>
                      <a:pt x="9742" y="111"/>
                      <a:pt x="21387" y="-1"/>
                    </a:cubicBezTo>
                  </a:path>
                  <a:path w="21594" h="21599" stroke="0" extrusionOk="0">
                    <a:moveTo>
                      <a:pt x="0" y="21077"/>
                    </a:moveTo>
                    <a:cubicBezTo>
                      <a:pt x="281" y="9434"/>
                      <a:pt x="9742" y="111"/>
                      <a:pt x="21387" y="-1"/>
                    </a:cubicBezTo>
                    <a:lnTo>
                      <a:pt x="21594" y="21599"/>
                    </a:lnTo>
                    <a:lnTo>
                      <a:pt x="0" y="21077"/>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9671" name="Group 131"/>
            <p:cNvGrpSpPr>
              <a:grpSpLocks/>
            </p:cNvGrpSpPr>
            <p:nvPr/>
          </p:nvGrpSpPr>
          <p:grpSpPr bwMode="auto">
            <a:xfrm>
              <a:off x="3401" y="1003"/>
              <a:ext cx="303" cy="321"/>
              <a:chOff x="1428" y="1359"/>
              <a:chExt cx="219" cy="269"/>
            </a:xfrm>
          </p:grpSpPr>
          <p:sp>
            <p:nvSpPr>
              <p:cNvPr id="69720" name="Freeform 132"/>
              <p:cNvSpPr>
                <a:spLocks/>
              </p:cNvSpPr>
              <p:nvPr/>
            </p:nvSpPr>
            <p:spPr bwMode="auto">
              <a:xfrm>
                <a:off x="1434" y="1359"/>
                <a:ext cx="207" cy="266"/>
              </a:xfrm>
              <a:custGeom>
                <a:avLst/>
                <a:gdLst>
                  <a:gd name="T0" fmla="*/ 112 w 207"/>
                  <a:gd name="T1" fmla="*/ 265 h 266"/>
                  <a:gd name="T2" fmla="*/ 0 w 207"/>
                  <a:gd name="T3" fmla="*/ 265 h 266"/>
                  <a:gd name="T4" fmla="*/ 0 w 207"/>
                  <a:gd name="T5" fmla="*/ 0 h 266"/>
                  <a:gd name="T6" fmla="*/ 206 w 207"/>
                  <a:gd name="T7" fmla="*/ 0 h 266"/>
                  <a:gd name="T8" fmla="*/ 206 w 207"/>
                  <a:gd name="T9" fmla="*/ 149 h 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66">
                    <a:moveTo>
                      <a:pt x="112" y="265"/>
                    </a:moveTo>
                    <a:lnTo>
                      <a:pt x="0" y="265"/>
                    </a:lnTo>
                    <a:lnTo>
                      <a:pt x="0" y="0"/>
                    </a:lnTo>
                    <a:lnTo>
                      <a:pt x="206" y="0"/>
                    </a:lnTo>
                    <a:lnTo>
                      <a:pt x="206" y="149"/>
                    </a:lnTo>
                  </a:path>
                </a:pathLst>
              </a:custGeom>
              <a:solidFill>
                <a:schemeClr val="bg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21" name="Rectangle 133"/>
              <p:cNvSpPr>
                <a:spLocks noChangeArrowheads="1"/>
              </p:cNvSpPr>
              <p:nvPr/>
            </p:nvSpPr>
            <p:spPr bwMode="auto">
              <a:xfrm>
                <a:off x="1428" y="1386"/>
                <a:ext cx="21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078" tIns="17779" rIns="34078" bIns="17779">
                <a:spAutoFit/>
              </a:bodyPr>
              <a:lstStyle>
                <a:lvl1pPr algn="l" defTabSz="1365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9863" indent="-357188" algn="l" defTabSz="136525" eaLnBrk="0" hangingPunct="0">
                  <a:spcAft>
                    <a:spcPct val="20000"/>
                  </a:spcAft>
                  <a:buChar char="•"/>
                  <a:defRPr sz="2000">
                    <a:solidFill>
                      <a:schemeClr val="bg2"/>
                    </a:solidFill>
                    <a:latin typeface="Arial" pitchFamily="34" charset="0"/>
                    <a:cs typeface="Arial" pitchFamily="34" charset="0"/>
                  </a:defRPr>
                </a:lvl2pPr>
                <a:lvl3pPr marL="341313" indent="-363538"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2763" indent="-350838" algn="l" defTabSz="136525" eaLnBrk="0" hangingPunct="0">
                  <a:spcAft>
                    <a:spcPct val="20000"/>
                  </a:spcAft>
                  <a:buChar char="•"/>
                  <a:defRPr sz="2000">
                    <a:solidFill>
                      <a:schemeClr val="bg2"/>
                    </a:solidFill>
                    <a:latin typeface="Arial" pitchFamily="34" charset="0"/>
                    <a:cs typeface="Arial" pitchFamily="34" charset="0"/>
                  </a:defRPr>
                </a:lvl4pPr>
                <a:lvl5pPr marL="682625" indent="-360363"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1398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15970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0542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5114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50000"/>
                  </a:spcBef>
                  <a:spcAft>
                    <a:spcPct val="0"/>
                  </a:spcAft>
                  <a:buSzTx/>
                  <a:buFontTx/>
                  <a:buNone/>
                </a:pPr>
                <a:r>
                  <a:rPr lang="en-US" altLang="zh-CN" sz="1200">
                    <a:solidFill>
                      <a:schemeClr val="tx1"/>
                    </a:solidFill>
                    <a:latin typeface="宋体" pitchFamily="2" charset="-122"/>
                    <a:ea typeface="宋体" pitchFamily="2" charset="-122"/>
                  </a:rPr>
                  <a:t>2</a:t>
                </a:r>
                <a:r>
                  <a:rPr lang="zh-CN" altLang="en-US" sz="1200">
                    <a:solidFill>
                      <a:schemeClr val="tx1"/>
                    </a:solidFill>
                    <a:latin typeface="宋体" pitchFamily="2" charset="-122"/>
                    <a:ea typeface="宋体" pitchFamily="2" charset="-122"/>
                  </a:rPr>
                  <a:t>月底</a:t>
                </a:r>
              </a:p>
            </p:txBody>
          </p:sp>
          <p:sp>
            <p:nvSpPr>
              <p:cNvPr id="69722" name="Arc 134"/>
              <p:cNvSpPr>
                <a:spLocks/>
              </p:cNvSpPr>
              <p:nvPr/>
            </p:nvSpPr>
            <p:spPr bwMode="auto">
              <a:xfrm rot="10800000">
                <a:off x="1596" y="1504"/>
                <a:ext cx="48" cy="58"/>
              </a:xfrm>
              <a:custGeom>
                <a:avLst/>
                <a:gdLst>
                  <a:gd name="T0" fmla="*/ 0 w 21571"/>
                  <a:gd name="T1" fmla="*/ 55 h 21595"/>
                  <a:gd name="T2" fmla="*/ 47 w 21571"/>
                  <a:gd name="T3" fmla="*/ 0 h 21595"/>
                  <a:gd name="T4" fmla="*/ 48 w 21571"/>
                  <a:gd name="T5" fmla="*/ 58 h 21595"/>
                  <a:gd name="T6" fmla="*/ 0 60000 65536"/>
                  <a:gd name="T7" fmla="*/ 0 60000 65536"/>
                  <a:gd name="T8" fmla="*/ 0 60000 65536"/>
                </a:gdLst>
                <a:ahLst/>
                <a:cxnLst>
                  <a:cxn ang="T6">
                    <a:pos x="T0" y="T1"/>
                  </a:cxn>
                  <a:cxn ang="T7">
                    <a:pos x="T2" y="T3"/>
                  </a:cxn>
                  <a:cxn ang="T8">
                    <a:pos x="T4" y="T5"/>
                  </a:cxn>
                </a:cxnLst>
                <a:rect l="0" t="0" r="r" b="b"/>
                <a:pathLst>
                  <a:path w="21571" h="21595" fill="none" extrusionOk="0">
                    <a:moveTo>
                      <a:pt x="-1" y="20478"/>
                    </a:moveTo>
                    <a:cubicBezTo>
                      <a:pt x="584" y="9172"/>
                      <a:pt x="9801" y="235"/>
                      <a:pt x="21120" y="-1"/>
                    </a:cubicBezTo>
                  </a:path>
                  <a:path w="21571" h="21595" stroke="0" extrusionOk="0">
                    <a:moveTo>
                      <a:pt x="-1" y="20478"/>
                    </a:moveTo>
                    <a:cubicBezTo>
                      <a:pt x="584" y="9172"/>
                      <a:pt x="9801" y="235"/>
                      <a:pt x="21120" y="-1"/>
                    </a:cubicBezTo>
                    <a:lnTo>
                      <a:pt x="21571" y="21595"/>
                    </a:lnTo>
                    <a:lnTo>
                      <a:pt x="-1" y="20478"/>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23" name="Arc 135"/>
              <p:cNvSpPr>
                <a:spLocks/>
              </p:cNvSpPr>
              <p:nvPr/>
            </p:nvSpPr>
            <p:spPr bwMode="auto">
              <a:xfrm rot="10800000">
                <a:off x="1539" y="1570"/>
                <a:ext cx="49" cy="58"/>
              </a:xfrm>
              <a:custGeom>
                <a:avLst/>
                <a:gdLst>
                  <a:gd name="T0" fmla="*/ 0 w 21571"/>
                  <a:gd name="T1" fmla="*/ 55 h 21596"/>
                  <a:gd name="T2" fmla="*/ 48 w 21571"/>
                  <a:gd name="T3" fmla="*/ 0 h 21596"/>
                  <a:gd name="T4" fmla="*/ 49 w 21571"/>
                  <a:gd name="T5" fmla="*/ 58 h 21596"/>
                  <a:gd name="T6" fmla="*/ 0 60000 65536"/>
                  <a:gd name="T7" fmla="*/ 0 60000 65536"/>
                  <a:gd name="T8" fmla="*/ 0 60000 65536"/>
                </a:gdLst>
                <a:ahLst/>
                <a:cxnLst>
                  <a:cxn ang="T6">
                    <a:pos x="T0" y="T1"/>
                  </a:cxn>
                  <a:cxn ang="T7">
                    <a:pos x="T2" y="T3"/>
                  </a:cxn>
                  <a:cxn ang="T8">
                    <a:pos x="T4" y="T5"/>
                  </a:cxn>
                </a:cxnLst>
                <a:rect l="0" t="0" r="r" b="b"/>
                <a:pathLst>
                  <a:path w="21571" h="21596" fill="none" extrusionOk="0">
                    <a:moveTo>
                      <a:pt x="-1" y="20479"/>
                    </a:moveTo>
                    <a:cubicBezTo>
                      <a:pt x="585" y="9169"/>
                      <a:pt x="9806" y="231"/>
                      <a:pt x="21130" y="0"/>
                    </a:cubicBezTo>
                  </a:path>
                  <a:path w="21571" h="21596" stroke="0" extrusionOk="0">
                    <a:moveTo>
                      <a:pt x="-1" y="20479"/>
                    </a:moveTo>
                    <a:cubicBezTo>
                      <a:pt x="585" y="9169"/>
                      <a:pt x="9806" y="231"/>
                      <a:pt x="21130" y="0"/>
                    </a:cubicBezTo>
                    <a:lnTo>
                      <a:pt x="21571" y="21596"/>
                    </a:lnTo>
                    <a:lnTo>
                      <a:pt x="-1" y="20479"/>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24" name="Arc 136"/>
              <p:cNvSpPr>
                <a:spLocks/>
              </p:cNvSpPr>
              <p:nvPr/>
            </p:nvSpPr>
            <p:spPr bwMode="auto">
              <a:xfrm rot="10800000">
                <a:off x="1539" y="1504"/>
                <a:ext cx="105" cy="124"/>
              </a:xfrm>
              <a:custGeom>
                <a:avLst/>
                <a:gdLst>
                  <a:gd name="T0" fmla="*/ 0 w 21594"/>
                  <a:gd name="T1" fmla="*/ 121 h 21599"/>
                  <a:gd name="T2" fmla="*/ 104 w 21594"/>
                  <a:gd name="T3" fmla="*/ 0 h 21599"/>
                  <a:gd name="T4" fmla="*/ 105 w 21594"/>
                  <a:gd name="T5" fmla="*/ 124 h 21599"/>
                  <a:gd name="T6" fmla="*/ 0 60000 65536"/>
                  <a:gd name="T7" fmla="*/ 0 60000 65536"/>
                  <a:gd name="T8" fmla="*/ 0 60000 65536"/>
                </a:gdLst>
                <a:ahLst/>
                <a:cxnLst>
                  <a:cxn ang="T6">
                    <a:pos x="T0" y="T1"/>
                  </a:cxn>
                  <a:cxn ang="T7">
                    <a:pos x="T2" y="T3"/>
                  </a:cxn>
                  <a:cxn ang="T8">
                    <a:pos x="T4" y="T5"/>
                  </a:cxn>
                </a:cxnLst>
                <a:rect l="0" t="0" r="r" b="b"/>
                <a:pathLst>
                  <a:path w="21594" h="21599" fill="none" extrusionOk="0">
                    <a:moveTo>
                      <a:pt x="0" y="21077"/>
                    </a:moveTo>
                    <a:cubicBezTo>
                      <a:pt x="281" y="9434"/>
                      <a:pt x="9742" y="111"/>
                      <a:pt x="21387" y="-1"/>
                    </a:cubicBezTo>
                  </a:path>
                  <a:path w="21594" h="21599" stroke="0" extrusionOk="0">
                    <a:moveTo>
                      <a:pt x="0" y="21077"/>
                    </a:moveTo>
                    <a:cubicBezTo>
                      <a:pt x="281" y="9434"/>
                      <a:pt x="9742" y="111"/>
                      <a:pt x="21387" y="-1"/>
                    </a:cubicBezTo>
                    <a:lnTo>
                      <a:pt x="21594" y="21599"/>
                    </a:lnTo>
                    <a:lnTo>
                      <a:pt x="0" y="21077"/>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9672" name="Group 137"/>
            <p:cNvGrpSpPr>
              <a:grpSpLocks/>
            </p:cNvGrpSpPr>
            <p:nvPr/>
          </p:nvGrpSpPr>
          <p:grpSpPr bwMode="auto">
            <a:xfrm>
              <a:off x="4234" y="1003"/>
              <a:ext cx="303" cy="321"/>
              <a:chOff x="1428" y="1359"/>
              <a:chExt cx="219" cy="269"/>
            </a:xfrm>
          </p:grpSpPr>
          <p:sp>
            <p:nvSpPr>
              <p:cNvPr id="69715" name="Freeform 138"/>
              <p:cNvSpPr>
                <a:spLocks/>
              </p:cNvSpPr>
              <p:nvPr/>
            </p:nvSpPr>
            <p:spPr bwMode="auto">
              <a:xfrm>
                <a:off x="1434" y="1359"/>
                <a:ext cx="207" cy="266"/>
              </a:xfrm>
              <a:custGeom>
                <a:avLst/>
                <a:gdLst>
                  <a:gd name="T0" fmla="*/ 112 w 207"/>
                  <a:gd name="T1" fmla="*/ 265 h 266"/>
                  <a:gd name="T2" fmla="*/ 0 w 207"/>
                  <a:gd name="T3" fmla="*/ 265 h 266"/>
                  <a:gd name="T4" fmla="*/ 0 w 207"/>
                  <a:gd name="T5" fmla="*/ 0 h 266"/>
                  <a:gd name="T6" fmla="*/ 206 w 207"/>
                  <a:gd name="T7" fmla="*/ 0 h 266"/>
                  <a:gd name="T8" fmla="*/ 206 w 207"/>
                  <a:gd name="T9" fmla="*/ 149 h 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66">
                    <a:moveTo>
                      <a:pt x="112" y="265"/>
                    </a:moveTo>
                    <a:lnTo>
                      <a:pt x="0" y="265"/>
                    </a:lnTo>
                    <a:lnTo>
                      <a:pt x="0" y="0"/>
                    </a:lnTo>
                    <a:lnTo>
                      <a:pt x="206" y="0"/>
                    </a:lnTo>
                    <a:lnTo>
                      <a:pt x="206" y="149"/>
                    </a:lnTo>
                  </a:path>
                </a:pathLst>
              </a:custGeom>
              <a:solidFill>
                <a:schemeClr val="bg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16" name="Rectangle 139"/>
              <p:cNvSpPr>
                <a:spLocks noChangeArrowheads="1"/>
              </p:cNvSpPr>
              <p:nvPr/>
            </p:nvSpPr>
            <p:spPr bwMode="auto">
              <a:xfrm>
                <a:off x="1428" y="1386"/>
                <a:ext cx="21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078" tIns="17779" rIns="34078" bIns="17779">
                <a:spAutoFit/>
              </a:bodyPr>
              <a:lstStyle>
                <a:lvl1pPr algn="l" defTabSz="1365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9863" indent="-357188" algn="l" defTabSz="136525" eaLnBrk="0" hangingPunct="0">
                  <a:spcAft>
                    <a:spcPct val="20000"/>
                  </a:spcAft>
                  <a:buChar char="•"/>
                  <a:defRPr sz="2000">
                    <a:solidFill>
                      <a:schemeClr val="bg2"/>
                    </a:solidFill>
                    <a:latin typeface="Arial" pitchFamily="34" charset="0"/>
                    <a:cs typeface="Arial" pitchFamily="34" charset="0"/>
                  </a:defRPr>
                </a:lvl2pPr>
                <a:lvl3pPr marL="341313" indent="-363538"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2763" indent="-350838" algn="l" defTabSz="136525" eaLnBrk="0" hangingPunct="0">
                  <a:spcAft>
                    <a:spcPct val="20000"/>
                  </a:spcAft>
                  <a:buChar char="•"/>
                  <a:defRPr sz="2000">
                    <a:solidFill>
                      <a:schemeClr val="bg2"/>
                    </a:solidFill>
                    <a:latin typeface="Arial" pitchFamily="34" charset="0"/>
                    <a:cs typeface="Arial" pitchFamily="34" charset="0"/>
                  </a:defRPr>
                </a:lvl4pPr>
                <a:lvl5pPr marL="682625" indent="-360363"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1398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15970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0542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5114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50000"/>
                  </a:spcBef>
                  <a:spcAft>
                    <a:spcPct val="0"/>
                  </a:spcAft>
                  <a:buSzTx/>
                  <a:buFontTx/>
                  <a:buNone/>
                </a:pPr>
                <a:r>
                  <a:rPr lang="en-US" altLang="zh-CN" sz="1200">
                    <a:solidFill>
                      <a:schemeClr val="tx1"/>
                    </a:solidFill>
                    <a:latin typeface="宋体" pitchFamily="2" charset="-122"/>
                    <a:ea typeface="宋体" pitchFamily="2" charset="-122"/>
                  </a:rPr>
                  <a:t>4</a:t>
                </a:r>
                <a:r>
                  <a:rPr lang="zh-CN" altLang="en-US" sz="1200">
                    <a:solidFill>
                      <a:schemeClr val="tx1"/>
                    </a:solidFill>
                    <a:latin typeface="宋体" pitchFamily="2" charset="-122"/>
                    <a:ea typeface="宋体" pitchFamily="2" charset="-122"/>
                  </a:rPr>
                  <a:t>月底</a:t>
                </a:r>
              </a:p>
            </p:txBody>
          </p:sp>
          <p:sp>
            <p:nvSpPr>
              <p:cNvPr id="69717" name="Arc 140"/>
              <p:cNvSpPr>
                <a:spLocks/>
              </p:cNvSpPr>
              <p:nvPr/>
            </p:nvSpPr>
            <p:spPr bwMode="auto">
              <a:xfrm rot="10800000">
                <a:off x="1596" y="1504"/>
                <a:ext cx="48" cy="58"/>
              </a:xfrm>
              <a:custGeom>
                <a:avLst/>
                <a:gdLst>
                  <a:gd name="T0" fmla="*/ 0 w 21571"/>
                  <a:gd name="T1" fmla="*/ 55 h 21595"/>
                  <a:gd name="T2" fmla="*/ 47 w 21571"/>
                  <a:gd name="T3" fmla="*/ 0 h 21595"/>
                  <a:gd name="T4" fmla="*/ 48 w 21571"/>
                  <a:gd name="T5" fmla="*/ 58 h 21595"/>
                  <a:gd name="T6" fmla="*/ 0 60000 65536"/>
                  <a:gd name="T7" fmla="*/ 0 60000 65536"/>
                  <a:gd name="T8" fmla="*/ 0 60000 65536"/>
                </a:gdLst>
                <a:ahLst/>
                <a:cxnLst>
                  <a:cxn ang="T6">
                    <a:pos x="T0" y="T1"/>
                  </a:cxn>
                  <a:cxn ang="T7">
                    <a:pos x="T2" y="T3"/>
                  </a:cxn>
                  <a:cxn ang="T8">
                    <a:pos x="T4" y="T5"/>
                  </a:cxn>
                </a:cxnLst>
                <a:rect l="0" t="0" r="r" b="b"/>
                <a:pathLst>
                  <a:path w="21571" h="21595" fill="none" extrusionOk="0">
                    <a:moveTo>
                      <a:pt x="-1" y="20478"/>
                    </a:moveTo>
                    <a:cubicBezTo>
                      <a:pt x="584" y="9172"/>
                      <a:pt x="9801" y="235"/>
                      <a:pt x="21120" y="-1"/>
                    </a:cubicBezTo>
                  </a:path>
                  <a:path w="21571" h="21595" stroke="0" extrusionOk="0">
                    <a:moveTo>
                      <a:pt x="-1" y="20478"/>
                    </a:moveTo>
                    <a:cubicBezTo>
                      <a:pt x="584" y="9172"/>
                      <a:pt x="9801" y="235"/>
                      <a:pt x="21120" y="-1"/>
                    </a:cubicBezTo>
                    <a:lnTo>
                      <a:pt x="21571" y="21595"/>
                    </a:lnTo>
                    <a:lnTo>
                      <a:pt x="-1" y="20478"/>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18" name="Arc 141"/>
              <p:cNvSpPr>
                <a:spLocks/>
              </p:cNvSpPr>
              <p:nvPr/>
            </p:nvSpPr>
            <p:spPr bwMode="auto">
              <a:xfrm rot="10800000">
                <a:off x="1539" y="1570"/>
                <a:ext cx="49" cy="58"/>
              </a:xfrm>
              <a:custGeom>
                <a:avLst/>
                <a:gdLst>
                  <a:gd name="T0" fmla="*/ 0 w 21571"/>
                  <a:gd name="T1" fmla="*/ 55 h 21596"/>
                  <a:gd name="T2" fmla="*/ 48 w 21571"/>
                  <a:gd name="T3" fmla="*/ 0 h 21596"/>
                  <a:gd name="T4" fmla="*/ 49 w 21571"/>
                  <a:gd name="T5" fmla="*/ 58 h 21596"/>
                  <a:gd name="T6" fmla="*/ 0 60000 65536"/>
                  <a:gd name="T7" fmla="*/ 0 60000 65536"/>
                  <a:gd name="T8" fmla="*/ 0 60000 65536"/>
                </a:gdLst>
                <a:ahLst/>
                <a:cxnLst>
                  <a:cxn ang="T6">
                    <a:pos x="T0" y="T1"/>
                  </a:cxn>
                  <a:cxn ang="T7">
                    <a:pos x="T2" y="T3"/>
                  </a:cxn>
                  <a:cxn ang="T8">
                    <a:pos x="T4" y="T5"/>
                  </a:cxn>
                </a:cxnLst>
                <a:rect l="0" t="0" r="r" b="b"/>
                <a:pathLst>
                  <a:path w="21571" h="21596" fill="none" extrusionOk="0">
                    <a:moveTo>
                      <a:pt x="-1" y="20479"/>
                    </a:moveTo>
                    <a:cubicBezTo>
                      <a:pt x="585" y="9169"/>
                      <a:pt x="9806" y="231"/>
                      <a:pt x="21130" y="0"/>
                    </a:cubicBezTo>
                  </a:path>
                  <a:path w="21571" h="21596" stroke="0" extrusionOk="0">
                    <a:moveTo>
                      <a:pt x="-1" y="20479"/>
                    </a:moveTo>
                    <a:cubicBezTo>
                      <a:pt x="585" y="9169"/>
                      <a:pt x="9806" y="231"/>
                      <a:pt x="21130" y="0"/>
                    </a:cubicBezTo>
                    <a:lnTo>
                      <a:pt x="21571" y="21596"/>
                    </a:lnTo>
                    <a:lnTo>
                      <a:pt x="-1" y="20479"/>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19" name="Arc 142"/>
              <p:cNvSpPr>
                <a:spLocks/>
              </p:cNvSpPr>
              <p:nvPr/>
            </p:nvSpPr>
            <p:spPr bwMode="auto">
              <a:xfrm rot="10800000">
                <a:off x="1539" y="1504"/>
                <a:ext cx="105" cy="124"/>
              </a:xfrm>
              <a:custGeom>
                <a:avLst/>
                <a:gdLst>
                  <a:gd name="T0" fmla="*/ 0 w 21594"/>
                  <a:gd name="T1" fmla="*/ 121 h 21599"/>
                  <a:gd name="T2" fmla="*/ 104 w 21594"/>
                  <a:gd name="T3" fmla="*/ 0 h 21599"/>
                  <a:gd name="T4" fmla="*/ 105 w 21594"/>
                  <a:gd name="T5" fmla="*/ 124 h 21599"/>
                  <a:gd name="T6" fmla="*/ 0 60000 65536"/>
                  <a:gd name="T7" fmla="*/ 0 60000 65536"/>
                  <a:gd name="T8" fmla="*/ 0 60000 65536"/>
                </a:gdLst>
                <a:ahLst/>
                <a:cxnLst>
                  <a:cxn ang="T6">
                    <a:pos x="T0" y="T1"/>
                  </a:cxn>
                  <a:cxn ang="T7">
                    <a:pos x="T2" y="T3"/>
                  </a:cxn>
                  <a:cxn ang="T8">
                    <a:pos x="T4" y="T5"/>
                  </a:cxn>
                </a:cxnLst>
                <a:rect l="0" t="0" r="r" b="b"/>
                <a:pathLst>
                  <a:path w="21594" h="21599" fill="none" extrusionOk="0">
                    <a:moveTo>
                      <a:pt x="0" y="21077"/>
                    </a:moveTo>
                    <a:cubicBezTo>
                      <a:pt x="281" y="9434"/>
                      <a:pt x="9742" y="111"/>
                      <a:pt x="21387" y="-1"/>
                    </a:cubicBezTo>
                  </a:path>
                  <a:path w="21594" h="21599" stroke="0" extrusionOk="0">
                    <a:moveTo>
                      <a:pt x="0" y="21077"/>
                    </a:moveTo>
                    <a:cubicBezTo>
                      <a:pt x="281" y="9434"/>
                      <a:pt x="9742" y="111"/>
                      <a:pt x="21387" y="-1"/>
                    </a:cubicBezTo>
                    <a:lnTo>
                      <a:pt x="21594" y="21599"/>
                    </a:lnTo>
                    <a:lnTo>
                      <a:pt x="0" y="21077"/>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9673" name="Group 143"/>
            <p:cNvGrpSpPr>
              <a:grpSpLocks/>
            </p:cNvGrpSpPr>
            <p:nvPr/>
          </p:nvGrpSpPr>
          <p:grpSpPr bwMode="auto">
            <a:xfrm>
              <a:off x="2968" y="996"/>
              <a:ext cx="303" cy="321"/>
              <a:chOff x="1428" y="1359"/>
              <a:chExt cx="219" cy="269"/>
            </a:xfrm>
          </p:grpSpPr>
          <p:sp>
            <p:nvSpPr>
              <p:cNvPr id="69710" name="Freeform 144"/>
              <p:cNvSpPr>
                <a:spLocks/>
              </p:cNvSpPr>
              <p:nvPr/>
            </p:nvSpPr>
            <p:spPr bwMode="auto">
              <a:xfrm>
                <a:off x="1434" y="1359"/>
                <a:ext cx="207" cy="266"/>
              </a:xfrm>
              <a:custGeom>
                <a:avLst/>
                <a:gdLst>
                  <a:gd name="T0" fmla="*/ 112 w 207"/>
                  <a:gd name="T1" fmla="*/ 265 h 266"/>
                  <a:gd name="T2" fmla="*/ 0 w 207"/>
                  <a:gd name="T3" fmla="*/ 265 h 266"/>
                  <a:gd name="T4" fmla="*/ 0 w 207"/>
                  <a:gd name="T5" fmla="*/ 0 h 266"/>
                  <a:gd name="T6" fmla="*/ 206 w 207"/>
                  <a:gd name="T7" fmla="*/ 0 h 266"/>
                  <a:gd name="T8" fmla="*/ 206 w 207"/>
                  <a:gd name="T9" fmla="*/ 149 h 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66">
                    <a:moveTo>
                      <a:pt x="112" y="265"/>
                    </a:moveTo>
                    <a:lnTo>
                      <a:pt x="0" y="265"/>
                    </a:lnTo>
                    <a:lnTo>
                      <a:pt x="0" y="0"/>
                    </a:lnTo>
                    <a:lnTo>
                      <a:pt x="206" y="0"/>
                    </a:lnTo>
                    <a:lnTo>
                      <a:pt x="206" y="149"/>
                    </a:lnTo>
                  </a:path>
                </a:pathLst>
              </a:custGeom>
              <a:solidFill>
                <a:schemeClr val="bg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11" name="Rectangle 145"/>
              <p:cNvSpPr>
                <a:spLocks noChangeArrowheads="1"/>
              </p:cNvSpPr>
              <p:nvPr/>
            </p:nvSpPr>
            <p:spPr bwMode="auto">
              <a:xfrm>
                <a:off x="1428" y="1386"/>
                <a:ext cx="21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078" tIns="17779" rIns="34078" bIns="17779">
                <a:spAutoFit/>
              </a:bodyPr>
              <a:lstStyle>
                <a:lvl1pPr algn="l" defTabSz="1365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9863" indent="-357188" algn="l" defTabSz="136525" eaLnBrk="0" hangingPunct="0">
                  <a:spcAft>
                    <a:spcPct val="20000"/>
                  </a:spcAft>
                  <a:buChar char="•"/>
                  <a:defRPr sz="2000">
                    <a:solidFill>
                      <a:schemeClr val="bg2"/>
                    </a:solidFill>
                    <a:latin typeface="Arial" pitchFamily="34" charset="0"/>
                    <a:cs typeface="Arial" pitchFamily="34" charset="0"/>
                  </a:defRPr>
                </a:lvl2pPr>
                <a:lvl3pPr marL="341313" indent="-363538"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2763" indent="-350838" algn="l" defTabSz="136525" eaLnBrk="0" hangingPunct="0">
                  <a:spcAft>
                    <a:spcPct val="20000"/>
                  </a:spcAft>
                  <a:buChar char="•"/>
                  <a:defRPr sz="2000">
                    <a:solidFill>
                      <a:schemeClr val="bg2"/>
                    </a:solidFill>
                    <a:latin typeface="Arial" pitchFamily="34" charset="0"/>
                    <a:cs typeface="Arial" pitchFamily="34" charset="0"/>
                  </a:defRPr>
                </a:lvl4pPr>
                <a:lvl5pPr marL="682625" indent="-360363"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1398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15970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0542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5114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50000"/>
                  </a:spcBef>
                  <a:spcAft>
                    <a:spcPct val="0"/>
                  </a:spcAft>
                  <a:buSzTx/>
                  <a:buFontTx/>
                  <a:buNone/>
                </a:pPr>
                <a:r>
                  <a:rPr lang="en-US" altLang="zh-CN" sz="1200">
                    <a:solidFill>
                      <a:schemeClr val="tx1"/>
                    </a:solidFill>
                    <a:latin typeface="宋体" pitchFamily="2" charset="-122"/>
                    <a:ea typeface="宋体" pitchFamily="2" charset="-122"/>
                  </a:rPr>
                  <a:t>1</a:t>
                </a:r>
                <a:r>
                  <a:rPr lang="zh-CN" altLang="en-US" sz="1200">
                    <a:solidFill>
                      <a:schemeClr val="tx1"/>
                    </a:solidFill>
                    <a:latin typeface="宋体" pitchFamily="2" charset="-122"/>
                    <a:ea typeface="宋体" pitchFamily="2" charset="-122"/>
                  </a:rPr>
                  <a:t>月底</a:t>
                </a:r>
              </a:p>
            </p:txBody>
          </p:sp>
          <p:sp>
            <p:nvSpPr>
              <p:cNvPr id="69712" name="Arc 146"/>
              <p:cNvSpPr>
                <a:spLocks/>
              </p:cNvSpPr>
              <p:nvPr/>
            </p:nvSpPr>
            <p:spPr bwMode="auto">
              <a:xfrm rot="10800000">
                <a:off x="1596" y="1504"/>
                <a:ext cx="48" cy="58"/>
              </a:xfrm>
              <a:custGeom>
                <a:avLst/>
                <a:gdLst>
                  <a:gd name="T0" fmla="*/ 0 w 21571"/>
                  <a:gd name="T1" fmla="*/ 55 h 21595"/>
                  <a:gd name="T2" fmla="*/ 47 w 21571"/>
                  <a:gd name="T3" fmla="*/ 0 h 21595"/>
                  <a:gd name="T4" fmla="*/ 48 w 21571"/>
                  <a:gd name="T5" fmla="*/ 58 h 21595"/>
                  <a:gd name="T6" fmla="*/ 0 60000 65536"/>
                  <a:gd name="T7" fmla="*/ 0 60000 65536"/>
                  <a:gd name="T8" fmla="*/ 0 60000 65536"/>
                </a:gdLst>
                <a:ahLst/>
                <a:cxnLst>
                  <a:cxn ang="T6">
                    <a:pos x="T0" y="T1"/>
                  </a:cxn>
                  <a:cxn ang="T7">
                    <a:pos x="T2" y="T3"/>
                  </a:cxn>
                  <a:cxn ang="T8">
                    <a:pos x="T4" y="T5"/>
                  </a:cxn>
                </a:cxnLst>
                <a:rect l="0" t="0" r="r" b="b"/>
                <a:pathLst>
                  <a:path w="21571" h="21595" fill="none" extrusionOk="0">
                    <a:moveTo>
                      <a:pt x="-1" y="20478"/>
                    </a:moveTo>
                    <a:cubicBezTo>
                      <a:pt x="584" y="9172"/>
                      <a:pt x="9801" y="235"/>
                      <a:pt x="21120" y="-1"/>
                    </a:cubicBezTo>
                  </a:path>
                  <a:path w="21571" h="21595" stroke="0" extrusionOk="0">
                    <a:moveTo>
                      <a:pt x="-1" y="20478"/>
                    </a:moveTo>
                    <a:cubicBezTo>
                      <a:pt x="584" y="9172"/>
                      <a:pt x="9801" y="235"/>
                      <a:pt x="21120" y="-1"/>
                    </a:cubicBezTo>
                    <a:lnTo>
                      <a:pt x="21571" y="21595"/>
                    </a:lnTo>
                    <a:lnTo>
                      <a:pt x="-1" y="20478"/>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13" name="Arc 147"/>
              <p:cNvSpPr>
                <a:spLocks/>
              </p:cNvSpPr>
              <p:nvPr/>
            </p:nvSpPr>
            <p:spPr bwMode="auto">
              <a:xfrm rot="10800000">
                <a:off x="1539" y="1570"/>
                <a:ext cx="49" cy="58"/>
              </a:xfrm>
              <a:custGeom>
                <a:avLst/>
                <a:gdLst>
                  <a:gd name="T0" fmla="*/ 0 w 21571"/>
                  <a:gd name="T1" fmla="*/ 55 h 21596"/>
                  <a:gd name="T2" fmla="*/ 48 w 21571"/>
                  <a:gd name="T3" fmla="*/ 0 h 21596"/>
                  <a:gd name="T4" fmla="*/ 49 w 21571"/>
                  <a:gd name="T5" fmla="*/ 58 h 21596"/>
                  <a:gd name="T6" fmla="*/ 0 60000 65536"/>
                  <a:gd name="T7" fmla="*/ 0 60000 65536"/>
                  <a:gd name="T8" fmla="*/ 0 60000 65536"/>
                </a:gdLst>
                <a:ahLst/>
                <a:cxnLst>
                  <a:cxn ang="T6">
                    <a:pos x="T0" y="T1"/>
                  </a:cxn>
                  <a:cxn ang="T7">
                    <a:pos x="T2" y="T3"/>
                  </a:cxn>
                  <a:cxn ang="T8">
                    <a:pos x="T4" y="T5"/>
                  </a:cxn>
                </a:cxnLst>
                <a:rect l="0" t="0" r="r" b="b"/>
                <a:pathLst>
                  <a:path w="21571" h="21596" fill="none" extrusionOk="0">
                    <a:moveTo>
                      <a:pt x="-1" y="20479"/>
                    </a:moveTo>
                    <a:cubicBezTo>
                      <a:pt x="585" y="9169"/>
                      <a:pt x="9806" y="231"/>
                      <a:pt x="21130" y="0"/>
                    </a:cubicBezTo>
                  </a:path>
                  <a:path w="21571" h="21596" stroke="0" extrusionOk="0">
                    <a:moveTo>
                      <a:pt x="-1" y="20479"/>
                    </a:moveTo>
                    <a:cubicBezTo>
                      <a:pt x="585" y="9169"/>
                      <a:pt x="9806" y="231"/>
                      <a:pt x="21130" y="0"/>
                    </a:cubicBezTo>
                    <a:lnTo>
                      <a:pt x="21571" y="21596"/>
                    </a:lnTo>
                    <a:lnTo>
                      <a:pt x="-1" y="20479"/>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14" name="Arc 148"/>
              <p:cNvSpPr>
                <a:spLocks/>
              </p:cNvSpPr>
              <p:nvPr/>
            </p:nvSpPr>
            <p:spPr bwMode="auto">
              <a:xfrm rot="10800000">
                <a:off x="1539" y="1504"/>
                <a:ext cx="105" cy="124"/>
              </a:xfrm>
              <a:custGeom>
                <a:avLst/>
                <a:gdLst>
                  <a:gd name="T0" fmla="*/ 0 w 21594"/>
                  <a:gd name="T1" fmla="*/ 121 h 21599"/>
                  <a:gd name="T2" fmla="*/ 104 w 21594"/>
                  <a:gd name="T3" fmla="*/ 0 h 21599"/>
                  <a:gd name="T4" fmla="*/ 105 w 21594"/>
                  <a:gd name="T5" fmla="*/ 124 h 21599"/>
                  <a:gd name="T6" fmla="*/ 0 60000 65536"/>
                  <a:gd name="T7" fmla="*/ 0 60000 65536"/>
                  <a:gd name="T8" fmla="*/ 0 60000 65536"/>
                </a:gdLst>
                <a:ahLst/>
                <a:cxnLst>
                  <a:cxn ang="T6">
                    <a:pos x="T0" y="T1"/>
                  </a:cxn>
                  <a:cxn ang="T7">
                    <a:pos x="T2" y="T3"/>
                  </a:cxn>
                  <a:cxn ang="T8">
                    <a:pos x="T4" y="T5"/>
                  </a:cxn>
                </a:cxnLst>
                <a:rect l="0" t="0" r="r" b="b"/>
                <a:pathLst>
                  <a:path w="21594" h="21599" fill="none" extrusionOk="0">
                    <a:moveTo>
                      <a:pt x="0" y="21077"/>
                    </a:moveTo>
                    <a:cubicBezTo>
                      <a:pt x="281" y="9434"/>
                      <a:pt x="9742" y="111"/>
                      <a:pt x="21387" y="-1"/>
                    </a:cubicBezTo>
                  </a:path>
                  <a:path w="21594" h="21599" stroke="0" extrusionOk="0">
                    <a:moveTo>
                      <a:pt x="0" y="21077"/>
                    </a:moveTo>
                    <a:cubicBezTo>
                      <a:pt x="281" y="9434"/>
                      <a:pt x="9742" y="111"/>
                      <a:pt x="21387" y="-1"/>
                    </a:cubicBezTo>
                    <a:lnTo>
                      <a:pt x="21594" y="21599"/>
                    </a:lnTo>
                    <a:lnTo>
                      <a:pt x="0" y="21077"/>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9674" name="Group 149"/>
            <p:cNvGrpSpPr>
              <a:grpSpLocks/>
            </p:cNvGrpSpPr>
            <p:nvPr/>
          </p:nvGrpSpPr>
          <p:grpSpPr bwMode="auto">
            <a:xfrm>
              <a:off x="2461" y="998"/>
              <a:ext cx="303" cy="321"/>
              <a:chOff x="1428" y="1359"/>
              <a:chExt cx="219" cy="269"/>
            </a:xfrm>
          </p:grpSpPr>
          <p:sp>
            <p:nvSpPr>
              <p:cNvPr id="69705" name="Freeform 150"/>
              <p:cNvSpPr>
                <a:spLocks/>
              </p:cNvSpPr>
              <p:nvPr/>
            </p:nvSpPr>
            <p:spPr bwMode="auto">
              <a:xfrm>
                <a:off x="1434" y="1359"/>
                <a:ext cx="207" cy="266"/>
              </a:xfrm>
              <a:custGeom>
                <a:avLst/>
                <a:gdLst>
                  <a:gd name="T0" fmla="*/ 112 w 207"/>
                  <a:gd name="T1" fmla="*/ 265 h 266"/>
                  <a:gd name="T2" fmla="*/ 0 w 207"/>
                  <a:gd name="T3" fmla="*/ 265 h 266"/>
                  <a:gd name="T4" fmla="*/ 0 w 207"/>
                  <a:gd name="T5" fmla="*/ 0 h 266"/>
                  <a:gd name="T6" fmla="*/ 206 w 207"/>
                  <a:gd name="T7" fmla="*/ 0 h 266"/>
                  <a:gd name="T8" fmla="*/ 206 w 207"/>
                  <a:gd name="T9" fmla="*/ 149 h 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66">
                    <a:moveTo>
                      <a:pt x="112" y="265"/>
                    </a:moveTo>
                    <a:lnTo>
                      <a:pt x="0" y="265"/>
                    </a:lnTo>
                    <a:lnTo>
                      <a:pt x="0" y="0"/>
                    </a:lnTo>
                    <a:lnTo>
                      <a:pt x="206" y="0"/>
                    </a:lnTo>
                    <a:lnTo>
                      <a:pt x="206" y="149"/>
                    </a:lnTo>
                  </a:path>
                </a:pathLst>
              </a:custGeom>
              <a:solidFill>
                <a:schemeClr val="bg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06" name="Rectangle 151"/>
              <p:cNvSpPr>
                <a:spLocks noChangeArrowheads="1"/>
              </p:cNvSpPr>
              <p:nvPr/>
            </p:nvSpPr>
            <p:spPr bwMode="auto">
              <a:xfrm>
                <a:off x="1428" y="1386"/>
                <a:ext cx="219" cy="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078" tIns="17779" rIns="34078" bIns="17779">
                <a:spAutoFit/>
              </a:bodyPr>
              <a:lstStyle>
                <a:lvl1pPr algn="l" defTabSz="1365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9863" indent="-357188" algn="l" defTabSz="136525" eaLnBrk="0" hangingPunct="0">
                  <a:spcAft>
                    <a:spcPct val="20000"/>
                  </a:spcAft>
                  <a:buChar char="•"/>
                  <a:defRPr sz="2000">
                    <a:solidFill>
                      <a:schemeClr val="bg2"/>
                    </a:solidFill>
                    <a:latin typeface="Arial" pitchFamily="34" charset="0"/>
                    <a:cs typeface="Arial" pitchFamily="34" charset="0"/>
                  </a:defRPr>
                </a:lvl2pPr>
                <a:lvl3pPr marL="341313" indent="-363538"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2763" indent="-350838" algn="l" defTabSz="136525" eaLnBrk="0" hangingPunct="0">
                  <a:spcAft>
                    <a:spcPct val="20000"/>
                  </a:spcAft>
                  <a:buChar char="•"/>
                  <a:defRPr sz="2000">
                    <a:solidFill>
                      <a:schemeClr val="bg2"/>
                    </a:solidFill>
                    <a:latin typeface="Arial" pitchFamily="34" charset="0"/>
                    <a:cs typeface="Arial" pitchFamily="34" charset="0"/>
                  </a:defRPr>
                </a:lvl4pPr>
                <a:lvl5pPr marL="682625" indent="-360363"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1398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15970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0542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5114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50000"/>
                  </a:spcBef>
                  <a:spcAft>
                    <a:spcPct val="0"/>
                  </a:spcAft>
                  <a:buSzTx/>
                  <a:buFontTx/>
                  <a:buNone/>
                </a:pPr>
                <a:r>
                  <a:rPr lang="en-US" altLang="zh-CN" sz="1200">
                    <a:solidFill>
                      <a:schemeClr val="tx1"/>
                    </a:solidFill>
                    <a:latin typeface="宋体" pitchFamily="2" charset="-122"/>
                    <a:ea typeface="宋体" pitchFamily="2" charset="-122"/>
                  </a:rPr>
                  <a:t>12</a:t>
                </a:r>
                <a:r>
                  <a:rPr lang="zh-CN" altLang="en-US" sz="1200">
                    <a:solidFill>
                      <a:schemeClr val="tx1"/>
                    </a:solidFill>
                    <a:latin typeface="宋体" pitchFamily="2" charset="-122"/>
                    <a:ea typeface="宋体" pitchFamily="2" charset="-122"/>
                  </a:rPr>
                  <a:t>月底</a:t>
                </a:r>
              </a:p>
            </p:txBody>
          </p:sp>
          <p:sp>
            <p:nvSpPr>
              <p:cNvPr id="69707" name="Arc 152"/>
              <p:cNvSpPr>
                <a:spLocks/>
              </p:cNvSpPr>
              <p:nvPr/>
            </p:nvSpPr>
            <p:spPr bwMode="auto">
              <a:xfrm rot="10800000">
                <a:off x="1596" y="1504"/>
                <a:ext cx="48" cy="58"/>
              </a:xfrm>
              <a:custGeom>
                <a:avLst/>
                <a:gdLst>
                  <a:gd name="T0" fmla="*/ 0 w 21571"/>
                  <a:gd name="T1" fmla="*/ 55 h 21595"/>
                  <a:gd name="T2" fmla="*/ 47 w 21571"/>
                  <a:gd name="T3" fmla="*/ 0 h 21595"/>
                  <a:gd name="T4" fmla="*/ 48 w 21571"/>
                  <a:gd name="T5" fmla="*/ 58 h 21595"/>
                  <a:gd name="T6" fmla="*/ 0 60000 65536"/>
                  <a:gd name="T7" fmla="*/ 0 60000 65536"/>
                  <a:gd name="T8" fmla="*/ 0 60000 65536"/>
                </a:gdLst>
                <a:ahLst/>
                <a:cxnLst>
                  <a:cxn ang="T6">
                    <a:pos x="T0" y="T1"/>
                  </a:cxn>
                  <a:cxn ang="T7">
                    <a:pos x="T2" y="T3"/>
                  </a:cxn>
                  <a:cxn ang="T8">
                    <a:pos x="T4" y="T5"/>
                  </a:cxn>
                </a:cxnLst>
                <a:rect l="0" t="0" r="r" b="b"/>
                <a:pathLst>
                  <a:path w="21571" h="21595" fill="none" extrusionOk="0">
                    <a:moveTo>
                      <a:pt x="-1" y="20478"/>
                    </a:moveTo>
                    <a:cubicBezTo>
                      <a:pt x="584" y="9172"/>
                      <a:pt x="9801" y="235"/>
                      <a:pt x="21120" y="-1"/>
                    </a:cubicBezTo>
                  </a:path>
                  <a:path w="21571" h="21595" stroke="0" extrusionOk="0">
                    <a:moveTo>
                      <a:pt x="-1" y="20478"/>
                    </a:moveTo>
                    <a:cubicBezTo>
                      <a:pt x="584" y="9172"/>
                      <a:pt x="9801" y="235"/>
                      <a:pt x="21120" y="-1"/>
                    </a:cubicBezTo>
                    <a:lnTo>
                      <a:pt x="21571" y="21595"/>
                    </a:lnTo>
                    <a:lnTo>
                      <a:pt x="-1" y="20478"/>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08" name="Arc 153"/>
              <p:cNvSpPr>
                <a:spLocks/>
              </p:cNvSpPr>
              <p:nvPr/>
            </p:nvSpPr>
            <p:spPr bwMode="auto">
              <a:xfrm rot="10800000">
                <a:off x="1539" y="1570"/>
                <a:ext cx="49" cy="58"/>
              </a:xfrm>
              <a:custGeom>
                <a:avLst/>
                <a:gdLst>
                  <a:gd name="T0" fmla="*/ 0 w 21571"/>
                  <a:gd name="T1" fmla="*/ 55 h 21596"/>
                  <a:gd name="T2" fmla="*/ 48 w 21571"/>
                  <a:gd name="T3" fmla="*/ 0 h 21596"/>
                  <a:gd name="T4" fmla="*/ 49 w 21571"/>
                  <a:gd name="T5" fmla="*/ 58 h 21596"/>
                  <a:gd name="T6" fmla="*/ 0 60000 65536"/>
                  <a:gd name="T7" fmla="*/ 0 60000 65536"/>
                  <a:gd name="T8" fmla="*/ 0 60000 65536"/>
                </a:gdLst>
                <a:ahLst/>
                <a:cxnLst>
                  <a:cxn ang="T6">
                    <a:pos x="T0" y="T1"/>
                  </a:cxn>
                  <a:cxn ang="T7">
                    <a:pos x="T2" y="T3"/>
                  </a:cxn>
                  <a:cxn ang="T8">
                    <a:pos x="T4" y="T5"/>
                  </a:cxn>
                </a:cxnLst>
                <a:rect l="0" t="0" r="r" b="b"/>
                <a:pathLst>
                  <a:path w="21571" h="21596" fill="none" extrusionOk="0">
                    <a:moveTo>
                      <a:pt x="-1" y="20479"/>
                    </a:moveTo>
                    <a:cubicBezTo>
                      <a:pt x="585" y="9169"/>
                      <a:pt x="9806" y="231"/>
                      <a:pt x="21130" y="0"/>
                    </a:cubicBezTo>
                  </a:path>
                  <a:path w="21571" h="21596" stroke="0" extrusionOk="0">
                    <a:moveTo>
                      <a:pt x="-1" y="20479"/>
                    </a:moveTo>
                    <a:cubicBezTo>
                      <a:pt x="585" y="9169"/>
                      <a:pt x="9806" y="231"/>
                      <a:pt x="21130" y="0"/>
                    </a:cubicBezTo>
                    <a:lnTo>
                      <a:pt x="21571" y="21596"/>
                    </a:lnTo>
                    <a:lnTo>
                      <a:pt x="-1" y="20479"/>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09" name="Arc 154"/>
              <p:cNvSpPr>
                <a:spLocks/>
              </p:cNvSpPr>
              <p:nvPr/>
            </p:nvSpPr>
            <p:spPr bwMode="auto">
              <a:xfrm rot="10800000">
                <a:off x="1539" y="1504"/>
                <a:ext cx="105" cy="124"/>
              </a:xfrm>
              <a:custGeom>
                <a:avLst/>
                <a:gdLst>
                  <a:gd name="T0" fmla="*/ 0 w 21594"/>
                  <a:gd name="T1" fmla="*/ 121 h 21599"/>
                  <a:gd name="T2" fmla="*/ 104 w 21594"/>
                  <a:gd name="T3" fmla="*/ 0 h 21599"/>
                  <a:gd name="T4" fmla="*/ 105 w 21594"/>
                  <a:gd name="T5" fmla="*/ 124 h 21599"/>
                  <a:gd name="T6" fmla="*/ 0 60000 65536"/>
                  <a:gd name="T7" fmla="*/ 0 60000 65536"/>
                  <a:gd name="T8" fmla="*/ 0 60000 65536"/>
                </a:gdLst>
                <a:ahLst/>
                <a:cxnLst>
                  <a:cxn ang="T6">
                    <a:pos x="T0" y="T1"/>
                  </a:cxn>
                  <a:cxn ang="T7">
                    <a:pos x="T2" y="T3"/>
                  </a:cxn>
                  <a:cxn ang="T8">
                    <a:pos x="T4" y="T5"/>
                  </a:cxn>
                </a:cxnLst>
                <a:rect l="0" t="0" r="r" b="b"/>
                <a:pathLst>
                  <a:path w="21594" h="21599" fill="none" extrusionOk="0">
                    <a:moveTo>
                      <a:pt x="0" y="21077"/>
                    </a:moveTo>
                    <a:cubicBezTo>
                      <a:pt x="281" y="9434"/>
                      <a:pt x="9742" y="111"/>
                      <a:pt x="21387" y="-1"/>
                    </a:cubicBezTo>
                  </a:path>
                  <a:path w="21594" h="21599" stroke="0" extrusionOk="0">
                    <a:moveTo>
                      <a:pt x="0" y="21077"/>
                    </a:moveTo>
                    <a:cubicBezTo>
                      <a:pt x="281" y="9434"/>
                      <a:pt x="9742" y="111"/>
                      <a:pt x="21387" y="-1"/>
                    </a:cubicBezTo>
                    <a:lnTo>
                      <a:pt x="21594" y="21599"/>
                    </a:lnTo>
                    <a:lnTo>
                      <a:pt x="0" y="21077"/>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9675" name="Group 155"/>
            <p:cNvGrpSpPr>
              <a:grpSpLocks/>
            </p:cNvGrpSpPr>
            <p:nvPr/>
          </p:nvGrpSpPr>
          <p:grpSpPr bwMode="auto">
            <a:xfrm>
              <a:off x="1533" y="991"/>
              <a:ext cx="303" cy="321"/>
              <a:chOff x="1428" y="1359"/>
              <a:chExt cx="219" cy="269"/>
            </a:xfrm>
          </p:grpSpPr>
          <p:sp>
            <p:nvSpPr>
              <p:cNvPr id="69700" name="Freeform 156"/>
              <p:cNvSpPr>
                <a:spLocks/>
              </p:cNvSpPr>
              <p:nvPr/>
            </p:nvSpPr>
            <p:spPr bwMode="auto">
              <a:xfrm>
                <a:off x="1434" y="1359"/>
                <a:ext cx="207" cy="266"/>
              </a:xfrm>
              <a:custGeom>
                <a:avLst/>
                <a:gdLst>
                  <a:gd name="T0" fmla="*/ 112 w 207"/>
                  <a:gd name="T1" fmla="*/ 265 h 266"/>
                  <a:gd name="T2" fmla="*/ 0 w 207"/>
                  <a:gd name="T3" fmla="*/ 265 h 266"/>
                  <a:gd name="T4" fmla="*/ 0 w 207"/>
                  <a:gd name="T5" fmla="*/ 0 h 266"/>
                  <a:gd name="T6" fmla="*/ 206 w 207"/>
                  <a:gd name="T7" fmla="*/ 0 h 266"/>
                  <a:gd name="T8" fmla="*/ 206 w 207"/>
                  <a:gd name="T9" fmla="*/ 149 h 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66">
                    <a:moveTo>
                      <a:pt x="112" y="265"/>
                    </a:moveTo>
                    <a:lnTo>
                      <a:pt x="0" y="265"/>
                    </a:lnTo>
                    <a:lnTo>
                      <a:pt x="0" y="0"/>
                    </a:lnTo>
                    <a:lnTo>
                      <a:pt x="206" y="0"/>
                    </a:lnTo>
                    <a:lnTo>
                      <a:pt x="206" y="149"/>
                    </a:lnTo>
                  </a:path>
                </a:pathLst>
              </a:custGeom>
              <a:solidFill>
                <a:schemeClr val="bg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01" name="Rectangle 157"/>
              <p:cNvSpPr>
                <a:spLocks noChangeArrowheads="1"/>
              </p:cNvSpPr>
              <p:nvPr/>
            </p:nvSpPr>
            <p:spPr bwMode="auto">
              <a:xfrm>
                <a:off x="1428" y="1386"/>
                <a:ext cx="219" cy="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078" tIns="17779" rIns="34078" bIns="17779">
                <a:spAutoFit/>
              </a:bodyPr>
              <a:lstStyle>
                <a:lvl1pPr algn="l" defTabSz="1365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9863" indent="-357188" algn="l" defTabSz="136525" eaLnBrk="0" hangingPunct="0">
                  <a:spcAft>
                    <a:spcPct val="20000"/>
                  </a:spcAft>
                  <a:buChar char="•"/>
                  <a:defRPr sz="2000">
                    <a:solidFill>
                      <a:schemeClr val="bg2"/>
                    </a:solidFill>
                    <a:latin typeface="Arial" pitchFamily="34" charset="0"/>
                    <a:cs typeface="Arial" pitchFamily="34" charset="0"/>
                  </a:defRPr>
                </a:lvl2pPr>
                <a:lvl3pPr marL="341313" indent="-363538"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2763" indent="-350838" algn="l" defTabSz="136525" eaLnBrk="0" hangingPunct="0">
                  <a:spcAft>
                    <a:spcPct val="20000"/>
                  </a:spcAft>
                  <a:buChar char="•"/>
                  <a:defRPr sz="2000">
                    <a:solidFill>
                      <a:schemeClr val="bg2"/>
                    </a:solidFill>
                    <a:latin typeface="Arial" pitchFamily="34" charset="0"/>
                    <a:cs typeface="Arial" pitchFamily="34" charset="0"/>
                  </a:defRPr>
                </a:lvl4pPr>
                <a:lvl5pPr marL="682625" indent="-360363"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1398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15970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0542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5114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50000"/>
                  </a:spcBef>
                  <a:spcAft>
                    <a:spcPct val="0"/>
                  </a:spcAft>
                  <a:buSzTx/>
                  <a:buFontTx/>
                  <a:buNone/>
                </a:pPr>
                <a:r>
                  <a:rPr lang="en-US" altLang="zh-CN" sz="1200">
                    <a:solidFill>
                      <a:schemeClr val="tx1"/>
                    </a:solidFill>
                    <a:latin typeface="宋体" pitchFamily="2" charset="-122"/>
                    <a:ea typeface="宋体" pitchFamily="2" charset="-122"/>
                  </a:rPr>
                  <a:t>10</a:t>
                </a:r>
                <a:r>
                  <a:rPr lang="zh-CN" altLang="en-US" sz="1200">
                    <a:solidFill>
                      <a:schemeClr val="tx1"/>
                    </a:solidFill>
                    <a:latin typeface="宋体" pitchFamily="2" charset="-122"/>
                    <a:ea typeface="宋体" pitchFamily="2" charset="-122"/>
                  </a:rPr>
                  <a:t>月底</a:t>
                </a:r>
              </a:p>
            </p:txBody>
          </p:sp>
          <p:sp>
            <p:nvSpPr>
              <p:cNvPr id="69702" name="Arc 158"/>
              <p:cNvSpPr>
                <a:spLocks/>
              </p:cNvSpPr>
              <p:nvPr/>
            </p:nvSpPr>
            <p:spPr bwMode="auto">
              <a:xfrm rot="10800000">
                <a:off x="1596" y="1504"/>
                <a:ext cx="48" cy="58"/>
              </a:xfrm>
              <a:custGeom>
                <a:avLst/>
                <a:gdLst>
                  <a:gd name="T0" fmla="*/ 0 w 21571"/>
                  <a:gd name="T1" fmla="*/ 55 h 21595"/>
                  <a:gd name="T2" fmla="*/ 47 w 21571"/>
                  <a:gd name="T3" fmla="*/ 0 h 21595"/>
                  <a:gd name="T4" fmla="*/ 48 w 21571"/>
                  <a:gd name="T5" fmla="*/ 58 h 21595"/>
                  <a:gd name="T6" fmla="*/ 0 60000 65536"/>
                  <a:gd name="T7" fmla="*/ 0 60000 65536"/>
                  <a:gd name="T8" fmla="*/ 0 60000 65536"/>
                </a:gdLst>
                <a:ahLst/>
                <a:cxnLst>
                  <a:cxn ang="T6">
                    <a:pos x="T0" y="T1"/>
                  </a:cxn>
                  <a:cxn ang="T7">
                    <a:pos x="T2" y="T3"/>
                  </a:cxn>
                  <a:cxn ang="T8">
                    <a:pos x="T4" y="T5"/>
                  </a:cxn>
                </a:cxnLst>
                <a:rect l="0" t="0" r="r" b="b"/>
                <a:pathLst>
                  <a:path w="21571" h="21595" fill="none" extrusionOk="0">
                    <a:moveTo>
                      <a:pt x="-1" y="20478"/>
                    </a:moveTo>
                    <a:cubicBezTo>
                      <a:pt x="584" y="9172"/>
                      <a:pt x="9801" y="235"/>
                      <a:pt x="21120" y="-1"/>
                    </a:cubicBezTo>
                  </a:path>
                  <a:path w="21571" h="21595" stroke="0" extrusionOk="0">
                    <a:moveTo>
                      <a:pt x="-1" y="20478"/>
                    </a:moveTo>
                    <a:cubicBezTo>
                      <a:pt x="584" y="9172"/>
                      <a:pt x="9801" y="235"/>
                      <a:pt x="21120" y="-1"/>
                    </a:cubicBezTo>
                    <a:lnTo>
                      <a:pt x="21571" y="21595"/>
                    </a:lnTo>
                    <a:lnTo>
                      <a:pt x="-1" y="20478"/>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03" name="Arc 159"/>
              <p:cNvSpPr>
                <a:spLocks/>
              </p:cNvSpPr>
              <p:nvPr/>
            </p:nvSpPr>
            <p:spPr bwMode="auto">
              <a:xfrm rot="10800000">
                <a:off x="1539" y="1570"/>
                <a:ext cx="49" cy="58"/>
              </a:xfrm>
              <a:custGeom>
                <a:avLst/>
                <a:gdLst>
                  <a:gd name="T0" fmla="*/ 0 w 21571"/>
                  <a:gd name="T1" fmla="*/ 55 h 21596"/>
                  <a:gd name="T2" fmla="*/ 48 w 21571"/>
                  <a:gd name="T3" fmla="*/ 0 h 21596"/>
                  <a:gd name="T4" fmla="*/ 49 w 21571"/>
                  <a:gd name="T5" fmla="*/ 58 h 21596"/>
                  <a:gd name="T6" fmla="*/ 0 60000 65536"/>
                  <a:gd name="T7" fmla="*/ 0 60000 65536"/>
                  <a:gd name="T8" fmla="*/ 0 60000 65536"/>
                </a:gdLst>
                <a:ahLst/>
                <a:cxnLst>
                  <a:cxn ang="T6">
                    <a:pos x="T0" y="T1"/>
                  </a:cxn>
                  <a:cxn ang="T7">
                    <a:pos x="T2" y="T3"/>
                  </a:cxn>
                  <a:cxn ang="T8">
                    <a:pos x="T4" y="T5"/>
                  </a:cxn>
                </a:cxnLst>
                <a:rect l="0" t="0" r="r" b="b"/>
                <a:pathLst>
                  <a:path w="21571" h="21596" fill="none" extrusionOk="0">
                    <a:moveTo>
                      <a:pt x="-1" y="20479"/>
                    </a:moveTo>
                    <a:cubicBezTo>
                      <a:pt x="585" y="9169"/>
                      <a:pt x="9806" y="231"/>
                      <a:pt x="21130" y="0"/>
                    </a:cubicBezTo>
                  </a:path>
                  <a:path w="21571" h="21596" stroke="0" extrusionOk="0">
                    <a:moveTo>
                      <a:pt x="-1" y="20479"/>
                    </a:moveTo>
                    <a:cubicBezTo>
                      <a:pt x="585" y="9169"/>
                      <a:pt x="9806" y="231"/>
                      <a:pt x="21130" y="0"/>
                    </a:cubicBezTo>
                    <a:lnTo>
                      <a:pt x="21571" y="21596"/>
                    </a:lnTo>
                    <a:lnTo>
                      <a:pt x="-1" y="20479"/>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04" name="Arc 160"/>
              <p:cNvSpPr>
                <a:spLocks/>
              </p:cNvSpPr>
              <p:nvPr/>
            </p:nvSpPr>
            <p:spPr bwMode="auto">
              <a:xfrm rot="10800000">
                <a:off x="1539" y="1504"/>
                <a:ext cx="105" cy="124"/>
              </a:xfrm>
              <a:custGeom>
                <a:avLst/>
                <a:gdLst>
                  <a:gd name="T0" fmla="*/ 0 w 21594"/>
                  <a:gd name="T1" fmla="*/ 121 h 21599"/>
                  <a:gd name="T2" fmla="*/ 104 w 21594"/>
                  <a:gd name="T3" fmla="*/ 0 h 21599"/>
                  <a:gd name="T4" fmla="*/ 105 w 21594"/>
                  <a:gd name="T5" fmla="*/ 124 h 21599"/>
                  <a:gd name="T6" fmla="*/ 0 60000 65536"/>
                  <a:gd name="T7" fmla="*/ 0 60000 65536"/>
                  <a:gd name="T8" fmla="*/ 0 60000 65536"/>
                </a:gdLst>
                <a:ahLst/>
                <a:cxnLst>
                  <a:cxn ang="T6">
                    <a:pos x="T0" y="T1"/>
                  </a:cxn>
                  <a:cxn ang="T7">
                    <a:pos x="T2" y="T3"/>
                  </a:cxn>
                  <a:cxn ang="T8">
                    <a:pos x="T4" y="T5"/>
                  </a:cxn>
                </a:cxnLst>
                <a:rect l="0" t="0" r="r" b="b"/>
                <a:pathLst>
                  <a:path w="21594" h="21599" fill="none" extrusionOk="0">
                    <a:moveTo>
                      <a:pt x="0" y="21077"/>
                    </a:moveTo>
                    <a:cubicBezTo>
                      <a:pt x="281" y="9434"/>
                      <a:pt x="9742" y="111"/>
                      <a:pt x="21387" y="-1"/>
                    </a:cubicBezTo>
                  </a:path>
                  <a:path w="21594" h="21599" stroke="0" extrusionOk="0">
                    <a:moveTo>
                      <a:pt x="0" y="21077"/>
                    </a:moveTo>
                    <a:cubicBezTo>
                      <a:pt x="281" y="9434"/>
                      <a:pt x="9742" y="111"/>
                      <a:pt x="21387" y="-1"/>
                    </a:cubicBezTo>
                    <a:lnTo>
                      <a:pt x="21594" y="21599"/>
                    </a:lnTo>
                    <a:lnTo>
                      <a:pt x="0" y="21077"/>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9676" name="Group 161"/>
            <p:cNvGrpSpPr>
              <a:grpSpLocks/>
            </p:cNvGrpSpPr>
            <p:nvPr/>
          </p:nvGrpSpPr>
          <p:grpSpPr bwMode="auto">
            <a:xfrm>
              <a:off x="2031" y="984"/>
              <a:ext cx="303" cy="321"/>
              <a:chOff x="1428" y="1359"/>
              <a:chExt cx="219" cy="269"/>
            </a:xfrm>
          </p:grpSpPr>
          <p:sp>
            <p:nvSpPr>
              <p:cNvPr id="69695" name="Freeform 162"/>
              <p:cNvSpPr>
                <a:spLocks/>
              </p:cNvSpPr>
              <p:nvPr/>
            </p:nvSpPr>
            <p:spPr bwMode="auto">
              <a:xfrm>
                <a:off x="1434" y="1359"/>
                <a:ext cx="207" cy="266"/>
              </a:xfrm>
              <a:custGeom>
                <a:avLst/>
                <a:gdLst>
                  <a:gd name="T0" fmla="*/ 112 w 207"/>
                  <a:gd name="T1" fmla="*/ 265 h 266"/>
                  <a:gd name="T2" fmla="*/ 0 w 207"/>
                  <a:gd name="T3" fmla="*/ 265 h 266"/>
                  <a:gd name="T4" fmla="*/ 0 w 207"/>
                  <a:gd name="T5" fmla="*/ 0 h 266"/>
                  <a:gd name="T6" fmla="*/ 206 w 207"/>
                  <a:gd name="T7" fmla="*/ 0 h 266"/>
                  <a:gd name="T8" fmla="*/ 206 w 207"/>
                  <a:gd name="T9" fmla="*/ 149 h 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66">
                    <a:moveTo>
                      <a:pt x="112" y="265"/>
                    </a:moveTo>
                    <a:lnTo>
                      <a:pt x="0" y="265"/>
                    </a:lnTo>
                    <a:lnTo>
                      <a:pt x="0" y="0"/>
                    </a:lnTo>
                    <a:lnTo>
                      <a:pt x="206" y="0"/>
                    </a:lnTo>
                    <a:lnTo>
                      <a:pt x="206" y="149"/>
                    </a:lnTo>
                  </a:path>
                </a:pathLst>
              </a:custGeom>
              <a:solidFill>
                <a:schemeClr val="bg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96" name="Rectangle 163"/>
              <p:cNvSpPr>
                <a:spLocks noChangeArrowheads="1"/>
              </p:cNvSpPr>
              <p:nvPr/>
            </p:nvSpPr>
            <p:spPr bwMode="auto">
              <a:xfrm>
                <a:off x="1428" y="1386"/>
                <a:ext cx="219" cy="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078" tIns="17779" rIns="34078" bIns="17779">
                <a:spAutoFit/>
              </a:bodyPr>
              <a:lstStyle>
                <a:lvl1pPr algn="l" defTabSz="1365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9863" indent="-357188" algn="l" defTabSz="136525" eaLnBrk="0" hangingPunct="0">
                  <a:spcAft>
                    <a:spcPct val="20000"/>
                  </a:spcAft>
                  <a:buChar char="•"/>
                  <a:defRPr sz="2000">
                    <a:solidFill>
                      <a:schemeClr val="bg2"/>
                    </a:solidFill>
                    <a:latin typeface="Arial" pitchFamily="34" charset="0"/>
                    <a:cs typeface="Arial" pitchFamily="34" charset="0"/>
                  </a:defRPr>
                </a:lvl2pPr>
                <a:lvl3pPr marL="341313" indent="-363538"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2763" indent="-350838" algn="l" defTabSz="136525" eaLnBrk="0" hangingPunct="0">
                  <a:spcAft>
                    <a:spcPct val="20000"/>
                  </a:spcAft>
                  <a:buChar char="•"/>
                  <a:defRPr sz="2000">
                    <a:solidFill>
                      <a:schemeClr val="bg2"/>
                    </a:solidFill>
                    <a:latin typeface="Arial" pitchFamily="34" charset="0"/>
                    <a:cs typeface="Arial" pitchFamily="34" charset="0"/>
                  </a:defRPr>
                </a:lvl4pPr>
                <a:lvl5pPr marL="682625" indent="-360363"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1398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15970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0542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5114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50000"/>
                  </a:spcBef>
                  <a:spcAft>
                    <a:spcPct val="0"/>
                  </a:spcAft>
                  <a:buSzTx/>
                  <a:buFontTx/>
                  <a:buNone/>
                </a:pPr>
                <a:r>
                  <a:rPr lang="en-US" altLang="zh-CN" sz="1200">
                    <a:solidFill>
                      <a:schemeClr val="tx1"/>
                    </a:solidFill>
                    <a:latin typeface="宋体" pitchFamily="2" charset="-122"/>
                    <a:ea typeface="宋体" pitchFamily="2" charset="-122"/>
                  </a:rPr>
                  <a:t>11</a:t>
                </a:r>
                <a:r>
                  <a:rPr lang="zh-CN" altLang="en-US" sz="1200">
                    <a:solidFill>
                      <a:schemeClr val="tx1"/>
                    </a:solidFill>
                    <a:latin typeface="宋体" pitchFamily="2" charset="-122"/>
                    <a:ea typeface="宋体" pitchFamily="2" charset="-122"/>
                  </a:rPr>
                  <a:t>月底</a:t>
                </a:r>
              </a:p>
            </p:txBody>
          </p:sp>
          <p:sp>
            <p:nvSpPr>
              <p:cNvPr id="69697" name="Arc 164"/>
              <p:cNvSpPr>
                <a:spLocks/>
              </p:cNvSpPr>
              <p:nvPr/>
            </p:nvSpPr>
            <p:spPr bwMode="auto">
              <a:xfrm rot="10800000">
                <a:off x="1596" y="1504"/>
                <a:ext cx="48" cy="58"/>
              </a:xfrm>
              <a:custGeom>
                <a:avLst/>
                <a:gdLst>
                  <a:gd name="T0" fmla="*/ 0 w 21571"/>
                  <a:gd name="T1" fmla="*/ 55 h 21595"/>
                  <a:gd name="T2" fmla="*/ 47 w 21571"/>
                  <a:gd name="T3" fmla="*/ 0 h 21595"/>
                  <a:gd name="T4" fmla="*/ 48 w 21571"/>
                  <a:gd name="T5" fmla="*/ 58 h 21595"/>
                  <a:gd name="T6" fmla="*/ 0 60000 65536"/>
                  <a:gd name="T7" fmla="*/ 0 60000 65536"/>
                  <a:gd name="T8" fmla="*/ 0 60000 65536"/>
                </a:gdLst>
                <a:ahLst/>
                <a:cxnLst>
                  <a:cxn ang="T6">
                    <a:pos x="T0" y="T1"/>
                  </a:cxn>
                  <a:cxn ang="T7">
                    <a:pos x="T2" y="T3"/>
                  </a:cxn>
                  <a:cxn ang="T8">
                    <a:pos x="T4" y="T5"/>
                  </a:cxn>
                </a:cxnLst>
                <a:rect l="0" t="0" r="r" b="b"/>
                <a:pathLst>
                  <a:path w="21571" h="21595" fill="none" extrusionOk="0">
                    <a:moveTo>
                      <a:pt x="-1" y="20478"/>
                    </a:moveTo>
                    <a:cubicBezTo>
                      <a:pt x="584" y="9172"/>
                      <a:pt x="9801" y="235"/>
                      <a:pt x="21120" y="-1"/>
                    </a:cubicBezTo>
                  </a:path>
                  <a:path w="21571" h="21595" stroke="0" extrusionOk="0">
                    <a:moveTo>
                      <a:pt x="-1" y="20478"/>
                    </a:moveTo>
                    <a:cubicBezTo>
                      <a:pt x="584" y="9172"/>
                      <a:pt x="9801" y="235"/>
                      <a:pt x="21120" y="-1"/>
                    </a:cubicBezTo>
                    <a:lnTo>
                      <a:pt x="21571" y="21595"/>
                    </a:lnTo>
                    <a:lnTo>
                      <a:pt x="-1" y="20478"/>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98" name="Arc 165"/>
              <p:cNvSpPr>
                <a:spLocks/>
              </p:cNvSpPr>
              <p:nvPr/>
            </p:nvSpPr>
            <p:spPr bwMode="auto">
              <a:xfrm rot="10800000">
                <a:off x="1539" y="1570"/>
                <a:ext cx="49" cy="58"/>
              </a:xfrm>
              <a:custGeom>
                <a:avLst/>
                <a:gdLst>
                  <a:gd name="T0" fmla="*/ 0 w 21571"/>
                  <a:gd name="T1" fmla="*/ 55 h 21596"/>
                  <a:gd name="T2" fmla="*/ 48 w 21571"/>
                  <a:gd name="T3" fmla="*/ 0 h 21596"/>
                  <a:gd name="T4" fmla="*/ 49 w 21571"/>
                  <a:gd name="T5" fmla="*/ 58 h 21596"/>
                  <a:gd name="T6" fmla="*/ 0 60000 65536"/>
                  <a:gd name="T7" fmla="*/ 0 60000 65536"/>
                  <a:gd name="T8" fmla="*/ 0 60000 65536"/>
                </a:gdLst>
                <a:ahLst/>
                <a:cxnLst>
                  <a:cxn ang="T6">
                    <a:pos x="T0" y="T1"/>
                  </a:cxn>
                  <a:cxn ang="T7">
                    <a:pos x="T2" y="T3"/>
                  </a:cxn>
                  <a:cxn ang="T8">
                    <a:pos x="T4" y="T5"/>
                  </a:cxn>
                </a:cxnLst>
                <a:rect l="0" t="0" r="r" b="b"/>
                <a:pathLst>
                  <a:path w="21571" h="21596" fill="none" extrusionOk="0">
                    <a:moveTo>
                      <a:pt x="-1" y="20479"/>
                    </a:moveTo>
                    <a:cubicBezTo>
                      <a:pt x="585" y="9169"/>
                      <a:pt x="9806" y="231"/>
                      <a:pt x="21130" y="0"/>
                    </a:cubicBezTo>
                  </a:path>
                  <a:path w="21571" h="21596" stroke="0" extrusionOk="0">
                    <a:moveTo>
                      <a:pt x="-1" y="20479"/>
                    </a:moveTo>
                    <a:cubicBezTo>
                      <a:pt x="585" y="9169"/>
                      <a:pt x="9806" y="231"/>
                      <a:pt x="21130" y="0"/>
                    </a:cubicBezTo>
                    <a:lnTo>
                      <a:pt x="21571" y="21596"/>
                    </a:lnTo>
                    <a:lnTo>
                      <a:pt x="-1" y="20479"/>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99" name="Arc 166"/>
              <p:cNvSpPr>
                <a:spLocks/>
              </p:cNvSpPr>
              <p:nvPr/>
            </p:nvSpPr>
            <p:spPr bwMode="auto">
              <a:xfrm rot="10800000">
                <a:off x="1539" y="1504"/>
                <a:ext cx="105" cy="124"/>
              </a:xfrm>
              <a:custGeom>
                <a:avLst/>
                <a:gdLst>
                  <a:gd name="T0" fmla="*/ 0 w 21594"/>
                  <a:gd name="T1" fmla="*/ 121 h 21599"/>
                  <a:gd name="T2" fmla="*/ 104 w 21594"/>
                  <a:gd name="T3" fmla="*/ 0 h 21599"/>
                  <a:gd name="T4" fmla="*/ 105 w 21594"/>
                  <a:gd name="T5" fmla="*/ 124 h 21599"/>
                  <a:gd name="T6" fmla="*/ 0 60000 65536"/>
                  <a:gd name="T7" fmla="*/ 0 60000 65536"/>
                  <a:gd name="T8" fmla="*/ 0 60000 65536"/>
                </a:gdLst>
                <a:ahLst/>
                <a:cxnLst>
                  <a:cxn ang="T6">
                    <a:pos x="T0" y="T1"/>
                  </a:cxn>
                  <a:cxn ang="T7">
                    <a:pos x="T2" y="T3"/>
                  </a:cxn>
                  <a:cxn ang="T8">
                    <a:pos x="T4" y="T5"/>
                  </a:cxn>
                </a:cxnLst>
                <a:rect l="0" t="0" r="r" b="b"/>
                <a:pathLst>
                  <a:path w="21594" h="21599" fill="none" extrusionOk="0">
                    <a:moveTo>
                      <a:pt x="0" y="21077"/>
                    </a:moveTo>
                    <a:cubicBezTo>
                      <a:pt x="281" y="9434"/>
                      <a:pt x="9742" y="111"/>
                      <a:pt x="21387" y="-1"/>
                    </a:cubicBezTo>
                  </a:path>
                  <a:path w="21594" h="21599" stroke="0" extrusionOk="0">
                    <a:moveTo>
                      <a:pt x="0" y="21077"/>
                    </a:moveTo>
                    <a:cubicBezTo>
                      <a:pt x="281" y="9434"/>
                      <a:pt x="9742" y="111"/>
                      <a:pt x="21387" y="-1"/>
                    </a:cubicBezTo>
                    <a:lnTo>
                      <a:pt x="21594" y="21599"/>
                    </a:lnTo>
                    <a:lnTo>
                      <a:pt x="0" y="21077"/>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9677" name="Group 167"/>
            <p:cNvGrpSpPr>
              <a:grpSpLocks/>
            </p:cNvGrpSpPr>
            <p:nvPr/>
          </p:nvGrpSpPr>
          <p:grpSpPr bwMode="auto">
            <a:xfrm>
              <a:off x="1125" y="991"/>
              <a:ext cx="303" cy="321"/>
              <a:chOff x="1428" y="1359"/>
              <a:chExt cx="219" cy="269"/>
            </a:xfrm>
          </p:grpSpPr>
          <p:sp>
            <p:nvSpPr>
              <p:cNvPr id="69690" name="Freeform 168"/>
              <p:cNvSpPr>
                <a:spLocks/>
              </p:cNvSpPr>
              <p:nvPr/>
            </p:nvSpPr>
            <p:spPr bwMode="auto">
              <a:xfrm>
                <a:off x="1434" y="1359"/>
                <a:ext cx="207" cy="266"/>
              </a:xfrm>
              <a:custGeom>
                <a:avLst/>
                <a:gdLst>
                  <a:gd name="T0" fmla="*/ 112 w 207"/>
                  <a:gd name="T1" fmla="*/ 265 h 266"/>
                  <a:gd name="T2" fmla="*/ 0 w 207"/>
                  <a:gd name="T3" fmla="*/ 265 h 266"/>
                  <a:gd name="T4" fmla="*/ 0 w 207"/>
                  <a:gd name="T5" fmla="*/ 0 h 266"/>
                  <a:gd name="T6" fmla="*/ 206 w 207"/>
                  <a:gd name="T7" fmla="*/ 0 h 266"/>
                  <a:gd name="T8" fmla="*/ 206 w 207"/>
                  <a:gd name="T9" fmla="*/ 149 h 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66">
                    <a:moveTo>
                      <a:pt x="112" y="265"/>
                    </a:moveTo>
                    <a:lnTo>
                      <a:pt x="0" y="265"/>
                    </a:lnTo>
                    <a:lnTo>
                      <a:pt x="0" y="0"/>
                    </a:lnTo>
                    <a:lnTo>
                      <a:pt x="206" y="0"/>
                    </a:lnTo>
                    <a:lnTo>
                      <a:pt x="206" y="149"/>
                    </a:lnTo>
                  </a:path>
                </a:pathLst>
              </a:custGeom>
              <a:solidFill>
                <a:schemeClr val="bg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91" name="Rectangle 169"/>
              <p:cNvSpPr>
                <a:spLocks noChangeArrowheads="1"/>
              </p:cNvSpPr>
              <p:nvPr/>
            </p:nvSpPr>
            <p:spPr bwMode="auto">
              <a:xfrm>
                <a:off x="1428" y="1386"/>
                <a:ext cx="21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078" tIns="17779" rIns="34078" bIns="17779">
                <a:spAutoFit/>
              </a:bodyPr>
              <a:lstStyle>
                <a:lvl1pPr algn="l" defTabSz="1365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9863" indent="-357188" algn="l" defTabSz="136525" eaLnBrk="0" hangingPunct="0">
                  <a:spcAft>
                    <a:spcPct val="20000"/>
                  </a:spcAft>
                  <a:buChar char="•"/>
                  <a:defRPr sz="2000">
                    <a:solidFill>
                      <a:schemeClr val="bg2"/>
                    </a:solidFill>
                    <a:latin typeface="Arial" pitchFamily="34" charset="0"/>
                    <a:cs typeface="Arial" pitchFamily="34" charset="0"/>
                  </a:defRPr>
                </a:lvl2pPr>
                <a:lvl3pPr marL="341313" indent="-363538"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2763" indent="-350838" algn="l" defTabSz="136525" eaLnBrk="0" hangingPunct="0">
                  <a:spcAft>
                    <a:spcPct val="20000"/>
                  </a:spcAft>
                  <a:buChar char="•"/>
                  <a:defRPr sz="2000">
                    <a:solidFill>
                      <a:schemeClr val="bg2"/>
                    </a:solidFill>
                    <a:latin typeface="Arial" pitchFamily="34" charset="0"/>
                    <a:cs typeface="Arial" pitchFamily="34" charset="0"/>
                  </a:defRPr>
                </a:lvl4pPr>
                <a:lvl5pPr marL="682625" indent="-360363"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1398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15970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0542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5114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50000"/>
                  </a:spcBef>
                  <a:spcAft>
                    <a:spcPct val="0"/>
                  </a:spcAft>
                  <a:buSzTx/>
                  <a:buFontTx/>
                  <a:buNone/>
                </a:pPr>
                <a:r>
                  <a:rPr lang="en-US" altLang="zh-CN" sz="1200">
                    <a:solidFill>
                      <a:schemeClr val="tx1"/>
                    </a:solidFill>
                    <a:latin typeface="宋体" pitchFamily="2" charset="-122"/>
                    <a:ea typeface="宋体" pitchFamily="2" charset="-122"/>
                  </a:rPr>
                  <a:t>9</a:t>
                </a:r>
                <a:r>
                  <a:rPr lang="zh-CN" altLang="en-US" sz="1200">
                    <a:solidFill>
                      <a:schemeClr val="tx1"/>
                    </a:solidFill>
                    <a:latin typeface="宋体" pitchFamily="2" charset="-122"/>
                    <a:ea typeface="宋体" pitchFamily="2" charset="-122"/>
                  </a:rPr>
                  <a:t>月底</a:t>
                </a:r>
              </a:p>
            </p:txBody>
          </p:sp>
          <p:sp>
            <p:nvSpPr>
              <p:cNvPr id="69692" name="Arc 170"/>
              <p:cNvSpPr>
                <a:spLocks/>
              </p:cNvSpPr>
              <p:nvPr/>
            </p:nvSpPr>
            <p:spPr bwMode="auto">
              <a:xfrm rot="10800000">
                <a:off x="1596" y="1504"/>
                <a:ext cx="48" cy="58"/>
              </a:xfrm>
              <a:custGeom>
                <a:avLst/>
                <a:gdLst>
                  <a:gd name="T0" fmla="*/ 0 w 21571"/>
                  <a:gd name="T1" fmla="*/ 55 h 21595"/>
                  <a:gd name="T2" fmla="*/ 47 w 21571"/>
                  <a:gd name="T3" fmla="*/ 0 h 21595"/>
                  <a:gd name="T4" fmla="*/ 48 w 21571"/>
                  <a:gd name="T5" fmla="*/ 58 h 21595"/>
                  <a:gd name="T6" fmla="*/ 0 60000 65536"/>
                  <a:gd name="T7" fmla="*/ 0 60000 65536"/>
                  <a:gd name="T8" fmla="*/ 0 60000 65536"/>
                </a:gdLst>
                <a:ahLst/>
                <a:cxnLst>
                  <a:cxn ang="T6">
                    <a:pos x="T0" y="T1"/>
                  </a:cxn>
                  <a:cxn ang="T7">
                    <a:pos x="T2" y="T3"/>
                  </a:cxn>
                  <a:cxn ang="T8">
                    <a:pos x="T4" y="T5"/>
                  </a:cxn>
                </a:cxnLst>
                <a:rect l="0" t="0" r="r" b="b"/>
                <a:pathLst>
                  <a:path w="21571" h="21595" fill="none" extrusionOk="0">
                    <a:moveTo>
                      <a:pt x="-1" y="20478"/>
                    </a:moveTo>
                    <a:cubicBezTo>
                      <a:pt x="584" y="9172"/>
                      <a:pt x="9801" y="235"/>
                      <a:pt x="21120" y="-1"/>
                    </a:cubicBezTo>
                  </a:path>
                  <a:path w="21571" h="21595" stroke="0" extrusionOk="0">
                    <a:moveTo>
                      <a:pt x="-1" y="20478"/>
                    </a:moveTo>
                    <a:cubicBezTo>
                      <a:pt x="584" y="9172"/>
                      <a:pt x="9801" y="235"/>
                      <a:pt x="21120" y="-1"/>
                    </a:cubicBezTo>
                    <a:lnTo>
                      <a:pt x="21571" y="21595"/>
                    </a:lnTo>
                    <a:lnTo>
                      <a:pt x="-1" y="20478"/>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93" name="Arc 171"/>
              <p:cNvSpPr>
                <a:spLocks/>
              </p:cNvSpPr>
              <p:nvPr/>
            </p:nvSpPr>
            <p:spPr bwMode="auto">
              <a:xfrm rot="10800000">
                <a:off x="1539" y="1570"/>
                <a:ext cx="49" cy="58"/>
              </a:xfrm>
              <a:custGeom>
                <a:avLst/>
                <a:gdLst>
                  <a:gd name="T0" fmla="*/ 0 w 21571"/>
                  <a:gd name="T1" fmla="*/ 55 h 21596"/>
                  <a:gd name="T2" fmla="*/ 48 w 21571"/>
                  <a:gd name="T3" fmla="*/ 0 h 21596"/>
                  <a:gd name="T4" fmla="*/ 49 w 21571"/>
                  <a:gd name="T5" fmla="*/ 58 h 21596"/>
                  <a:gd name="T6" fmla="*/ 0 60000 65536"/>
                  <a:gd name="T7" fmla="*/ 0 60000 65536"/>
                  <a:gd name="T8" fmla="*/ 0 60000 65536"/>
                </a:gdLst>
                <a:ahLst/>
                <a:cxnLst>
                  <a:cxn ang="T6">
                    <a:pos x="T0" y="T1"/>
                  </a:cxn>
                  <a:cxn ang="T7">
                    <a:pos x="T2" y="T3"/>
                  </a:cxn>
                  <a:cxn ang="T8">
                    <a:pos x="T4" y="T5"/>
                  </a:cxn>
                </a:cxnLst>
                <a:rect l="0" t="0" r="r" b="b"/>
                <a:pathLst>
                  <a:path w="21571" h="21596" fill="none" extrusionOk="0">
                    <a:moveTo>
                      <a:pt x="-1" y="20479"/>
                    </a:moveTo>
                    <a:cubicBezTo>
                      <a:pt x="585" y="9169"/>
                      <a:pt x="9806" y="231"/>
                      <a:pt x="21130" y="0"/>
                    </a:cubicBezTo>
                  </a:path>
                  <a:path w="21571" h="21596" stroke="0" extrusionOk="0">
                    <a:moveTo>
                      <a:pt x="-1" y="20479"/>
                    </a:moveTo>
                    <a:cubicBezTo>
                      <a:pt x="585" y="9169"/>
                      <a:pt x="9806" y="231"/>
                      <a:pt x="21130" y="0"/>
                    </a:cubicBezTo>
                    <a:lnTo>
                      <a:pt x="21571" y="21596"/>
                    </a:lnTo>
                    <a:lnTo>
                      <a:pt x="-1" y="20479"/>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94" name="Arc 172"/>
              <p:cNvSpPr>
                <a:spLocks/>
              </p:cNvSpPr>
              <p:nvPr/>
            </p:nvSpPr>
            <p:spPr bwMode="auto">
              <a:xfrm rot="10800000">
                <a:off x="1539" y="1504"/>
                <a:ext cx="105" cy="124"/>
              </a:xfrm>
              <a:custGeom>
                <a:avLst/>
                <a:gdLst>
                  <a:gd name="T0" fmla="*/ 0 w 21594"/>
                  <a:gd name="T1" fmla="*/ 121 h 21599"/>
                  <a:gd name="T2" fmla="*/ 104 w 21594"/>
                  <a:gd name="T3" fmla="*/ 0 h 21599"/>
                  <a:gd name="T4" fmla="*/ 105 w 21594"/>
                  <a:gd name="T5" fmla="*/ 124 h 21599"/>
                  <a:gd name="T6" fmla="*/ 0 60000 65536"/>
                  <a:gd name="T7" fmla="*/ 0 60000 65536"/>
                  <a:gd name="T8" fmla="*/ 0 60000 65536"/>
                </a:gdLst>
                <a:ahLst/>
                <a:cxnLst>
                  <a:cxn ang="T6">
                    <a:pos x="T0" y="T1"/>
                  </a:cxn>
                  <a:cxn ang="T7">
                    <a:pos x="T2" y="T3"/>
                  </a:cxn>
                  <a:cxn ang="T8">
                    <a:pos x="T4" y="T5"/>
                  </a:cxn>
                </a:cxnLst>
                <a:rect l="0" t="0" r="r" b="b"/>
                <a:pathLst>
                  <a:path w="21594" h="21599" fill="none" extrusionOk="0">
                    <a:moveTo>
                      <a:pt x="0" y="21077"/>
                    </a:moveTo>
                    <a:cubicBezTo>
                      <a:pt x="281" y="9434"/>
                      <a:pt x="9742" y="111"/>
                      <a:pt x="21387" y="-1"/>
                    </a:cubicBezTo>
                  </a:path>
                  <a:path w="21594" h="21599" stroke="0" extrusionOk="0">
                    <a:moveTo>
                      <a:pt x="0" y="21077"/>
                    </a:moveTo>
                    <a:cubicBezTo>
                      <a:pt x="281" y="9434"/>
                      <a:pt x="9742" y="111"/>
                      <a:pt x="21387" y="-1"/>
                    </a:cubicBezTo>
                    <a:lnTo>
                      <a:pt x="21594" y="21599"/>
                    </a:lnTo>
                    <a:lnTo>
                      <a:pt x="0" y="21077"/>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9678" name="Group 173"/>
            <p:cNvGrpSpPr>
              <a:grpSpLocks/>
            </p:cNvGrpSpPr>
            <p:nvPr/>
          </p:nvGrpSpPr>
          <p:grpSpPr bwMode="auto">
            <a:xfrm>
              <a:off x="718" y="984"/>
              <a:ext cx="303" cy="321"/>
              <a:chOff x="1428" y="1359"/>
              <a:chExt cx="219" cy="269"/>
            </a:xfrm>
          </p:grpSpPr>
          <p:sp>
            <p:nvSpPr>
              <p:cNvPr id="69685" name="Freeform 174"/>
              <p:cNvSpPr>
                <a:spLocks/>
              </p:cNvSpPr>
              <p:nvPr/>
            </p:nvSpPr>
            <p:spPr bwMode="auto">
              <a:xfrm>
                <a:off x="1434" y="1359"/>
                <a:ext cx="207" cy="266"/>
              </a:xfrm>
              <a:custGeom>
                <a:avLst/>
                <a:gdLst>
                  <a:gd name="T0" fmla="*/ 112 w 207"/>
                  <a:gd name="T1" fmla="*/ 265 h 266"/>
                  <a:gd name="T2" fmla="*/ 0 w 207"/>
                  <a:gd name="T3" fmla="*/ 265 h 266"/>
                  <a:gd name="T4" fmla="*/ 0 w 207"/>
                  <a:gd name="T5" fmla="*/ 0 h 266"/>
                  <a:gd name="T6" fmla="*/ 206 w 207"/>
                  <a:gd name="T7" fmla="*/ 0 h 266"/>
                  <a:gd name="T8" fmla="*/ 206 w 207"/>
                  <a:gd name="T9" fmla="*/ 149 h 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66">
                    <a:moveTo>
                      <a:pt x="112" y="265"/>
                    </a:moveTo>
                    <a:lnTo>
                      <a:pt x="0" y="265"/>
                    </a:lnTo>
                    <a:lnTo>
                      <a:pt x="0" y="0"/>
                    </a:lnTo>
                    <a:lnTo>
                      <a:pt x="206" y="0"/>
                    </a:lnTo>
                    <a:lnTo>
                      <a:pt x="206" y="149"/>
                    </a:lnTo>
                  </a:path>
                </a:pathLst>
              </a:custGeom>
              <a:solidFill>
                <a:schemeClr val="bg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86" name="Rectangle 175"/>
              <p:cNvSpPr>
                <a:spLocks noChangeArrowheads="1"/>
              </p:cNvSpPr>
              <p:nvPr/>
            </p:nvSpPr>
            <p:spPr bwMode="auto">
              <a:xfrm>
                <a:off x="1428" y="1386"/>
                <a:ext cx="21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078" tIns="17779" rIns="34078" bIns="17779">
                <a:spAutoFit/>
              </a:bodyPr>
              <a:lstStyle>
                <a:lvl1pPr algn="l" defTabSz="1365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9863" indent="-357188" algn="l" defTabSz="136525" eaLnBrk="0" hangingPunct="0">
                  <a:spcAft>
                    <a:spcPct val="20000"/>
                  </a:spcAft>
                  <a:buChar char="•"/>
                  <a:defRPr sz="2000">
                    <a:solidFill>
                      <a:schemeClr val="bg2"/>
                    </a:solidFill>
                    <a:latin typeface="Arial" pitchFamily="34" charset="0"/>
                    <a:cs typeface="Arial" pitchFamily="34" charset="0"/>
                  </a:defRPr>
                </a:lvl2pPr>
                <a:lvl3pPr marL="341313" indent="-363538"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2763" indent="-350838" algn="l" defTabSz="136525" eaLnBrk="0" hangingPunct="0">
                  <a:spcAft>
                    <a:spcPct val="20000"/>
                  </a:spcAft>
                  <a:buChar char="•"/>
                  <a:defRPr sz="2000">
                    <a:solidFill>
                      <a:schemeClr val="bg2"/>
                    </a:solidFill>
                    <a:latin typeface="Arial" pitchFamily="34" charset="0"/>
                    <a:cs typeface="Arial" pitchFamily="34" charset="0"/>
                  </a:defRPr>
                </a:lvl4pPr>
                <a:lvl5pPr marL="682625" indent="-360363"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1398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15970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0542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5114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50000"/>
                  </a:spcBef>
                  <a:spcAft>
                    <a:spcPct val="0"/>
                  </a:spcAft>
                  <a:buSzTx/>
                  <a:buFontTx/>
                  <a:buNone/>
                </a:pPr>
                <a:r>
                  <a:rPr lang="en-US" altLang="zh-CN" sz="1200">
                    <a:solidFill>
                      <a:schemeClr val="tx1"/>
                    </a:solidFill>
                    <a:latin typeface="宋体" pitchFamily="2" charset="-122"/>
                    <a:ea typeface="宋体" pitchFamily="2" charset="-122"/>
                  </a:rPr>
                  <a:t>8</a:t>
                </a:r>
                <a:r>
                  <a:rPr lang="zh-CN" altLang="en-US" sz="1200">
                    <a:solidFill>
                      <a:schemeClr val="tx1"/>
                    </a:solidFill>
                    <a:latin typeface="宋体" pitchFamily="2" charset="-122"/>
                    <a:ea typeface="宋体" pitchFamily="2" charset="-122"/>
                  </a:rPr>
                  <a:t>月底</a:t>
                </a:r>
              </a:p>
            </p:txBody>
          </p:sp>
          <p:sp>
            <p:nvSpPr>
              <p:cNvPr id="69687" name="Arc 176"/>
              <p:cNvSpPr>
                <a:spLocks/>
              </p:cNvSpPr>
              <p:nvPr/>
            </p:nvSpPr>
            <p:spPr bwMode="auto">
              <a:xfrm rot="10800000">
                <a:off x="1596" y="1504"/>
                <a:ext cx="48" cy="58"/>
              </a:xfrm>
              <a:custGeom>
                <a:avLst/>
                <a:gdLst>
                  <a:gd name="T0" fmla="*/ 0 w 21571"/>
                  <a:gd name="T1" fmla="*/ 55 h 21595"/>
                  <a:gd name="T2" fmla="*/ 47 w 21571"/>
                  <a:gd name="T3" fmla="*/ 0 h 21595"/>
                  <a:gd name="T4" fmla="*/ 48 w 21571"/>
                  <a:gd name="T5" fmla="*/ 58 h 21595"/>
                  <a:gd name="T6" fmla="*/ 0 60000 65536"/>
                  <a:gd name="T7" fmla="*/ 0 60000 65536"/>
                  <a:gd name="T8" fmla="*/ 0 60000 65536"/>
                </a:gdLst>
                <a:ahLst/>
                <a:cxnLst>
                  <a:cxn ang="T6">
                    <a:pos x="T0" y="T1"/>
                  </a:cxn>
                  <a:cxn ang="T7">
                    <a:pos x="T2" y="T3"/>
                  </a:cxn>
                  <a:cxn ang="T8">
                    <a:pos x="T4" y="T5"/>
                  </a:cxn>
                </a:cxnLst>
                <a:rect l="0" t="0" r="r" b="b"/>
                <a:pathLst>
                  <a:path w="21571" h="21595" fill="none" extrusionOk="0">
                    <a:moveTo>
                      <a:pt x="-1" y="20478"/>
                    </a:moveTo>
                    <a:cubicBezTo>
                      <a:pt x="584" y="9172"/>
                      <a:pt x="9801" y="235"/>
                      <a:pt x="21120" y="-1"/>
                    </a:cubicBezTo>
                  </a:path>
                  <a:path w="21571" h="21595" stroke="0" extrusionOk="0">
                    <a:moveTo>
                      <a:pt x="-1" y="20478"/>
                    </a:moveTo>
                    <a:cubicBezTo>
                      <a:pt x="584" y="9172"/>
                      <a:pt x="9801" y="235"/>
                      <a:pt x="21120" y="-1"/>
                    </a:cubicBezTo>
                    <a:lnTo>
                      <a:pt x="21571" y="21595"/>
                    </a:lnTo>
                    <a:lnTo>
                      <a:pt x="-1" y="20478"/>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88" name="Arc 177"/>
              <p:cNvSpPr>
                <a:spLocks/>
              </p:cNvSpPr>
              <p:nvPr/>
            </p:nvSpPr>
            <p:spPr bwMode="auto">
              <a:xfrm rot="10800000">
                <a:off x="1539" y="1570"/>
                <a:ext cx="49" cy="58"/>
              </a:xfrm>
              <a:custGeom>
                <a:avLst/>
                <a:gdLst>
                  <a:gd name="T0" fmla="*/ 0 w 21571"/>
                  <a:gd name="T1" fmla="*/ 55 h 21596"/>
                  <a:gd name="T2" fmla="*/ 48 w 21571"/>
                  <a:gd name="T3" fmla="*/ 0 h 21596"/>
                  <a:gd name="T4" fmla="*/ 49 w 21571"/>
                  <a:gd name="T5" fmla="*/ 58 h 21596"/>
                  <a:gd name="T6" fmla="*/ 0 60000 65536"/>
                  <a:gd name="T7" fmla="*/ 0 60000 65536"/>
                  <a:gd name="T8" fmla="*/ 0 60000 65536"/>
                </a:gdLst>
                <a:ahLst/>
                <a:cxnLst>
                  <a:cxn ang="T6">
                    <a:pos x="T0" y="T1"/>
                  </a:cxn>
                  <a:cxn ang="T7">
                    <a:pos x="T2" y="T3"/>
                  </a:cxn>
                  <a:cxn ang="T8">
                    <a:pos x="T4" y="T5"/>
                  </a:cxn>
                </a:cxnLst>
                <a:rect l="0" t="0" r="r" b="b"/>
                <a:pathLst>
                  <a:path w="21571" h="21596" fill="none" extrusionOk="0">
                    <a:moveTo>
                      <a:pt x="-1" y="20479"/>
                    </a:moveTo>
                    <a:cubicBezTo>
                      <a:pt x="585" y="9169"/>
                      <a:pt x="9806" y="231"/>
                      <a:pt x="21130" y="0"/>
                    </a:cubicBezTo>
                  </a:path>
                  <a:path w="21571" h="21596" stroke="0" extrusionOk="0">
                    <a:moveTo>
                      <a:pt x="-1" y="20479"/>
                    </a:moveTo>
                    <a:cubicBezTo>
                      <a:pt x="585" y="9169"/>
                      <a:pt x="9806" y="231"/>
                      <a:pt x="21130" y="0"/>
                    </a:cubicBezTo>
                    <a:lnTo>
                      <a:pt x="21571" y="21596"/>
                    </a:lnTo>
                    <a:lnTo>
                      <a:pt x="-1" y="20479"/>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89" name="Arc 178"/>
              <p:cNvSpPr>
                <a:spLocks/>
              </p:cNvSpPr>
              <p:nvPr/>
            </p:nvSpPr>
            <p:spPr bwMode="auto">
              <a:xfrm rot="10800000">
                <a:off x="1539" y="1504"/>
                <a:ext cx="105" cy="124"/>
              </a:xfrm>
              <a:custGeom>
                <a:avLst/>
                <a:gdLst>
                  <a:gd name="T0" fmla="*/ 0 w 21594"/>
                  <a:gd name="T1" fmla="*/ 121 h 21599"/>
                  <a:gd name="T2" fmla="*/ 104 w 21594"/>
                  <a:gd name="T3" fmla="*/ 0 h 21599"/>
                  <a:gd name="T4" fmla="*/ 105 w 21594"/>
                  <a:gd name="T5" fmla="*/ 124 h 21599"/>
                  <a:gd name="T6" fmla="*/ 0 60000 65536"/>
                  <a:gd name="T7" fmla="*/ 0 60000 65536"/>
                  <a:gd name="T8" fmla="*/ 0 60000 65536"/>
                </a:gdLst>
                <a:ahLst/>
                <a:cxnLst>
                  <a:cxn ang="T6">
                    <a:pos x="T0" y="T1"/>
                  </a:cxn>
                  <a:cxn ang="T7">
                    <a:pos x="T2" y="T3"/>
                  </a:cxn>
                  <a:cxn ang="T8">
                    <a:pos x="T4" y="T5"/>
                  </a:cxn>
                </a:cxnLst>
                <a:rect l="0" t="0" r="r" b="b"/>
                <a:pathLst>
                  <a:path w="21594" h="21599" fill="none" extrusionOk="0">
                    <a:moveTo>
                      <a:pt x="0" y="21077"/>
                    </a:moveTo>
                    <a:cubicBezTo>
                      <a:pt x="281" y="9434"/>
                      <a:pt x="9742" y="111"/>
                      <a:pt x="21387" y="-1"/>
                    </a:cubicBezTo>
                  </a:path>
                  <a:path w="21594" h="21599" stroke="0" extrusionOk="0">
                    <a:moveTo>
                      <a:pt x="0" y="21077"/>
                    </a:moveTo>
                    <a:cubicBezTo>
                      <a:pt x="281" y="9434"/>
                      <a:pt x="9742" y="111"/>
                      <a:pt x="21387" y="-1"/>
                    </a:cubicBezTo>
                    <a:lnTo>
                      <a:pt x="21594" y="21599"/>
                    </a:lnTo>
                    <a:lnTo>
                      <a:pt x="0" y="21077"/>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9679" name="Group 179"/>
            <p:cNvGrpSpPr>
              <a:grpSpLocks/>
            </p:cNvGrpSpPr>
            <p:nvPr/>
          </p:nvGrpSpPr>
          <p:grpSpPr bwMode="auto">
            <a:xfrm>
              <a:off x="295" y="993"/>
              <a:ext cx="303" cy="321"/>
              <a:chOff x="1428" y="1359"/>
              <a:chExt cx="219" cy="269"/>
            </a:xfrm>
          </p:grpSpPr>
          <p:sp>
            <p:nvSpPr>
              <p:cNvPr id="69680" name="Freeform 180"/>
              <p:cNvSpPr>
                <a:spLocks/>
              </p:cNvSpPr>
              <p:nvPr/>
            </p:nvSpPr>
            <p:spPr bwMode="auto">
              <a:xfrm>
                <a:off x="1434" y="1359"/>
                <a:ext cx="207" cy="266"/>
              </a:xfrm>
              <a:custGeom>
                <a:avLst/>
                <a:gdLst>
                  <a:gd name="T0" fmla="*/ 112 w 207"/>
                  <a:gd name="T1" fmla="*/ 265 h 266"/>
                  <a:gd name="T2" fmla="*/ 0 w 207"/>
                  <a:gd name="T3" fmla="*/ 265 h 266"/>
                  <a:gd name="T4" fmla="*/ 0 w 207"/>
                  <a:gd name="T5" fmla="*/ 0 h 266"/>
                  <a:gd name="T6" fmla="*/ 206 w 207"/>
                  <a:gd name="T7" fmla="*/ 0 h 266"/>
                  <a:gd name="T8" fmla="*/ 206 w 207"/>
                  <a:gd name="T9" fmla="*/ 149 h 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66">
                    <a:moveTo>
                      <a:pt x="112" y="265"/>
                    </a:moveTo>
                    <a:lnTo>
                      <a:pt x="0" y="265"/>
                    </a:lnTo>
                    <a:lnTo>
                      <a:pt x="0" y="0"/>
                    </a:lnTo>
                    <a:lnTo>
                      <a:pt x="206" y="0"/>
                    </a:lnTo>
                    <a:lnTo>
                      <a:pt x="206" y="149"/>
                    </a:lnTo>
                  </a:path>
                </a:pathLst>
              </a:custGeom>
              <a:solidFill>
                <a:schemeClr val="bg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81" name="Rectangle 181"/>
              <p:cNvSpPr>
                <a:spLocks noChangeArrowheads="1"/>
              </p:cNvSpPr>
              <p:nvPr/>
            </p:nvSpPr>
            <p:spPr bwMode="auto">
              <a:xfrm>
                <a:off x="1428" y="1386"/>
                <a:ext cx="219" cy="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078" tIns="17779" rIns="34078" bIns="17779">
                <a:spAutoFit/>
              </a:bodyPr>
              <a:lstStyle>
                <a:lvl1pPr algn="l" defTabSz="1365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69863" indent="-357188" algn="l" defTabSz="136525" eaLnBrk="0" hangingPunct="0">
                  <a:spcAft>
                    <a:spcPct val="20000"/>
                  </a:spcAft>
                  <a:buChar char="•"/>
                  <a:defRPr sz="2000">
                    <a:solidFill>
                      <a:schemeClr val="bg2"/>
                    </a:solidFill>
                    <a:latin typeface="Arial" pitchFamily="34" charset="0"/>
                    <a:cs typeface="Arial" pitchFamily="34" charset="0"/>
                  </a:defRPr>
                </a:lvl2pPr>
                <a:lvl3pPr marL="341313" indent="-363538"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512763" indent="-350838" algn="l" defTabSz="136525" eaLnBrk="0" hangingPunct="0">
                  <a:spcAft>
                    <a:spcPct val="20000"/>
                  </a:spcAft>
                  <a:buChar char="•"/>
                  <a:defRPr sz="2000">
                    <a:solidFill>
                      <a:schemeClr val="bg2"/>
                    </a:solidFill>
                    <a:latin typeface="Arial" pitchFamily="34" charset="0"/>
                    <a:cs typeface="Arial" pitchFamily="34" charset="0"/>
                  </a:defRPr>
                </a:lvl4pPr>
                <a:lvl5pPr marL="682625" indent="-360363" algn="l" defTabSz="1365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1398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15970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0542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2511425" indent="-360363" defTabSz="1365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50000"/>
                  </a:spcBef>
                  <a:spcAft>
                    <a:spcPct val="0"/>
                  </a:spcAft>
                  <a:buSzTx/>
                  <a:buFontTx/>
                  <a:buNone/>
                </a:pPr>
                <a:r>
                  <a:rPr lang="en-US" altLang="zh-CN" sz="1200">
                    <a:solidFill>
                      <a:schemeClr val="tx1"/>
                    </a:solidFill>
                    <a:latin typeface="宋体" pitchFamily="2" charset="-122"/>
                    <a:ea typeface="宋体" pitchFamily="2" charset="-122"/>
                  </a:rPr>
                  <a:t>7</a:t>
                </a:r>
                <a:r>
                  <a:rPr lang="zh-CN" altLang="en-US" sz="1200">
                    <a:solidFill>
                      <a:schemeClr val="tx1"/>
                    </a:solidFill>
                    <a:latin typeface="宋体" pitchFamily="2" charset="-122"/>
                    <a:ea typeface="宋体" pitchFamily="2" charset="-122"/>
                  </a:rPr>
                  <a:t>月底</a:t>
                </a:r>
              </a:p>
            </p:txBody>
          </p:sp>
          <p:sp>
            <p:nvSpPr>
              <p:cNvPr id="69682" name="Arc 182"/>
              <p:cNvSpPr>
                <a:spLocks/>
              </p:cNvSpPr>
              <p:nvPr/>
            </p:nvSpPr>
            <p:spPr bwMode="auto">
              <a:xfrm rot="10800000">
                <a:off x="1596" y="1504"/>
                <a:ext cx="48" cy="58"/>
              </a:xfrm>
              <a:custGeom>
                <a:avLst/>
                <a:gdLst>
                  <a:gd name="T0" fmla="*/ 0 w 21571"/>
                  <a:gd name="T1" fmla="*/ 55 h 21595"/>
                  <a:gd name="T2" fmla="*/ 47 w 21571"/>
                  <a:gd name="T3" fmla="*/ 0 h 21595"/>
                  <a:gd name="T4" fmla="*/ 48 w 21571"/>
                  <a:gd name="T5" fmla="*/ 58 h 21595"/>
                  <a:gd name="T6" fmla="*/ 0 60000 65536"/>
                  <a:gd name="T7" fmla="*/ 0 60000 65536"/>
                  <a:gd name="T8" fmla="*/ 0 60000 65536"/>
                </a:gdLst>
                <a:ahLst/>
                <a:cxnLst>
                  <a:cxn ang="T6">
                    <a:pos x="T0" y="T1"/>
                  </a:cxn>
                  <a:cxn ang="T7">
                    <a:pos x="T2" y="T3"/>
                  </a:cxn>
                  <a:cxn ang="T8">
                    <a:pos x="T4" y="T5"/>
                  </a:cxn>
                </a:cxnLst>
                <a:rect l="0" t="0" r="r" b="b"/>
                <a:pathLst>
                  <a:path w="21571" h="21595" fill="none" extrusionOk="0">
                    <a:moveTo>
                      <a:pt x="-1" y="20478"/>
                    </a:moveTo>
                    <a:cubicBezTo>
                      <a:pt x="584" y="9172"/>
                      <a:pt x="9801" y="235"/>
                      <a:pt x="21120" y="-1"/>
                    </a:cubicBezTo>
                  </a:path>
                  <a:path w="21571" h="21595" stroke="0" extrusionOk="0">
                    <a:moveTo>
                      <a:pt x="-1" y="20478"/>
                    </a:moveTo>
                    <a:cubicBezTo>
                      <a:pt x="584" y="9172"/>
                      <a:pt x="9801" y="235"/>
                      <a:pt x="21120" y="-1"/>
                    </a:cubicBezTo>
                    <a:lnTo>
                      <a:pt x="21571" y="21595"/>
                    </a:lnTo>
                    <a:lnTo>
                      <a:pt x="-1" y="20478"/>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83" name="Arc 183"/>
              <p:cNvSpPr>
                <a:spLocks/>
              </p:cNvSpPr>
              <p:nvPr/>
            </p:nvSpPr>
            <p:spPr bwMode="auto">
              <a:xfrm rot="10800000">
                <a:off x="1539" y="1570"/>
                <a:ext cx="49" cy="58"/>
              </a:xfrm>
              <a:custGeom>
                <a:avLst/>
                <a:gdLst>
                  <a:gd name="T0" fmla="*/ 0 w 21571"/>
                  <a:gd name="T1" fmla="*/ 55 h 21596"/>
                  <a:gd name="T2" fmla="*/ 48 w 21571"/>
                  <a:gd name="T3" fmla="*/ 0 h 21596"/>
                  <a:gd name="T4" fmla="*/ 49 w 21571"/>
                  <a:gd name="T5" fmla="*/ 58 h 21596"/>
                  <a:gd name="T6" fmla="*/ 0 60000 65536"/>
                  <a:gd name="T7" fmla="*/ 0 60000 65536"/>
                  <a:gd name="T8" fmla="*/ 0 60000 65536"/>
                </a:gdLst>
                <a:ahLst/>
                <a:cxnLst>
                  <a:cxn ang="T6">
                    <a:pos x="T0" y="T1"/>
                  </a:cxn>
                  <a:cxn ang="T7">
                    <a:pos x="T2" y="T3"/>
                  </a:cxn>
                  <a:cxn ang="T8">
                    <a:pos x="T4" y="T5"/>
                  </a:cxn>
                </a:cxnLst>
                <a:rect l="0" t="0" r="r" b="b"/>
                <a:pathLst>
                  <a:path w="21571" h="21596" fill="none" extrusionOk="0">
                    <a:moveTo>
                      <a:pt x="-1" y="20479"/>
                    </a:moveTo>
                    <a:cubicBezTo>
                      <a:pt x="585" y="9169"/>
                      <a:pt x="9806" y="231"/>
                      <a:pt x="21130" y="0"/>
                    </a:cubicBezTo>
                  </a:path>
                  <a:path w="21571" h="21596" stroke="0" extrusionOk="0">
                    <a:moveTo>
                      <a:pt x="-1" y="20479"/>
                    </a:moveTo>
                    <a:cubicBezTo>
                      <a:pt x="585" y="9169"/>
                      <a:pt x="9806" y="231"/>
                      <a:pt x="21130" y="0"/>
                    </a:cubicBezTo>
                    <a:lnTo>
                      <a:pt x="21571" y="21596"/>
                    </a:lnTo>
                    <a:lnTo>
                      <a:pt x="-1" y="20479"/>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84" name="Arc 184"/>
              <p:cNvSpPr>
                <a:spLocks/>
              </p:cNvSpPr>
              <p:nvPr/>
            </p:nvSpPr>
            <p:spPr bwMode="auto">
              <a:xfrm rot="10800000">
                <a:off x="1539" y="1504"/>
                <a:ext cx="105" cy="124"/>
              </a:xfrm>
              <a:custGeom>
                <a:avLst/>
                <a:gdLst>
                  <a:gd name="T0" fmla="*/ 0 w 21594"/>
                  <a:gd name="T1" fmla="*/ 121 h 21599"/>
                  <a:gd name="T2" fmla="*/ 104 w 21594"/>
                  <a:gd name="T3" fmla="*/ 0 h 21599"/>
                  <a:gd name="T4" fmla="*/ 105 w 21594"/>
                  <a:gd name="T5" fmla="*/ 124 h 21599"/>
                  <a:gd name="T6" fmla="*/ 0 60000 65536"/>
                  <a:gd name="T7" fmla="*/ 0 60000 65536"/>
                  <a:gd name="T8" fmla="*/ 0 60000 65536"/>
                </a:gdLst>
                <a:ahLst/>
                <a:cxnLst>
                  <a:cxn ang="T6">
                    <a:pos x="T0" y="T1"/>
                  </a:cxn>
                  <a:cxn ang="T7">
                    <a:pos x="T2" y="T3"/>
                  </a:cxn>
                  <a:cxn ang="T8">
                    <a:pos x="T4" y="T5"/>
                  </a:cxn>
                </a:cxnLst>
                <a:rect l="0" t="0" r="r" b="b"/>
                <a:pathLst>
                  <a:path w="21594" h="21599" fill="none" extrusionOk="0">
                    <a:moveTo>
                      <a:pt x="0" y="21077"/>
                    </a:moveTo>
                    <a:cubicBezTo>
                      <a:pt x="281" y="9434"/>
                      <a:pt x="9742" y="111"/>
                      <a:pt x="21387" y="-1"/>
                    </a:cubicBezTo>
                  </a:path>
                  <a:path w="21594" h="21599" stroke="0" extrusionOk="0">
                    <a:moveTo>
                      <a:pt x="0" y="21077"/>
                    </a:moveTo>
                    <a:cubicBezTo>
                      <a:pt x="281" y="9434"/>
                      <a:pt x="9742" y="111"/>
                      <a:pt x="21387" y="-1"/>
                    </a:cubicBezTo>
                    <a:lnTo>
                      <a:pt x="21594" y="21599"/>
                    </a:lnTo>
                    <a:lnTo>
                      <a:pt x="0" y="21077"/>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Tree>
  </p:cSld>
  <p:clrMapOvr>
    <a:masterClrMapping/>
  </p:clrMapOvr>
  <p:transition spd="slow"/>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灯片编号占位符 4"/>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75881154-29B4-46B0-B26E-253A182CFD57}" type="slidenum">
              <a:rPr lang="en-GB" altLang="zh-CN" sz="1100" b="0">
                <a:solidFill>
                  <a:schemeClr val="bg2"/>
                </a:solidFill>
              </a:rPr>
              <a:pPr eaLnBrk="1" hangingPunct="1"/>
              <a:t>62</a:t>
            </a:fld>
            <a:endParaRPr lang="en-GB" altLang="zh-CN" sz="1100" b="0">
              <a:solidFill>
                <a:schemeClr val="bg2"/>
              </a:solidFill>
            </a:endParaRPr>
          </a:p>
        </p:txBody>
      </p:sp>
      <p:graphicFrame>
        <p:nvGraphicFramePr>
          <p:cNvPr id="72707" name="Object 3"/>
          <p:cNvGraphicFramePr>
            <a:graphicFrameLocks noChangeAspect="1"/>
          </p:cNvGraphicFramePr>
          <p:nvPr/>
        </p:nvGraphicFramePr>
        <p:xfrm>
          <a:off x="393700" y="1524000"/>
          <a:ext cx="4495800" cy="4678363"/>
        </p:xfrm>
        <a:graphic>
          <a:graphicData uri="http://schemas.openxmlformats.org/presentationml/2006/ole">
            <mc:AlternateContent xmlns:mc="http://schemas.openxmlformats.org/markup-compatibility/2006">
              <mc:Choice xmlns:v="urn:schemas-microsoft-com:vml" Requires="v">
                <p:oleObj spid="_x0000_s72743" name="Slide" r:id="rId3" imgW="1094127" imgH="1458361" progId="PowerPoint.Slide.8">
                  <p:embed/>
                </p:oleObj>
              </mc:Choice>
              <mc:Fallback>
                <p:oleObj name="Slide" r:id="rId3" imgW="1094127" imgH="1458361" progId="PowerPoint.Slide.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700" y="1524000"/>
                        <a:ext cx="4495800" cy="467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2708" name="Object 4"/>
          <p:cNvGraphicFramePr>
            <a:graphicFrameLocks noChangeAspect="1"/>
          </p:cNvGraphicFramePr>
          <p:nvPr/>
        </p:nvGraphicFramePr>
        <p:xfrm>
          <a:off x="3962400" y="1155700"/>
          <a:ext cx="4714875" cy="5046663"/>
        </p:xfrm>
        <a:graphic>
          <a:graphicData uri="http://schemas.openxmlformats.org/presentationml/2006/ole">
            <mc:AlternateContent xmlns:mc="http://schemas.openxmlformats.org/markup-compatibility/2006">
              <mc:Choice xmlns:v="urn:schemas-microsoft-com:vml" Requires="v">
                <p:oleObj spid="_x0000_s72744" name="Slide" r:id="rId5" imgW="117331" imgH="155611" progId="PowerPoint.Slide.8">
                  <p:embed/>
                </p:oleObj>
              </mc:Choice>
              <mc:Fallback>
                <p:oleObj name="Slide" r:id="rId5" imgW="117331" imgH="155611" progId="PowerPoint.Slide.8">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2400" y="1155700"/>
                        <a:ext cx="4714875" cy="504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2709" name="Rectangle 2"/>
          <p:cNvSpPr>
            <a:spLocks noGrp="1" noChangeArrowheads="1"/>
          </p:cNvSpPr>
          <p:nvPr>
            <p:ph type="title"/>
          </p:nvPr>
        </p:nvSpPr>
        <p:spPr bwMode="auto">
          <a:xfrm>
            <a:off x="87313" y="804863"/>
            <a:ext cx="8805862" cy="755650"/>
          </a:xfrm>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cap="flat" cmpd="sng" algn="ctr">
                <a:solidFill>
                  <a:srgbClr val="F5F5F5"/>
                </a:solidFill>
                <a:prstDash val="solid"/>
                <a:miter lim="800000"/>
                <a:headEnd/>
                <a:tailEnd/>
              </a14:hiddenLine>
            </a:ext>
          </a:extLst>
        </p:spPr>
        <p:txBody>
          <a:bodyPr lIns="36000" rIns="36000" anchor="ctr"/>
          <a:lstStyle/>
          <a:p>
            <a:pPr eaLnBrk="1" hangingPunct="1"/>
            <a:r>
              <a:rPr lang="zh-CN" altLang="en-US" sz="2000" b="1" smtClean="0">
                <a:ea typeface="宋体" pitchFamily="2" charset="-122"/>
              </a:rPr>
              <a:t>举例：在确定预算流程后，财务部应设计预算制度及交付品的具体格式，为各部门的预算编制工作提供指导</a:t>
            </a:r>
            <a:endParaRPr lang="en-US" altLang="zh-CN" sz="2000" b="1" smtClean="0">
              <a:ea typeface="宋体" pitchFamily="2" charset="-122"/>
            </a:endParaRPr>
          </a:p>
        </p:txBody>
      </p:sp>
      <p:sp>
        <p:nvSpPr>
          <p:cNvPr id="72710" name="Rectangle 5"/>
          <p:cNvSpPr>
            <a:spLocks noChangeArrowheads="1"/>
          </p:cNvSpPr>
          <p:nvPr/>
        </p:nvSpPr>
        <p:spPr bwMode="auto">
          <a:xfrm>
            <a:off x="503238" y="1524000"/>
            <a:ext cx="3738562" cy="5016500"/>
          </a:xfrm>
          <a:prstGeom prst="rect">
            <a:avLst/>
          </a:prstGeom>
          <a:noFill/>
          <a:ln w="28575">
            <a:solidFill>
              <a:srgbClr val="256885"/>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72711" name="Rectangle 7"/>
          <p:cNvSpPr>
            <a:spLocks noChangeArrowheads="1"/>
          </p:cNvSpPr>
          <p:nvPr/>
        </p:nvSpPr>
        <p:spPr bwMode="auto">
          <a:xfrm>
            <a:off x="87313" y="10318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4.2</a:t>
            </a:r>
            <a:r>
              <a:rPr lang="en-GB" altLang="zh-CN" sz="2400">
                <a:solidFill>
                  <a:schemeClr val="tx1"/>
                </a:solidFill>
                <a:ea typeface="宋体" pitchFamily="2" charset="-122"/>
              </a:rPr>
              <a:t> </a:t>
            </a:r>
            <a:r>
              <a:rPr lang="zh-CN" altLang="en-GB" sz="2400">
                <a:solidFill>
                  <a:schemeClr val="tx1"/>
                </a:solidFill>
                <a:ea typeface="宋体" pitchFamily="2" charset="-122"/>
              </a:rPr>
              <a:t>预算编制的基本流程（续）</a:t>
            </a:r>
            <a:r>
              <a:rPr lang="en-GB" altLang="zh-CN" sz="2400">
                <a:solidFill>
                  <a:schemeClr val="tx1"/>
                </a:solidFill>
                <a:ea typeface="宋体" pitchFamily="2" charset="-122"/>
              </a:rPr>
              <a:t>– </a:t>
            </a:r>
            <a:r>
              <a:rPr lang="zh-CN" altLang="en-GB" sz="2400">
                <a:solidFill>
                  <a:schemeClr val="tx1"/>
                </a:solidFill>
                <a:ea typeface="宋体" pitchFamily="2" charset="-122"/>
              </a:rPr>
              <a:t>年度预算编制</a:t>
            </a:r>
          </a:p>
        </p:txBody>
      </p:sp>
      <p:sp>
        <p:nvSpPr>
          <p:cNvPr id="72712" name="Line 8"/>
          <p:cNvSpPr>
            <a:spLocks noChangeShapeType="1"/>
          </p:cNvSpPr>
          <p:nvPr/>
        </p:nvSpPr>
        <p:spPr bwMode="blackWhite">
          <a:xfrm>
            <a:off x="0" y="7874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pSp>
        <p:nvGrpSpPr>
          <p:cNvPr id="72713" name="Group 9"/>
          <p:cNvGrpSpPr>
            <a:grpSpLocks/>
          </p:cNvGrpSpPr>
          <p:nvPr/>
        </p:nvGrpSpPr>
        <p:grpSpPr bwMode="auto">
          <a:xfrm>
            <a:off x="5640388" y="430213"/>
            <a:ext cx="3281362" cy="287337"/>
            <a:chOff x="3117" y="209"/>
            <a:chExt cx="2550" cy="306"/>
          </a:xfrm>
        </p:grpSpPr>
        <p:sp>
          <p:nvSpPr>
            <p:cNvPr id="72714" name="Rectangle 10"/>
            <p:cNvSpPr>
              <a:spLocks noChangeArrowheads="1"/>
            </p:cNvSpPr>
            <p:nvPr/>
          </p:nvSpPr>
          <p:spPr bwMode="auto">
            <a:xfrm>
              <a:off x="3117" y="209"/>
              <a:ext cx="503"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72715" name="Rectangle 11"/>
            <p:cNvSpPr>
              <a:spLocks noChangeArrowheads="1"/>
            </p:cNvSpPr>
            <p:nvPr/>
          </p:nvSpPr>
          <p:spPr bwMode="auto">
            <a:xfrm>
              <a:off x="3793" y="209"/>
              <a:ext cx="502" cy="306"/>
            </a:xfrm>
            <a:prstGeom prst="rect">
              <a:avLst/>
            </a:prstGeom>
            <a:solidFill>
              <a:schemeClr val="accent1"/>
            </a:solidFill>
            <a:ln w="9525">
              <a:solidFill>
                <a:schemeClr val="accent2"/>
              </a:solidFill>
              <a:miter lim="800000"/>
              <a:headEnd/>
              <a:tailEnd/>
            </a:ln>
            <a:effectLst>
              <a:outerShdw dist="35921" dir="2700000" algn="ctr" rotWithShape="0">
                <a:schemeClr val="tx1"/>
              </a:outerShdw>
            </a:effec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72716" name="Rectangle 12"/>
            <p:cNvSpPr>
              <a:spLocks noChangeArrowheads="1"/>
            </p:cNvSpPr>
            <p:nvPr/>
          </p:nvSpPr>
          <p:spPr bwMode="auto">
            <a:xfrm>
              <a:off x="4478" y="209"/>
              <a:ext cx="503"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72717" name="Rectangle 13"/>
            <p:cNvSpPr>
              <a:spLocks noChangeArrowheads="1"/>
            </p:cNvSpPr>
            <p:nvPr/>
          </p:nvSpPr>
          <p:spPr bwMode="auto">
            <a:xfrm>
              <a:off x="5164" y="209"/>
              <a:ext cx="503" cy="306"/>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sp>
          <p:nvSpPr>
            <p:cNvPr id="72718" name="AutoShape 14"/>
            <p:cNvSpPr>
              <a:spLocks noChangeArrowheads="1"/>
            </p:cNvSpPr>
            <p:nvPr/>
          </p:nvSpPr>
          <p:spPr bwMode="auto">
            <a:xfrm>
              <a:off x="3624" y="334"/>
              <a:ext cx="169" cy="56"/>
            </a:xfrm>
            <a:custGeom>
              <a:avLst/>
              <a:gdLst>
                <a:gd name="T0" fmla="*/ 127 w 21600"/>
                <a:gd name="T1" fmla="*/ 0 h 21600"/>
                <a:gd name="T2" fmla="*/ 0 w 21600"/>
                <a:gd name="T3" fmla="*/ 28 h 21600"/>
                <a:gd name="T4" fmla="*/ 127 w 21600"/>
                <a:gd name="T5" fmla="*/ 56 h 21600"/>
                <a:gd name="T6" fmla="*/ 169 w 21600"/>
                <a:gd name="T7" fmla="*/ 28 h 21600"/>
                <a:gd name="T8" fmla="*/ 17694720 60000 65536"/>
                <a:gd name="T9" fmla="*/ 11796480 60000 65536"/>
                <a:gd name="T10" fmla="*/ 5898240 60000 65536"/>
                <a:gd name="T11" fmla="*/ 0 60000 65536"/>
                <a:gd name="T12" fmla="*/ 3323 w 21600"/>
                <a:gd name="T13" fmla="*/ 5400 h 21600"/>
                <a:gd name="T14" fmla="*/ 18916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19" name="AutoShape 15"/>
            <p:cNvSpPr>
              <a:spLocks noChangeArrowheads="1"/>
            </p:cNvSpPr>
            <p:nvPr/>
          </p:nvSpPr>
          <p:spPr bwMode="auto">
            <a:xfrm>
              <a:off x="4999" y="334"/>
              <a:ext cx="169" cy="56"/>
            </a:xfrm>
            <a:custGeom>
              <a:avLst/>
              <a:gdLst>
                <a:gd name="T0" fmla="*/ 127 w 21600"/>
                <a:gd name="T1" fmla="*/ 0 h 21600"/>
                <a:gd name="T2" fmla="*/ 0 w 21600"/>
                <a:gd name="T3" fmla="*/ 28 h 21600"/>
                <a:gd name="T4" fmla="*/ 127 w 21600"/>
                <a:gd name="T5" fmla="*/ 56 h 21600"/>
                <a:gd name="T6" fmla="*/ 169 w 21600"/>
                <a:gd name="T7" fmla="*/ 28 h 21600"/>
                <a:gd name="T8" fmla="*/ 17694720 60000 65536"/>
                <a:gd name="T9" fmla="*/ 11796480 60000 65536"/>
                <a:gd name="T10" fmla="*/ 5898240 60000 65536"/>
                <a:gd name="T11" fmla="*/ 0 60000 65536"/>
                <a:gd name="T12" fmla="*/ 3323 w 21600"/>
                <a:gd name="T13" fmla="*/ 5400 h 21600"/>
                <a:gd name="T14" fmla="*/ 18916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20" name="AutoShape 16"/>
            <p:cNvSpPr>
              <a:spLocks noChangeArrowheads="1"/>
            </p:cNvSpPr>
            <p:nvPr/>
          </p:nvSpPr>
          <p:spPr bwMode="auto">
            <a:xfrm>
              <a:off x="4312" y="334"/>
              <a:ext cx="168" cy="56"/>
            </a:xfrm>
            <a:custGeom>
              <a:avLst/>
              <a:gdLst>
                <a:gd name="T0" fmla="*/ 126 w 21600"/>
                <a:gd name="T1" fmla="*/ 0 h 21600"/>
                <a:gd name="T2" fmla="*/ 0 w 21600"/>
                <a:gd name="T3" fmla="*/ 28 h 21600"/>
                <a:gd name="T4" fmla="*/ 126 w 21600"/>
                <a:gd name="T5" fmla="*/ 56 h 21600"/>
                <a:gd name="T6" fmla="*/ 168 w 21600"/>
                <a:gd name="T7" fmla="*/ 28 h 21600"/>
                <a:gd name="T8" fmla="*/ 17694720 60000 65536"/>
                <a:gd name="T9" fmla="*/ 11796480 60000 65536"/>
                <a:gd name="T10" fmla="*/ 5898240 60000 65536"/>
                <a:gd name="T11" fmla="*/ 0 60000 65536"/>
                <a:gd name="T12" fmla="*/ 3343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灯片编号占位符 4"/>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7E114370-983A-4245-87A4-D389236746BE}" type="slidenum">
              <a:rPr lang="en-GB" altLang="zh-CN" sz="1100" b="0">
                <a:solidFill>
                  <a:schemeClr val="bg2"/>
                </a:solidFill>
              </a:rPr>
              <a:pPr eaLnBrk="1" hangingPunct="1"/>
              <a:t>63</a:t>
            </a:fld>
            <a:endParaRPr lang="en-GB" altLang="zh-CN" sz="1100" b="0">
              <a:solidFill>
                <a:schemeClr val="bg2"/>
              </a:solidFill>
            </a:endParaRPr>
          </a:p>
        </p:txBody>
      </p:sp>
      <p:sp>
        <p:nvSpPr>
          <p:cNvPr id="73731" name="Rectangle 5"/>
          <p:cNvSpPr>
            <a:spLocks noGrp="1" noChangeArrowheads="1"/>
          </p:cNvSpPr>
          <p:nvPr>
            <p:ph type="title"/>
          </p:nvPr>
        </p:nvSpPr>
        <p:spPr>
          <a:xfrm>
            <a:off x="158750" y="882650"/>
            <a:ext cx="7986713" cy="620713"/>
          </a:xfrm>
          <a:noFill/>
        </p:spPr>
        <p:txBody>
          <a:bodyPr/>
          <a:lstStyle/>
          <a:p>
            <a:pPr eaLnBrk="1" hangingPunct="1"/>
            <a:r>
              <a:rPr lang="zh-CN" altLang="en-US" sz="2000" b="1" smtClean="0">
                <a:ea typeface="宋体" pitchFamily="2" charset="-122"/>
              </a:rPr>
              <a:t>审批企业年度预算的目的：</a:t>
            </a:r>
          </a:p>
        </p:txBody>
      </p:sp>
      <p:sp>
        <p:nvSpPr>
          <p:cNvPr id="73732" name="Rectangle 6"/>
          <p:cNvSpPr>
            <a:spLocks noChangeArrowheads="1"/>
          </p:cNvSpPr>
          <p:nvPr/>
        </p:nvSpPr>
        <p:spPr bwMode="auto">
          <a:xfrm>
            <a:off x="404813" y="1528763"/>
            <a:ext cx="7791450" cy="45259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55600" indent="-355600"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892175" indent="-357188" algn="l" defTabSz="695325" eaLnBrk="0" hangingPunct="0">
              <a:spcAft>
                <a:spcPct val="20000"/>
              </a:spcAft>
              <a:buChar char="•"/>
              <a:defRPr sz="2000">
                <a:solidFill>
                  <a:schemeClr val="bg2"/>
                </a:solidFill>
                <a:latin typeface="Arial" pitchFamily="34" charset="0"/>
                <a:cs typeface="Arial" pitchFamily="34" charset="0"/>
              </a:defRPr>
            </a:lvl2pPr>
            <a:lvl3pPr marL="1435100" indent="-363538"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965325" indent="-350838" algn="l" defTabSz="695325" eaLnBrk="0" hangingPunct="0">
              <a:spcAft>
                <a:spcPct val="20000"/>
              </a:spcAft>
              <a:buChar char="•"/>
              <a:defRPr sz="2000">
                <a:solidFill>
                  <a:schemeClr val="bg2"/>
                </a:solidFill>
                <a:latin typeface="Arial" pitchFamily="34" charset="0"/>
                <a:cs typeface="Arial" pitchFamily="34" charset="0"/>
              </a:defRPr>
            </a:lvl4pPr>
            <a:lvl5pPr marL="2505075"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962275" indent="-36036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419475" indent="-36036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876675" indent="-36036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333875" indent="-36036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lnSpc>
                <a:spcPct val="140000"/>
              </a:lnSpc>
              <a:buFont typeface="Arial" pitchFamily="34" charset="0"/>
              <a:buChar char="•"/>
            </a:pPr>
            <a:r>
              <a:rPr lang="zh-CN" altLang="en-US" sz="1600" b="0">
                <a:solidFill>
                  <a:schemeClr val="tx1"/>
                </a:solidFill>
                <a:ea typeface="宋体" pitchFamily="2" charset="-122"/>
              </a:rPr>
              <a:t>建立跨部门团队和一致的审核程序评估编制的预算</a:t>
            </a:r>
          </a:p>
          <a:p>
            <a:pPr eaLnBrk="1" hangingPunct="1">
              <a:lnSpc>
                <a:spcPct val="140000"/>
              </a:lnSpc>
              <a:buFont typeface="Arial" pitchFamily="34" charset="0"/>
              <a:buChar char="•"/>
            </a:pPr>
            <a:r>
              <a:rPr lang="zh-CN" altLang="en-US" sz="1600" b="0">
                <a:solidFill>
                  <a:schemeClr val="tx1"/>
                </a:solidFill>
                <a:ea typeface="宋体" pitchFamily="2" charset="-122"/>
              </a:rPr>
              <a:t>使预算关键用户参与书面的预算审批过程</a:t>
            </a:r>
          </a:p>
          <a:p>
            <a:pPr eaLnBrk="1" hangingPunct="1">
              <a:lnSpc>
                <a:spcPct val="140000"/>
              </a:lnSpc>
              <a:buFont typeface="Arial" pitchFamily="34" charset="0"/>
              <a:buChar char="•"/>
            </a:pPr>
            <a:r>
              <a:rPr lang="zh-CN" altLang="en-US" sz="1600" b="0">
                <a:solidFill>
                  <a:schemeClr val="tx1"/>
                </a:solidFill>
                <a:ea typeface="宋体" pitchFamily="2" charset="-122"/>
              </a:rPr>
              <a:t>下发预算同时下发部门经理预算考核指标</a:t>
            </a:r>
          </a:p>
          <a:p>
            <a:pPr eaLnBrk="1" hangingPunct="1">
              <a:lnSpc>
                <a:spcPct val="140000"/>
              </a:lnSpc>
              <a:buFont typeface="Arial" pitchFamily="34" charset="0"/>
              <a:buChar char="•"/>
            </a:pPr>
            <a:r>
              <a:rPr lang="zh-CN" altLang="en-US" sz="1600" b="0">
                <a:solidFill>
                  <a:schemeClr val="tx1"/>
                </a:solidFill>
                <a:ea typeface="宋体" pitchFamily="2" charset="-122"/>
              </a:rPr>
              <a:t>明确审批各类预算的合理时限</a:t>
            </a:r>
          </a:p>
          <a:p>
            <a:pPr eaLnBrk="1" hangingPunct="1">
              <a:lnSpc>
                <a:spcPct val="140000"/>
              </a:lnSpc>
              <a:buFont typeface="Arial" pitchFamily="34" charset="0"/>
              <a:buChar char="•"/>
            </a:pPr>
            <a:r>
              <a:rPr lang="zh-CN" altLang="en-US" sz="1600" b="0">
                <a:solidFill>
                  <a:schemeClr val="tx1"/>
                </a:solidFill>
                <a:ea typeface="宋体" pitchFamily="2" charset="-122"/>
              </a:rPr>
              <a:t>明确延误预算审核的责任</a:t>
            </a:r>
          </a:p>
        </p:txBody>
      </p:sp>
      <p:sp>
        <p:nvSpPr>
          <p:cNvPr id="73733" name="Rectangle 16"/>
          <p:cNvSpPr>
            <a:spLocks noChangeArrowheads="1"/>
          </p:cNvSpPr>
          <p:nvPr/>
        </p:nvSpPr>
        <p:spPr bwMode="auto">
          <a:xfrm>
            <a:off x="87313" y="10318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rgbClr val="3A4972"/>
                </a:solidFill>
                <a:ea typeface="宋体" pitchFamily="2" charset="-122"/>
              </a:rPr>
              <a:t>4.2 </a:t>
            </a:r>
            <a:r>
              <a:rPr lang="zh-CN" altLang="en-GB" sz="2400">
                <a:solidFill>
                  <a:srgbClr val="3A4972"/>
                </a:solidFill>
                <a:ea typeface="宋体" pitchFamily="2" charset="-122"/>
              </a:rPr>
              <a:t>预算编制的基本流程（续）</a:t>
            </a:r>
            <a:r>
              <a:rPr lang="en-GB" altLang="zh-CN" sz="2400">
                <a:solidFill>
                  <a:schemeClr val="folHlink"/>
                </a:solidFill>
                <a:ea typeface="宋体" pitchFamily="2" charset="-122"/>
              </a:rPr>
              <a:t>–</a:t>
            </a:r>
            <a:r>
              <a:rPr lang="en-GB" altLang="zh-CN" sz="2400">
                <a:solidFill>
                  <a:srgbClr val="3A4972"/>
                </a:solidFill>
                <a:ea typeface="宋体" pitchFamily="2" charset="-122"/>
              </a:rPr>
              <a:t> </a:t>
            </a:r>
            <a:r>
              <a:rPr lang="zh-CN" altLang="en-GB" sz="2400">
                <a:solidFill>
                  <a:srgbClr val="3A4972"/>
                </a:solidFill>
                <a:ea typeface="宋体" pitchFamily="2" charset="-122"/>
              </a:rPr>
              <a:t>预算审批</a:t>
            </a:r>
          </a:p>
        </p:txBody>
      </p:sp>
      <p:sp>
        <p:nvSpPr>
          <p:cNvPr id="73734" name="Line 17"/>
          <p:cNvSpPr>
            <a:spLocks noChangeShapeType="1"/>
          </p:cNvSpPr>
          <p:nvPr/>
        </p:nvSpPr>
        <p:spPr bwMode="blackWhite">
          <a:xfrm>
            <a:off x="0" y="7874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pSp>
        <p:nvGrpSpPr>
          <p:cNvPr id="73735" name="Group 19"/>
          <p:cNvGrpSpPr>
            <a:grpSpLocks/>
          </p:cNvGrpSpPr>
          <p:nvPr/>
        </p:nvGrpSpPr>
        <p:grpSpPr bwMode="auto">
          <a:xfrm>
            <a:off x="5589588" y="430213"/>
            <a:ext cx="3281362" cy="287337"/>
            <a:chOff x="3521" y="271"/>
            <a:chExt cx="2067" cy="181"/>
          </a:xfrm>
        </p:grpSpPr>
        <p:sp>
          <p:nvSpPr>
            <p:cNvPr id="73736" name="Rectangle 8"/>
            <p:cNvSpPr>
              <a:spLocks noChangeArrowheads="1"/>
            </p:cNvSpPr>
            <p:nvPr/>
          </p:nvSpPr>
          <p:spPr bwMode="auto">
            <a:xfrm>
              <a:off x="3521"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73737" name="Rectangle 10"/>
            <p:cNvSpPr>
              <a:spLocks noChangeArrowheads="1"/>
            </p:cNvSpPr>
            <p:nvPr/>
          </p:nvSpPr>
          <p:spPr bwMode="auto">
            <a:xfrm>
              <a:off x="4624" y="271"/>
              <a:ext cx="408" cy="181"/>
            </a:xfrm>
            <a:prstGeom prst="rect">
              <a:avLst/>
            </a:prstGeom>
            <a:solidFill>
              <a:schemeClr val="accent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73738" name="Rectangle 11"/>
            <p:cNvSpPr>
              <a:spLocks noChangeArrowheads="1"/>
            </p:cNvSpPr>
            <p:nvPr/>
          </p:nvSpPr>
          <p:spPr bwMode="auto">
            <a:xfrm>
              <a:off x="5180"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sp>
          <p:nvSpPr>
            <p:cNvPr id="73739" name="AutoShape 12"/>
            <p:cNvSpPr>
              <a:spLocks noChangeArrowheads="1"/>
            </p:cNvSpPr>
            <p:nvPr/>
          </p:nvSpPr>
          <p:spPr bwMode="auto">
            <a:xfrm>
              <a:off x="3932"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40" name="AutoShape 13"/>
            <p:cNvSpPr>
              <a:spLocks noChangeArrowheads="1"/>
            </p:cNvSpPr>
            <p:nvPr/>
          </p:nvSpPr>
          <p:spPr bwMode="auto">
            <a:xfrm>
              <a:off x="5047"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41" name="AutoShape 14"/>
            <p:cNvSpPr>
              <a:spLocks noChangeArrowheads="1"/>
            </p:cNvSpPr>
            <p:nvPr/>
          </p:nvSpPr>
          <p:spPr bwMode="auto">
            <a:xfrm>
              <a:off x="4490" y="345"/>
              <a:ext cx="136" cy="33"/>
            </a:xfrm>
            <a:custGeom>
              <a:avLst/>
              <a:gdLst>
                <a:gd name="T0" fmla="*/ 102 w 21600"/>
                <a:gd name="T1" fmla="*/ 0 h 21600"/>
                <a:gd name="T2" fmla="*/ 0 w 21600"/>
                <a:gd name="T3" fmla="*/ 17 h 21600"/>
                <a:gd name="T4" fmla="*/ 102 w 21600"/>
                <a:gd name="T5" fmla="*/ 33 h 21600"/>
                <a:gd name="T6" fmla="*/ 136 w 21600"/>
                <a:gd name="T7" fmla="*/ 17 h 21600"/>
                <a:gd name="T8" fmla="*/ 17694720 60000 65536"/>
                <a:gd name="T9" fmla="*/ 11796480 60000 65536"/>
                <a:gd name="T10" fmla="*/ 5898240 60000 65536"/>
                <a:gd name="T11" fmla="*/ 0 60000 65536"/>
                <a:gd name="T12" fmla="*/ 3335 w 21600"/>
                <a:gd name="T13" fmla="*/ 5236 h 21600"/>
                <a:gd name="T14" fmla="*/ 1890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42" name="Rectangle 18"/>
            <p:cNvSpPr>
              <a:spLocks noChangeArrowheads="1"/>
            </p:cNvSpPr>
            <p:nvPr/>
          </p:nvSpPr>
          <p:spPr bwMode="auto">
            <a:xfrm>
              <a:off x="4069"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gr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灯片编号占位符 4"/>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E3902708-DA93-4E9B-8AC9-89105DD7DC46}" type="slidenum">
              <a:rPr lang="en-GB" altLang="zh-CN" sz="1100" b="0">
                <a:solidFill>
                  <a:schemeClr val="bg2"/>
                </a:solidFill>
              </a:rPr>
              <a:pPr eaLnBrk="1" hangingPunct="1"/>
              <a:t>64</a:t>
            </a:fld>
            <a:endParaRPr lang="en-GB" altLang="zh-CN" sz="1100" b="0">
              <a:solidFill>
                <a:schemeClr val="bg2"/>
              </a:solidFill>
            </a:endParaRPr>
          </a:p>
        </p:txBody>
      </p:sp>
      <p:sp>
        <p:nvSpPr>
          <p:cNvPr id="74755" name="Rectangle 6"/>
          <p:cNvSpPr>
            <a:spLocks noChangeArrowheads="1"/>
          </p:cNvSpPr>
          <p:nvPr/>
        </p:nvSpPr>
        <p:spPr bwMode="auto">
          <a:xfrm>
            <a:off x="595313" y="1401763"/>
            <a:ext cx="7791450" cy="45259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803275" indent="-357188" algn="l" defTabSz="695325" eaLnBrk="0" hangingPunct="0">
              <a:spcAft>
                <a:spcPct val="20000"/>
              </a:spcAft>
              <a:buChar char="•"/>
              <a:defRPr sz="2000">
                <a:solidFill>
                  <a:schemeClr val="bg2"/>
                </a:solidFill>
                <a:latin typeface="Arial" pitchFamily="34" charset="0"/>
                <a:cs typeface="Arial" pitchFamily="34" charset="0"/>
              </a:defRPr>
            </a:lvl2pPr>
            <a:lvl3pPr marL="1346200" indent="-363538"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876425" indent="-350838" algn="l" defTabSz="695325" eaLnBrk="0" hangingPunct="0">
              <a:spcAft>
                <a:spcPct val="20000"/>
              </a:spcAft>
              <a:buChar char="•"/>
              <a:defRPr sz="2000">
                <a:solidFill>
                  <a:schemeClr val="bg2"/>
                </a:solidFill>
                <a:latin typeface="Arial" pitchFamily="34" charset="0"/>
                <a:cs typeface="Arial" pitchFamily="34" charset="0"/>
              </a:defRPr>
            </a:lvl4pPr>
            <a:lvl5pPr marL="2416175"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873375" indent="-36036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330575" indent="-36036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787775" indent="-36036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244975" indent="-36036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lnSpc>
                <a:spcPct val="160000"/>
              </a:lnSpc>
              <a:buFont typeface="Arial" pitchFamily="34" charset="0"/>
              <a:buChar char="•"/>
            </a:pPr>
            <a:r>
              <a:rPr lang="zh-CN" altLang="en-US" sz="1600" b="0">
                <a:solidFill>
                  <a:schemeClr val="tx1"/>
                </a:solidFill>
                <a:ea typeface="宋体" pitchFamily="2" charset="-122"/>
              </a:rPr>
              <a:t>每周、每月、每季度、每半年定期对预算执行情况进行差异分析，并对经营活动进行及时的调整</a:t>
            </a:r>
          </a:p>
          <a:p>
            <a:pPr eaLnBrk="1" hangingPunct="1">
              <a:lnSpc>
                <a:spcPct val="160000"/>
              </a:lnSpc>
              <a:buFont typeface="Arial" pitchFamily="34" charset="0"/>
              <a:buChar char="•"/>
            </a:pPr>
            <a:r>
              <a:rPr lang="zh-CN" altLang="zh-CN" sz="1600" b="0">
                <a:solidFill>
                  <a:schemeClr val="tx1"/>
                </a:solidFill>
                <a:ea typeface="宋体" pitchFamily="2" charset="-122"/>
              </a:rPr>
              <a:t>通过将预算执行情况与绩效考核相联系，推进预算更好地执行</a:t>
            </a:r>
            <a:endParaRPr lang="zh-CN" altLang="en-US" sz="1600" b="0">
              <a:solidFill>
                <a:schemeClr val="tx1"/>
              </a:solidFill>
              <a:ea typeface="宋体" pitchFamily="2" charset="-122"/>
            </a:endParaRPr>
          </a:p>
          <a:p>
            <a:pPr eaLnBrk="1" hangingPunct="1">
              <a:lnSpc>
                <a:spcPct val="160000"/>
              </a:lnSpc>
              <a:buFont typeface="Arial" pitchFamily="34" charset="0"/>
              <a:buChar char="•"/>
            </a:pPr>
            <a:r>
              <a:rPr lang="zh-CN" altLang="en-US" sz="1600" b="0">
                <a:solidFill>
                  <a:schemeClr val="tx1"/>
                </a:solidFill>
                <a:ea typeface="宋体" pitchFamily="2" charset="-122"/>
              </a:rPr>
              <a:t>对于一切导致支出的行为，都首先需要经过预算审核</a:t>
            </a:r>
          </a:p>
          <a:p>
            <a:pPr eaLnBrk="1" hangingPunct="1">
              <a:lnSpc>
                <a:spcPct val="160000"/>
              </a:lnSpc>
              <a:buFont typeface="Arial" pitchFamily="34" charset="0"/>
              <a:buChar char="•"/>
            </a:pPr>
            <a:r>
              <a:rPr lang="zh-CN" altLang="en-US" sz="1600" b="0">
                <a:solidFill>
                  <a:schemeClr val="tx1"/>
                </a:solidFill>
                <a:ea typeface="宋体" pitchFamily="2" charset="-122"/>
              </a:rPr>
              <a:t>企业年度预算具有权威性，不宜频繁调整，一般在年中调整一次</a:t>
            </a:r>
            <a:endParaRPr lang="en-US" altLang="zh-CN" sz="1600" b="0">
              <a:solidFill>
                <a:schemeClr val="tx1"/>
              </a:solidFill>
              <a:ea typeface="宋体" pitchFamily="2" charset="-122"/>
            </a:endParaRPr>
          </a:p>
        </p:txBody>
      </p:sp>
      <p:sp>
        <p:nvSpPr>
          <p:cNvPr id="74756" name="Rectangle 16"/>
          <p:cNvSpPr>
            <a:spLocks noChangeArrowheads="1"/>
          </p:cNvSpPr>
          <p:nvPr/>
        </p:nvSpPr>
        <p:spPr bwMode="auto">
          <a:xfrm>
            <a:off x="160338" y="79375"/>
            <a:ext cx="8802687" cy="82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rgbClr val="3A4972"/>
                </a:solidFill>
                <a:ea typeface="宋体" pitchFamily="2" charset="-122"/>
              </a:rPr>
              <a:t>4.2 </a:t>
            </a:r>
            <a:r>
              <a:rPr lang="zh-CN" altLang="en-GB" sz="2400">
                <a:solidFill>
                  <a:srgbClr val="3A4972"/>
                </a:solidFill>
                <a:ea typeface="宋体" pitchFamily="2" charset="-122"/>
              </a:rPr>
              <a:t>预算编制的基本流程（续）</a:t>
            </a:r>
            <a:r>
              <a:rPr lang="en-GB" altLang="zh-CN" sz="2400">
                <a:solidFill>
                  <a:srgbClr val="3A4972"/>
                </a:solidFill>
                <a:ea typeface="宋体" pitchFamily="2" charset="-122"/>
              </a:rPr>
              <a:t>– </a:t>
            </a:r>
            <a:r>
              <a:rPr lang="zh-CN" altLang="en-GB" sz="2400">
                <a:solidFill>
                  <a:srgbClr val="3A4972"/>
                </a:solidFill>
                <a:ea typeface="宋体" pitchFamily="2" charset="-122"/>
              </a:rPr>
              <a:t>执行、监控和调整</a:t>
            </a:r>
          </a:p>
        </p:txBody>
      </p:sp>
      <p:sp>
        <p:nvSpPr>
          <p:cNvPr id="74757" name="Line 17"/>
          <p:cNvSpPr>
            <a:spLocks noChangeShapeType="1"/>
          </p:cNvSpPr>
          <p:nvPr/>
        </p:nvSpPr>
        <p:spPr bwMode="blackWhite">
          <a:xfrm>
            <a:off x="0" y="7874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74758" name="Rectangle 19"/>
          <p:cNvSpPr>
            <a:spLocks noGrp="1" noChangeArrowheads="1"/>
          </p:cNvSpPr>
          <p:nvPr>
            <p:ph type="title"/>
          </p:nvPr>
        </p:nvSpPr>
        <p:spPr>
          <a:xfrm>
            <a:off x="158750" y="882650"/>
            <a:ext cx="7986713" cy="620713"/>
          </a:xfrm>
          <a:noFill/>
        </p:spPr>
        <p:txBody>
          <a:bodyPr/>
          <a:lstStyle/>
          <a:p>
            <a:pPr eaLnBrk="1" hangingPunct="1"/>
            <a:r>
              <a:rPr lang="zh-CN" altLang="en-US" sz="2000" b="1" smtClean="0">
                <a:ea typeface="宋体" pitchFamily="2" charset="-122"/>
              </a:rPr>
              <a:t>企业年度预算执行、监控和调整原则：</a:t>
            </a:r>
          </a:p>
        </p:txBody>
      </p:sp>
      <p:grpSp>
        <p:nvGrpSpPr>
          <p:cNvPr id="74759" name="Group 29"/>
          <p:cNvGrpSpPr>
            <a:grpSpLocks/>
          </p:cNvGrpSpPr>
          <p:nvPr/>
        </p:nvGrpSpPr>
        <p:grpSpPr bwMode="auto">
          <a:xfrm>
            <a:off x="5589588" y="430213"/>
            <a:ext cx="3287712" cy="298450"/>
            <a:chOff x="3521" y="271"/>
            <a:chExt cx="2071" cy="188"/>
          </a:xfrm>
        </p:grpSpPr>
        <p:sp>
          <p:nvSpPr>
            <p:cNvPr id="74760" name="Rectangle 21"/>
            <p:cNvSpPr>
              <a:spLocks noChangeArrowheads="1"/>
            </p:cNvSpPr>
            <p:nvPr/>
          </p:nvSpPr>
          <p:spPr bwMode="auto">
            <a:xfrm>
              <a:off x="3521"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74761" name="Rectangle 23"/>
            <p:cNvSpPr>
              <a:spLocks noChangeArrowheads="1"/>
            </p:cNvSpPr>
            <p:nvPr/>
          </p:nvSpPr>
          <p:spPr bwMode="auto">
            <a:xfrm>
              <a:off x="4624" y="278"/>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74762" name="AutoShape 24"/>
            <p:cNvSpPr>
              <a:spLocks noChangeArrowheads="1"/>
            </p:cNvSpPr>
            <p:nvPr/>
          </p:nvSpPr>
          <p:spPr bwMode="auto">
            <a:xfrm>
              <a:off x="3932"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763" name="AutoShape 25"/>
            <p:cNvSpPr>
              <a:spLocks noChangeArrowheads="1"/>
            </p:cNvSpPr>
            <p:nvPr/>
          </p:nvSpPr>
          <p:spPr bwMode="auto">
            <a:xfrm>
              <a:off x="5047"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764" name="AutoShape 26"/>
            <p:cNvSpPr>
              <a:spLocks noChangeArrowheads="1"/>
            </p:cNvSpPr>
            <p:nvPr/>
          </p:nvSpPr>
          <p:spPr bwMode="auto">
            <a:xfrm>
              <a:off x="4490" y="345"/>
              <a:ext cx="136" cy="33"/>
            </a:xfrm>
            <a:custGeom>
              <a:avLst/>
              <a:gdLst>
                <a:gd name="T0" fmla="*/ 102 w 21600"/>
                <a:gd name="T1" fmla="*/ 0 h 21600"/>
                <a:gd name="T2" fmla="*/ 0 w 21600"/>
                <a:gd name="T3" fmla="*/ 17 h 21600"/>
                <a:gd name="T4" fmla="*/ 102 w 21600"/>
                <a:gd name="T5" fmla="*/ 33 h 21600"/>
                <a:gd name="T6" fmla="*/ 136 w 21600"/>
                <a:gd name="T7" fmla="*/ 17 h 21600"/>
                <a:gd name="T8" fmla="*/ 17694720 60000 65536"/>
                <a:gd name="T9" fmla="*/ 11796480 60000 65536"/>
                <a:gd name="T10" fmla="*/ 5898240 60000 65536"/>
                <a:gd name="T11" fmla="*/ 0 60000 65536"/>
                <a:gd name="T12" fmla="*/ 3335 w 21600"/>
                <a:gd name="T13" fmla="*/ 5236 h 21600"/>
                <a:gd name="T14" fmla="*/ 1890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765" name="Rectangle 27"/>
            <p:cNvSpPr>
              <a:spLocks noChangeArrowheads="1"/>
            </p:cNvSpPr>
            <p:nvPr/>
          </p:nvSpPr>
          <p:spPr bwMode="auto">
            <a:xfrm>
              <a:off x="4069"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74766" name="Rectangle 28"/>
            <p:cNvSpPr>
              <a:spLocks noChangeArrowheads="1"/>
            </p:cNvSpPr>
            <p:nvPr/>
          </p:nvSpPr>
          <p:spPr bwMode="auto">
            <a:xfrm>
              <a:off x="5184" y="278"/>
              <a:ext cx="408" cy="181"/>
            </a:xfrm>
            <a:prstGeom prst="rect">
              <a:avLst/>
            </a:prstGeom>
            <a:solidFill>
              <a:schemeClr val="accent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gr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303D45C6-6F7B-40D6-9321-71E28E5740B2}" type="slidenum">
              <a:rPr lang="en-GB" altLang="zh-CN" sz="1100" b="0">
                <a:solidFill>
                  <a:schemeClr val="bg2"/>
                </a:solidFill>
              </a:rPr>
              <a:pPr eaLnBrk="1" hangingPunct="1"/>
              <a:t>65</a:t>
            </a:fld>
            <a:endParaRPr lang="en-GB" altLang="zh-CN" sz="1100" b="0">
              <a:solidFill>
                <a:schemeClr val="bg2"/>
              </a:solidFill>
            </a:endParaRPr>
          </a:p>
        </p:txBody>
      </p:sp>
      <p:sp>
        <p:nvSpPr>
          <p:cNvPr id="75779" name="Rectangle 2"/>
          <p:cNvSpPr>
            <a:spLocks noGrp="1" noChangeArrowheads="1"/>
          </p:cNvSpPr>
          <p:nvPr>
            <p:ph type="title"/>
          </p:nvPr>
        </p:nvSpPr>
        <p:spPr>
          <a:xfrm>
            <a:off x="198438" y="989013"/>
            <a:ext cx="8501062" cy="755650"/>
          </a:xfrm>
        </p:spPr>
        <p:txBody>
          <a:bodyPr/>
          <a:lstStyle/>
          <a:p>
            <a:pPr eaLnBrk="1" hangingPunct="1"/>
            <a:r>
              <a:rPr lang="zh-CN" altLang="en-US" sz="2000" b="1" smtClean="0">
                <a:solidFill>
                  <a:schemeClr val="tx1"/>
                </a:solidFill>
                <a:ea typeface="宋体" pitchFamily="2" charset="-122"/>
              </a:rPr>
              <a:t>建立基于全面预算的“例外管理制度”（</a:t>
            </a:r>
            <a:r>
              <a:rPr lang="en-US" altLang="zh-CN" sz="2000" b="1" smtClean="0">
                <a:solidFill>
                  <a:schemeClr val="tx1"/>
                </a:solidFill>
                <a:ea typeface="宋体" pitchFamily="2" charset="-122"/>
                <a:cs typeface="Times New Roman" pitchFamily="18" charset="0"/>
              </a:rPr>
              <a:t>Management by exception</a:t>
            </a:r>
            <a:r>
              <a:rPr lang="en-US" altLang="zh-CN" sz="2000" b="1" smtClean="0">
                <a:solidFill>
                  <a:schemeClr val="tx1"/>
                </a:solidFill>
                <a:ea typeface="宋体" pitchFamily="2" charset="-122"/>
              </a:rPr>
              <a:t>）</a:t>
            </a:r>
            <a:r>
              <a:rPr lang="zh-CN" altLang="en-US" sz="2000" b="1" smtClean="0">
                <a:solidFill>
                  <a:schemeClr val="tx1"/>
                </a:solidFill>
                <a:ea typeface="宋体" pitchFamily="2" charset="-122"/>
              </a:rPr>
              <a:t>能有效地将管理人员的注意力集中在关键的问题区域</a:t>
            </a:r>
            <a:r>
              <a:rPr lang="zh-CN" altLang="en-GB" sz="2000" b="1" smtClean="0">
                <a:solidFill>
                  <a:schemeClr val="tx1"/>
                </a:solidFill>
                <a:ea typeface="宋体" pitchFamily="2" charset="-122"/>
              </a:rPr>
              <a:t> </a:t>
            </a:r>
            <a:r>
              <a:rPr lang="zh-CN" altLang="en-US" sz="2000" b="1" smtClean="0">
                <a:solidFill>
                  <a:schemeClr val="tx1"/>
                </a:solidFill>
                <a:ea typeface="宋体" pitchFamily="2" charset="-122"/>
              </a:rPr>
              <a:t/>
            </a:r>
            <a:br>
              <a:rPr lang="zh-CN" altLang="en-US" sz="2000" b="1" smtClean="0">
                <a:solidFill>
                  <a:schemeClr val="tx1"/>
                </a:solidFill>
                <a:ea typeface="宋体" pitchFamily="2" charset="-122"/>
              </a:rPr>
            </a:br>
            <a:r>
              <a:rPr lang="zh-CN" altLang="en-US" smtClean="0">
                <a:solidFill>
                  <a:srgbClr val="000000"/>
                </a:solidFill>
                <a:ea typeface="宋体" pitchFamily="2" charset="-122"/>
              </a:rPr>
              <a:t/>
            </a:r>
            <a:br>
              <a:rPr lang="zh-CN" altLang="en-US" smtClean="0">
                <a:solidFill>
                  <a:srgbClr val="000000"/>
                </a:solidFill>
                <a:ea typeface="宋体" pitchFamily="2" charset="-122"/>
              </a:rPr>
            </a:br>
            <a:endParaRPr lang="zh-CN" altLang="en-US" smtClean="0">
              <a:solidFill>
                <a:srgbClr val="000000"/>
              </a:solidFill>
              <a:ea typeface="宋体" pitchFamily="2" charset="-122"/>
            </a:endParaRPr>
          </a:p>
        </p:txBody>
      </p:sp>
      <p:sp>
        <p:nvSpPr>
          <p:cNvPr id="75780" name="Rectangle 3"/>
          <p:cNvSpPr>
            <a:spLocks noChangeArrowheads="1"/>
          </p:cNvSpPr>
          <p:nvPr/>
        </p:nvSpPr>
        <p:spPr bwMode="auto">
          <a:xfrm>
            <a:off x="5889625" y="2490788"/>
            <a:ext cx="2520950"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228600" indent="-2286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lnSpc>
                <a:spcPct val="120000"/>
              </a:lnSpc>
              <a:spcBef>
                <a:spcPct val="80000"/>
              </a:spcBef>
              <a:spcAft>
                <a:spcPct val="0"/>
              </a:spcAft>
              <a:buSzTx/>
              <a:buFontTx/>
              <a:buChar char="•"/>
            </a:pPr>
            <a:r>
              <a:rPr lang="zh-CN" altLang="zh-CN" sz="1600" b="0" noProof="1">
                <a:solidFill>
                  <a:schemeClr val="tx1"/>
                </a:solidFill>
                <a:latin typeface="宋体" pitchFamily="2" charset="-122"/>
              </a:rPr>
              <a:t>在对比计划预测同实际情况的差异时</a:t>
            </a:r>
            <a:r>
              <a:rPr lang="zh-CN" altLang="zh-CN" sz="1600" b="0" noProof="1">
                <a:solidFill>
                  <a:schemeClr val="tx1"/>
                </a:solidFill>
                <a:latin typeface="宋体" pitchFamily="2" charset="-122"/>
                <a:ea typeface="FangSong_GB2312" pitchFamily="49" charset="-122"/>
              </a:rPr>
              <a:t>，</a:t>
            </a:r>
            <a:r>
              <a:rPr lang="zh-CN" altLang="zh-CN" sz="1600" b="0" noProof="1">
                <a:solidFill>
                  <a:schemeClr val="tx1"/>
                </a:solidFill>
                <a:latin typeface="宋体" pitchFamily="2" charset="-122"/>
              </a:rPr>
              <a:t>理解</a:t>
            </a:r>
            <a:r>
              <a:rPr lang="zh-CN" altLang="zh-CN" sz="1600" b="0" noProof="1">
                <a:solidFill>
                  <a:schemeClr val="tx1"/>
                </a:solidFill>
                <a:latin typeface="宋体" pitchFamily="2" charset="-122"/>
                <a:ea typeface="FangSong_GB2312" pitchFamily="49" charset="-122"/>
              </a:rPr>
              <a:t>、</a:t>
            </a:r>
            <a:r>
              <a:rPr lang="zh-CN" altLang="zh-CN" sz="1600" b="0" noProof="1">
                <a:solidFill>
                  <a:schemeClr val="tx1"/>
                </a:solidFill>
                <a:latin typeface="宋体" pitchFamily="2" charset="-122"/>
              </a:rPr>
              <a:t>分析差异是</a:t>
            </a:r>
            <a:r>
              <a:rPr lang="zh-CN" altLang="zh-CN" sz="1600" noProof="1">
                <a:solidFill>
                  <a:schemeClr val="tx1"/>
                </a:solidFill>
                <a:latin typeface="宋体" pitchFamily="2" charset="-122"/>
              </a:rPr>
              <a:t>例外管理</a:t>
            </a:r>
            <a:r>
              <a:rPr lang="zh-CN" altLang="zh-CN" sz="1600" b="0" noProof="1">
                <a:solidFill>
                  <a:schemeClr val="tx1"/>
                </a:solidFill>
                <a:latin typeface="宋体" pitchFamily="2" charset="-122"/>
              </a:rPr>
              <a:t>的重要组成部分</a:t>
            </a:r>
            <a:endParaRPr lang="zh-CN" altLang="zh-CN" sz="1600" b="0" noProof="1">
              <a:solidFill>
                <a:schemeClr val="tx1"/>
              </a:solidFill>
              <a:latin typeface="宋体" pitchFamily="2" charset="-122"/>
              <a:ea typeface="FangSong_GB2312" pitchFamily="49" charset="-122"/>
            </a:endParaRPr>
          </a:p>
          <a:p>
            <a:pPr eaLnBrk="1" hangingPunct="1">
              <a:lnSpc>
                <a:spcPct val="120000"/>
              </a:lnSpc>
              <a:spcBef>
                <a:spcPct val="80000"/>
              </a:spcBef>
              <a:spcAft>
                <a:spcPct val="0"/>
              </a:spcAft>
              <a:buSzTx/>
              <a:buFontTx/>
              <a:buChar char="•"/>
            </a:pPr>
            <a:r>
              <a:rPr lang="zh-CN" altLang="zh-CN" sz="1600" b="0" noProof="1">
                <a:solidFill>
                  <a:schemeClr val="tx1"/>
                </a:solidFill>
                <a:latin typeface="宋体" pitchFamily="2" charset="-122"/>
              </a:rPr>
              <a:t>通过例外事件进行管理的含义是</a:t>
            </a:r>
            <a:r>
              <a:rPr lang="zh-CN" altLang="zh-CN" sz="1600" b="0" noProof="1">
                <a:solidFill>
                  <a:schemeClr val="tx1"/>
                </a:solidFill>
                <a:latin typeface="宋体" pitchFamily="2" charset="-122"/>
                <a:ea typeface="FangSong_GB2312" pitchFamily="49" charset="-122"/>
              </a:rPr>
              <a:t>：</a:t>
            </a:r>
            <a:r>
              <a:rPr lang="zh-CN" altLang="zh-CN" sz="1600" b="0" noProof="1">
                <a:solidFill>
                  <a:schemeClr val="tx1"/>
                </a:solidFill>
                <a:latin typeface="宋体" pitchFamily="2" charset="-122"/>
              </a:rPr>
              <a:t>忽略那些运行状况平稳的地方</a:t>
            </a:r>
            <a:r>
              <a:rPr lang="zh-CN" altLang="zh-CN" sz="1600" b="0" noProof="1">
                <a:solidFill>
                  <a:schemeClr val="tx1"/>
                </a:solidFill>
                <a:latin typeface="宋体" pitchFamily="2" charset="-122"/>
                <a:ea typeface="FangSong_GB2312" pitchFamily="49" charset="-122"/>
              </a:rPr>
              <a:t>，</a:t>
            </a:r>
            <a:r>
              <a:rPr lang="zh-CN" altLang="zh-CN" sz="1600" b="0" noProof="1">
                <a:solidFill>
                  <a:schemeClr val="tx1"/>
                </a:solidFill>
                <a:latin typeface="宋体" pitchFamily="2" charset="-122"/>
              </a:rPr>
              <a:t>把注意力集中在那些出现问题值得关注的地方</a:t>
            </a:r>
          </a:p>
        </p:txBody>
      </p:sp>
      <p:grpSp>
        <p:nvGrpSpPr>
          <p:cNvPr id="75781" name="Group 12"/>
          <p:cNvGrpSpPr>
            <a:grpSpLocks/>
          </p:cNvGrpSpPr>
          <p:nvPr/>
        </p:nvGrpSpPr>
        <p:grpSpPr bwMode="auto">
          <a:xfrm>
            <a:off x="5351463" y="2490788"/>
            <a:ext cx="246062" cy="3441700"/>
            <a:chOff x="4160" y="1656"/>
            <a:chExt cx="176" cy="2408"/>
          </a:xfrm>
        </p:grpSpPr>
        <p:sp>
          <p:nvSpPr>
            <p:cNvPr id="75805" name="Line 13"/>
            <p:cNvSpPr>
              <a:spLocks noChangeShapeType="1"/>
            </p:cNvSpPr>
            <p:nvPr/>
          </p:nvSpPr>
          <p:spPr bwMode="auto">
            <a:xfrm>
              <a:off x="4160" y="1656"/>
              <a:ext cx="0" cy="240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5806" name="Line 14"/>
            <p:cNvSpPr>
              <a:spLocks noChangeShapeType="1"/>
            </p:cNvSpPr>
            <p:nvPr/>
          </p:nvSpPr>
          <p:spPr bwMode="auto">
            <a:xfrm>
              <a:off x="4160" y="2860"/>
              <a:ext cx="176"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75782" name="Group 29"/>
          <p:cNvGrpSpPr>
            <a:grpSpLocks/>
          </p:cNvGrpSpPr>
          <p:nvPr/>
        </p:nvGrpSpPr>
        <p:grpSpPr bwMode="auto">
          <a:xfrm>
            <a:off x="817563" y="2281238"/>
            <a:ext cx="4011612" cy="3548062"/>
            <a:chOff x="515" y="1437"/>
            <a:chExt cx="2527" cy="2235"/>
          </a:xfrm>
        </p:grpSpPr>
        <p:grpSp>
          <p:nvGrpSpPr>
            <p:cNvPr id="75793" name="Group 4"/>
            <p:cNvGrpSpPr>
              <a:grpSpLocks/>
            </p:cNvGrpSpPr>
            <p:nvPr/>
          </p:nvGrpSpPr>
          <p:grpSpPr bwMode="auto">
            <a:xfrm>
              <a:off x="793" y="1569"/>
              <a:ext cx="1944" cy="1995"/>
              <a:chOff x="2387" y="2241"/>
              <a:chExt cx="1402" cy="1251"/>
            </a:xfrm>
          </p:grpSpPr>
          <p:sp>
            <p:nvSpPr>
              <p:cNvPr id="75798" name="Rectangle 5"/>
              <p:cNvSpPr>
                <a:spLocks noChangeArrowheads="1"/>
              </p:cNvSpPr>
              <p:nvPr/>
            </p:nvSpPr>
            <p:spPr bwMode="auto">
              <a:xfrm>
                <a:off x="3006" y="2241"/>
                <a:ext cx="167" cy="1237"/>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75799" name="Line 6"/>
              <p:cNvSpPr>
                <a:spLocks noChangeShapeType="1"/>
              </p:cNvSpPr>
              <p:nvPr/>
            </p:nvSpPr>
            <p:spPr bwMode="auto">
              <a:xfrm>
                <a:off x="2391" y="2330"/>
                <a:ext cx="1398" cy="807"/>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75800" name="Line 7"/>
              <p:cNvSpPr>
                <a:spLocks noChangeShapeType="1"/>
              </p:cNvSpPr>
              <p:nvPr/>
            </p:nvSpPr>
            <p:spPr bwMode="auto">
              <a:xfrm>
                <a:off x="2391" y="2508"/>
                <a:ext cx="1398" cy="807"/>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75801" name="Line 8"/>
              <p:cNvSpPr>
                <a:spLocks noChangeShapeType="1"/>
              </p:cNvSpPr>
              <p:nvPr/>
            </p:nvSpPr>
            <p:spPr bwMode="auto">
              <a:xfrm>
                <a:off x="2391" y="2685"/>
                <a:ext cx="1398" cy="807"/>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75802" name="Freeform 9"/>
              <p:cNvSpPr>
                <a:spLocks/>
              </p:cNvSpPr>
              <p:nvPr/>
            </p:nvSpPr>
            <p:spPr bwMode="auto">
              <a:xfrm>
                <a:off x="2391" y="2246"/>
                <a:ext cx="616" cy="1238"/>
              </a:xfrm>
              <a:custGeom>
                <a:avLst/>
                <a:gdLst>
                  <a:gd name="T0" fmla="*/ 0 w 616"/>
                  <a:gd name="T1" fmla="*/ 0 h 1238"/>
                  <a:gd name="T2" fmla="*/ 616 w 616"/>
                  <a:gd name="T3" fmla="*/ 356 h 1238"/>
                  <a:gd name="T4" fmla="*/ 102 w 616"/>
                  <a:gd name="T5" fmla="*/ 1238 h 1238"/>
                  <a:gd name="T6" fmla="*/ 0 60000 65536"/>
                  <a:gd name="T7" fmla="*/ 0 60000 65536"/>
                  <a:gd name="T8" fmla="*/ 0 60000 65536"/>
                </a:gdLst>
                <a:ahLst/>
                <a:cxnLst>
                  <a:cxn ang="T6">
                    <a:pos x="T0" y="T1"/>
                  </a:cxn>
                  <a:cxn ang="T7">
                    <a:pos x="T2" y="T3"/>
                  </a:cxn>
                  <a:cxn ang="T8">
                    <a:pos x="T4" y="T5"/>
                  </a:cxn>
                </a:cxnLst>
                <a:rect l="0" t="0" r="r" b="b"/>
                <a:pathLst>
                  <a:path w="616" h="1238">
                    <a:moveTo>
                      <a:pt x="0" y="0"/>
                    </a:moveTo>
                    <a:lnTo>
                      <a:pt x="616" y="356"/>
                    </a:lnTo>
                    <a:lnTo>
                      <a:pt x="102" y="1238"/>
                    </a:lnTo>
                  </a:path>
                </a:pathLst>
              </a:custGeom>
              <a:noFill/>
              <a:ln w="15875" cap="flat" cmpd="sng">
                <a:solidFill>
                  <a:schemeClr val="tx1"/>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75803" name="Freeform 10"/>
              <p:cNvSpPr>
                <a:spLocks/>
              </p:cNvSpPr>
              <p:nvPr/>
            </p:nvSpPr>
            <p:spPr bwMode="auto">
              <a:xfrm>
                <a:off x="2387" y="2418"/>
                <a:ext cx="616" cy="1066"/>
              </a:xfrm>
              <a:custGeom>
                <a:avLst/>
                <a:gdLst>
                  <a:gd name="T0" fmla="*/ 0 w 616"/>
                  <a:gd name="T1" fmla="*/ 0 h 1066"/>
                  <a:gd name="T2" fmla="*/ 616 w 616"/>
                  <a:gd name="T3" fmla="*/ 356 h 1066"/>
                  <a:gd name="T4" fmla="*/ 208 w 616"/>
                  <a:gd name="T5" fmla="*/ 1066 h 1066"/>
                  <a:gd name="T6" fmla="*/ 0 60000 65536"/>
                  <a:gd name="T7" fmla="*/ 0 60000 65536"/>
                  <a:gd name="T8" fmla="*/ 0 60000 65536"/>
                </a:gdLst>
                <a:ahLst/>
                <a:cxnLst>
                  <a:cxn ang="T6">
                    <a:pos x="T0" y="T1"/>
                  </a:cxn>
                  <a:cxn ang="T7">
                    <a:pos x="T2" y="T3"/>
                  </a:cxn>
                  <a:cxn ang="T8">
                    <a:pos x="T4" y="T5"/>
                  </a:cxn>
                </a:cxnLst>
                <a:rect l="0" t="0" r="r" b="b"/>
                <a:pathLst>
                  <a:path w="616" h="1066">
                    <a:moveTo>
                      <a:pt x="0" y="0"/>
                    </a:moveTo>
                    <a:lnTo>
                      <a:pt x="616" y="356"/>
                    </a:lnTo>
                    <a:lnTo>
                      <a:pt x="208" y="1066"/>
                    </a:lnTo>
                  </a:path>
                </a:pathLst>
              </a:custGeom>
              <a:noFill/>
              <a:ln w="15875" cap="flat" cmpd="sng">
                <a:solidFill>
                  <a:schemeClr val="tx1"/>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75804" name="Freeform 11"/>
              <p:cNvSpPr>
                <a:spLocks/>
              </p:cNvSpPr>
              <p:nvPr/>
            </p:nvSpPr>
            <p:spPr bwMode="auto">
              <a:xfrm>
                <a:off x="2397" y="2600"/>
                <a:ext cx="603" cy="875"/>
              </a:xfrm>
              <a:custGeom>
                <a:avLst/>
                <a:gdLst>
                  <a:gd name="T0" fmla="*/ 0 w 603"/>
                  <a:gd name="T1" fmla="*/ 0 h 875"/>
                  <a:gd name="T2" fmla="*/ 603 w 603"/>
                  <a:gd name="T3" fmla="*/ 348 h 875"/>
                  <a:gd name="T4" fmla="*/ 299 w 603"/>
                  <a:gd name="T5" fmla="*/ 875 h 875"/>
                  <a:gd name="T6" fmla="*/ 0 60000 65536"/>
                  <a:gd name="T7" fmla="*/ 0 60000 65536"/>
                  <a:gd name="T8" fmla="*/ 0 60000 65536"/>
                </a:gdLst>
                <a:ahLst/>
                <a:cxnLst>
                  <a:cxn ang="T6">
                    <a:pos x="T0" y="T1"/>
                  </a:cxn>
                  <a:cxn ang="T7">
                    <a:pos x="T2" y="T3"/>
                  </a:cxn>
                  <a:cxn ang="T8">
                    <a:pos x="T4" y="T5"/>
                  </a:cxn>
                </a:cxnLst>
                <a:rect l="0" t="0" r="r" b="b"/>
                <a:pathLst>
                  <a:path w="603" h="875">
                    <a:moveTo>
                      <a:pt x="0" y="0"/>
                    </a:moveTo>
                    <a:lnTo>
                      <a:pt x="603" y="348"/>
                    </a:lnTo>
                    <a:lnTo>
                      <a:pt x="299" y="875"/>
                    </a:lnTo>
                  </a:path>
                </a:pathLst>
              </a:custGeom>
              <a:noFill/>
              <a:ln w="15875" cap="flat" cmpd="sng">
                <a:solidFill>
                  <a:schemeClr val="tx1"/>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grpSp>
        <p:sp>
          <p:nvSpPr>
            <p:cNvPr id="75794" name="Text Box 15"/>
            <p:cNvSpPr txBox="1">
              <a:spLocks noChangeArrowheads="1"/>
            </p:cNvSpPr>
            <p:nvPr/>
          </p:nvSpPr>
          <p:spPr bwMode="auto">
            <a:xfrm>
              <a:off x="539" y="3216"/>
              <a:ext cx="339"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buSzTx/>
              </a:pPr>
              <a:r>
                <a:rPr lang="zh-CN" altLang="en-GB" sz="1600">
                  <a:solidFill>
                    <a:schemeClr val="tx1"/>
                  </a:solidFill>
                  <a:ea typeface="宋体" pitchFamily="2" charset="-122"/>
                </a:rPr>
                <a:t>忽略</a:t>
              </a:r>
            </a:p>
          </p:txBody>
        </p:sp>
        <p:sp>
          <p:nvSpPr>
            <p:cNvPr id="75795" name="Text Box 16"/>
            <p:cNvSpPr txBox="1">
              <a:spLocks noChangeArrowheads="1"/>
            </p:cNvSpPr>
            <p:nvPr/>
          </p:nvSpPr>
          <p:spPr bwMode="auto">
            <a:xfrm>
              <a:off x="1653" y="1449"/>
              <a:ext cx="277" cy="1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buSzTx/>
              </a:pPr>
              <a:r>
                <a:rPr lang="zh-CN" altLang="en-GB" sz="1600">
                  <a:solidFill>
                    <a:schemeClr val="tx1"/>
                  </a:solidFill>
                  <a:ea typeface="宋体" pitchFamily="2" charset="-122"/>
                </a:rPr>
                <a:t>   例外管理制度</a:t>
              </a:r>
            </a:p>
          </p:txBody>
        </p:sp>
        <p:sp>
          <p:nvSpPr>
            <p:cNvPr id="75796" name="Text Box 17"/>
            <p:cNvSpPr txBox="1">
              <a:spLocks noChangeArrowheads="1"/>
            </p:cNvSpPr>
            <p:nvPr/>
          </p:nvSpPr>
          <p:spPr bwMode="auto">
            <a:xfrm>
              <a:off x="2737" y="2998"/>
              <a:ext cx="305" cy="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buSzTx/>
              </a:pPr>
              <a:r>
                <a:rPr lang="zh-CN" altLang="en-GB" sz="1600">
                  <a:solidFill>
                    <a:schemeClr val="tx1"/>
                  </a:solidFill>
                  <a:ea typeface="宋体" pitchFamily="2" charset="-122"/>
                </a:rPr>
                <a:t>管</a:t>
              </a:r>
            </a:p>
            <a:p>
              <a:pPr algn="l" eaLnBrk="1" hangingPunct="1">
                <a:lnSpc>
                  <a:spcPct val="50000"/>
                </a:lnSpc>
                <a:spcBef>
                  <a:spcPct val="50000"/>
                </a:spcBef>
                <a:buSzTx/>
              </a:pPr>
              <a:r>
                <a:rPr lang="zh-CN" altLang="en-GB" sz="1600">
                  <a:solidFill>
                    <a:schemeClr val="tx1"/>
                  </a:solidFill>
                  <a:ea typeface="宋体" pitchFamily="2" charset="-122"/>
                </a:rPr>
                <a:t>理</a:t>
              </a:r>
            </a:p>
            <a:p>
              <a:pPr algn="l" eaLnBrk="1" hangingPunct="1">
                <a:lnSpc>
                  <a:spcPct val="50000"/>
                </a:lnSpc>
                <a:spcBef>
                  <a:spcPct val="50000"/>
                </a:spcBef>
                <a:buSzTx/>
              </a:pPr>
              <a:r>
                <a:rPr lang="zh-CN" altLang="en-GB" sz="1600">
                  <a:solidFill>
                    <a:schemeClr val="tx1"/>
                  </a:solidFill>
                  <a:ea typeface="宋体" pitchFamily="2" charset="-122"/>
                </a:rPr>
                <a:t>重</a:t>
              </a:r>
            </a:p>
            <a:p>
              <a:pPr algn="l" eaLnBrk="1" hangingPunct="1">
                <a:lnSpc>
                  <a:spcPct val="50000"/>
                </a:lnSpc>
                <a:spcBef>
                  <a:spcPct val="50000"/>
                </a:spcBef>
                <a:buSzTx/>
              </a:pPr>
              <a:r>
                <a:rPr lang="zh-CN" altLang="en-GB" sz="1600">
                  <a:solidFill>
                    <a:schemeClr val="tx1"/>
                  </a:solidFill>
                  <a:ea typeface="宋体" pitchFamily="2" charset="-122"/>
                </a:rPr>
                <a:t>点</a:t>
              </a:r>
            </a:p>
          </p:txBody>
        </p:sp>
        <p:sp>
          <p:nvSpPr>
            <p:cNvPr id="75797" name="Text Box 18"/>
            <p:cNvSpPr txBox="1">
              <a:spLocks noChangeArrowheads="1"/>
            </p:cNvSpPr>
            <p:nvPr/>
          </p:nvSpPr>
          <p:spPr bwMode="auto">
            <a:xfrm>
              <a:off x="515" y="1437"/>
              <a:ext cx="255" cy="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buSzTx/>
              </a:pPr>
              <a:r>
                <a:rPr lang="zh-CN" altLang="en-GB" sz="1600">
                  <a:solidFill>
                    <a:schemeClr val="tx1"/>
                  </a:solidFill>
                  <a:ea typeface="宋体" pitchFamily="2" charset="-122"/>
                </a:rPr>
                <a:t>   管理事件</a:t>
              </a:r>
            </a:p>
          </p:txBody>
        </p:sp>
      </p:grpSp>
      <p:sp>
        <p:nvSpPr>
          <p:cNvPr id="75783" name="Rectangle 19"/>
          <p:cNvSpPr>
            <a:spLocks noChangeArrowheads="1"/>
          </p:cNvSpPr>
          <p:nvPr/>
        </p:nvSpPr>
        <p:spPr bwMode="auto">
          <a:xfrm>
            <a:off x="160338" y="79375"/>
            <a:ext cx="8802687" cy="82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rgbClr val="3A4972"/>
                </a:solidFill>
                <a:ea typeface="宋体" pitchFamily="2" charset="-122"/>
              </a:rPr>
              <a:t>4.2 </a:t>
            </a:r>
            <a:r>
              <a:rPr lang="zh-CN" altLang="en-GB" sz="2400">
                <a:solidFill>
                  <a:srgbClr val="3A4972"/>
                </a:solidFill>
                <a:ea typeface="宋体" pitchFamily="2" charset="-122"/>
              </a:rPr>
              <a:t>预算编制的基本流程（续）</a:t>
            </a:r>
            <a:r>
              <a:rPr lang="en-GB" altLang="zh-CN" sz="2400">
                <a:solidFill>
                  <a:srgbClr val="3A4972"/>
                </a:solidFill>
                <a:ea typeface="宋体" pitchFamily="2" charset="-122"/>
              </a:rPr>
              <a:t>– </a:t>
            </a:r>
            <a:r>
              <a:rPr lang="zh-CN" altLang="en-GB" sz="2400">
                <a:solidFill>
                  <a:srgbClr val="3A4972"/>
                </a:solidFill>
                <a:ea typeface="宋体" pitchFamily="2" charset="-122"/>
              </a:rPr>
              <a:t>执行、监控和调整</a:t>
            </a:r>
          </a:p>
        </p:txBody>
      </p:sp>
      <p:sp>
        <p:nvSpPr>
          <p:cNvPr id="75784" name="Line 20"/>
          <p:cNvSpPr>
            <a:spLocks noChangeShapeType="1"/>
          </p:cNvSpPr>
          <p:nvPr/>
        </p:nvSpPr>
        <p:spPr bwMode="blackWhite">
          <a:xfrm>
            <a:off x="0" y="7874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pSp>
        <p:nvGrpSpPr>
          <p:cNvPr id="75785" name="Group 21"/>
          <p:cNvGrpSpPr>
            <a:grpSpLocks/>
          </p:cNvGrpSpPr>
          <p:nvPr/>
        </p:nvGrpSpPr>
        <p:grpSpPr bwMode="auto">
          <a:xfrm>
            <a:off x="5589588" y="430213"/>
            <a:ext cx="3287712" cy="298450"/>
            <a:chOff x="3521" y="271"/>
            <a:chExt cx="2071" cy="188"/>
          </a:xfrm>
        </p:grpSpPr>
        <p:sp>
          <p:nvSpPr>
            <p:cNvPr id="75786" name="Rectangle 22"/>
            <p:cNvSpPr>
              <a:spLocks noChangeArrowheads="1"/>
            </p:cNvSpPr>
            <p:nvPr/>
          </p:nvSpPr>
          <p:spPr bwMode="auto">
            <a:xfrm>
              <a:off x="3521"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75787" name="Rectangle 23"/>
            <p:cNvSpPr>
              <a:spLocks noChangeArrowheads="1"/>
            </p:cNvSpPr>
            <p:nvPr/>
          </p:nvSpPr>
          <p:spPr bwMode="auto">
            <a:xfrm>
              <a:off x="4624" y="278"/>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75788" name="AutoShape 24"/>
            <p:cNvSpPr>
              <a:spLocks noChangeArrowheads="1"/>
            </p:cNvSpPr>
            <p:nvPr/>
          </p:nvSpPr>
          <p:spPr bwMode="auto">
            <a:xfrm>
              <a:off x="3932"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789" name="AutoShape 25"/>
            <p:cNvSpPr>
              <a:spLocks noChangeArrowheads="1"/>
            </p:cNvSpPr>
            <p:nvPr/>
          </p:nvSpPr>
          <p:spPr bwMode="auto">
            <a:xfrm>
              <a:off x="5047"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790" name="AutoShape 26"/>
            <p:cNvSpPr>
              <a:spLocks noChangeArrowheads="1"/>
            </p:cNvSpPr>
            <p:nvPr/>
          </p:nvSpPr>
          <p:spPr bwMode="auto">
            <a:xfrm>
              <a:off x="4490" y="345"/>
              <a:ext cx="136" cy="33"/>
            </a:xfrm>
            <a:custGeom>
              <a:avLst/>
              <a:gdLst>
                <a:gd name="T0" fmla="*/ 102 w 21600"/>
                <a:gd name="T1" fmla="*/ 0 h 21600"/>
                <a:gd name="T2" fmla="*/ 0 w 21600"/>
                <a:gd name="T3" fmla="*/ 17 h 21600"/>
                <a:gd name="T4" fmla="*/ 102 w 21600"/>
                <a:gd name="T5" fmla="*/ 33 h 21600"/>
                <a:gd name="T6" fmla="*/ 136 w 21600"/>
                <a:gd name="T7" fmla="*/ 17 h 21600"/>
                <a:gd name="T8" fmla="*/ 17694720 60000 65536"/>
                <a:gd name="T9" fmla="*/ 11796480 60000 65536"/>
                <a:gd name="T10" fmla="*/ 5898240 60000 65536"/>
                <a:gd name="T11" fmla="*/ 0 60000 65536"/>
                <a:gd name="T12" fmla="*/ 3335 w 21600"/>
                <a:gd name="T13" fmla="*/ 5236 h 21600"/>
                <a:gd name="T14" fmla="*/ 1890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791" name="Rectangle 27"/>
            <p:cNvSpPr>
              <a:spLocks noChangeArrowheads="1"/>
            </p:cNvSpPr>
            <p:nvPr/>
          </p:nvSpPr>
          <p:spPr bwMode="auto">
            <a:xfrm>
              <a:off x="4069"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75792" name="Rectangle 28"/>
            <p:cNvSpPr>
              <a:spLocks noChangeArrowheads="1"/>
            </p:cNvSpPr>
            <p:nvPr/>
          </p:nvSpPr>
          <p:spPr bwMode="auto">
            <a:xfrm>
              <a:off x="5184" y="278"/>
              <a:ext cx="408" cy="181"/>
            </a:xfrm>
            <a:prstGeom prst="rect">
              <a:avLst/>
            </a:prstGeom>
            <a:solidFill>
              <a:schemeClr val="accent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gr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B5315182-E8A3-42BF-9A42-DE92807DCB53}" type="slidenum">
              <a:rPr lang="en-GB" altLang="zh-CN" sz="1100" b="0">
                <a:solidFill>
                  <a:schemeClr val="bg2"/>
                </a:solidFill>
              </a:rPr>
              <a:pPr eaLnBrk="1" hangingPunct="1"/>
              <a:t>66</a:t>
            </a:fld>
            <a:endParaRPr lang="en-GB" altLang="zh-CN" sz="1100" b="0">
              <a:solidFill>
                <a:schemeClr val="bg2"/>
              </a:solidFill>
            </a:endParaRPr>
          </a:p>
        </p:txBody>
      </p:sp>
      <p:sp>
        <p:nvSpPr>
          <p:cNvPr id="76803" name="Rectangle 2"/>
          <p:cNvSpPr>
            <a:spLocks noGrp="1" noChangeArrowheads="1"/>
          </p:cNvSpPr>
          <p:nvPr>
            <p:ph type="title"/>
          </p:nvPr>
        </p:nvSpPr>
        <p:spPr bwMode="auto">
          <a:xfrm>
            <a:off x="160338" y="1001713"/>
            <a:ext cx="6985000" cy="365125"/>
          </a:xfrm>
          <a:noFill/>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wrap="none">
            <a:spAutoFit/>
          </a:bodyPr>
          <a:lstStyle/>
          <a:p>
            <a:pPr eaLnBrk="1" hangingPunct="1"/>
            <a:r>
              <a:rPr lang="zh-CN" altLang="zh-CN" sz="2000" b="1" noProof="1" smtClean="0">
                <a:solidFill>
                  <a:schemeClr val="tx1"/>
                </a:solidFill>
                <a:ea typeface="宋体" pitchFamily="2" charset="-122"/>
              </a:rPr>
              <a:t>预算执行和监控</a:t>
            </a:r>
            <a:r>
              <a:rPr lang="zh-CN" altLang="zh-CN" sz="2000" b="1" smtClean="0">
                <a:solidFill>
                  <a:schemeClr val="tx1"/>
                </a:solidFill>
                <a:ea typeface="宋体" pitchFamily="2" charset="-122"/>
              </a:rPr>
              <a:t>中，如何保持刚性与弹性相结合是一个大问题</a:t>
            </a:r>
            <a:r>
              <a:rPr lang="zh-CN" altLang="zh-CN" smtClean="0">
                <a:solidFill>
                  <a:schemeClr val="tx1"/>
                </a:solidFill>
                <a:ea typeface="宋体" pitchFamily="2" charset="-122"/>
              </a:rPr>
              <a:t> </a:t>
            </a:r>
          </a:p>
        </p:txBody>
      </p:sp>
      <p:sp>
        <p:nvSpPr>
          <p:cNvPr id="76804" name="Rectangle 3"/>
          <p:cNvSpPr>
            <a:spLocks noChangeArrowheads="1"/>
          </p:cNvSpPr>
          <p:nvPr/>
        </p:nvSpPr>
        <p:spPr bwMode="auto">
          <a:xfrm>
            <a:off x="796925" y="1697038"/>
            <a:ext cx="7637463" cy="436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228600" indent="-2286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Char char="•"/>
            </a:pPr>
            <a:r>
              <a:rPr lang="zh-CN" altLang="en-US" sz="1600">
                <a:solidFill>
                  <a:schemeClr val="tx1"/>
                </a:solidFill>
                <a:ea typeface="宋体" pitchFamily="2" charset="-122"/>
              </a:rPr>
              <a:t>总体目标刚性 </a:t>
            </a:r>
            <a:br>
              <a:rPr lang="zh-CN" altLang="en-US" sz="1600">
                <a:solidFill>
                  <a:schemeClr val="tx1"/>
                </a:solidFill>
                <a:ea typeface="宋体" pitchFamily="2" charset="-122"/>
              </a:rPr>
            </a:br>
            <a:r>
              <a:rPr lang="zh-CN" altLang="zh-CN" sz="1600" b="0">
                <a:solidFill>
                  <a:schemeClr val="tx1"/>
                </a:solidFill>
                <a:ea typeface="宋体" pitchFamily="2" charset="-122"/>
              </a:rPr>
              <a:t>预算是公司年度经营目标实现的手段，一般不作修改以保证预算的权威性，除非市场环境发生异常重大变动时（911/</a:t>
            </a:r>
            <a:r>
              <a:rPr lang="en-US" altLang="zh-CN" sz="1600" b="0" noProof="1">
                <a:solidFill>
                  <a:schemeClr val="tx1"/>
                </a:solidFill>
                <a:ea typeface="宋体" pitchFamily="2" charset="-122"/>
              </a:rPr>
              <a:t>SARS)，</a:t>
            </a:r>
            <a:r>
              <a:rPr lang="zh-CN" altLang="zh-CN" sz="1600" b="0">
                <a:solidFill>
                  <a:schemeClr val="tx1"/>
                </a:solidFill>
                <a:ea typeface="宋体" pitchFamily="2" charset="-122"/>
              </a:rPr>
              <a:t>进行调整，但对预算的修改和调整的原因需作出详细说明</a:t>
            </a:r>
          </a:p>
          <a:p>
            <a:pPr eaLnBrk="1" hangingPunct="1">
              <a:spcBef>
                <a:spcPct val="0"/>
              </a:spcBef>
              <a:spcAft>
                <a:spcPct val="0"/>
              </a:spcAft>
              <a:buSzTx/>
              <a:buFontTx/>
              <a:buChar char="•"/>
            </a:pPr>
            <a:endParaRPr lang="zh-CN" altLang="zh-CN" sz="1600" b="0" noProof="1">
              <a:solidFill>
                <a:srgbClr val="000000"/>
              </a:solidFill>
              <a:latin typeface="宋体" pitchFamily="2" charset="-122"/>
              <a:ea typeface="楷体_GB2312" pitchFamily="49" charset="-122"/>
            </a:endParaRPr>
          </a:p>
          <a:p>
            <a:pPr eaLnBrk="1" hangingPunct="1">
              <a:spcBef>
                <a:spcPct val="0"/>
              </a:spcBef>
              <a:spcAft>
                <a:spcPct val="0"/>
              </a:spcAft>
              <a:buSzTx/>
              <a:buFontTx/>
              <a:buChar char="•"/>
            </a:pPr>
            <a:r>
              <a:rPr lang="zh-CN" altLang="en-US" sz="1600">
                <a:solidFill>
                  <a:schemeClr val="tx1"/>
                </a:solidFill>
                <a:latin typeface="宋体" pitchFamily="2" charset="-122"/>
                <a:ea typeface="楷体_GB2312" pitchFamily="49" charset="-122"/>
              </a:rPr>
              <a:t>季度预算偏刚性</a:t>
            </a:r>
            <a:r>
              <a:rPr lang="zh-CN" altLang="en-US" sz="1600" b="0">
                <a:solidFill>
                  <a:schemeClr val="tx1"/>
                </a:solidFill>
                <a:latin typeface="宋体" pitchFamily="2" charset="-122"/>
                <a:ea typeface="楷体_GB2312" pitchFamily="49" charset="-122"/>
              </a:rPr>
              <a:t/>
            </a:r>
            <a:br>
              <a:rPr lang="zh-CN" altLang="en-US" sz="1600" b="0">
                <a:solidFill>
                  <a:schemeClr val="tx1"/>
                </a:solidFill>
                <a:latin typeface="宋体" pitchFamily="2" charset="-122"/>
                <a:ea typeface="楷体_GB2312" pitchFamily="49" charset="-122"/>
              </a:rPr>
            </a:br>
            <a:r>
              <a:rPr lang="zh-CN" altLang="zh-CN" sz="1600" b="0">
                <a:solidFill>
                  <a:schemeClr val="tx1"/>
                </a:solidFill>
                <a:latin typeface="宋体" pitchFamily="2" charset="-122"/>
                <a:ea typeface="楷体_GB2312" pitchFamily="49" charset="-122"/>
              </a:rPr>
              <a:t>季度预算存在刚性，同科目预算不允许季度间进行预算调整，除非走正常的预算调整流程</a:t>
            </a:r>
          </a:p>
          <a:p>
            <a:pPr eaLnBrk="1" hangingPunct="1">
              <a:spcBef>
                <a:spcPct val="0"/>
              </a:spcBef>
              <a:spcAft>
                <a:spcPct val="0"/>
              </a:spcAft>
              <a:buSzTx/>
              <a:buFontTx/>
              <a:buChar char="•"/>
            </a:pPr>
            <a:endParaRPr lang="zh-CN" altLang="zh-CN" sz="1600" b="0" noProof="1">
              <a:solidFill>
                <a:schemeClr val="tx1"/>
              </a:solidFill>
              <a:latin typeface="宋体" pitchFamily="2" charset="-122"/>
              <a:ea typeface="楷体_GB2312" pitchFamily="49" charset="-122"/>
            </a:endParaRPr>
          </a:p>
          <a:p>
            <a:pPr eaLnBrk="1" hangingPunct="1">
              <a:spcBef>
                <a:spcPct val="0"/>
              </a:spcBef>
              <a:spcAft>
                <a:spcPct val="0"/>
              </a:spcAft>
              <a:buSzTx/>
              <a:buFontTx/>
              <a:buChar char="•"/>
            </a:pPr>
            <a:r>
              <a:rPr lang="zh-CN" altLang="en-US" sz="1600">
                <a:solidFill>
                  <a:schemeClr val="tx1"/>
                </a:solidFill>
                <a:latin typeface="宋体" pitchFamily="2" charset="-122"/>
                <a:ea typeface="楷体_GB2312" pitchFamily="49" charset="-122"/>
              </a:rPr>
              <a:t>月度目标可适当调整</a:t>
            </a:r>
            <a:r>
              <a:rPr lang="zh-CN" altLang="en-US" sz="1600" b="0">
                <a:solidFill>
                  <a:schemeClr val="tx1"/>
                </a:solidFill>
                <a:latin typeface="宋体" pitchFamily="2" charset="-122"/>
                <a:ea typeface="楷体_GB2312" pitchFamily="49" charset="-122"/>
              </a:rPr>
              <a:t/>
            </a:r>
            <a:br>
              <a:rPr lang="zh-CN" altLang="en-US" sz="1600" b="0">
                <a:solidFill>
                  <a:schemeClr val="tx1"/>
                </a:solidFill>
                <a:latin typeface="宋体" pitchFamily="2" charset="-122"/>
                <a:ea typeface="楷体_GB2312" pitchFamily="49" charset="-122"/>
              </a:rPr>
            </a:br>
            <a:r>
              <a:rPr lang="zh-CN" altLang="zh-CN" sz="1600" b="0">
                <a:solidFill>
                  <a:schemeClr val="tx1"/>
                </a:solidFill>
                <a:latin typeface="宋体" pitchFamily="2" charset="-122"/>
                <a:ea typeface="楷体_GB2312" pitchFamily="49" charset="-122"/>
              </a:rPr>
              <a:t>季度内同科目预算可以允许月度间调整，部分相关费用科目（如低值易耗品预算和办公用品采购预算）可以允许科目间调整，但对于公司准备加强控制的费用可以规定不允许月度和科目间调整</a:t>
            </a:r>
            <a:endParaRPr lang="zh-CN" altLang="zh-CN" sz="1600" b="0">
              <a:solidFill>
                <a:schemeClr val="tx1"/>
              </a:solidFill>
              <a:latin typeface="宋体" pitchFamily="2" charset="-122"/>
              <a:ea typeface="宋体" pitchFamily="2" charset="-122"/>
            </a:endParaRPr>
          </a:p>
          <a:p>
            <a:pPr eaLnBrk="1" hangingPunct="1">
              <a:spcBef>
                <a:spcPct val="0"/>
              </a:spcBef>
              <a:spcAft>
                <a:spcPct val="0"/>
              </a:spcAft>
              <a:buSzTx/>
              <a:buFontTx/>
              <a:buChar char="•"/>
            </a:pPr>
            <a:endParaRPr lang="zh-CN" altLang="zh-CN" sz="1600" b="0" noProof="1">
              <a:solidFill>
                <a:schemeClr val="tx1"/>
              </a:solidFill>
              <a:latin typeface="宋体" pitchFamily="2" charset="-122"/>
              <a:cs typeface="Times New Roman" pitchFamily="18" charset="0"/>
            </a:endParaRPr>
          </a:p>
          <a:p>
            <a:pPr eaLnBrk="1" hangingPunct="1">
              <a:spcBef>
                <a:spcPct val="0"/>
              </a:spcBef>
              <a:spcAft>
                <a:spcPct val="0"/>
              </a:spcAft>
              <a:buSzTx/>
              <a:buFontTx/>
              <a:buChar char="•"/>
            </a:pPr>
            <a:r>
              <a:rPr lang="zh-CN" altLang="zh-CN" sz="1600">
                <a:solidFill>
                  <a:schemeClr val="tx1"/>
                </a:solidFill>
                <a:latin typeface="宋体" pitchFamily="2" charset="-122"/>
                <a:ea typeface="楷体_GB2312" pitchFamily="49" charset="-122"/>
              </a:rPr>
              <a:t>结合事中控制</a:t>
            </a:r>
            <a:r>
              <a:rPr lang="zh-CN" altLang="en-US" sz="1600" b="0">
                <a:solidFill>
                  <a:schemeClr val="tx1"/>
                </a:solidFill>
                <a:latin typeface="宋体" pitchFamily="2" charset="-122"/>
                <a:ea typeface="楷体_GB2312" pitchFamily="49" charset="-122"/>
              </a:rPr>
              <a:t/>
            </a:r>
            <a:br>
              <a:rPr lang="zh-CN" altLang="en-US" sz="1600" b="0">
                <a:solidFill>
                  <a:schemeClr val="tx1"/>
                </a:solidFill>
                <a:latin typeface="宋体" pitchFamily="2" charset="-122"/>
                <a:ea typeface="楷体_GB2312" pitchFamily="49" charset="-122"/>
              </a:rPr>
            </a:br>
            <a:r>
              <a:rPr lang="zh-CN" altLang="zh-CN" sz="1600" b="0">
                <a:solidFill>
                  <a:schemeClr val="tx1"/>
                </a:solidFill>
                <a:latin typeface="宋体" pitchFamily="2" charset="-122"/>
                <a:ea typeface="楷体_GB2312" pitchFamily="49" charset="-122"/>
              </a:rPr>
              <a:t>对于一切导致支出的行为，部门经理和财务部都需结合部门预算进行审核</a:t>
            </a:r>
            <a:endParaRPr lang="zh-CN" altLang="zh-CN" sz="1600" b="0">
              <a:solidFill>
                <a:schemeClr val="tx1"/>
              </a:solidFill>
              <a:latin typeface="宋体" pitchFamily="2" charset="-122"/>
              <a:ea typeface="宋体" pitchFamily="2" charset="-122"/>
            </a:endParaRPr>
          </a:p>
          <a:p>
            <a:pPr eaLnBrk="1" hangingPunct="1">
              <a:spcBef>
                <a:spcPct val="0"/>
              </a:spcBef>
              <a:spcAft>
                <a:spcPct val="0"/>
              </a:spcAft>
              <a:buSzTx/>
              <a:buFontTx/>
              <a:buChar char="•"/>
            </a:pPr>
            <a:endParaRPr lang="zh-CN" altLang="zh-CN" sz="1600" b="0" noProof="1">
              <a:solidFill>
                <a:schemeClr val="tx1"/>
              </a:solidFill>
              <a:latin typeface="宋体" pitchFamily="2" charset="-122"/>
              <a:cs typeface="Times New Roman" pitchFamily="18" charset="0"/>
            </a:endParaRPr>
          </a:p>
          <a:p>
            <a:pPr eaLnBrk="1" hangingPunct="1">
              <a:spcBef>
                <a:spcPct val="0"/>
              </a:spcBef>
              <a:spcAft>
                <a:spcPct val="0"/>
              </a:spcAft>
              <a:buSzTx/>
              <a:buFontTx/>
              <a:buChar char="•"/>
            </a:pPr>
            <a:endParaRPr lang="zh-CN" altLang="zh-CN" sz="1400" b="0" noProof="1">
              <a:solidFill>
                <a:schemeClr val="tx1"/>
              </a:solidFill>
              <a:latin typeface="宋体" pitchFamily="2" charset="-122"/>
            </a:endParaRPr>
          </a:p>
        </p:txBody>
      </p:sp>
      <p:sp>
        <p:nvSpPr>
          <p:cNvPr id="76805" name="Rectangle 4"/>
          <p:cNvSpPr>
            <a:spLocks noChangeArrowheads="1"/>
          </p:cNvSpPr>
          <p:nvPr/>
        </p:nvSpPr>
        <p:spPr bwMode="auto">
          <a:xfrm>
            <a:off x="74613" y="33338"/>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rgbClr val="3A4972"/>
                </a:solidFill>
                <a:ea typeface="宋体" pitchFamily="2" charset="-122"/>
              </a:rPr>
              <a:t>4.2 </a:t>
            </a:r>
            <a:r>
              <a:rPr lang="zh-CN" altLang="en-GB" sz="2400">
                <a:solidFill>
                  <a:srgbClr val="3A4972"/>
                </a:solidFill>
                <a:ea typeface="宋体" pitchFamily="2" charset="-122"/>
              </a:rPr>
              <a:t>预算编制的基本流程（续）</a:t>
            </a:r>
            <a:r>
              <a:rPr lang="en-GB" altLang="zh-CN" sz="2400">
                <a:solidFill>
                  <a:srgbClr val="3A4972"/>
                </a:solidFill>
                <a:ea typeface="宋体" pitchFamily="2" charset="-122"/>
              </a:rPr>
              <a:t>– </a:t>
            </a:r>
            <a:r>
              <a:rPr lang="zh-CN" altLang="en-GB" sz="2400">
                <a:solidFill>
                  <a:srgbClr val="3A4972"/>
                </a:solidFill>
                <a:ea typeface="宋体" pitchFamily="2" charset="-122"/>
              </a:rPr>
              <a:t>执行、监控和调整</a:t>
            </a:r>
          </a:p>
        </p:txBody>
      </p:sp>
      <p:sp>
        <p:nvSpPr>
          <p:cNvPr id="76806" name="Line 5"/>
          <p:cNvSpPr>
            <a:spLocks noChangeShapeType="1"/>
          </p:cNvSpPr>
          <p:nvPr/>
        </p:nvSpPr>
        <p:spPr bwMode="blackWhite">
          <a:xfrm>
            <a:off x="0" y="7874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pSp>
        <p:nvGrpSpPr>
          <p:cNvPr id="76807" name="Group 6"/>
          <p:cNvGrpSpPr>
            <a:grpSpLocks/>
          </p:cNvGrpSpPr>
          <p:nvPr/>
        </p:nvGrpSpPr>
        <p:grpSpPr bwMode="auto">
          <a:xfrm>
            <a:off x="5589588" y="430213"/>
            <a:ext cx="3287712" cy="298450"/>
            <a:chOff x="3521" y="271"/>
            <a:chExt cx="2071" cy="188"/>
          </a:xfrm>
        </p:grpSpPr>
        <p:sp>
          <p:nvSpPr>
            <p:cNvPr id="76808" name="Rectangle 7"/>
            <p:cNvSpPr>
              <a:spLocks noChangeArrowheads="1"/>
            </p:cNvSpPr>
            <p:nvPr/>
          </p:nvSpPr>
          <p:spPr bwMode="auto">
            <a:xfrm>
              <a:off x="3521"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76809" name="Rectangle 8"/>
            <p:cNvSpPr>
              <a:spLocks noChangeArrowheads="1"/>
            </p:cNvSpPr>
            <p:nvPr/>
          </p:nvSpPr>
          <p:spPr bwMode="auto">
            <a:xfrm>
              <a:off x="4624" y="278"/>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76810" name="AutoShape 9"/>
            <p:cNvSpPr>
              <a:spLocks noChangeArrowheads="1"/>
            </p:cNvSpPr>
            <p:nvPr/>
          </p:nvSpPr>
          <p:spPr bwMode="auto">
            <a:xfrm>
              <a:off x="3932"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11" name="AutoShape 10"/>
            <p:cNvSpPr>
              <a:spLocks noChangeArrowheads="1"/>
            </p:cNvSpPr>
            <p:nvPr/>
          </p:nvSpPr>
          <p:spPr bwMode="auto">
            <a:xfrm>
              <a:off x="5047"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12" name="AutoShape 11"/>
            <p:cNvSpPr>
              <a:spLocks noChangeArrowheads="1"/>
            </p:cNvSpPr>
            <p:nvPr/>
          </p:nvSpPr>
          <p:spPr bwMode="auto">
            <a:xfrm>
              <a:off x="4490" y="345"/>
              <a:ext cx="136" cy="33"/>
            </a:xfrm>
            <a:custGeom>
              <a:avLst/>
              <a:gdLst>
                <a:gd name="T0" fmla="*/ 102 w 21600"/>
                <a:gd name="T1" fmla="*/ 0 h 21600"/>
                <a:gd name="T2" fmla="*/ 0 w 21600"/>
                <a:gd name="T3" fmla="*/ 17 h 21600"/>
                <a:gd name="T4" fmla="*/ 102 w 21600"/>
                <a:gd name="T5" fmla="*/ 33 h 21600"/>
                <a:gd name="T6" fmla="*/ 136 w 21600"/>
                <a:gd name="T7" fmla="*/ 17 h 21600"/>
                <a:gd name="T8" fmla="*/ 17694720 60000 65536"/>
                <a:gd name="T9" fmla="*/ 11796480 60000 65536"/>
                <a:gd name="T10" fmla="*/ 5898240 60000 65536"/>
                <a:gd name="T11" fmla="*/ 0 60000 65536"/>
                <a:gd name="T12" fmla="*/ 3335 w 21600"/>
                <a:gd name="T13" fmla="*/ 5236 h 21600"/>
                <a:gd name="T14" fmla="*/ 1890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13" name="Rectangle 12"/>
            <p:cNvSpPr>
              <a:spLocks noChangeArrowheads="1"/>
            </p:cNvSpPr>
            <p:nvPr/>
          </p:nvSpPr>
          <p:spPr bwMode="auto">
            <a:xfrm>
              <a:off x="4069"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76814" name="Rectangle 13"/>
            <p:cNvSpPr>
              <a:spLocks noChangeArrowheads="1"/>
            </p:cNvSpPr>
            <p:nvPr/>
          </p:nvSpPr>
          <p:spPr bwMode="auto">
            <a:xfrm>
              <a:off x="5184" y="278"/>
              <a:ext cx="408" cy="181"/>
            </a:xfrm>
            <a:prstGeom prst="rect">
              <a:avLst/>
            </a:prstGeom>
            <a:solidFill>
              <a:schemeClr val="accent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gr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灯片编号占位符 2"/>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719B1899-C29B-48C5-B370-27C564364BB7}" type="slidenum">
              <a:rPr lang="en-GB" altLang="zh-CN" sz="1100" b="0">
                <a:solidFill>
                  <a:schemeClr val="bg2"/>
                </a:solidFill>
              </a:rPr>
              <a:pPr eaLnBrk="1" hangingPunct="1"/>
              <a:t>67</a:t>
            </a:fld>
            <a:endParaRPr lang="en-GB" altLang="zh-CN" sz="1100" b="0">
              <a:solidFill>
                <a:schemeClr val="bg2"/>
              </a:solidFill>
            </a:endParaRPr>
          </a:p>
        </p:txBody>
      </p:sp>
      <p:sp>
        <p:nvSpPr>
          <p:cNvPr id="77827" name="Rectangle 7"/>
          <p:cNvSpPr>
            <a:spLocks noGrp="1" noChangeArrowheads="1"/>
          </p:cNvSpPr>
          <p:nvPr>
            <p:ph type="title"/>
          </p:nvPr>
        </p:nvSpPr>
        <p:spPr>
          <a:xfrm>
            <a:off x="160338" y="976313"/>
            <a:ext cx="8805862" cy="755650"/>
          </a:xfrm>
        </p:spPr>
        <p:txBody>
          <a:bodyPr/>
          <a:lstStyle/>
          <a:p>
            <a:pPr eaLnBrk="1" hangingPunct="1"/>
            <a:r>
              <a:rPr lang="zh-CN" altLang="en-GB" sz="2000" b="1" smtClean="0">
                <a:latin typeface="宋体" pitchFamily="2" charset="-122"/>
                <a:ea typeface="宋体" pitchFamily="2" charset="-122"/>
              </a:rPr>
              <a:t>预算的执行过程就是企业的生产经营的全过程。 为了保证预算的执行，需要在公司范围内树立以预算为中心的认识</a:t>
            </a:r>
            <a:r>
              <a:rPr lang="en-GB" altLang="zh-CN" sz="2000" b="1" smtClean="0">
                <a:latin typeface="宋体" pitchFamily="2" charset="-122"/>
                <a:ea typeface="宋体" pitchFamily="2" charset="-122"/>
              </a:rPr>
              <a:t>…</a:t>
            </a:r>
          </a:p>
        </p:txBody>
      </p:sp>
      <p:sp>
        <p:nvSpPr>
          <p:cNvPr id="77828" name="Rectangle 8"/>
          <p:cNvSpPr>
            <a:spLocks noChangeArrowheads="1"/>
          </p:cNvSpPr>
          <p:nvPr/>
        </p:nvSpPr>
        <p:spPr bwMode="auto">
          <a:xfrm>
            <a:off x="163513" y="1795463"/>
            <a:ext cx="8523287" cy="455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266700" indent="-266700" algn="l" defTabSz="695325" eaLnBrk="0" hangingPunct="0">
              <a:spcBef>
                <a:spcPct val="20000"/>
              </a:spcBef>
              <a:spcAft>
                <a:spcPct val="20000"/>
              </a:spcAft>
              <a:buFont typeface="Arial" pitchFamily="34" charset="0"/>
              <a:tabLst>
                <a:tab pos="812800" algn="l"/>
              </a:tabLst>
              <a:defRPr sz="2000">
                <a:solidFill>
                  <a:schemeClr val="bg2"/>
                </a:solidFill>
                <a:latin typeface="Arial" pitchFamily="34" charset="0"/>
                <a:cs typeface="Arial" pitchFamily="34" charset="0"/>
              </a:defRPr>
            </a:lvl1pPr>
            <a:lvl2pPr marL="901700" indent="-277813" algn="l" defTabSz="695325" eaLnBrk="0" hangingPunct="0">
              <a:spcAft>
                <a:spcPct val="20000"/>
              </a:spcAft>
              <a:buChar char="•"/>
              <a:tabLst>
                <a:tab pos="812800" algn="l"/>
              </a:tabLst>
              <a:defRPr sz="2000">
                <a:solidFill>
                  <a:schemeClr val="bg2"/>
                </a:solidFill>
                <a:latin typeface="Arial" pitchFamily="34" charset="0"/>
                <a:cs typeface="Arial" pitchFamily="34" charset="0"/>
              </a:defRPr>
            </a:lvl2pPr>
            <a:lvl3pPr marL="1347788" indent="-266700" algn="l" defTabSz="695325" eaLnBrk="0" hangingPunct="0">
              <a:spcAft>
                <a:spcPct val="20000"/>
              </a:spcAft>
              <a:buFont typeface="Arial" pitchFamily="34" charset="0"/>
              <a:buChar char="-"/>
              <a:tabLst>
                <a:tab pos="812800" algn="l"/>
              </a:tabLst>
              <a:defRPr sz="2000">
                <a:solidFill>
                  <a:schemeClr val="bg2"/>
                </a:solidFill>
                <a:latin typeface="Arial" pitchFamily="34" charset="0"/>
                <a:cs typeface="Arial" pitchFamily="34" charset="0"/>
              </a:defRPr>
            </a:lvl3pPr>
            <a:lvl4pPr marL="1438275" indent="388938" algn="l" defTabSz="695325" eaLnBrk="0" hangingPunct="0">
              <a:spcAft>
                <a:spcPct val="20000"/>
              </a:spcAft>
              <a:buChar char="•"/>
              <a:tabLst>
                <a:tab pos="812800" algn="l"/>
              </a:tabLst>
              <a:defRPr sz="2000">
                <a:solidFill>
                  <a:schemeClr val="bg2"/>
                </a:solidFill>
                <a:latin typeface="Arial" pitchFamily="34" charset="0"/>
                <a:cs typeface="Arial" pitchFamily="34" charset="0"/>
              </a:defRPr>
            </a:lvl4pPr>
            <a:lvl5pPr marL="2006600" indent="379413" algn="l" defTabSz="695325" eaLnBrk="0" hangingPunct="0">
              <a:spcAft>
                <a:spcPct val="20000"/>
              </a:spcAft>
              <a:buFont typeface="Arial" pitchFamily="34" charset="0"/>
              <a:buChar char="-"/>
              <a:tabLst>
                <a:tab pos="812800" algn="l"/>
              </a:tabLst>
              <a:defRPr sz="2000">
                <a:solidFill>
                  <a:schemeClr val="bg2"/>
                </a:solidFill>
                <a:latin typeface="Arial" pitchFamily="34" charset="0"/>
                <a:cs typeface="Arial" pitchFamily="34" charset="0"/>
              </a:defRPr>
            </a:lvl5pPr>
            <a:lvl6pPr marL="2463800" indent="379413" defTabSz="695325" eaLnBrk="0" fontAlgn="base" hangingPunct="0">
              <a:spcBef>
                <a:spcPct val="0"/>
              </a:spcBef>
              <a:spcAft>
                <a:spcPct val="20000"/>
              </a:spcAft>
              <a:buFont typeface="Arial" pitchFamily="34" charset="0"/>
              <a:buChar char="-"/>
              <a:tabLst>
                <a:tab pos="812800" algn="l"/>
              </a:tabLst>
              <a:defRPr sz="2000">
                <a:solidFill>
                  <a:schemeClr val="bg2"/>
                </a:solidFill>
                <a:latin typeface="Arial" pitchFamily="34" charset="0"/>
                <a:cs typeface="Arial" pitchFamily="34" charset="0"/>
              </a:defRPr>
            </a:lvl6pPr>
            <a:lvl7pPr marL="2921000" indent="379413" defTabSz="695325" eaLnBrk="0" fontAlgn="base" hangingPunct="0">
              <a:spcBef>
                <a:spcPct val="0"/>
              </a:spcBef>
              <a:spcAft>
                <a:spcPct val="20000"/>
              </a:spcAft>
              <a:buFont typeface="Arial" pitchFamily="34" charset="0"/>
              <a:buChar char="-"/>
              <a:tabLst>
                <a:tab pos="812800" algn="l"/>
              </a:tabLst>
              <a:defRPr sz="2000">
                <a:solidFill>
                  <a:schemeClr val="bg2"/>
                </a:solidFill>
                <a:latin typeface="Arial" pitchFamily="34" charset="0"/>
                <a:cs typeface="Arial" pitchFamily="34" charset="0"/>
              </a:defRPr>
            </a:lvl7pPr>
            <a:lvl8pPr marL="3378200" indent="379413" defTabSz="695325" eaLnBrk="0" fontAlgn="base" hangingPunct="0">
              <a:spcBef>
                <a:spcPct val="0"/>
              </a:spcBef>
              <a:spcAft>
                <a:spcPct val="20000"/>
              </a:spcAft>
              <a:buFont typeface="Arial" pitchFamily="34" charset="0"/>
              <a:buChar char="-"/>
              <a:tabLst>
                <a:tab pos="812800" algn="l"/>
              </a:tabLst>
              <a:defRPr sz="2000">
                <a:solidFill>
                  <a:schemeClr val="bg2"/>
                </a:solidFill>
                <a:latin typeface="Arial" pitchFamily="34" charset="0"/>
                <a:cs typeface="Arial" pitchFamily="34" charset="0"/>
              </a:defRPr>
            </a:lvl8pPr>
            <a:lvl9pPr marL="3835400" indent="379413" defTabSz="695325" eaLnBrk="0" fontAlgn="base" hangingPunct="0">
              <a:spcBef>
                <a:spcPct val="0"/>
              </a:spcBef>
              <a:spcAft>
                <a:spcPct val="20000"/>
              </a:spcAft>
              <a:buFont typeface="Arial" pitchFamily="34" charset="0"/>
              <a:buChar char="-"/>
              <a:tabLst>
                <a:tab pos="812800" algn="l"/>
              </a:tabLst>
              <a:defRPr sz="2000">
                <a:solidFill>
                  <a:schemeClr val="bg2"/>
                </a:solidFill>
                <a:latin typeface="Arial" pitchFamily="34" charset="0"/>
                <a:cs typeface="Arial" pitchFamily="34" charset="0"/>
              </a:defRPr>
            </a:lvl9pPr>
          </a:lstStyle>
          <a:p>
            <a:pPr eaLnBrk="1" hangingPunct="1">
              <a:spcBef>
                <a:spcPct val="0"/>
              </a:spcBef>
              <a:spcAft>
                <a:spcPct val="0"/>
              </a:spcAft>
              <a:buFontTx/>
              <a:buChar char="•"/>
            </a:pPr>
            <a:r>
              <a:rPr kumimoji="1" lang="zh-CN" altLang="en-US" sz="1600" b="0">
                <a:solidFill>
                  <a:schemeClr val="tx1"/>
                </a:solidFill>
                <a:ea typeface="宋体" pitchFamily="2" charset="-122"/>
              </a:rPr>
              <a:t>确立预算目标和指标时应让更多的员工参与企业经营发展方向的讨论并使得他们对他们的预算负责。 </a:t>
            </a:r>
          </a:p>
          <a:p>
            <a:pPr eaLnBrk="1" hangingPunct="1">
              <a:spcBef>
                <a:spcPct val="0"/>
              </a:spcBef>
              <a:spcAft>
                <a:spcPct val="0"/>
              </a:spcAft>
              <a:buFontTx/>
              <a:buChar char="•"/>
            </a:pPr>
            <a:r>
              <a:rPr kumimoji="1" lang="zh-CN" altLang="en-US" sz="1600" b="0">
                <a:solidFill>
                  <a:schemeClr val="tx1"/>
                </a:solidFill>
                <a:ea typeface="宋体" pitchFamily="2" charset="-122"/>
              </a:rPr>
              <a:t> 业务预算和现金预算是具体指导企业日常生产经营活动的预算，对各部门参与制定的预算目标和指标不能在执行期间进行讨价还价， 绩效考核和预算指标应紧密挂钩。</a:t>
            </a:r>
          </a:p>
          <a:p>
            <a:pPr eaLnBrk="1" hangingPunct="1">
              <a:spcBef>
                <a:spcPct val="0"/>
              </a:spcBef>
              <a:spcAft>
                <a:spcPct val="0"/>
              </a:spcAft>
              <a:buFontTx/>
              <a:buChar char="•"/>
            </a:pPr>
            <a:r>
              <a:rPr kumimoji="1" lang="zh-CN" altLang="en-US" sz="1600" b="0">
                <a:solidFill>
                  <a:schemeClr val="tx1"/>
                </a:solidFill>
                <a:ea typeface="宋体" pitchFamily="2" charset="-122"/>
              </a:rPr>
              <a:t>将预算的目标，要求和时间限制与所有员工进行沟通。 由于预算是由下而上， 由上而下发起讨论协商编制出来，目标和指标体现了企业各级管理则和员工的意见和认同，需要大家信守履行承诺。</a:t>
            </a:r>
          </a:p>
          <a:p>
            <a:pPr eaLnBrk="1" hangingPunct="1">
              <a:spcBef>
                <a:spcPct val="0"/>
              </a:spcBef>
              <a:spcAft>
                <a:spcPct val="0"/>
              </a:spcAft>
              <a:buFontTx/>
              <a:buNone/>
            </a:pPr>
            <a:endParaRPr kumimoji="1" lang="zh-CN" altLang="en-US" sz="1600" b="0">
              <a:solidFill>
                <a:schemeClr val="tx1"/>
              </a:solidFill>
              <a:ea typeface="宋体" pitchFamily="2" charset="-122"/>
            </a:endParaRPr>
          </a:p>
          <a:p>
            <a:pPr eaLnBrk="1" hangingPunct="1">
              <a:spcBef>
                <a:spcPct val="0"/>
              </a:spcBef>
              <a:spcAft>
                <a:spcPct val="0"/>
              </a:spcAft>
              <a:buFontTx/>
              <a:buNone/>
            </a:pPr>
            <a:r>
              <a:rPr kumimoji="1" lang="zh-CN" altLang="en-US" sz="1600" u="sng">
                <a:solidFill>
                  <a:schemeClr val="tx1"/>
                </a:solidFill>
                <a:ea typeface="宋体" pitchFamily="2" charset="-122"/>
              </a:rPr>
              <a:t>预算执行的关键环节：</a:t>
            </a:r>
          </a:p>
          <a:p>
            <a:pPr eaLnBrk="1" hangingPunct="1">
              <a:spcBef>
                <a:spcPct val="0"/>
              </a:spcBef>
              <a:spcAft>
                <a:spcPct val="0"/>
              </a:spcAft>
              <a:buFontTx/>
              <a:buNone/>
            </a:pPr>
            <a:endParaRPr kumimoji="1" lang="zh-CN" altLang="en-US" sz="1400">
              <a:solidFill>
                <a:schemeClr val="tx1"/>
              </a:solidFill>
              <a:ea typeface="宋体" pitchFamily="2" charset="-122"/>
            </a:endParaRPr>
          </a:p>
          <a:p>
            <a:pPr eaLnBrk="1" hangingPunct="1">
              <a:lnSpc>
                <a:spcPct val="120000"/>
              </a:lnSpc>
              <a:spcBef>
                <a:spcPct val="0"/>
              </a:spcBef>
              <a:spcAft>
                <a:spcPct val="0"/>
              </a:spcAft>
              <a:buFontTx/>
              <a:buChar char="•"/>
            </a:pPr>
            <a:r>
              <a:rPr kumimoji="1" lang="zh-CN" altLang="en-US" sz="1600">
                <a:solidFill>
                  <a:schemeClr val="tx1"/>
                </a:solidFill>
                <a:ea typeface="宋体" pitchFamily="2" charset="-122"/>
              </a:rPr>
              <a:t>做好各项专业管理</a:t>
            </a:r>
            <a:r>
              <a:rPr kumimoji="1" lang="zh-CN" altLang="en-US" sz="1600" b="0">
                <a:solidFill>
                  <a:schemeClr val="tx1"/>
                </a:solidFill>
                <a:ea typeface="宋体" pitchFamily="2" charset="-122"/>
              </a:rPr>
              <a:t>。 预算执行靠专业管理（营销、生产、物资、技术、质量、财务等）来实现规定的目标和指标。</a:t>
            </a:r>
          </a:p>
          <a:p>
            <a:pPr eaLnBrk="1" hangingPunct="1">
              <a:lnSpc>
                <a:spcPct val="120000"/>
              </a:lnSpc>
              <a:spcBef>
                <a:spcPct val="0"/>
              </a:spcBef>
              <a:spcAft>
                <a:spcPct val="0"/>
              </a:spcAft>
              <a:buFontTx/>
              <a:buChar char="•"/>
            </a:pPr>
            <a:r>
              <a:rPr kumimoji="1" lang="zh-CN" altLang="en-US" sz="1600">
                <a:solidFill>
                  <a:schemeClr val="tx1"/>
                </a:solidFill>
                <a:ea typeface="宋体" pitchFamily="2" charset="-122"/>
              </a:rPr>
              <a:t>做好预算指标的分解和落实</a:t>
            </a:r>
            <a:r>
              <a:rPr kumimoji="1" lang="zh-CN" altLang="en-US" sz="1600" b="0">
                <a:solidFill>
                  <a:schemeClr val="tx1"/>
                </a:solidFill>
                <a:ea typeface="宋体" pitchFamily="2" charset="-122"/>
              </a:rPr>
              <a:t>。日常生产经营活动中的大量经常性重叠工作需要进行规范化、流程化， 形成规范的责任制度</a:t>
            </a:r>
          </a:p>
          <a:p>
            <a:pPr eaLnBrk="1" hangingPunct="1">
              <a:lnSpc>
                <a:spcPct val="120000"/>
              </a:lnSpc>
              <a:spcBef>
                <a:spcPct val="0"/>
              </a:spcBef>
              <a:spcAft>
                <a:spcPct val="0"/>
              </a:spcAft>
              <a:buFontTx/>
              <a:buChar char="•"/>
            </a:pPr>
            <a:r>
              <a:rPr kumimoji="1" lang="zh-CN" altLang="en-US" sz="1600">
                <a:solidFill>
                  <a:schemeClr val="tx1"/>
                </a:solidFill>
                <a:ea typeface="宋体" pitchFamily="2" charset="-122"/>
              </a:rPr>
              <a:t>加强预算执行中的统计工作。</a:t>
            </a:r>
            <a:r>
              <a:rPr kumimoji="1" lang="zh-CN" altLang="en-US" sz="1600" b="0">
                <a:solidFill>
                  <a:schemeClr val="tx1"/>
                </a:solidFill>
                <a:ea typeface="宋体" pitchFamily="2" charset="-122"/>
              </a:rPr>
              <a:t> 包括原始记录、统计报表、统计台帐、统计分析等。</a:t>
            </a:r>
          </a:p>
          <a:p>
            <a:pPr eaLnBrk="1" hangingPunct="1">
              <a:lnSpc>
                <a:spcPct val="120000"/>
              </a:lnSpc>
              <a:spcBef>
                <a:spcPct val="0"/>
              </a:spcBef>
              <a:spcAft>
                <a:spcPct val="0"/>
              </a:spcAft>
              <a:buFontTx/>
              <a:buChar char="•"/>
            </a:pPr>
            <a:r>
              <a:rPr kumimoji="1" lang="zh-CN" altLang="en-US" sz="1600">
                <a:solidFill>
                  <a:schemeClr val="tx1"/>
                </a:solidFill>
                <a:ea typeface="宋体" pitchFamily="2" charset="-122"/>
              </a:rPr>
              <a:t>加强预算执行过程的检查工作。</a:t>
            </a:r>
            <a:r>
              <a:rPr kumimoji="1" lang="zh-CN" altLang="en-US" sz="1600" b="0">
                <a:solidFill>
                  <a:schemeClr val="tx1"/>
                </a:solidFill>
                <a:ea typeface="宋体" pitchFamily="2" charset="-122"/>
              </a:rPr>
              <a:t> 采用会议检查（如月度管理层会议报告月度预算执行情况和差异分析）和现场巡回检查等。</a:t>
            </a:r>
          </a:p>
        </p:txBody>
      </p:sp>
      <p:sp>
        <p:nvSpPr>
          <p:cNvPr id="77829" name="Rectangle 11"/>
          <p:cNvSpPr>
            <a:spLocks noChangeArrowheads="1"/>
          </p:cNvSpPr>
          <p:nvPr/>
        </p:nvSpPr>
        <p:spPr bwMode="auto">
          <a:xfrm>
            <a:off x="160338" y="79375"/>
            <a:ext cx="8802687" cy="82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rgbClr val="3A4972"/>
                </a:solidFill>
                <a:ea typeface="宋体" pitchFamily="2" charset="-122"/>
              </a:rPr>
              <a:t>4.2 </a:t>
            </a:r>
            <a:r>
              <a:rPr lang="zh-CN" altLang="en-GB" sz="2400">
                <a:solidFill>
                  <a:srgbClr val="3A4972"/>
                </a:solidFill>
                <a:ea typeface="宋体" pitchFamily="2" charset="-122"/>
              </a:rPr>
              <a:t>预算编制的基本流程（续）</a:t>
            </a:r>
            <a:r>
              <a:rPr lang="en-GB" altLang="zh-CN" sz="2400">
                <a:solidFill>
                  <a:srgbClr val="3A4972"/>
                </a:solidFill>
                <a:ea typeface="宋体" pitchFamily="2" charset="-122"/>
              </a:rPr>
              <a:t>– </a:t>
            </a:r>
            <a:r>
              <a:rPr lang="zh-CN" altLang="en-GB" sz="2400">
                <a:solidFill>
                  <a:srgbClr val="3A4972"/>
                </a:solidFill>
                <a:ea typeface="宋体" pitchFamily="2" charset="-122"/>
              </a:rPr>
              <a:t>执行、监控和调整</a:t>
            </a:r>
          </a:p>
        </p:txBody>
      </p:sp>
      <p:sp>
        <p:nvSpPr>
          <p:cNvPr id="77830" name="Line 12"/>
          <p:cNvSpPr>
            <a:spLocks noChangeShapeType="1"/>
          </p:cNvSpPr>
          <p:nvPr/>
        </p:nvSpPr>
        <p:spPr bwMode="blackWhite">
          <a:xfrm>
            <a:off x="0" y="7874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pSp>
        <p:nvGrpSpPr>
          <p:cNvPr id="77831" name="Group 13"/>
          <p:cNvGrpSpPr>
            <a:grpSpLocks/>
          </p:cNvGrpSpPr>
          <p:nvPr/>
        </p:nvGrpSpPr>
        <p:grpSpPr bwMode="auto">
          <a:xfrm>
            <a:off x="5589588" y="430213"/>
            <a:ext cx="3287712" cy="298450"/>
            <a:chOff x="3521" y="271"/>
            <a:chExt cx="2071" cy="188"/>
          </a:xfrm>
        </p:grpSpPr>
        <p:sp>
          <p:nvSpPr>
            <p:cNvPr id="77832" name="Rectangle 14"/>
            <p:cNvSpPr>
              <a:spLocks noChangeArrowheads="1"/>
            </p:cNvSpPr>
            <p:nvPr/>
          </p:nvSpPr>
          <p:spPr bwMode="auto">
            <a:xfrm>
              <a:off x="3521"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77833" name="Rectangle 15"/>
            <p:cNvSpPr>
              <a:spLocks noChangeArrowheads="1"/>
            </p:cNvSpPr>
            <p:nvPr/>
          </p:nvSpPr>
          <p:spPr bwMode="auto">
            <a:xfrm>
              <a:off x="4624" y="278"/>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77834" name="AutoShape 16"/>
            <p:cNvSpPr>
              <a:spLocks noChangeArrowheads="1"/>
            </p:cNvSpPr>
            <p:nvPr/>
          </p:nvSpPr>
          <p:spPr bwMode="auto">
            <a:xfrm>
              <a:off x="3932"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835" name="AutoShape 17"/>
            <p:cNvSpPr>
              <a:spLocks noChangeArrowheads="1"/>
            </p:cNvSpPr>
            <p:nvPr/>
          </p:nvSpPr>
          <p:spPr bwMode="auto">
            <a:xfrm>
              <a:off x="5047"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836" name="AutoShape 18"/>
            <p:cNvSpPr>
              <a:spLocks noChangeArrowheads="1"/>
            </p:cNvSpPr>
            <p:nvPr/>
          </p:nvSpPr>
          <p:spPr bwMode="auto">
            <a:xfrm>
              <a:off x="4490" y="345"/>
              <a:ext cx="136" cy="33"/>
            </a:xfrm>
            <a:custGeom>
              <a:avLst/>
              <a:gdLst>
                <a:gd name="T0" fmla="*/ 102 w 21600"/>
                <a:gd name="T1" fmla="*/ 0 h 21600"/>
                <a:gd name="T2" fmla="*/ 0 w 21600"/>
                <a:gd name="T3" fmla="*/ 17 h 21600"/>
                <a:gd name="T4" fmla="*/ 102 w 21600"/>
                <a:gd name="T5" fmla="*/ 33 h 21600"/>
                <a:gd name="T6" fmla="*/ 136 w 21600"/>
                <a:gd name="T7" fmla="*/ 17 h 21600"/>
                <a:gd name="T8" fmla="*/ 17694720 60000 65536"/>
                <a:gd name="T9" fmla="*/ 11796480 60000 65536"/>
                <a:gd name="T10" fmla="*/ 5898240 60000 65536"/>
                <a:gd name="T11" fmla="*/ 0 60000 65536"/>
                <a:gd name="T12" fmla="*/ 3335 w 21600"/>
                <a:gd name="T13" fmla="*/ 5236 h 21600"/>
                <a:gd name="T14" fmla="*/ 1890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837" name="Rectangle 19"/>
            <p:cNvSpPr>
              <a:spLocks noChangeArrowheads="1"/>
            </p:cNvSpPr>
            <p:nvPr/>
          </p:nvSpPr>
          <p:spPr bwMode="auto">
            <a:xfrm>
              <a:off x="4069"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77838" name="Rectangle 20"/>
            <p:cNvSpPr>
              <a:spLocks noChangeArrowheads="1"/>
            </p:cNvSpPr>
            <p:nvPr/>
          </p:nvSpPr>
          <p:spPr bwMode="auto">
            <a:xfrm>
              <a:off x="5184" y="278"/>
              <a:ext cx="408" cy="181"/>
            </a:xfrm>
            <a:prstGeom prst="rect">
              <a:avLst/>
            </a:prstGeom>
            <a:solidFill>
              <a:schemeClr val="accent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gr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9F3C52F6-3927-4AC8-AB70-DA1128713398}" type="slidenum">
              <a:rPr lang="en-GB" altLang="zh-CN" sz="1100" b="0">
                <a:solidFill>
                  <a:schemeClr val="bg2"/>
                </a:solidFill>
              </a:rPr>
              <a:pPr eaLnBrk="1" hangingPunct="1"/>
              <a:t>68</a:t>
            </a:fld>
            <a:endParaRPr lang="en-GB" altLang="zh-CN" sz="1100" b="0">
              <a:solidFill>
                <a:schemeClr val="bg2"/>
              </a:solidFill>
            </a:endParaRPr>
          </a:p>
        </p:txBody>
      </p:sp>
      <p:sp>
        <p:nvSpPr>
          <p:cNvPr id="78851" name="Rectangle 2"/>
          <p:cNvSpPr>
            <a:spLocks noGrp="1" noChangeArrowheads="1"/>
          </p:cNvSpPr>
          <p:nvPr>
            <p:ph type="title"/>
          </p:nvPr>
        </p:nvSpPr>
        <p:spPr bwMode="auto">
          <a:xfrm>
            <a:off x="160338" y="758825"/>
            <a:ext cx="8805862" cy="541338"/>
          </a:xfrm>
          <a:noFill/>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lIns="91440" tIns="45720" rIns="91440" bIns="45720" anchor="b"/>
          <a:lstStyle/>
          <a:p>
            <a:pPr eaLnBrk="1" hangingPunct="1"/>
            <a:r>
              <a:rPr lang="zh-CN" altLang="en-US" sz="2000" b="1" smtClean="0">
                <a:ea typeface="宋体" pitchFamily="2" charset="-122"/>
              </a:rPr>
              <a:t>预算执行报告体系</a:t>
            </a:r>
            <a:endParaRPr lang="zh-CN" altLang="hu-HU" sz="2000" b="1" smtClean="0">
              <a:ea typeface="宋体" pitchFamily="2" charset="-122"/>
            </a:endParaRPr>
          </a:p>
        </p:txBody>
      </p:sp>
      <p:sp>
        <p:nvSpPr>
          <p:cNvPr id="78852" name="Line 104"/>
          <p:cNvSpPr>
            <a:spLocks noChangeShapeType="1"/>
          </p:cNvSpPr>
          <p:nvPr/>
        </p:nvSpPr>
        <p:spPr bwMode="blackWhite">
          <a:xfrm>
            <a:off x="-3175" y="822325"/>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78853" name="Rectangle 105"/>
          <p:cNvSpPr>
            <a:spLocks noChangeArrowheads="1"/>
          </p:cNvSpPr>
          <p:nvPr/>
        </p:nvSpPr>
        <p:spPr bwMode="auto">
          <a:xfrm>
            <a:off x="160338" y="79375"/>
            <a:ext cx="8802687" cy="649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rgbClr val="3A4972"/>
                </a:solidFill>
                <a:ea typeface="宋体" pitchFamily="2" charset="-122"/>
              </a:rPr>
              <a:t>4.2 </a:t>
            </a:r>
            <a:r>
              <a:rPr lang="zh-CN" altLang="en-GB" sz="2400">
                <a:solidFill>
                  <a:srgbClr val="3A4972"/>
                </a:solidFill>
                <a:ea typeface="宋体" pitchFamily="2" charset="-122"/>
              </a:rPr>
              <a:t>预算编制的基本流程（续）</a:t>
            </a:r>
            <a:r>
              <a:rPr lang="en-GB" altLang="zh-CN" sz="2400">
                <a:solidFill>
                  <a:srgbClr val="3A4972"/>
                </a:solidFill>
                <a:ea typeface="宋体" pitchFamily="2" charset="-122"/>
              </a:rPr>
              <a:t>– </a:t>
            </a:r>
            <a:r>
              <a:rPr lang="zh-CN" altLang="en-GB" sz="2400">
                <a:solidFill>
                  <a:srgbClr val="3A4972"/>
                </a:solidFill>
                <a:ea typeface="宋体" pitchFamily="2" charset="-122"/>
              </a:rPr>
              <a:t>执行、监控和调整</a:t>
            </a:r>
          </a:p>
        </p:txBody>
      </p:sp>
      <p:grpSp>
        <p:nvGrpSpPr>
          <p:cNvPr id="78854" name="Group 106"/>
          <p:cNvGrpSpPr>
            <a:grpSpLocks/>
          </p:cNvGrpSpPr>
          <p:nvPr/>
        </p:nvGrpSpPr>
        <p:grpSpPr bwMode="auto">
          <a:xfrm>
            <a:off x="5589588" y="430213"/>
            <a:ext cx="3287712" cy="298450"/>
            <a:chOff x="3521" y="271"/>
            <a:chExt cx="2071" cy="188"/>
          </a:xfrm>
        </p:grpSpPr>
        <p:sp>
          <p:nvSpPr>
            <p:cNvPr id="78882" name="Rectangle 107"/>
            <p:cNvSpPr>
              <a:spLocks noChangeArrowheads="1"/>
            </p:cNvSpPr>
            <p:nvPr/>
          </p:nvSpPr>
          <p:spPr bwMode="auto">
            <a:xfrm>
              <a:off x="3521"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78883" name="Rectangle 108"/>
            <p:cNvSpPr>
              <a:spLocks noChangeArrowheads="1"/>
            </p:cNvSpPr>
            <p:nvPr/>
          </p:nvSpPr>
          <p:spPr bwMode="auto">
            <a:xfrm>
              <a:off x="4624" y="278"/>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78884" name="AutoShape 109"/>
            <p:cNvSpPr>
              <a:spLocks noChangeArrowheads="1"/>
            </p:cNvSpPr>
            <p:nvPr/>
          </p:nvSpPr>
          <p:spPr bwMode="auto">
            <a:xfrm>
              <a:off x="3932"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8885" name="AutoShape 110"/>
            <p:cNvSpPr>
              <a:spLocks noChangeArrowheads="1"/>
            </p:cNvSpPr>
            <p:nvPr/>
          </p:nvSpPr>
          <p:spPr bwMode="auto">
            <a:xfrm>
              <a:off x="5047"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8886" name="AutoShape 111"/>
            <p:cNvSpPr>
              <a:spLocks noChangeArrowheads="1"/>
            </p:cNvSpPr>
            <p:nvPr/>
          </p:nvSpPr>
          <p:spPr bwMode="auto">
            <a:xfrm>
              <a:off x="4490" y="345"/>
              <a:ext cx="136" cy="33"/>
            </a:xfrm>
            <a:custGeom>
              <a:avLst/>
              <a:gdLst>
                <a:gd name="T0" fmla="*/ 102 w 21600"/>
                <a:gd name="T1" fmla="*/ 0 h 21600"/>
                <a:gd name="T2" fmla="*/ 0 w 21600"/>
                <a:gd name="T3" fmla="*/ 17 h 21600"/>
                <a:gd name="T4" fmla="*/ 102 w 21600"/>
                <a:gd name="T5" fmla="*/ 33 h 21600"/>
                <a:gd name="T6" fmla="*/ 136 w 21600"/>
                <a:gd name="T7" fmla="*/ 17 h 21600"/>
                <a:gd name="T8" fmla="*/ 17694720 60000 65536"/>
                <a:gd name="T9" fmla="*/ 11796480 60000 65536"/>
                <a:gd name="T10" fmla="*/ 5898240 60000 65536"/>
                <a:gd name="T11" fmla="*/ 0 60000 65536"/>
                <a:gd name="T12" fmla="*/ 3335 w 21600"/>
                <a:gd name="T13" fmla="*/ 5236 h 21600"/>
                <a:gd name="T14" fmla="*/ 1890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8887" name="Rectangle 112"/>
            <p:cNvSpPr>
              <a:spLocks noChangeArrowheads="1"/>
            </p:cNvSpPr>
            <p:nvPr/>
          </p:nvSpPr>
          <p:spPr bwMode="auto">
            <a:xfrm>
              <a:off x="4069"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78888" name="Rectangle 113"/>
            <p:cNvSpPr>
              <a:spLocks noChangeArrowheads="1"/>
            </p:cNvSpPr>
            <p:nvPr/>
          </p:nvSpPr>
          <p:spPr bwMode="auto">
            <a:xfrm>
              <a:off x="5184" y="278"/>
              <a:ext cx="408" cy="181"/>
            </a:xfrm>
            <a:prstGeom prst="rect">
              <a:avLst/>
            </a:prstGeom>
            <a:solidFill>
              <a:schemeClr val="accent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grpSp>
      <p:graphicFrame>
        <p:nvGraphicFramePr>
          <p:cNvPr id="1478988" name="Group 332"/>
          <p:cNvGraphicFramePr>
            <a:graphicFrameLocks noGrp="1"/>
          </p:cNvGraphicFramePr>
          <p:nvPr>
            <p:ph idx="1"/>
          </p:nvPr>
        </p:nvGraphicFramePr>
        <p:xfrm>
          <a:off x="325438" y="1463675"/>
          <a:ext cx="8259762" cy="4505324"/>
        </p:xfrm>
        <a:graphic>
          <a:graphicData uri="http://schemas.openxmlformats.org/drawingml/2006/table">
            <a:tbl>
              <a:tblPr/>
              <a:tblGrid>
                <a:gridCol w="1389062"/>
                <a:gridCol w="1195388"/>
                <a:gridCol w="2728912"/>
                <a:gridCol w="2946400"/>
              </a:tblGrid>
              <a:tr h="338138">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GB" sz="1800" b="1" i="0" u="none" strike="noStrike" cap="none" normalizeH="0" baseline="0" smtClean="0">
                          <a:ln>
                            <a:noFill/>
                          </a:ln>
                          <a:solidFill>
                            <a:schemeClr val="bg1"/>
                          </a:solidFill>
                          <a:effectLst/>
                          <a:latin typeface="Arial" charset="0"/>
                          <a:ea typeface="宋体" pitchFamily="2" charset="-122"/>
                          <a:cs typeface="Arial" charset="0"/>
                        </a:rPr>
                        <a:t>报告类别</a:t>
                      </a: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GB" sz="1800" b="1" i="0" u="none" strike="noStrike" cap="none" normalizeH="0" baseline="0" smtClean="0">
                          <a:ln>
                            <a:noFill/>
                          </a:ln>
                          <a:solidFill>
                            <a:schemeClr val="bg1"/>
                          </a:solidFill>
                          <a:effectLst/>
                          <a:latin typeface="Arial" charset="0"/>
                          <a:ea typeface="宋体" pitchFamily="2" charset="-122"/>
                          <a:cs typeface="Arial" charset="0"/>
                        </a:rPr>
                        <a:t>报告对象</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GB" sz="1800" b="1" i="0" u="none" strike="noStrike" cap="none" normalizeH="0" baseline="0" smtClean="0">
                          <a:ln>
                            <a:noFill/>
                          </a:ln>
                          <a:solidFill>
                            <a:schemeClr val="bg1"/>
                          </a:solidFill>
                          <a:effectLst/>
                          <a:latin typeface="Arial" charset="0"/>
                          <a:ea typeface="宋体" pitchFamily="2" charset="-122"/>
                          <a:cs typeface="Arial" charset="0"/>
                        </a:rPr>
                        <a:t>内容</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800" b="1" i="0" u="none" strike="noStrike" cap="none" normalizeH="0" baseline="0" smtClean="0">
                          <a:ln>
                            <a:noFill/>
                          </a:ln>
                          <a:solidFill>
                            <a:schemeClr val="bg1"/>
                          </a:solidFill>
                          <a:effectLst/>
                          <a:latin typeface="Arial" charset="0"/>
                          <a:ea typeface="宋体" pitchFamily="2" charset="-122"/>
                          <a:cs typeface="Arial" charset="0"/>
                        </a:rPr>
                        <a:t>指标种类</a:t>
                      </a:r>
                      <a:endParaRPr kumimoji="0" lang="zh-CN" altLang="en-GB" sz="1800" b="1" i="0" u="none" strike="noStrike" cap="none" normalizeH="0" baseline="0" smtClean="0">
                        <a:ln>
                          <a:noFill/>
                        </a:ln>
                        <a:solidFill>
                          <a:schemeClr val="bg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r>
              <a:tr h="1449387">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预算执行</a:t>
                      </a:r>
                      <a:endParaRPr kumimoji="0" lang="en-GB" altLang="zh-CN" sz="1600" b="0" i="0" u="none" strike="noStrike" cap="none" normalizeH="0" baseline="0" smtClean="0">
                        <a:ln>
                          <a:noFill/>
                        </a:ln>
                        <a:solidFill>
                          <a:srgbClr val="000000"/>
                        </a:solidFill>
                        <a:effectLst/>
                        <a:latin typeface="Arial" charset="0"/>
                        <a:ea typeface="宋体" pitchFamily="2" charset="-122"/>
                        <a:cs typeface="Arial" charset="0"/>
                      </a:endParaRPr>
                    </a:p>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情况摘要</a:t>
                      </a:r>
                      <a:endParaRPr kumimoji="0" lang="zh-CN" altLang="en-GB" sz="1600" b="0" i="0" u="none" strike="noStrike" cap="none" normalizeH="0" baseline="0" smtClean="0">
                        <a:ln>
                          <a:noFill/>
                        </a:ln>
                        <a:solidFill>
                          <a:schemeClr val="folHlink"/>
                        </a:solidFill>
                        <a:effectLst/>
                        <a:latin typeface="Arial" charset="0"/>
                        <a:ea typeface="宋体" pitchFamily="2" charset="-122"/>
                        <a:cs typeface="Arial" charset="0"/>
                      </a:endParaRPr>
                    </a:p>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4800" marR="64800"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20000"/>
                        </a:lnSpc>
                        <a:spcBef>
                          <a:spcPct val="0"/>
                        </a:spcBef>
                        <a:spcAft>
                          <a:spcPct val="0"/>
                        </a:spcAft>
                        <a:buClrTx/>
                        <a:buSzPct val="90000"/>
                        <a:buFontTx/>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公司高层管理人员</a:t>
                      </a:r>
                      <a:endParaRPr kumimoji="0" lang="zh-CN" altLang="en-GB" sz="1600" b="0" i="0" u="none" strike="noStrike" cap="none" normalizeH="0" baseline="0" smtClean="0">
                        <a:ln>
                          <a:noFill/>
                        </a:ln>
                        <a:solidFill>
                          <a:schemeClr val="folHlink"/>
                        </a:solidFill>
                        <a:effectLst/>
                        <a:latin typeface="Arial" charset="0"/>
                        <a:ea typeface="宋体" pitchFamily="2" charset="-122"/>
                        <a:cs typeface="Arial" charset="0"/>
                      </a:endParaRPr>
                    </a:p>
                    <a:p>
                      <a:pPr marL="0" marR="0" lvl="0" indent="0" algn="l" defTabSz="695325" rtl="0" eaLnBrk="1" fontAlgn="base" latinLnBrk="0" hangingPunct="1">
                        <a:lnSpc>
                          <a:spcPct val="120000"/>
                        </a:lnSpc>
                        <a:spcBef>
                          <a:spcPct val="20000"/>
                        </a:spcBef>
                        <a:spcAft>
                          <a:spcPct val="20000"/>
                        </a:spcAft>
                        <a:buClrTx/>
                        <a:buSzPct val="90000"/>
                        <a:buFont typeface="Arial" charset="0"/>
                        <a:buNone/>
                        <a:tabLst/>
                      </a:pP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20000"/>
                        </a:lnSpc>
                        <a:spcBef>
                          <a:spcPct val="20000"/>
                        </a:spcBef>
                        <a:spcAft>
                          <a:spcPct val="20000"/>
                        </a:spcAft>
                        <a:buClrTx/>
                        <a:buSzPct val="90000"/>
                        <a:buFont typeface="Arial" charset="0"/>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预算执行情况总览，主要包含公司的</a:t>
                      </a:r>
                      <a:r>
                        <a:rPr kumimoji="0" lang="en-GB" altLang="zh-CN" sz="1600" b="0" i="0" u="none" strike="noStrike" cap="none" normalizeH="0" baseline="0" smtClean="0">
                          <a:ln>
                            <a:noFill/>
                          </a:ln>
                          <a:solidFill>
                            <a:srgbClr val="000000"/>
                          </a:solidFill>
                          <a:effectLst/>
                          <a:latin typeface="Arial" charset="0"/>
                          <a:ea typeface="宋体" pitchFamily="2" charset="-122"/>
                          <a:cs typeface="Arial" charset="0"/>
                        </a:rPr>
                        <a:t>KPI</a:t>
                      </a: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、关键运营数据和差异分析</a:t>
                      </a: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20000"/>
                        </a:lnSpc>
                        <a:spcBef>
                          <a:spcPct val="0"/>
                        </a:spcBef>
                        <a:spcAft>
                          <a:spcPct val="0"/>
                        </a:spcAft>
                        <a:buClrTx/>
                        <a:buSzPct val="90000"/>
                        <a:buFontTx/>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公司</a:t>
                      </a:r>
                      <a:r>
                        <a:rPr kumimoji="0" lang="en-GB" altLang="zh-CN" sz="1600" b="0" i="0" u="none" strike="noStrike" cap="none" normalizeH="0" baseline="0" smtClean="0">
                          <a:ln>
                            <a:noFill/>
                          </a:ln>
                          <a:solidFill>
                            <a:srgbClr val="000000"/>
                          </a:solidFill>
                          <a:effectLst/>
                          <a:latin typeface="Arial" charset="0"/>
                          <a:ea typeface="宋体" pitchFamily="2" charset="-122"/>
                          <a:cs typeface="Arial" charset="0"/>
                        </a:rPr>
                        <a:t>KPI</a:t>
                      </a: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预算执行分析</a:t>
                      </a:r>
                      <a:endParaRPr kumimoji="0" lang="zh-CN" altLang="en-GB" sz="1600" b="0" i="0" u="none" strike="noStrike" cap="none" normalizeH="0" baseline="0" smtClean="0">
                        <a:ln>
                          <a:noFill/>
                        </a:ln>
                        <a:solidFill>
                          <a:schemeClr val="folHlink"/>
                        </a:solidFill>
                        <a:effectLst/>
                        <a:latin typeface="Arial" charset="0"/>
                        <a:ea typeface="宋体" pitchFamily="2" charset="-122"/>
                        <a:cs typeface="Arial" charset="0"/>
                      </a:endParaRPr>
                    </a:p>
                    <a:p>
                      <a:pPr marL="0" marR="0" lvl="0" indent="0" algn="l" defTabSz="695325" rtl="0" eaLnBrk="1" fontAlgn="base" latinLnBrk="0" hangingPunct="1">
                        <a:lnSpc>
                          <a:spcPct val="120000"/>
                        </a:lnSpc>
                        <a:spcBef>
                          <a:spcPct val="0"/>
                        </a:spcBef>
                        <a:spcAft>
                          <a:spcPct val="0"/>
                        </a:spcAft>
                        <a:buClrTx/>
                        <a:buSzPct val="90000"/>
                        <a:buFontTx/>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业务量与营业收入预算执行分析</a:t>
                      </a:r>
                      <a:endParaRPr kumimoji="0" lang="zh-CN" altLang="en-GB" sz="1600" b="0" i="0" u="none" strike="noStrike" cap="none" normalizeH="0" baseline="0" smtClean="0">
                        <a:ln>
                          <a:noFill/>
                        </a:ln>
                        <a:solidFill>
                          <a:schemeClr val="folHlink"/>
                        </a:solidFill>
                        <a:effectLst/>
                        <a:latin typeface="Arial" charset="0"/>
                        <a:ea typeface="宋体" pitchFamily="2" charset="-122"/>
                        <a:cs typeface="Arial" charset="0"/>
                      </a:endParaRPr>
                    </a:p>
                    <a:p>
                      <a:pPr marL="0" marR="0" lvl="0" indent="0" algn="l" defTabSz="695325" rtl="0" eaLnBrk="1" fontAlgn="base" latinLnBrk="0" hangingPunct="1">
                        <a:lnSpc>
                          <a:spcPct val="120000"/>
                        </a:lnSpc>
                        <a:spcBef>
                          <a:spcPct val="0"/>
                        </a:spcBef>
                        <a:spcAft>
                          <a:spcPct val="0"/>
                        </a:spcAft>
                        <a:buClrTx/>
                        <a:buSzPct val="90000"/>
                        <a:buFontTx/>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运营支出预算执行分析</a:t>
                      </a:r>
                      <a:endParaRPr kumimoji="0" lang="zh-CN" altLang="en-GB" sz="1600" b="0" i="0" u="none" strike="noStrike" cap="none" normalizeH="0" baseline="0" smtClean="0">
                        <a:ln>
                          <a:noFill/>
                        </a:ln>
                        <a:solidFill>
                          <a:schemeClr val="folHlink"/>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7762">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0" i="0" u="none" strike="noStrike" cap="none" normalizeH="0" baseline="0" smtClean="0">
                          <a:ln>
                            <a:noFill/>
                          </a:ln>
                          <a:solidFill>
                            <a:srgbClr val="000000"/>
                          </a:solidFill>
                          <a:effectLst/>
                          <a:latin typeface="Arial" charset="0"/>
                          <a:ea typeface="宋体" pitchFamily="2" charset="-122"/>
                          <a:cs typeface="Arial" charset="0"/>
                        </a:rPr>
                        <a:t>统计报告</a:t>
                      </a:r>
                    </a:p>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0" i="0" u="none" strike="noStrike" cap="none" normalizeH="0" baseline="0" smtClean="0">
                          <a:ln>
                            <a:noFill/>
                          </a:ln>
                          <a:solidFill>
                            <a:srgbClr val="000000"/>
                          </a:solidFill>
                          <a:effectLst/>
                          <a:latin typeface="Arial" charset="0"/>
                          <a:ea typeface="宋体" pitchFamily="2" charset="-122"/>
                          <a:cs typeface="Arial" charset="0"/>
                        </a:rPr>
                        <a:t>和</a:t>
                      </a: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预算汇总</a:t>
                      </a:r>
                    </a:p>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分析报告</a:t>
                      </a:r>
                    </a:p>
                  </a:txBody>
                  <a:tcPr marL="64800" marR="64800"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20000"/>
                        </a:lnSpc>
                        <a:spcBef>
                          <a:spcPct val="0"/>
                        </a:spcBef>
                        <a:spcAft>
                          <a:spcPct val="0"/>
                        </a:spcAft>
                        <a:buClrTx/>
                        <a:buSzPct val="90000"/>
                        <a:buFontTx/>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公司业务管理人员</a:t>
                      </a:r>
                      <a:endParaRPr kumimoji="0" lang="zh-CN" altLang="en-GB" sz="1600" b="0" i="0" u="none" strike="noStrike" cap="none" normalizeH="0" baseline="0" smtClean="0">
                        <a:ln>
                          <a:noFill/>
                        </a:ln>
                        <a:solidFill>
                          <a:schemeClr val="folHlink"/>
                        </a:solidFill>
                        <a:effectLst/>
                        <a:latin typeface="Arial" charset="0"/>
                        <a:ea typeface="宋体" pitchFamily="2" charset="-122"/>
                        <a:cs typeface="Arial" charset="0"/>
                      </a:endParaRPr>
                    </a:p>
                    <a:p>
                      <a:pPr marL="0" marR="0" lvl="0" indent="0" algn="l" defTabSz="695325" rtl="0" eaLnBrk="1" fontAlgn="base" latinLnBrk="0" hangingPunct="1">
                        <a:lnSpc>
                          <a:spcPct val="120000"/>
                        </a:lnSpc>
                        <a:spcBef>
                          <a:spcPct val="20000"/>
                        </a:spcBef>
                        <a:spcAft>
                          <a:spcPct val="20000"/>
                        </a:spcAft>
                        <a:buClrTx/>
                        <a:buSzPct val="90000"/>
                        <a:buFont typeface="Arial" charset="0"/>
                        <a:buNone/>
                        <a:tabLst/>
                      </a:pP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20000"/>
                        </a:lnSpc>
                        <a:spcBef>
                          <a:spcPct val="20000"/>
                        </a:spcBef>
                        <a:spcAft>
                          <a:spcPct val="20000"/>
                        </a:spcAft>
                        <a:buClrTx/>
                        <a:buSzPct val="90000"/>
                        <a:buFont typeface="Arial" charset="0"/>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预算执行情况汇总，主要包含公司的财务和主要运营数据和差异分析</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20000"/>
                        </a:lnSpc>
                        <a:spcBef>
                          <a:spcPct val="0"/>
                        </a:spcBef>
                        <a:spcAft>
                          <a:spcPct val="0"/>
                        </a:spcAft>
                        <a:buClrTx/>
                        <a:buSzPct val="90000"/>
                        <a:buFontTx/>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运营支出预算执行分析</a:t>
                      </a:r>
                      <a:endParaRPr kumimoji="0" lang="zh-CN" altLang="en-GB" sz="1600" b="0" i="0" u="none" strike="noStrike" cap="none" normalizeH="0" baseline="0" smtClean="0">
                        <a:ln>
                          <a:noFill/>
                        </a:ln>
                        <a:solidFill>
                          <a:schemeClr val="folHlink"/>
                        </a:solidFill>
                        <a:effectLst/>
                        <a:latin typeface="Arial" charset="0"/>
                        <a:ea typeface="宋体" pitchFamily="2" charset="-122"/>
                        <a:cs typeface="Arial" charset="0"/>
                      </a:endParaRPr>
                    </a:p>
                    <a:p>
                      <a:pPr marL="0" marR="0" lvl="0" indent="0" algn="l" defTabSz="695325" rtl="0" eaLnBrk="1" fontAlgn="base" latinLnBrk="0" hangingPunct="1">
                        <a:lnSpc>
                          <a:spcPct val="120000"/>
                        </a:lnSpc>
                        <a:spcBef>
                          <a:spcPct val="20000"/>
                        </a:spcBef>
                        <a:spcAft>
                          <a:spcPct val="20000"/>
                        </a:spcAft>
                        <a:buClrTx/>
                        <a:buSzPct val="90000"/>
                        <a:buFont typeface="Arial" charset="0"/>
                        <a:buNone/>
                        <a:tabLst/>
                      </a:pP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70037">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预算差异</a:t>
                      </a:r>
                      <a:endParaRPr kumimoji="0" lang="en-GB" altLang="zh-CN" sz="1600" b="0" i="0" u="none" strike="noStrike" cap="none" normalizeH="0" baseline="0" smtClean="0">
                        <a:ln>
                          <a:noFill/>
                        </a:ln>
                        <a:solidFill>
                          <a:srgbClr val="000000"/>
                        </a:solidFill>
                        <a:effectLst/>
                        <a:latin typeface="Arial" charset="0"/>
                        <a:ea typeface="宋体" pitchFamily="2" charset="-122"/>
                        <a:cs typeface="Arial" charset="0"/>
                      </a:endParaRPr>
                    </a:p>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分析报告</a:t>
                      </a:r>
                    </a:p>
                  </a:txBody>
                  <a:tcPr marL="64800" marR="64800"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20000"/>
                        </a:lnSpc>
                        <a:spcBef>
                          <a:spcPct val="20000"/>
                        </a:spcBef>
                        <a:spcAft>
                          <a:spcPct val="20000"/>
                        </a:spcAft>
                        <a:buClrTx/>
                        <a:buSzPct val="90000"/>
                        <a:buFont typeface="Arial" charset="0"/>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公司财务预算管理人员</a:t>
                      </a:r>
                    </a:p>
                    <a:p>
                      <a:pPr marL="0" marR="0" lvl="0" indent="0" algn="l" defTabSz="695325" rtl="0" eaLnBrk="1" fontAlgn="base" latinLnBrk="0" hangingPunct="1">
                        <a:lnSpc>
                          <a:spcPct val="120000"/>
                        </a:lnSpc>
                        <a:spcBef>
                          <a:spcPct val="20000"/>
                        </a:spcBef>
                        <a:spcAft>
                          <a:spcPct val="20000"/>
                        </a:spcAft>
                        <a:buClrTx/>
                        <a:buSzPct val="90000"/>
                        <a:buFont typeface="Arial" charset="0"/>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业务管理人员</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20000"/>
                        </a:lnSpc>
                        <a:spcBef>
                          <a:spcPct val="20000"/>
                        </a:spcBef>
                        <a:spcAft>
                          <a:spcPct val="20000"/>
                        </a:spcAft>
                        <a:buClrTx/>
                        <a:buSzPct val="90000"/>
                        <a:buFont typeface="Arial" charset="0"/>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公司财务预算和运营预算的明细报告，包含了所有预算科目口径的预算执行情况的数据</a:t>
                      </a: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20000"/>
                        </a:lnSpc>
                        <a:spcBef>
                          <a:spcPct val="0"/>
                        </a:spcBef>
                        <a:spcAft>
                          <a:spcPct val="0"/>
                        </a:spcAft>
                        <a:buClrTx/>
                        <a:buSzPct val="90000"/>
                        <a:buFontTx/>
                        <a:buNone/>
                        <a:tabLst/>
                      </a:pPr>
                      <a:r>
                        <a:rPr kumimoji="0" lang="zh-CN" altLang="en-GB" sz="1600" b="0" i="0" u="none" strike="noStrike" cap="none" normalizeH="0" baseline="0" smtClean="0">
                          <a:ln>
                            <a:noFill/>
                          </a:ln>
                          <a:solidFill>
                            <a:srgbClr val="000000"/>
                          </a:solidFill>
                          <a:effectLst/>
                          <a:latin typeface="Arial" charset="0"/>
                          <a:ea typeface="宋体" pitchFamily="2" charset="-122"/>
                          <a:cs typeface="Arial" charset="0"/>
                        </a:rPr>
                        <a:t>财务报表预算</a:t>
                      </a:r>
                      <a:endParaRPr kumimoji="0" lang="zh-CN" altLang="en-GB" sz="1600" b="0" i="0" u="none" strike="noStrike" cap="none" normalizeH="0" baseline="0" smtClean="0">
                        <a:ln>
                          <a:noFill/>
                        </a:ln>
                        <a:solidFill>
                          <a:schemeClr val="folHlink"/>
                        </a:solidFill>
                        <a:effectLst/>
                        <a:latin typeface="Arial" charset="0"/>
                        <a:ea typeface="宋体" pitchFamily="2" charset="-122"/>
                        <a:cs typeface="Arial" charset="0"/>
                      </a:endParaRPr>
                    </a:p>
                    <a:p>
                      <a:pPr marL="0" marR="0" lvl="0" indent="0" algn="l" defTabSz="695325" rtl="0" eaLnBrk="1" fontAlgn="base" latinLnBrk="0" hangingPunct="1">
                        <a:lnSpc>
                          <a:spcPct val="120000"/>
                        </a:lnSpc>
                        <a:spcBef>
                          <a:spcPct val="20000"/>
                        </a:spcBef>
                        <a:spcAft>
                          <a:spcPct val="20000"/>
                        </a:spcAft>
                        <a:buClrTx/>
                        <a:buSzPct val="90000"/>
                        <a:buFont typeface="Arial" charset="0"/>
                        <a:buNone/>
                        <a:tabLst/>
                      </a:pPr>
                      <a:endParaRPr kumimoji="0" lang="zh-CN" altLang="en-GB"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灯片编号占位符 2"/>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915C5FC3-6A4A-4987-97D5-71E47E4A44E4}" type="slidenum">
              <a:rPr lang="en-GB" altLang="zh-CN" sz="1100" b="0">
                <a:solidFill>
                  <a:schemeClr val="bg2"/>
                </a:solidFill>
              </a:rPr>
              <a:pPr eaLnBrk="1" hangingPunct="1"/>
              <a:t>69</a:t>
            </a:fld>
            <a:endParaRPr lang="en-GB" altLang="zh-CN" sz="1100" b="0">
              <a:solidFill>
                <a:schemeClr val="bg2"/>
              </a:solidFill>
            </a:endParaRPr>
          </a:p>
        </p:txBody>
      </p:sp>
      <p:sp>
        <p:nvSpPr>
          <p:cNvPr id="79875" name="Rectangle 2"/>
          <p:cNvSpPr>
            <a:spLocks noGrp="1" noChangeArrowheads="1"/>
          </p:cNvSpPr>
          <p:nvPr>
            <p:ph type="title"/>
          </p:nvPr>
        </p:nvSpPr>
        <p:spPr>
          <a:xfrm>
            <a:off x="109538" y="849313"/>
            <a:ext cx="8805862" cy="388937"/>
          </a:xfrm>
        </p:spPr>
        <p:txBody>
          <a:bodyPr/>
          <a:lstStyle/>
          <a:p>
            <a:pPr eaLnBrk="1" hangingPunct="1"/>
            <a:r>
              <a:rPr lang="zh-CN" altLang="en-GB" sz="2000" b="1" smtClean="0">
                <a:ea typeface="宋体" pitchFamily="2" charset="-122"/>
              </a:rPr>
              <a:t>预算修订</a:t>
            </a:r>
            <a:br>
              <a:rPr lang="zh-CN" altLang="en-GB" sz="2000" b="1" smtClean="0">
                <a:ea typeface="宋体" pitchFamily="2" charset="-122"/>
              </a:rPr>
            </a:br>
            <a:r>
              <a:rPr lang="zh-CN" altLang="en-GB" sz="1400" b="1" smtClean="0">
                <a:ea typeface="宋体" pitchFamily="2" charset="-122"/>
              </a:rPr>
              <a:t/>
            </a:r>
            <a:br>
              <a:rPr lang="zh-CN" altLang="en-GB" sz="1400" b="1" smtClean="0">
                <a:ea typeface="宋体" pitchFamily="2" charset="-122"/>
              </a:rPr>
            </a:br>
            <a:r>
              <a:rPr lang="zh-CN" altLang="en-GB" sz="1600" b="1" smtClean="0">
                <a:ea typeface="宋体" pitchFamily="2" charset="-122"/>
              </a:rPr>
              <a:t>预算一旦经公司董事会批准后，具有法律效力和权威性，不得随便修改 </a:t>
            </a:r>
            <a:r>
              <a:rPr lang="en-GB" altLang="zh-CN" sz="1600" b="1" smtClean="0">
                <a:ea typeface="宋体" pitchFamily="2" charset="-122"/>
              </a:rPr>
              <a:t>…</a:t>
            </a:r>
          </a:p>
        </p:txBody>
      </p:sp>
      <p:sp>
        <p:nvSpPr>
          <p:cNvPr id="79876" name="Rectangle 6"/>
          <p:cNvSpPr>
            <a:spLocks noChangeArrowheads="1"/>
          </p:cNvSpPr>
          <p:nvPr/>
        </p:nvSpPr>
        <p:spPr bwMode="auto">
          <a:xfrm>
            <a:off x="163513" y="1752600"/>
            <a:ext cx="8523287"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266700" indent="-266700" algn="l" defTabSz="695325" eaLnBrk="0" hangingPunct="0">
              <a:spcBef>
                <a:spcPct val="20000"/>
              </a:spcBef>
              <a:spcAft>
                <a:spcPct val="20000"/>
              </a:spcAft>
              <a:buFont typeface="Arial" pitchFamily="34" charset="0"/>
              <a:tabLst>
                <a:tab pos="812800" algn="l"/>
              </a:tabLst>
              <a:defRPr sz="2000">
                <a:solidFill>
                  <a:schemeClr val="bg2"/>
                </a:solidFill>
                <a:latin typeface="Arial" pitchFamily="34" charset="0"/>
                <a:cs typeface="Arial" pitchFamily="34" charset="0"/>
              </a:defRPr>
            </a:lvl1pPr>
            <a:lvl2pPr marL="901700" indent="-277813" algn="l" defTabSz="695325" eaLnBrk="0" hangingPunct="0">
              <a:spcAft>
                <a:spcPct val="20000"/>
              </a:spcAft>
              <a:buChar char="•"/>
              <a:tabLst>
                <a:tab pos="812800" algn="l"/>
              </a:tabLst>
              <a:defRPr sz="2000">
                <a:solidFill>
                  <a:schemeClr val="bg2"/>
                </a:solidFill>
                <a:latin typeface="Arial" pitchFamily="34" charset="0"/>
                <a:cs typeface="Arial" pitchFamily="34" charset="0"/>
              </a:defRPr>
            </a:lvl2pPr>
            <a:lvl3pPr marL="1347788" indent="-266700" algn="l" defTabSz="695325" eaLnBrk="0" hangingPunct="0">
              <a:spcAft>
                <a:spcPct val="20000"/>
              </a:spcAft>
              <a:buFont typeface="Arial" pitchFamily="34" charset="0"/>
              <a:buChar char="-"/>
              <a:tabLst>
                <a:tab pos="812800" algn="l"/>
              </a:tabLst>
              <a:defRPr sz="2000">
                <a:solidFill>
                  <a:schemeClr val="bg2"/>
                </a:solidFill>
                <a:latin typeface="Arial" pitchFamily="34" charset="0"/>
                <a:cs typeface="Arial" pitchFamily="34" charset="0"/>
              </a:defRPr>
            </a:lvl3pPr>
            <a:lvl4pPr marL="1438275" indent="388938" algn="l" defTabSz="695325" eaLnBrk="0" hangingPunct="0">
              <a:spcAft>
                <a:spcPct val="20000"/>
              </a:spcAft>
              <a:buChar char="•"/>
              <a:tabLst>
                <a:tab pos="812800" algn="l"/>
              </a:tabLst>
              <a:defRPr sz="2000">
                <a:solidFill>
                  <a:schemeClr val="bg2"/>
                </a:solidFill>
                <a:latin typeface="Arial" pitchFamily="34" charset="0"/>
                <a:cs typeface="Arial" pitchFamily="34" charset="0"/>
              </a:defRPr>
            </a:lvl4pPr>
            <a:lvl5pPr marL="2006600" indent="379413" algn="l" defTabSz="695325" eaLnBrk="0" hangingPunct="0">
              <a:spcAft>
                <a:spcPct val="20000"/>
              </a:spcAft>
              <a:buFont typeface="Arial" pitchFamily="34" charset="0"/>
              <a:buChar char="-"/>
              <a:tabLst>
                <a:tab pos="812800" algn="l"/>
              </a:tabLst>
              <a:defRPr sz="2000">
                <a:solidFill>
                  <a:schemeClr val="bg2"/>
                </a:solidFill>
                <a:latin typeface="Arial" pitchFamily="34" charset="0"/>
                <a:cs typeface="Arial" pitchFamily="34" charset="0"/>
              </a:defRPr>
            </a:lvl5pPr>
            <a:lvl6pPr marL="2463800" indent="379413" defTabSz="695325" eaLnBrk="0" fontAlgn="base" hangingPunct="0">
              <a:spcBef>
                <a:spcPct val="0"/>
              </a:spcBef>
              <a:spcAft>
                <a:spcPct val="20000"/>
              </a:spcAft>
              <a:buFont typeface="Arial" pitchFamily="34" charset="0"/>
              <a:buChar char="-"/>
              <a:tabLst>
                <a:tab pos="812800" algn="l"/>
              </a:tabLst>
              <a:defRPr sz="2000">
                <a:solidFill>
                  <a:schemeClr val="bg2"/>
                </a:solidFill>
                <a:latin typeface="Arial" pitchFamily="34" charset="0"/>
                <a:cs typeface="Arial" pitchFamily="34" charset="0"/>
              </a:defRPr>
            </a:lvl6pPr>
            <a:lvl7pPr marL="2921000" indent="379413" defTabSz="695325" eaLnBrk="0" fontAlgn="base" hangingPunct="0">
              <a:spcBef>
                <a:spcPct val="0"/>
              </a:spcBef>
              <a:spcAft>
                <a:spcPct val="20000"/>
              </a:spcAft>
              <a:buFont typeface="Arial" pitchFamily="34" charset="0"/>
              <a:buChar char="-"/>
              <a:tabLst>
                <a:tab pos="812800" algn="l"/>
              </a:tabLst>
              <a:defRPr sz="2000">
                <a:solidFill>
                  <a:schemeClr val="bg2"/>
                </a:solidFill>
                <a:latin typeface="Arial" pitchFamily="34" charset="0"/>
                <a:cs typeface="Arial" pitchFamily="34" charset="0"/>
              </a:defRPr>
            </a:lvl7pPr>
            <a:lvl8pPr marL="3378200" indent="379413" defTabSz="695325" eaLnBrk="0" fontAlgn="base" hangingPunct="0">
              <a:spcBef>
                <a:spcPct val="0"/>
              </a:spcBef>
              <a:spcAft>
                <a:spcPct val="20000"/>
              </a:spcAft>
              <a:buFont typeface="Arial" pitchFamily="34" charset="0"/>
              <a:buChar char="-"/>
              <a:tabLst>
                <a:tab pos="812800" algn="l"/>
              </a:tabLst>
              <a:defRPr sz="2000">
                <a:solidFill>
                  <a:schemeClr val="bg2"/>
                </a:solidFill>
                <a:latin typeface="Arial" pitchFamily="34" charset="0"/>
                <a:cs typeface="Arial" pitchFamily="34" charset="0"/>
              </a:defRPr>
            </a:lvl8pPr>
            <a:lvl9pPr marL="3835400" indent="379413" defTabSz="695325" eaLnBrk="0" fontAlgn="base" hangingPunct="0">
              <a:spcBef>
                <a:spcPct val="0"/>
              </a:spcBef>
              <a:spcAft>
                <a:spcPct val="20000"/>
              </a:spcAft>
              <a:buFont typeface="Arial" pitchFamily="34" charset="0"/>
              <a:buChar char="-"/>
              <a:tabLst>
                <a:tab pos="812800" algn="l"/>
              </a:tabLst>
              <a:defRPr sz="2000">
                <a:solidFill>
                  <a:schemeClr val="bg2"/>
                </a:solidFill>
                <a:latin typeface="Arial" pitchFamily="34" charset="0"/>
                <a:cs typeface="Arial" pitchFamily="34" charset="0"/>
              </a:defRPr>
            </a:lvl9pPr>
          </a:lstStyle>
          <a:p>
            <a:pPr eaLnBrk="1" hangingPunct="1">
              <a:spcBef>
                <a:spcPct val="0"/>
              </a:spcBef>
              <a:spcAft>
                <a:spcPct val="0"/>
              </a:spcAft>
              <a:buFontTx/>
              <a:buNone/>
            </a:pPr>
            <a:r>
              <a:rPr kumimoji="1" lang="zh-CN" altLang="en-US" sz="1600" u="sng">
                <a:solidFill>
                  <a:schemeClr val="tx1"/>
                </a:solidFill>
                <a:ea typeface="宋体" pitchFamily="2" charset="-122"/>
              </a:rPr>
              <a:t>当以下情况出现时， 可以对预算进行修改和调整：</a:t>
            </a:r>
            <a:endParaRPr kumimoji="1" lang="zh-CN" altLang="en-US" sz="1600" b="0">
              <a:solidFill>
                <a:schemeClr val="tx1"/>
              </a:solidFill>
              <a:ea typeface="宋体" pitchFamily="2" charset="-122"/>
            </a:endParaRPr>
          </a:p>
          <a:p>
            <a:pPr eaLnBrk="1" hangingPunct="1">
              <a:spcBef>
                <a:spcPct val="0"/>
              </a:spcBef>
              <a:spcAft>
                <a:spcPct val="0"/>
              </a:spcAft>
              <a:buFontTx/>
              <a:buChar char="•"/>
            </a:pPr>
            <a:r>
              <a:rPr kumimoji="1" lang="zh-CN" altLang="en-US" sz="1600" b="0">
                <a:solidFill>
                  <a:schemeClr val="tx1"/>
                </a:solidFill>
                <a:ea typeface="宋体" pitchFamily="2" charset="-122"/>
              </a:rPr>
              <a:t>企业外部环境发生变化， 对企业的市场份额和公司战略产生重大影响是</a:t>
            </a:r>
          </a:p>
          <a:p>
            <a:pPr eaLnBrk="1" hangingPunct="1">
              <a:spcBef>
                <a:spcPct val="0"/>
              </a:spcBef>
              <a:spcAft>
                <a:spcPct val="0"/>
              </a:spcAft>
              <a:buFontTx/>
              <a:buChar char="•"/>
            </a:pPr>
            <a:r>
              <a:rPr kumimoji="1" lang="zh-CN" altLang="en-US" sz="1600" b="0">
                <a:solidFill>
                  <a:schemeClr val="tx1"/>
                </a:solidFill>
                <a:ea typeface="宋体" pitchFamily="2" charset="-122"/>
              </a:rPr>
              <a:t>企业内部条件出现问题</a:t>
            </a:r>
          </a:p>
          <a:p>
            <a:pPr eaLnBrk="1" hangingPunct="1">
              <a:spcBef>
                <a:spcPct val="0"/>
              </a:spcBef>
              <a:spcAft>
                <a:spcPct val="0"/>
              </a:spcAft>
              <a:buFontTx/>
              <a:buChar char="•"/>
            </a:pPr>
            <a:r>
              <a:rPr kumimoji="1" lang="zh-CN" altLang="en-US" sz="1600" b="0">
                <a:solidFill>
                  <a:schemeClr val="tx1"/>
                </a:solidFill>
                <a:ea typeface="宋体" pitchFamily="2" charset="-122"/>
              </a:rPr>
              <a:t>预算编制过程中由于预测不准确，年度预算与经营实际产生重大差异</a:t>
            </a:r>
          </a:p>
          <a:p>
            <a:pPr eaLnBrk="1" hangingPunct="1">
              <a:spcBef>
                <a:spcPct val="0"/>
              </a:spcBef>
              <a:spcAft>
                <a:spcPct val="0"/>
              </a:spcAft>
              <a:buFontTx/>
              <a:buNone/>
            </a:pPr>
            <a:endParaRPr kumimoji="1" lang="zh-CN" altLang="en-US" sz="1600" b="0">
              <a:solidFill>
                <a:schemeClr val="tx1"/>
              </a:solidFill>
              <a:ea typeface="宋体" pitchFamily="2" charset="-122"/>
            </a:endParaRPr>
          </a:p>
          <a:p>
            <a:pPr eaLnBrk="1" hangingPunct="1">
              <a:spcBef>
                <a:spcPct val="0"/>
              </a:spcBef>
              <a:spcAft>
                <a:spcPct val="0"/>
              </a:spcAft>
              <a:buFontTx/>
              <a:buNone/>
            </a:pPr>
            <a:r>
              <a:rPr kumimoji="1" lang="zh-CN" altLang="en-US" sz="1600" u="sng">
                <a:solidFill>
                  <a:schemeClr val="tx1"/>
                </a:solidFill>
                <a:ea typeface="宋体" pitchFamily="2" charset="-122"/>
              </a:rPr>
              <a:t>预算调整方式：</a:t>
            </a:r>
            <a:endParaRPr kumimoji="1" lang="zh-CN" altLang="en-US" sz="1400">
              <a:solidFill>
                <a:schemeClr val="tx1"/>
              </a:solidFill>
              <a:ea typeface="宋体" pitchFamily="2" charset="-122"/>
            </a:endParaRPr>
          </a:p>
          <a:p>
            <a:pPr eaLnBrk="1" hangingPunct="1">
              <a:spcBef>
                <a:spcPct val="0"/>
              </a:spcBef>
              <a:spcAft>
                <a:spcPct val="0"/>
              </a:spcAft>
              <a:buFontTx/>
              <a:buChar char="•"/>
            </a:pPr>
            <a:r>
              <a:rPr kumimoji="1" lang="zh-CN" altLang="en-US" sz="1600">
                <a:solidFill>
                  <a:schemeClr val="tx1"/>
                </a:solidFill>
                <a:ea typeface="宋体" pitchFamily="2" charset="-122"/>
              </a:rPr>
              <a:t>定期修改调整</a:t>
            </a:r>
          </a:p>
          <a:p>
            <a:pPr lvl="1" eaLnBrk="1" hangingPunct="1">
              <a:buSzTx/>
              <a:buFont typeface="新宋体" pitchFamily="49" charset="-122"/>
              <a:buChar char="‐"/>
            </a:pPr>
            <a:r>
              <a:rPr kumimoji="1" lang="zh-CN" altLang="en-US" sz="1600" b="0">
                <a:solidFill>
                  <a:schemeClr val="tx1"/>
                </a:solidFill>
                <a:ea typeface="宋体" pitchFamily="2" charset="-122"/>
              </a:rPr>
              <a:t>通常指半年其间的修改调整。企业金营活动进行到半年时， 需要全面考核和分析年度预算的执行情况， 发现实际经营状况和预算的指标由于客观原因和一些不可抗力因素的影响差异较大，或原定预算指标本身脱离实际根本不能完成时， 需要提出修改意见</a:t>
            </a:r>
          </a:p>
          <a:p>
            <a:pPr eaLnBrk="1" hangingPunct="1">
              <a:spcBef>
                <a:spcPct val="0"/>
              </a:spcBef>
              <a:spcAft>
                <a:spcPct val="0"/>
              </a:spcAft>
              <a:buFontTx/>
              <a:buChar char="•"/>
            </a:pPr>
            <a:r>
              <a:rPr kumimoji="1" lang="zh-CN" altLang="en-US" sz="1600">
                <a:solidFill>
                  <a:schemeClr val="tx1"/>
                </a:solidFill>
                <a:ea typeface="宋体" pitchFamily="2" charset="-122"/>
              </a:rPr>
              <a:t>例外修改调整</a:t>
            </a:r>
          </a:p>
          <a:p>
            <a:pPr lvl="1" eaLnBrk="1" hangingPunct="1">
              <a:buSzTx/>
              <a:buFont typeface="新宋体" pitchFamily="49" charset="-122"/>
              <a:buChar char="‐"/>
            </a:pPr>
            <a:r>
              <a:rPr kumimoji="1" lang="zh-CN" altLang="en-US" sz="1600" b="0">
                <a:solidFill>
                  <a:schemeClr val="tx1"/>
                </a:solidFill>
                <a:ea typeface="宋体" pitchFamily="2" charset="-122"/>
              </a:rPr>
              <a:t>通常发生在预算年度的下半年， 以做过年度预算的半年检查和考核以后， 由于意外的不可抗因素导致的预算不能完成。</a:t>
            </a:r>
          </a:p>
          <a:p>
            <a:pPr eaLnBrk="1" hangingPunct="1">
              <a:spcBef>
                <a:spcPct val="0"/>
              </a:spcBef>
              <a:spcAft>
                <a:spcPct val="0"/>
              </a:spcAft>
              <a:buFontTx/>
              <a:buChar char="•"/>
            </a:pPr>
            <a:r>
              <a:rPr kumimoji="1" lang="zh-CN" altLang="en-US" sz="1600">
                <a:solidFill>
                  <a:schemeClr val="tx1"/>
                </a:solidFill>
                <a:ea typeface="宋体" pitchFamily="2" charset="-122"/>
              </a:rPr>
              <a:t>修改程序：</a:t>
            </a:r>
          </a:p>
          <a:p>
            <a:pPr lvl="1" eaLnBrk="1" hangingPunct="1">
              <a:buSzTx/>
              <a:buFont typeface="新宋体" pitchFamily="49" charset="-122"/>
              <a:buChar char="‐"/>
            </a:pPr>
            <a:r>
              <a:rPr kumimoji="1" lang="zh-CN" altLang="en-US" sz="1600" b="0">
                <a:solidFill>
                  <a:schemeClr val="tx1"/>
                </a:solidFill>
                <a:ea typeface="宋体" pitchFamily="2" charset="-122"/>
              </a:rPr>
              <a:t>预算部门提出修改意见报请董事会批准</a:t>
            </a:r>
          </a:p>
          <a:p>
            <a:pPr lvl="1" eaLnBrk="1" hangingPunct="1">
              <a:buSzTx/>
              <a:buFont typeface="新宋体" pitchFamily="49" charset="-122"/>
              <a:buChar char="‐"/>
            </a:pPr>
            <a:r>
              <a:rPr kumimoji="1" lang="zh-CN" altLang="en-US" sz="1600" b="0">
                <a:solidFill>
                  <a:schemeClr val="tx1"/>
                </a:solidFill>
                <a:ea typeface="宋体" pitchFamily="2" charset="-122"/>
              </a:rPr>
              <a:t>董事会批准后， 预算委员会进行修改</a:t>
            </a:r>
          </a:p>
          <a:p>
            <a:pPr lvl="1" eaLnBrk="1" hangingPunct="1">
              <a:buSzTx/>
              <a:buFont typeface="新宋体" pitchFamily="49" charset="-122"/>
              <a:buChar char="‐"/>
            </a:pPr>
            <a:r>
              <a:rPr kumimoji="1" lang="zh-CN" altLang="en-US" sz="1600" b="0">
                <a:solidFill>
                  <a:schemeClr val="tx1"/>
                </a:solidFill>
                <a:ea typeface="宋体" pitchFamily="2" charset="-122"/>
              </a:rPr>
              <a:t>公布修改结果和并作为公司下半年预算和年终考核的依据</a:t>
            </a:r>
          </a:p>
        </p:txBody>
      </p:sp>
      <p:sp>
        <p:nvSpPr>
          <p:cNvPr id="79877" name="Rectangle 9"/>
          <p:cNvSpPr>
            <a:spLocks noChangeArrowheads="1"/>
          </p:cNvSpPr>
          <p:nvPr/>
        </p:nvSpPr>
        <p:spPr bwMode="auto">
          <a:xfrm>
            <a:off x="160338" y="79375"/>
            <a:ext cx="8802687" cy="82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rgbClr val="3A4972"/>
                </a:solidFill>
                <a:ea typeface="宋体" pitchFamily="2" charset="-122"/>
              </a:rPr>
              <a:t>4.2 </a:t>
            </a:r>
            <a:r>
              <a:rPr lang="zh-CN" altLang="en-GB" sz="2400">
                <a:solidFill>
                  <a:srgbClr val="3A4972"/>
                </a:solidFill>
                <a:ea typeface="宋体" pitchFamily="2" charset="-122"/>
              </a:rPr>
              <a:t>预算编制的基本流程（续）</a:t>
            </a:r>
            <a:r>
              <a:rPr lang="en-GB" altLang="zh-CN" sz="2400">
                <a:solidFill>
                  <a:srgbClr val="3A4972"/>
                </a:solidFill>
                <a:ea typeface="宋体" pitchFamily="2" charset="-122"/>
              </a:rPr>
              <a:t>– </a:t>
            </a:r>
            <a:r>
              <a:rPr lang="zh-CN" altLang="en-GB" sz="2400">
                <a:solidFill>
                  <a:srgbClr val="3A4972"/>
                </a:solidFill>
                <a:ea typeface="宋体" pitchFamily="2" charset="-122"/>
              </a:rPr>
              <a:t>执行、监控和调整</a:t>
            </a:r>
          </a:p>
        </p:txBody>
      </p:sp>
      <p:sp>
        <p:nvSpPr>
          <p:cNvPr id="79878" name="Line 10"/>
          <p:cNvSpPr>
            <a:spLocks noChangeShapeType="1"/>
          </p:cNvSpPr>
          <p:nvPr/>
        </p:nvSpPr>
        <p:spPr bwMode="blackWhite">
          <a:xfrm>
            <a:off x="0" y="7874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pSp>
        <p:nvGrpSpPr>
          <p:cNvPr id="79879" name="Group 11"/>
          <p:cNvGrpSpPr>
            <a:grpSpLocks/>
          </p:cNvGrpSpPr>
          <p:nvPr/>
        </p:nvGrpSpPr>
        <p:grpSpPr bwMode="auto">
          <a:xfrm>
            <a:off x="5589588" y="430213"/>
            <a:ext cx="3287712" cy="298450"/>
            <a:chOff x="3521" y="271"/>
            <a:chExt cx="2071" cy="188"/>
          </a:xfrm>
        </p:grpSpPr>
        <p:sp>
          <p:nvSpPr>
            <p:cNvPr id="79880" name="Rectangle 12"/>
            <p:cNvSpPr>
              <a:spLocks noChangeArrowheads="1"/>
            </p:cNvSpPr>
            <p:nvPr/>
          </p:nvSpPr>
          <p:spPr bwMode="auto">
            <a:xfrm>
              <a:off x="3521"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79881" name="Rectangle 13"/>
            <p:cNvSpPr>
              <a:spLocks noChangeArrowheads="1"/>
            </p:cNvSpPr>
            <p:nvPr/>
          </p:nvSpPr>
          <p:spPr bwMode="auto">
            <a:xfrm>
              <a:off x="4624" y="278"/>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79882" name="AutoShape 14"/>
            <p:cNvSpPr>
              <a:spLocks noChangeArrowheads="1"/>
            </p:cNvSpPr>
            <p:nvPr/>
          </p:nvSpPr>
          <p:spPr bwMode="auto">
            <a:xfrm>
              <a:off x="3932"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9883" name="AutoShape 15"/>
            <p:cNvSpPr>
              <a:spLocks noChangeArrowheads="1"/>
            </p:cNvSpPr>
            <p:nvPr/>
          </p:nvSpPr>
          <p:spPr bwMode="auto">
            <a:xfrm>
              <a:off x="5047"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9884" name="AutoShape 16"/>
            <p:cNvSpPr>
              <a:spLocks noChangeArrowheads="1"/>
            </p:cNvSpPr>
            <p:nvPr/>
          </p:nvSpPr>
          <p:spPr bwMode="auto">
            <a:xfrm>
              <a:off x="4490" y="345"/>
              <a:ext cx="136" cy="33"/>
            </a:xfrm>
            <a:custGeom>
              <a:avLst/>
              <a:gdLst>
                <a:gd name="T0" fmla="*/ 102 w 21600"/>
                <a:gd name="T1" fmla="*/ 0 h 21600"/>
                <a:gd name="T2" fmla="*/ 0 w 21600"/>
                <a:gd name="T3" fmla="*/ 17 h 21600"/>
                <a:gd name="T4" fmla="*/ 102 w 21600"/>
                <a:gd name="T5" fmla="*/ 33 h 21600"/>
                <a:gd name="T6" fmla="*/ 136 w 21600"/>
                <a:gd name="T7" fmla="*/ 17 h 21600"/>
                <a:gd name="T8" fmla="*/ 17694720 60000 65536"/>
                <a:gd name="T9" fmla="*/ 11796480 60000 65536"/>
                <a:gd name="T10" fmla="*/ 5898240 60000 65536"/>
                <a:gd name="T11" fmla="*/ 0 60000 65536"/>
                <a:gd name="T12" fmla="*/ 3335 w 21600"/>
                <a:gd name="T13" fmla="*/ 5236 h 21600"/>
                <a:gd name="T14" fmla="*/ 1890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9885" name="Rectangle 17"/>
            <p:cNvSpPr>
              <a:spLocks noChangeArrowheads="1"/>
            </p:cNvSpPr>
            <p:nvPr/>
          </p:nvSpPr>
          <p:spPr bwMode="auto">
            <a:xfrm>
              <a:off x="4069"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79886" name="Rectangle 18"/>
            <p:cNvSpPr>
              <a:spLocks noChangeArrowheads="1"/>
            </p:cNvSpPr>
            <p:nvPr/>
          </p:nvSpPr>
          <p:spPr bwMode="auto">
            <a:xfrm>
              <a:off x="5184" y="278"/>
              <a:ext cx="408" cy="181"/>
            </a:xfrm>
            <a:prstGeom prst="rect">
              <a:avLst/>
            </a:prstGeom>
            <a:solidFill>
              <a:schemeClr val="accent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95BC8DC0-6F88-40F2-B8B8-23A60FD93EE9}" type="slidenum">
              <a:rPr lang="en-GB" altLang="zh-CN" sz="1100" b="0">
                <a:solidFill>
                  <a:schemeClr val="bg2"/>
                </a:solidFill>
              </a:rPr>
              <a:pPr eaLnBrk="1" hangingPunct="1"/>
              <a:t>7</a:t>
            </a:fld>
            <a:endParaRPr lang="en-GB" altLang="zh-CN" sz="1100" b="0">
              <a:solidFill>
                <a:schemeClr val="bg2"/>
              </a:solidFill>
            </a:endParaRPr>
          </a:p>
        </p:txBody>
      </p:sp>
      <p:sp>
        <p:nvSpPr>
          <p:cNvPr id="9219" name="Rectangle 2"/>
          <p:cNvSpPr>
            <a:spLocks noChangeArrowheads="1"/>
          </p:cNvSpPr>
          <p:nvPr/>
        </p:nvSpPr>
        <p:spPr bwMode="auto">
          <a:xfrm>
            <a:off x="422275" y="2222500"/>
            <a:ext cx="7596188" cy="302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914400" indent="-381000" algn="l" eaLnBrk="0" hangingPunct="0">
              <a:spcAft>
                <a:spcPct val="20000"/>
              </a:spcAft>
              <a:buChar char="•"/>
              <a:defRPr sz="2000">
                <a:solidFill>
                  <a:schemeClr val="bg2"/>
                </a:solidFill>
                <a:latin typeface="Arial" pitchFamily="34" charset="0"/>
                <a:cs typeface="Arial" pitchFamily="34" charset="0"/>
              </a:defRPr>
            </a:lvl2pPr>
            <a:lvl3pPr marL="1474788" indent="-381000"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2035175" indent="-381000" algn="l" eaLnBrk="0" hangingPunct="0">
              <a:spcAft>
                <a:spcPct val="20000"/>
              </a:spcAft>
              <a:buChar char="•"/>
              <a:defRPr sz="2000">
                <a:solidFill>
                  <a:schemeClr val="bg2"/>
                </a:solidFill>
                <a:latin typeface="Arial" pitchFamily="34" charset="0"/>
                <a:cs typeface="Arial" pitchFamily="34" charset="0"/>
              </a:defRPr>
            </a:lvl4pPr>
            <a:lvl5pPr marL="2595563" indent="-381000"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30527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5099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9671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424363" indent="-381000"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endParaRPr lang="zh-CN" altLang="en-GB" b="0">
              <a:ea typeface="宋体" pitchFamily="2" charset="-122"/>
            </a:endParaRPr>
          </a:p>
        </p:txBody>
      </p:sp>
      <p:sp>
        <p:nvSpPr>
          <p:cNvPr id="9220" name="Rectangle 4"/>
          <p:cNvSpPr>
            <a:spLocks noGrp="1" noChangeArrowheads="1"/>
          </p:cNvSpPr>
          <p:nvPr>
            <p:ph type="body" idx="1"/>
          </p:nvPr>
        </p:nvSpPr>
        <p:spPr>
          <a:xfrm>
            <a:off x="285750" y="1089025"/>
            <a:ext cx="8285163" cy="5410200"/>
          </a:xfrm>
          <a:extLst>
            <a:ext uri="{909E8E84-426E-40DD-AFC4-6F175D3DCCD1}">
              <a14:hiddenFill xmlns:a14="http://schemas.microsoft.com/office/drawing/2010/main">
                <a:solidFill>
                  <a:schemeClr val="bg2">
                    <a:alpha val="50195"/>
                  </a:schemeClr>
                </a:solidFill>
              </a14:hiddenFill>
            </a:ext>
            <a:ext uri="{91240B29-F687-4F45-9708-019B960494DF}">
              <a14:hiddenLine xmlns:a14="http://schemas.microsoft.com/office/drawing/2010/main" w="12700">
                <a:solidFill>
                  <a:srgbClr val="DDDDDD"/>
                </a:solidFill>
                <a:prstDash val="dash"/>
                <a:miter lim="800000"/>
                <a:headEnd/>
                <a:tailEnd/>
              </a14:hiddenLine>
            </a:ext>
          </a:extLst>
        </p:spPr>
        <p:txBody>
          <a:bodyPr lIns="92075" tIns="46038" rIns="92075" bIns="46038"/>
          <a:lstStyle/>
          <a:p>
            <a:pPr defTabSz="914400" eaLnBrk="1" hangingPunct="1">
              <a:lnSpc>
                <a:spcPct val="130000"/>
              </a:lnSpc>
            </a:pPr>
            <a:r>
              <a:rPr lang="zh-CN" altLang="en-US" smtClean="0">
                <a:solidFill>
                  <a:schemeClr val="tx1"/>
                </a:solidFill>
                <a:ea typeface="宋体" pitchFamily="2" charset="-122"/>
              </a:rPr>
              <a:t>全面预算与传统意义上的预算是两个截然不同的概念，全面预算除了包含传统意义上预算的各个方面，还应包含企业与部门的年度运作计划。</a:t>
            </a:r>
            <a:endParaRPr lang="en-US" altLang="zh-CN" smtClean="0">
              <a:solidFill>
                <a:schemeClr val="tx1"/>
              </a:solidFill>
              <a:ea typeface="宋体" pitchFamily="2" charset="-122"/>
            </a:endParaRPr>
          </a:p>
        </p:txBody>
      </p:sp>
      <p:grpSp>
        <p:nvGrpSpPr>
          <p:cNvPr id="9221" name="Group 5"/>
          <p:cNvGrpSpPr>
            <a:grpSpLocks/>
          </p:cNvGrpSpPr>
          <p:nvPr/>
        </p:nvGrpSpPr>
        <p:grpSpPr bwMode="auto">
          <a:xfrm>
            <a:off x="3084513" y="2155825"/>
            <a:ext cx="4090987" cy="4191000"/>
            <a:chOff x="2016" y="1488"/>
            <a:chExt cx="2832" cy="2544"/>
          </a:xfrm>
        </p:grpSpPr>
        <p:sp>
          <p:nvSpPr>
            <p:cNvPr id="9235" name="AutoShape 6"/>
            <p:cNvSpPr>
              <a:spLocks noChangeArrowheads="1"/>
            </p:cNvSpPr>
            <p:nvPr/>
          </p:nvSpPr>
          <p:spPr bwMode="auto">
            <a:xfrm>
              <a:off x="2016" y="1488"/>
              <a:ext cx="2832" cy="2544"/>
            </a:xfrm>
            <a:prstGeom prst="flowChartAlternateProcess">
              <a:avLst/>
            </a:prstGeom>
            <a:solidFill>
              <a:srgbClr val="FFFFAF"/>
            </a:solidFill>
            <a:ln>
              <a:noFill/>
            </a:ln>
            <a:effectLst>
              <a:outerShdw dist="35921" dir="2700000" algn="ctr" rotWithShape="0">
                <a:srgbClr val="6B476B"/>
              </a:outerShdw>
            </a:effectLst>
            <a:extLst>
              <a:ext uri="{91240B29-F687-4F45-9708-019B960494DF}">
                <a14:hiddenLine xmlns:a14="http://schemas.microsoft.com/office/drawing/2010/main" w="28575">
                  <a:solidFill>
                    <a:srgbClr val="FB1301"/>
                  </a:solidFill>
                  <a:prstDash val="dash"/>
                  <a:miter lim="800000"/>
                  <a:headEnd/>
                  <a:tailEnd/>
                </a14:hiddenLine>
              </a:ext>
            </a:extLst>
          </p:spPr>
          <p:txBody>
            <a:bodyPr wrap="none" lIns="90000" tIns="46800" rIns="90000" bIns="468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1025031" name="Text Box 7"/>
            <p:cNvSpPr txBox="1">
              <a:spLocks noChangeArrowheads="1"/>
            </p:cNvSpPr>
            <p:nvPr/>
          </p:nvSpPr>
          <p:spPr bwMode="auto">
            <a:xfrm>
              <a:off x="2808" y="1536"/>
              <a:ext cx="1200"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buSzTx/>
                <a:defRPr/>
              </a:pPr>
              <a:r>
                <a:rPr lang="zh-CN" altLang="en-US" sz="2000">
                  <a:solidFill>
                    <a:srgbClr val="FF1717"/>
                  </a:solidFill>
                  <a:effectLst>
                    <a:outerShdw blurRad="38100" dist="38100" dir="2700000" algn="tl">
                      <a:srgbClr val="C0C0C0"/>
                    </a:outerShdw>
                  </a:effectLst>
                  <a:latin typeface="Times New Roman" pitchFamily="18" charset="0"/>
                  <a:ea typeface="华文楷体" pitchFamily="2" charset="-122"/>
                  <a:cs typeface="Arial" charset="0"/>
                </a:rPr>
                <a:t>全面预算</a:t>
              </a:r>
            </a:p>
          </p:txBody>
        </p:sp>
      </p:grpSp>
      <p:cxnSp>
        <p:nvCxnSpPr>
          <p:cNvPr id="9222" name="AutoShape 8"/>
          <p:cNvCxnSpPr>
            <a:cxnSpLocks noChangeShapeType="1"/>
            <a:stCxn id="9224" idx="3"/>
            <a:endCxn id="9223" idx="1"/>
          </p:cNvCxnSpPr>
          <p:nvPr/>
        </p:nvCxnSpPr>
        <p:spPr bwMode="auto">
          <a:xfrm>
            <a:off x="2651125" y="3032125"/>
            <a:ext cx="2743200" cy="0"/>
          </a:xfrm>
          <a:prstGeom prst="straightConnector1">
            <a:avLst/>
          </a:prstGeom>
          <a:noFill/>
          <a:ln w="2857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23" name="AutoShape 9"/>
          <p:cNvSpPr>
            <a:spLocks noChangeArrowheads="1"/>
          </p:cNvSpPr>
          <p:nvPr/>
        </p:nvSpPr>
        <p:spPr bwMode="auto">
          <a:xfrm>
            <a:off x="5394325" y="2765425"/>
            <a:ext cx="1454150" cy="533400"/>
          </a:xfrm>
          <a:prstGeom prst="flowChartDocument">
            <a:avLst/>
          </a:prstGeom>
          <a:gradFill rotWithShape="0">
            <a:gsLst>
              <a:gs pos="0">
                <a:srgbClr val="0000FF"/>
              </a:gs>
              <a:gs pos="50000">
                <a:srgbClr val="FFFFFF"/>
              </a:gs>
              <a:gs pos="100000">
                <a:srgbClr val="0000FF"/>
              </a:gs>
            </a:gsLst>
            <a:lin ang="5400000" scaled="1"/>
          </a:gradFill>
          <a:ln>
            <a:noFill/>
          </a:ln>
          <a:effectLst>
            <a:outerShdw dist="35921" dir="2700000" algn="ctr" rotWithShape="0">
              <a:srgbClr val="000066"/>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0000" tIns="46800" rIns="90000" bIns="468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nSpc>
                <a:spcPct val="120000"/>
              </a:lnSpc>
              <a:spcBef>
                <a:spcPct val="55000"/>
              </a:spcBef>
              <a:buSzTx/>
            </a:pPr>
            <a:r>
              <a:rPr lang="zh-CN" altLang="en-US" sz="2000">
                <a:solidFill>
                  <a:schemeClr val="tx1"/>
                </a:solidFill>
                <a:latin typeface="华文楷体" pitchFamily="2" charset="-122"/>
                <a:ea typeface="华文楷体" pitchFamily="2" charset="-122"/>
              </a:rPr>
              <a:t>预算</a:t>
            </a:r>
          </a:p>
        </p:txBody>
      </p:sp>
      <p:sp>
        <p:nvSpPr>
          <p:cNvPr id="9224" name="AutoShape 10"/>
          <p:cNvSpPr>
            <a:spLocks noChangeArrowheads="1"/>
          </p:cNvSpPr>
          <p:nvPr/>
        </p:nvSpPr>
        <p:spPr bwMode="auto">
          <a:xfrm>
            <a:off x="1255713" y="2765425"/>
            <a:ext cx="1395412" cy="533400"/>
          </a:xfrm>
          <a:prstGeom prst="flowChartDocument">
            <a:avLst/>
          </a:prstGeom>
          <a:gradFill rotWithShape="0">
            <a:gsLst>
              <a:gs pos="0">
                <a:srgbClr val="0000FF"/>
              </a:gs>
              <a:gs pos="50000">
                <a:srgbClr val="FFFFFF"/>
              </a:gs>
              <a:gs pos="100000">
                <a:srgbClr val="0000FF"/>
              </a:gs>
            </a:gsLst>
            <a:lin ang="5400000" scaled="1"/>
          </a:gradFill>
          <a:ln>
            <a:noFill/>
          </a:ln>
          <a:effectLst>
            <a:outerShdw dist="35921" dir="2700000" algn="ctr" rotWithShape="0">
              <a:srgbClr val="000066"/>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0000" tIns="46800" rIns="90000" bIns="468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nSpc>
                <a:spcPct val="120000"/>
              </a:lnSpc>
              <a:spcBef>
                <a:spcPct val="55000"/>
              </a:spcBef>
              <a:buSzTx/>
            </a:pPr>
            <a:r>
              <a:rPr lang="zh-CN" altLang="en-US" sz="2000">
                <a:solidFill>
                  <a:schemeClr val="tx1"/>
                </a:solidFill>
                <a:latin typeface="华文楷体" pitchFamily="2" charset="-122"/>
                <a:ea typeface="华文楷体" pitchFamily="2" charset="-122"/>
              </a:rPr>
              <a:t>战略规划</a:t>
            </a:r>
          </a:p>
        </p:txBody>
      </p:sp>
      <p:grpSp>
        <p:nvGrpSpPr>
          <p:cNvPr id="9225" name="Group 11"/>
          <p:cNvGrpSpPr>
            <a:grpSpLocks/>
          </p:cNvGrpSpPr>
          <p:nvPr/>
        </p:nvGrpSpPr>
        <p:grpSpPr bwMode="auto">
          <a:xfrm>
            <a:off x="2651125" y="3032125"/>
            <a:ext cx="2743200" cy="0"/>
            <a:chOff x="1728" y="2040"/>
            <a:chExt cx="1872" cy="0"/>
          </a:xfrm>
        </p:grpSpPr>
        <p:cxnSp>
          <p:nvCxnSpPr>
            <p:cNvPr id="9233" name="AutoShape 12"/>
            <p:cNvCxnSpPr>
              <a:cxnSpLocks noChangeShapeType="1"/>
              <a:stCxn id="9224" idx="3"/>
              <a:endCxn id="9226" idx="1"/>
            </p:cNvCxnSpPr>
            <p:nvPr/>
          </p:nvCxnSpPr>
          <p:spPr bwMode="auto">
            <a:xfrm>
              <a:off x="1728" y="2040"/>
              <a:ext cx="536" cy="0"/>
            </a:xfrm>
            <a:prstGeom prst="straightConnector1">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34" name="AutoShape 13"/>
            <p:cNvCxnSpPr>
              <a:cxnSpLocks noChangeShapeType="1"/>
              <a:stCxn id="9226" idx="3"/>
              <a:endCxn id="9223" idx="1"/>
            </p:cNvCxnSpPr>
            <p:nvPr/>
          </p:nvCxnSpPr>
          <p:spPr bwMode="auto">
            <a:xfrm>
              <a:off x="3216" y="2040"/>
              <a:ext cx="384" cy="0"/>
            </a:xfrm>
            <a:prstGeom prst="straightConnector1">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226" name="AutoShape 14"/>
          <p:cNvSpPr>
            <a:spLocks noChangeArrowheads="1"/>
          </p:cNvSpPr>
          <p:nvPr/>
        </p:nvSpPr>
        <p:spPr bwMode="auto">
          <a:xfrm>
            <a:off x="3436938" y="2765425"/>
            <a:ext cx="1393825" cy="533400"/>
          </a:xfrm>
          <a:prstGeom prst="flowChartDocument">
            <a:avLst/>
          </a:prstGeom>
          <a:gradFill rotWithShape="0">
            <a:gsLst>
              <a:gs pos="0">
                <a:srgbClr val="0000FF"/>
              </a:gs>
              <a:gs pos="50000">
                <a:srgbClr val="FFFFFF"/>
              </a:gs>
              <a:gs pos="100000">
                <a:srgbClr val="0000FF"/>
              </a:gs>
            </a:gsLst>
            <a:lin ang="5400000" scaled="1"/>
          </a:gradFill>
          <a:ln>
            <a:noFill/>
          </a:ln>
          <a:effectLst>
            <a:outerShdw dist="35921" dir="2700000" algn="ctr" rotWithShape="0">
              <a:srgbClr val="000066"/>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0000" tIns="46800" rIns="90000" bIns="468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nSpc>
                <a:spcPct val="120000"/>
              </a:lnSpc>
              <a:spcBef>
                <a:spcPct val="55000"/>
              </a:spcBef>
              <a:buSzTx/>
            </a:pPr>
            <a:r>
              <a:rPr lang="zh-CN" altLang="en-US" sz="2000">
                <a:solidFill>
                  <a:schemeClr val="tx1"/>
                </a:solidFill>
                <a:latin typeface="华文楷体" pitchFamily="2" charset="-122"/>
                <a:ea typeface="华文楷体" pitchFamily="2" charset="-122"/>
              </a:rPr>
              <a:t>运作计划</a:t>
            </a:r>
            <a:endParaRPr lang="en-US" altLang="zh-CN" sz="2000">
              <a:solidFill>
                <a:schemeClr val="tx1"/>
              </a:solidFill>
              <a:latin typeface="华文楷体" pitchFamily="2" charset="-122"/>
              <a:ea typeface="华文楷体" pitchFamily="2" charset="-122"/>
            </a:endParaRPr>
          </a:p>
        </p:txBody>
      </p:sp>
      <p:sp>
        <p:nvSpPr>
          <p:cNvPr id="9227" name="Text Box 15"/>
          <p:cNvSpPr txBox="1">
            <a:spLocks noChangeArrowheads="1"/>
          </p:cNvSpPr>
          <p:nvPr/>
        </p:nvSpPr>
        <p:spPr bwMode="auto">
          <a:xfrm>
            <a:off x="5394325" y="3427413"/>
            <a:ext cx="1547813" cy="290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101600" indent="-1016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292100"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nSpc>
                <a:spcPct val="50000"/>
              </a:lnSpc>
              <a:spcBef>
                <a:spcPct val="50000"/>
              </a:spcBef>
              <a:spcAft>
                <a:spcPct val="0"/>
              </a:spcAft>
              <a:buClr>
                <a:schemeClr val="bg2"/>
              </a:buClr>
              <a:buSzTx/>
              <a:buFont typeface="Wingdings" pitchFamily="2" charset="2"/>
              <a:buChar char="§"/>
            </a:pPr>
            <a:r>
              <a:rPr lang="zh-CN" altLang="en-US" sz="1600">
                <a:solidFill>
                  <a:schemeClr val="tx1"/>
                </a:solidFill>
                <a:latin typeface="华文楷体" pitchFamily="2" charset="-122"/>
                <a:ea typeface="华文楷体" pitchFamily="2" charset="-122"/>
              </a:rPr>
              <a:t>业务部门</a:t>
            </a:r>
          </a:p>
          <a:p>
            <a:pPr lvl="1">
              <a:lnSpc>
                <a:spcPct val="50000"/>
              </a:lnSpc>
              <a:spcBef>
                <a:spcPct val="50000"/>
              </a:spcBef>
              <a:spcAft>
                <a:spcPct val="0"/>
              </a:spcAft>
              <a:buClr>
                <a:schemeClr val="bg2"/>
              </a:buClr>
              <a:buSzTx/>
              <a:buFont typeface="Wingdings" pitchFamily="2" charset="2"/>
              <a:buChar char="F"/>
            </a:pPr>
            <a:r>
              <a:rPr lang="zh-CN" altLang="en-US" sz="1600">
                <a:solidFill>
                  <a:schemeClr val="tx1"/>
                </a:solidFill>
                <a:latin typeface="华文楷体" pitchFamily="2" charset="-122"/>
                <a:ea typeface="华文楷体" pitchFamily="2" charset="-122"/>
              </a:rPr>
              <a:t>收入预算</a:t>
            </a:r>
          </a:p>
          <a:p>
            <a:pPr lvl="1">
              <a:lnSpc>
                <a:spcPct val="50000"/>
              </a:lnSpc>
              <a:spcBef>
                <a:spcPct val="50000"/>
              </a:spcBef>
              <a:spcAft>
                <a:spcPct val="0"/>
              </a:spcAft>
              <a:buClr>
                <a:schemeClr val="bg2"/>
              </a:buClr>
              <a:buSzTx/>
              <a:buFont typeface="Wingdings" pitchFamily="2" charset="2"/>
              <a:buChar char="F"/>
            </a:pPr>
            <a:r>
              <a:rPr lang="zh-CN" altLang="en-US" sz="1600">
                <a:solidFill>
                  <a:schemeClr val="tx1"/>
                </a:solidFill>
                <a:latin typeface="华文楷体" pitchFamily="2" charset="-122"/>
                <a:ea typeface="华文楷体" pitchFamily="2" charset="-122"/>
              </a:rPr>
              <a:t>费用预算</a:t>
            </a:r>
          </a:p>
          <a:p>
            <a:pPr>
              <a:lnSpc>
                <a:spcPct val="50000"/>
              </a:lnSpc>
              <a:spcBef>
                <a:spcPct val="50000"/>
              </a:spcBef>
              <a:spcAft>
                <a:spcPct val="0"/>
              </a:spcAft>
              <a:buClr>
                <a:schemeClr val="bg2"/>
              </a:buClr>
              <a:buSzTx/>
              <a:buFont typeface="Wingdings" pitchFamily="2" charset="2"/>
              <a:buChar char="§"/>
            </a:pPr>
            <a:r>
              <a:rPr lang="zh-CN" altLang="en-US" sz="1600">
                <a:solidFill>
                  <a:schemeClr val="tx1"/>
                </a:solidFill>
                <a:latin typeface="华文楷体" pitchFamily="2" charset="-122"/>
                <a:ea typeface="华文楷体" pitchFamily="2" charset="-122"/>
              </a:rPr>
              <a:t>职能部门</a:t>
            </a:r>
          </a:p>
          <a:p>
            <a:pPr lvl="1">
              <a:lnSpc>
                <a:spcPct val="50000"/>
              </a:lnSpc>
              <a:spcBef>
                <a:spcPct val="50000"/>
              </a:spcBef>
              <a:spcAft>
                <a:spcPct val="0"/>
              </a:spcAft>
              <a:buClr>
                <a:schemeClr val="bg2"/>
              </a:buClr>
              <a:buSzTx/>
              <a:buFont typeface="Wingdings" pitchFamily="2" charset="2"/>
              <a:buChar char="F"/>
            </a:pPr>
            <a:r>
              <a:rPr lang="zh-CN" altLang="en-US" sz="1600">
                <a:solidFill>
                  <a:schemeClr val="tx1"/>
                </a:solidFill>
                <a:latin typeface="华文楷体" pitchFamily="2" charset="-122"/>
                <a:ea typeface="华文楷体" pitchFamily="2" charset="-122"/>
              </a:rPr>
              <a:t>费用预算</a:t>
            </a:r>
          </a:p>
          <a:p>
            <a:pPr>
              <a:lnSpc>
                <a:spcPct val="50000"/>
              </a:lnSpc>
              <a:spcBef>
                <a:spcPct val="50000"/>
              </a:spcBef>
              <a:spcAft>
                <a:spcPct val="0"/>
              </a:spcAft>
              <a:buClr>
                <a:schemeClr val="bg2"/>
              </a:buClr>
              <a:buSzTx/>
              <a:buFont typeface="Wingdings" pitchFamily="2" charset="2"/>
              <a:buChar char="§"/>
            </a:pPr>
            <a:r>
              <a:rPr lang="zh-CN" altLang="en-US" sz="1600">
                <a:solidFill>
                  <a:schemeClr val="tx1"/>
                </a:solidFill>
                <a:latin typeface="华文楷体" pitchFamily="2" charset="-122"/>
                <a:ea typeface="华文楷体" pitchFamily="2" charset="-122"/>
              </a:rPr>
              <a:t>营业部</a:t>
            </a:r>
          </a:p>
          <a:p>
            <a:pPr lvl="1">
              <a:lnSpc>
                <a:spcPct val="50000"/>
              </a:lnSpc>
              <a:spcBef>
                <a:spcPct val="50000"/>
              </a:spcBef>
              <a:spcAft>
                <a:spcPct val="0"/>
              </a:spcAft>
              <a:buClr>
                <a:schemeClr val="bg2"/>
              </a:buClr>
              <a:buSzTx/>
              <a:buFont typeface="Wingdings" pitchFamily="2" charset="2"/>
              <a:buChar char="F"/>
            </a:pPr>
            <a:r>
              <a:rPr lang="zh-CN" altLang="en-US" sz="1600">
                <a:solidFill>
                  <a:schemeClr val="tx1"/>
                </a:solidFill>
                <a:latin typeface="华文楷体" pitchFamily="2" charset="-122"/>
                <a:ea typeface="华文楷体" pitchFamily="2" charset="-122"/>
              </a:rPr>
              <a:t>收入预算</a:t>
            </a:r>
          </a:p>
          <a:p>
            <a:pPr lvl="1">
              <a:lnSpc>
                <a:spcPct val="50000"/>
              </a:lnSpc>
              <a:spcBef>
                <a:spcPct val="50000"/>
              </a:spcBef>
              <a:spcAft>
                <a:spcPct val="0"/>
              </a:spcAft>
              <a:buClr>
                <a:schemeClr val="bg2"/>
              </a:buClr>
              <a:buSzTx/>
              <a:buFont typeface="Wingdings" pitchFamily="2" charset="2"/>
              <a:buChar char="F"/>
            </a:pPr>
            <a:r>
              <a:rPr lang="zh-CN" altLang="en-US" sz="1600">
                <a:solidFill>
                  <a:schemeClr val="tx1"/>
                </a:solidFill>
                <a:latin typeface="华文楷体" pitchFamily="2" charset="-122"/>
                <a:ea typeface="华文楷体" pitchFamily="2" charset="-122"/>
              </a:rPr>
              <a:t>费用预算</a:t>
            </a:r>
          </a:p>
          <a:p>
            <a:pPr lvl="1">
              <a:lnSpc>
                <a:spcPct val="50000"/>
              </a:lnSpc>
              <a:spcBef>
                <a:spcPct val="50000"/>
              </a:spcBef>
              <a:spcAft>
                <a:spcPct val="0"/>
              </a:spcAft>
              <a:buClr>
                <a:schemeClr val="bg2"/>
              </a:buClr>
              <a:buSzTx/>
              <a:buFont typeface="Wingdings" pitchFamily="2" charset="2"/>
              <a:buChar char="F"/>
            </a:pPr>
            <a:r>
              <a:rPr lang="zh-CN" altLang="en-US" sz="1600">
                <a:solidFill>
                  <a:schemeClr val="tx1"/>
                </a:solidFill>
                <a:latin typeface="华文楷体" pitchFamily="2" charset="-122"/>
                <a:ea typeface="华文楷体" pitchFamily="2" charset="-122"/>
              </a:rPr>
              <a:t>利润预算</a:t>
            </a:r>
          </a:p>
          <a:p>
            <a:pPr>
              <a:lnSpc>
                <a:spcPct val="50000"/>
              </a:lnSpc>
              <a:spcBef>
                <a:spcPct val="50000"/>
              </a:spcBef>
              <a:spcAft>
                <a:spcPct val="0"/>
              </a:spcAft>
              <a:buClr>
                <a:schemeClr val="bg2"/>
              </a:buClr>
              <a:buSzTx/>
              <a:buFont typeface="Wingdings" pitchFamily="2" charset="2"/>
              <a:buChar char="§"/>
            </a:pPr>
            <a:r>
              <a:rPr lang="zh-CN" altLang="en-US" sz="1600">
                <a:solidFill>
                  <a:schemeClr val="tx1"/>
                </a:solidFill>
                <a:latin typeface="华文楷体" pitchFamily="2" charset="-122"/>
                <a:ea typeface="华文楷体" pitchFamily="2" charset="-122"/>
              </a:rPr>
              <a:t>汇总预算</a:t>
            </a:r>
          </a:p>
          <a:p>
            <a:pPr lvl="1">
              <a:lnSpc>
                <a:spcPct val="50000"/>
              </a:lnSpc>
              <a:spcBef>
                <a:spcPct val="50000"/>
              </a:spcBef>
              <a:spcAft>
                <a:spcPct val="0"/>
              </a:spcAft>
              <a:buClr>
                <a:schemeClr val="bg2"/>
              </a:buClr>
              <a:buSzTx/>
              <a:buFont typeface="Wingdings" pitchFamily="2" charset="2"/>
              <a:buChar char="F"/>
            </a:pPr>
            <a:r>
              <a:rPr lang="zh-CN" altLang="en-US" sz="1600">
                <a:solidFill>
                  <a:schemeClr val="tx1"/>
                </a:solidFill>
                <a:latin typeface="华文楷体" pitchFamily="2" charset="-122"/>
                <a:ea typeface="华文楷体" pitchFamily="2" charset="-122"/>
              </a:rPr>
              <a:t>资金预算</a:t>
            </a:r>
          </a:p>
          <a:p>
            <a:pPr lvl="1">
              <a:lnSpc>
                <a:spcPct val="50000"/>
              </a:lnSpc>
              <a:spcBef>
                <a:spcPct val="50000"/>
              </a:spcBef>
              <a:spcAft>
                <a:spcPct val="0"/>
              </a:spcAft>
              <a:buClr>
                <a:schemeClr val="bg2"/>
              </a:buClr>
              <a:buSzTx/>
              <a:buFont typeface="Wingdings" pitchFamily="2" charset="2"/>
              <a:buChar char="F"/>
            </a:pPr>
            <a:r>
              <a:rPr lang="zh-CN" altLang="en-US" sz="1600">
                <a:solidFill>
                  <a:schemeClr val="tx1"/>
                </a:solidFill>
                <a:latin typeface="华文楷体" pitchFamily="2" charset="-122"/>
                <a:ea typeface="华文楷体" pitchFamily="2" charset="-122"/>
              </a:rPr>
              <a:t>利润预算</a:t>
            </a:r>
          </a:p>
        </p:txBody>
      </p:sp>
      <p:sp>
        <p:nvSpPr>
          <p:cNvPr id="9228" name="Text Box 16"/>
          <p:cNvSpPr txBox="1">
            <a:spLocks noChangeArrowheads="1"/>
          </p:cNvSpPr>
          <p:nvPr/>
        </p:nvSpPr>
        <p:spPr bwMode="auto">
          <a:xfrm>
            <a:off x="3424238" y="3349625"/>
            <a:ext cx="1617662" cy="99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101600" indent="-101600" algn="l" eaLnBrk="0" hangingPunct="0">
              <a:spcBef>
                <a:spcPct val="20000"/>
              </a:spcBef>
              <a:spcAft>
                <a:spcPct val="20000"/>
              </a:spcAft>
              <a:buFont typeface="Arial" pitchFamily="34" charset="0"/>
              <a:tabLst>
                <a:tab pos="101600" algn="l"/>
              </a:tabLst>
              <a:defRPr sz="2000">
                <a:solidFill>
                  <a:schemeClr val="bg2"/>
                </a:solidFill>
                <a:latin typeface="Arial" pitchFamily="34" charset="0"/>
                <a:cs typeface="Arial" pitchFamily="34" charset="0"/>
              </a:defRPr>
            </a:lvl1pPr>
            <a:lvl2pPr marL="381000" indent="-88900" algn="l" eaLnBrk="0" hangingPunct="0">
              <a:spcAft>
                <a:spcPct val="20000"/>
              </a:spcAft>
              <a:buChar char="•"/>
              <a:tabLst>
                <a:tab pos="101600" algn="l"/>
              </a:tabLst>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tabLst>
                <a:tab pos="101600" algn="l"/>
              </a:tabLst>
              <a:defRPr sz="2000">
                <a:solidFill>
                  <a:schemeClr val="bg2"/>
                </a:solidFill>
                <a:latin typeface="Arial" pitchFamily="34" charset="0"/>
                <a:cs typeface="Arial" pitchFamily="34" charset="0"/>
              </a:defRPr>
            </a:lvl3pPr>
            <a:lvl4pPr marL="1076325" indent="-350838" algn="l" eaLnBrk="0" hangingPunct="0">
              <a:spcAft>
                <a:spcPct val="20000"/>
              </a:spcAft>
              <a:buChar char="•"/>
              <a:tabLst>
                <a:tab pos="101600" algn="l"/>
              </a:tabLst>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tabLst>
                <a:tab pos="101600" algn="l"/>
              </a:tabLst>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tabLst>
                <a:tab pos="101600" algn="l"/>
              </a:tabLst>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tabLst>
                <a:tab pos="101600" algn="l"/>
              </a:tabLst>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tabLst>
                <a:tab pos="101600" algn="l"/>
              </a:tabLst>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tabLst>
                <a:tab pos="101600" algn="l"/>
              </a:tabLst>
              <a:defRPr sz="2000">
                <a:solidFill>
                  <a:schemeClr val="bg2"/>
                </a:solidFill>
                <a:latin typeface="Arial" pitchFamily="34" charset="0"/>
                <a:cs typeface="Arial" pitchFamily="34" charset="0"/>
              </a:defRPr>
            </a:lvl9pPr>
          </a:lstStyle>
          <a:p>
            <a:pPr>
              <a:lnSpc>
                <a:spcPct val="90000"/>
              </a:lnSpc>
              <a:spcBef>
                <a:spcPct val="50000"/>
              </a:spcBef>
              <a:spcAft>
                <a:spcPct val="0"/>
              </a:spcAft>
              <a:buClr>
                <a:schemeClr val="bg2"/>
              </a:buClr>
              <a:buSzTx/>
              <a:buFont typeface="Wingdings" pitchFamily="2" charset="2"/>
              <a:buChar char="§"/>
            </a:pPr>
            <a:r>
              <a:rPr lang="zh-CN" altLang="en-US" sz="1600">
                <a:solidFill>
                  <a:schemeClr val="tx1"/>
                </a:solidFill>
                <a:latin typeface="华文楷体" pitchFamily="2" charset="-122"/>
                <a:ea typeface="华文楷体" pitchFamily="2" charset="-122"/>
              </a:rPr>
              <a:t>年度运作计划</a:t>
            </a:r>
            <a:endParaRPr lang="en-US" altLang="zh-CN" sz="1600">
              <a:solidFill>
                <a:schemeClr val="tx1"/>
              </a:solidFill>
              <a:latin typeface="华文楷体" pitchFamily="2" charset="-122"/>
              <a:ea typeface="华文楷体" pitchFamily="2" charset="-122"/>
            </a:endParaRPr>
          </a:p>
          <a:p>
            <a:pPr lvl="1">
              <a:lnSpc>
                <a:spcPct val="90000"/>
              </a:lnSpc>
              <a:spcBef>
                <a:spcPct val="50000"/>
              </a:spcBef>
              <a:spcAft>
                <a:spcPct val="0"/>
              </a:spcAft>
              <a:buClr>
                <a:schemeClr val="bg2"/>
              </a:buClr>
              <a:buSzTx/>
              <a:buFont typeface="Wingdings" pitchFamily="2" charset="2"/>
              <a:buChar char="F"/>
            </a:pPr>
            <a:r>
              <a:rPr lang="zh-CN" altLang="en-US" sz="1600">
                <a:solidFill>
                  <a:schemeClr val="tx1"/>
                </a:solidFill>
                <a:latin typeface="华文楷体" pitchFamily="2" charset="-122"/>
                <a:ea typeface="华文楷体" pitchFamily="2" charset="-122"/>
              </a:rPr>
              <a:t>企业</a:t>
            </a:r>
            <a:endParaRPr lang="en-US" altLang="zh-CN" sz="1600">
              <a:solidFill>
                <a:schemeClr val="tx1"/>
              </a:solidFill>
              <a:latin typeface="华文楷体" pitchFamily="2" charset="-122"/>
              <a:ea typeface="华文楷体" pitchFamily="2" charset="-122"/>
            </a:endParaRPr>
          </a:p>
          <a:p>
            <a:pPr lvl="1">
              <a:lnSpc>
                <a:spcPct val="90000"/>
              </a:lnSpc>
              <a:spcBef>
                <a:spcPct val="50000"/>
              </a:spcBef>
              <a:spcAft>
                <a:spcPct val="0"/>
              </a:spcAft>
              <a:buClr>
                <a:schemeClr val="bg2"/>
              </a:buClr>
              <a:buSzTx/>
              <a:buFont typeface="Wingdings" pitchFamily="2" charset="2"/>
              <a:buChar char="F"/>
            </a:pPr>
            <a:r>
              <a:rPr lang="zh-CN" altLang="en-US" sz="1600">
                <a:solidFill>
                  <a:schemeClr val="tx1"/>
                </a:solidFill>
                <a:latin typeface="华文楷体" pitchFamily="2" charset="-122"/>
                <a:ea typeface="华文楷体" pitchFamily="2" charset="-122"/>
              </a:rPr>
              <a:t>部门</a:t>
            </a:r>
          </a:p>
        </p:txBody>
      </p:sp>
      <p:sp>
        <p:nvSpPr>
          <p:cNvPr id="9229" name="AutoShape 17"/>
          <p:cNvSpPr>
            <a:spLocks noChangeArrowheads="1"/>
          </p:cNvSpPr>
          <p:nvPr/>
        </p:nvSpPr>
        <p:spPr bwMode="auto">
          <a:xfrm>
            <a:off x="3436938" y="2765425"/>
            <a:ext cx="1393825" cy="533400"/>
          </a:xfrm>
          <a:prstGeom prst="flowChartDocument">
            <a:avLst/>
          </a:prstGeom>
          <a:gradFill rotWithShape="0">
            <a:gsLst>
              <a:gs pos="0">
                <a:srgbClr val="FB1301"/>
              </a:gs>
              <a:gs pos="50000">
                <a:srgbClr val="FFFFFF"/>
              </a:gs>
              <a:gs pos="100000">
                <a:srgbClr val="FB1301"/>
              </a:gs>
            </a:gsLst>
            <a:lin ang="5400000" scaled="1"/>
          </a:gradFill>
          <a:ln>
            <a:noFill/>
          </a:ln>
          <a:effectLst>
            <a:outerShdw dist="35921" dir="2700000" algn="ctr" rotWithShape="0">
              <a:srgbClr val="000066"/>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0000" tIns="46800" rIns="90000" bIns="468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nSpc>
                <a:spcPct val="120000"/>
              </a:lnSpc>
              <a:spcBef>
                <a:spcPct val="55000"/>
              </a:spcBef>
              <a:buSzTx/>
            </a:pPr>
            <a:r>
              <a:rPr lang="zh-CN" altLang="en-US" sz="2000">
                <a:solidFill>
                  <a:schemeClr val="tx1"/>
                </a:solidFill>
                <a:latin typeface="华文楷体" pitchFamily="2" charset="-122"/>
                <a:ea typeface="华文楷体" pitchFamily="2" charset="-122"/>
              </a:rPr>
              <a:t>运作计划</a:t>
            </a:r>
            <a:endParaRPr lang="en-US" altLang="zh-CN" sz="2000">
              <a:solidFill>
                <a:schemeClr val="tx1"/>
              </a:solidFill>
              <a:latin typeface="华文楷体" pitchFamily="2" charset="-122"/>
              <a:ea typeface="华文楷体" pitchFamily="2" charset="-122"/>
            </a:endParaRPr>
          </a:p>
        </p:txBody>
      </p:sp>
      <p:sp>
        <p:nvSpPr>
          <p:cNvPr id="9230" name="Rectangle 18"/>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2.1</a:t>
            </a:r>
            <a:r>
              <a:rPr lang="zh-CN" altLang="en-GB" sz="2400">
                <a:solidFill>
                  <a:schemeClr val="folHlink"/>
                </a:solidFill>
                <a:ea typeface="宋体" pitchFamily="2" charset="-122"/>
              </a:rPr>
              <a:t>预算管理的概念、本质、构成及演进（续） </a:t>
            </a:r>
            <a:br>
              <a:rPr lang="zh-CN" altLang="en-GB" sz="2400">
                <a:solidFill>
                  <a:schemeClr val="folHlink"/>
                </a:solidFill>
                <a:ea typeface="宋体" pitchFamily="2" charset="-122"/>
              </a:rPr>
            </a:br>
            <a:endParaRPr lang="zh-CN" altLang="en-GB" sz="2400">
              <a:solidFill>
                <a:schemeClr val="folHlink"/>
              </a:solidFill>
              <a:ea typeface="宋体" pitchFamily="2" charset="-122"/>
            </a:endParaRPr>
          </a:p>
        </p:txBody>
      </p:sp>
      <p:sp>
        <p:nvSpPr>
          <p:cNvPr id="9231" name="Rectangle 19"/>
          <p:cNvSpPr>
            <a:spLocks noChangeArrowheads="1"/>
          </p:cNvSpPr>
          <p:nvPr/>
        </p:nvSpPr>
        <p:spPr bwMode="auto">
          <a:xfrm>
            <a:off x="279400" y="769938"/>
            <a:ext cx="1973263"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AU" sz="2000" i="1" u="sng">
                <a:solidFill>
                  <a:schemeClr val="tx1"/>
                </a:solidFill>
                <a:ea typeface="宋体" pitchFamily="2" charset="-122"/>
              </a:rPr>
              <a:t>预算管理的构成</a:t>
            </a:r>
            <a:endParaRPr lang="zh-CN" altLang="en-GB" sz="2000" i="1" u="sng">
              <a:solidFill>
                <a:schemeClr val="tx1"/>
              </a:solidFill>
              <a:ea typeface="宋体" pitchFamily="2" charset="-122"/>
            </a:endParaRPr>
          </a:p>
        </p:txBody>
      </p:sp>
      <p:sp>
        <p:nvSpPr>
          <p:cNvPr id="9232" name="Line 20"/>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ransition advTm="54187"/>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灯片编号占位符 2"/>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D41C50DF-AFEC-44AF-A7B4-E89A3B943486}" type="slidenum">
              <a:rPr lang="en-GB" altLang="zh-CN" sz="1100" b="0">
                <a:solidFill>
                  <a:schemeClr val="bg2"/>
                </a:solidFill>
              </a:rPr>
              <a:pPr eaLnBrk="1" hangingPunct="1"/>
              <a:t>70</a:t>
            </a:fld>
            <a:endParaRPr lang="en-GB" altLang="zh-CN" sz="1100" b="0">
              <a:solidFill>
                <a:schemeClr val="bg2"/>
              </a:solidFill>
            </a:endParaRPr>
          </a:p>
        </p:txBody>
      </p:sp>
      <p:sp>
        <p:nvSpPr>
          <p:cNvPr id="80899" name="Rectangle 2"/>
          <p:cNvSpPr>
            <a:spLocks noGrp="1" noChangeArrowheads="1"/>
          </p:cNvSpPr>
          <p:nvPr>
            <p:ph type="title"/>
          </p:nvPr>
        </p:nvSpPr>
        <p:spPr>
          <a:xfrm>
            <a:off x="109538" y="836613"/>
            <a:ext cx="8805862" cy="388937"/>
          </a:xfrm>
        </p:spPr>
        <p:txBody>
          <a:bodyPr/>
          <a:lstStyle/>
          <a:p>
            <a:pPr eaLnBrk="1" hangingPunct="1"/>
            <a:r>
              <a:rPr lang="zh-CN" altLang="en-GB" sz="2000" b="1" smtClean="0">
                <a:ea typeface="宋体" pitchFamily="2" charset="-122"/>
              </a:rPr>
              <a:t>预算分析</a:t>
            </a:r>
            <a:br>
              <a:rPr lang="zh-CN" altLang="en-GB" sz="2000" b="1" smtClean="0">
                <a:ea typeface="宋体" pitchFamily="2" charset="-122"/>
              </a:rPr>
            </a:br>
            <a:r>
              <a:rPr lang="zh-CN" altLang="en-GB" sz="2000" b="1" smtClean="0">
                <a:ea typeface="宋体" pitchFamily="2" charset="-122"/>
              </a:rPr>
              <a:t/>
            </a:r>
            <a:br>
              <a:rPr lang="zh-CN" altLang="en-GB" sz="2000" b="1" smtClean="0">
                <a:ea typeface="宋体" pitchFamily="2" charset="-122"/>
              </a:rPr>
            </a:br>
            <a:r>
              <a:rPr lang="zh-CN" altLang="en-GB" sz="1600" b="1" smtClean="0">
                <a:ea typeface="宋体" pitchFamily="2" charset="-122"/>
              </a:rPr>
              <a:t>预算分析是指对预算情况的总结分析， 实际上是对经营情况的分析</a:t>
            </a:r>
            <a:r>
              <a:rPr lang="en-GB" altLang="zh-CN" sz="1600" b="1" smtClean="0">
                <a:ea typeface="宋体" pitchFamily="2" charset="-122"/>
              </a:rPr>
              <a:t>…</a:t>
            </a:r>
          </a:p>
        </p:txBody>
      </p:sp>
      <p:sp>
        <p:nvSpPr>
          <p:cNvPr id="80900" name="Rectangle 7"/>
          <p:cNvSpPr>
            <a:spLocks noChangeArrowheads="1"/>
          </p:cNvSpPr>
          <p:nvPr/>
        </p:nvSpPr>
        <p:spPr bwMode="auto">
          <a:xfrm>
            <a:off x="152400" y="1817688"/>
            <a:ext cx="8724900" cy="4648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defTabSz="695325" eaLnBrk="0" hangingPunct="0">
              <a:spcAft>
                <a:spcPct val="20000"/>
              </a:spcAft>
              <a:buChar char="•"/>
              <a:defRPr sz="2000">
                <a:solidFill>
                  <a:schemeClr val="bg2"/>
                </a:solidFill>
                <a:latin typeface="Arial" pitchFamily="34" charset="0"/>
                <a:cs typeface="Arial" pitchFamily="34" charset="0"/>
              </a:defRPr>
            </a:lvl2pPr>
            <a:lvl3pPr marL="723900" indent="-363538"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defTabSz="695325" eaLnBrk="0" hangingPunct="0">
              <a:spcAft>
                <a:spcPct val="20000"/>
              </a:spcAft>
              <a:buChar char="•"/>
              <a:defRPr sz="2000">
                <a:solidFill>
                  <a:schemeClr val="bg2"/>
                </a:solidFill>
                <a:latin typeface="Arial" pitchFamily="34" charset="0"/>
                <a:cs typeface="Arial" pitchFamily="34" charset="0"/>
              </a:defRPr>
            </a:lvl4pPr>
            <a:lvl5pPr marL="1438275"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r>
              <a:rPr lang="zh-CN" altLang="en-US" sz="1600" b="0">
                <a:solidFill>
                  <a:schemeClr val="tx1"/>
                </a:solidFill>
                <a:ea typeface="宋体" pitchFamily="2" charset="-122"/>
              </a:rPr>
              <a:t>预算分析通常采用的方法是</a:t>
            </a:r>
            <a:r>
              <a:rPr lang="zh-CN" altLang="en-US" sz="1600">
                <a:solidFill>
                  <a:schemeClr val="tx1"/>
                </a:solidFill>
                <a:ea typeface="宋体" pitchFamily="2" charset="-122"/>
              </a:rPr>
              <a:t>差异分析法</a:t>
            </a:r>
            <a:r>
              <a:rPr lang="zh-CN" altLang="en-US" sz="1600" b="0">
                <a:solidFill>
                  <a:schemeClr val="tx1"/>
                </a:solidFill>
                <a:ea typeface="宋体" pitchFamily="2" charset="-122"/>
              </a:rPr>
              <a:t>（</a:t>
            </a:r>
            <a:r>
              <a:rPr lang="en-US" altLang="zh-CN" sz="1600" b="0">
                <a:solidFill>
                  <a:schemeClr val="tx1"/>
                </a:solidFill>
                <a:ea typeface="宋体" pitchFamily="2" charset="-122"/>
              </a:rPr>
              <a:t>Variance Analysis, </a:t>
            </a:r>
            <a:r>
              <a:rPr lang="zh-CN" altLang="en-US" sz="1600" b="0">
                <a:solidFill>
                  <a:schemeClr val="tx1"/>
                </a:solidFill>
                <a:ea typeface="宋体" pitchFamily="2" charset="-122"/>
              </a:rPr>
              <a:t>对比分析法），即把预算执行的实际情况和数据与预算指标进行比较， 通过比较找出差异</a:t>
            </a:r>
            <a:r>
              <a:rPr lang="en-US" altLang="zh-CN" sz="1600" b="0">
                <a:solidFill>
                  <a:schemeClr val="tx1"/>
                </a:solidFill>
                <a:ea typeface="宋体" pitchFamily="2" charset="-122"/>
              </a:rPr>
              <a:t>, </a:t>
            </a:r>
            <a:r>
              <a:rPr lang="zh-CN" altLang="en-US" sz="1600" b="0">
                <a:solidFill>
                  <a:schemeClr val="tx1"/>
                </a:solidFill>
                <a:ea typeface="宋体" pitchFamily="2" charset="-122"/>
              </a:rPr>
              <a:t>分析造成差异的原因。</a:t>
            </a:r>
          </a:p>
          <a:p>
            <a:pPr eaLnBrk="1" hangingPunct="1">
              <a:buFontTx/>
              <a:buNone/>
            </a:pPr>
            <a:r>
              <a:rPr lang="zh-CN" altLang="en-US" sz="1600" b="0">
                <a:solidFill>
                  <a:schemeClr val="tx1"/>
                </a:solidFill>
                <a:ea typeface="宋体" pitchFamily="2" charset="-122"/>
              </a:rPr>
              <a:t>由全面预算管理委员会确定预算</a:t>
            </a:r>
            <a:r>
              <a:rPr lang="zh-CN" altLang="en-US" sz="1600" b="0" u="sng">
                <a:solidFill>
                  <a:schemeClr val="tx1"/>
                </a:solidFill>
                <a:ea typeface="宋体" pitchFamily="2" charset="-122"/>
              </a:rPr>
              <a:t>差异分析的对象</a:t>
            </a:r>
            <a:r>
              <a:rPr lang="zh-CN" altLang="en-US" sz="1600" b="0">
                <a:solidFill>
                  <a:schemeClr val="tx1"/>
                </a:solidFill>
                <a:ea typeface="宋体" pitchFamily="2" charset="-122"/>
              </a:rPr>
              <a:t>、</a:t>
            </a:r>
            <a:r>
              <a:rPr lang="zh-CN" altLang="en-US" sz="1600" b="0" u="sng">
                <a:solidFill>
                  <a:schemeClr val="tx1"/>
                </a:solidFill>
                <a:ea typeface="宋体" pitchFamily="2" charset="-122"/>
              </a:rPr>
              <a:t>差异重要性标准</a:t>
            </a:r>
            <a:r>
              <a:rPr lang="zh-CN" altLang="en-US" sz="1600" b="0">
                <a:solidFill>
                  <a:schemeClr val="tx1"/>
                </a:solidFill>
                <a:ea typeface="宋体" pitchFamily="2" charset="-122"/>
              </a:rPr>
              <a:t>及</a:t>
            </a:r>
            <a:r>
              <a:rPr lang="zh-CN" altLang="en-US" sz="1600" b="0" u="sng">
                <a:solidFill>
                  <a:schemeClr val="tx1"/>
                </a:solidFill>
                <a:ea typeface="宋体" pitchFamily="2" charset="-122"/>
              </a:rPr>
              <a:t>差异分析方法</a:t>
            </a:r>
            <a:r>
              <a:rPr lang="zh-CN" altLang="en-US" sz="1600" b="0">
                <a:solidFill>
                  <a:schemeClr val="tx1"/>
                </a:solidFill>
                <a:ea typeface="宋体" pitchFamily="2" charset="-122"/>
              </a:rPr>
              <a:t>。</a:t>
            </a:r>
          </a:p>
          <a:p>
            <a:pPr lvl="2" eaLnBrk="1" hangingPunct="1">
              <a:buSzTx/>
              <a:buFont typeface="Wingdings" pitchFamily="2" charset="2"/>
              <a:buChar char="ü"/>
            </a:pPr>
            <a:r>
              <a:rPr lang="zh-CN" altLang="en-US" sz="1600">
                <a:solidFill>
                  <a:schemeClr val="tx1"/>
                </a:solidFill>
                <a:ea typeface="宋体" pitchFamily="2" charset="-122"/>
              </a:rPr>
              <a:t>确定差异分析对象</a:t>
            </a:r>
          </a:p>
          <a:p>
            <a:pPr lvl="3" eaLnBrk="1" hangingPunct="1">
              <a:buSzTx/>
              <a:buFont typeface="新宋体" pitchFamily="49" charset="-122"/>
              <a:buChar char="‐"/>
            </a:pPr>
            <a:r>
              <a:rPr lang="zh-CN" altLang="en-US" sz="1600" b="0">
                <a:solidFill>
                  <a:schemeClr val="tx1"/>
                </a:solidFill>
                <a:ea typeface="宋体" pitchFamily="2" charset="-122"/>
              </a:rPr>
              <a:t>对预算目标的实现有较重要的影响；成本动因数据应可以准确获得；该费用与其动因之间有较为确定的对应关系，如线形关系。</a:t>
            </a:r>
          </a:p>
          <a:p>
            <a:pPr lvl="2" eaLnBrk="1" hangingPunct="1">
              <a:buSzTx/>
              <a:buFont typeface="Wingdings" pitchFamily="2" charset="2"/>
              <a:buChar char="ü"/>
            </a:pPr>
            <a:r>
              <a:rPr lang="zh-CN" altLang="en-US" sz="1600">
                <a:solidFill>
                  <a:schemeClr val="tx1"/>
                </a:solidFill>
                <a:ea typeface="宋体" pitchFamily="2" charset="-122"/>
              </a:rPr>
              <a:t>确定差异重要性标准</a:t>
            </a:r>
          </a:p>
          <a:p>
            <a:pPr lvl="3" eaLnBrk="1" hangingPunct="1">
              <a:buSzTx/>
              <a:buFont typeface="新宋体" pitchFamily="49" charset="-122"/>
              <a:buChar char="‐"/>
            </a:pPr>
            <a:r>
              <a:rPr lang="zh-CN" altLang="en-US" sz="1600" b="0">
                <a:solidFill>
                  <a:schemeClr val="tx1"/>
                </a:solidFill>
                <a:ea typeface="宋体" pitchFamily="2" charset="-122"/>
              </a:rPr>
              <a:t>可差异率、 差异金额、差异变动趋势等方面。</a:t>
            </a:r>
          </a:p>
          <a:p>
            <a:pPr lvl="2" eaLnBrk="1" hangingPunct="1">
              <a:buSzTx/>
              <a:buFont typeface="Wingdings" pitchFamily="2" charset="2"/>
              <a:buChar char="ü"/>
            </a:pPr>
            <a:r>
              <a:rPr lang="zh-CN" altLang="en-US" sz="1600">
                <a:solidFill>
                  <a:schemeClr val="tx1"/>
                </a:solidFill>
                <a:ea typeface="宋体" pitchFamily="2" charset="-122"/>
              </a:rPr>
              <a:t>确定差异分析方法</a:t>
            </a:r>
          </a:p>
          <a:p>
            <a:pPr lvl="3" eaLnBrk="1" hangingPunct="1">
              <a:buSzTx/>
              <a:buFont typeface="新宋体" pitchFamily="49" charset="-122"/>
              <a:buChar char="‐"/>
            </a:pPr>
            <a:r>
              <a:rPr lang="zh-CN" altLang="en-US" sz="1600" b="0">
                <a:solidFill>
                  <a:schemeClr val="tx1"/>
                </a:solidFill>
                <a:ea typeface="宋体" pitchFamily="2" charset="-122"/>
              </a:rPr>
              <a:t>定量分析与定性分析。</a:t>
            </a:r>
          </a:p>
          <a:p>
            <a:pPr lvl="2" eaLnBrk="1" hangingPunct="1">
              <a:buSzTx/>
              <a:buFont typeface="Wingdings" pitchFamily="2" charset="2"/>
              <a:buChar char="ü"/>
            </a:pPr>
            <a:r>
              <a:rPr lang="zh-CN" altLang="en-US" sz="1600">
                <a:solidFill>
                  <a:schemeClr val="tx1"/>
                </a:solidFill>
                <a:ea typeface="宋体" pitchFamily="2" charset="-122"/>
              </a:rPr>
              <a:t>预算差异计算</a:t>
            </a:r>
          </a:p>
        </p:txBody>
      </p:sp>
      <p:sp>
        <p:nvSpPr>
          <p:cNvPr id="80901" name="Rectangle 10"/>
          <p:cNvSpPr>
            <a:spLocks noChangeArrowheads="1"/>
          </p:cNvSpPr>
          <p:nvPr/>
        </p:nvSpPr>
        <p:spPr bwMode="auto">
          <a:xfrm>
            <a:off x="160338" y="79375"/>
            <a:ext cx="8802687" cy="82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rgbClr val="3A4972"/>
                </a:solidFill>
                <a:ea typeface="宋体" pitchFamily="2" charset="-122"/>
              </a:rPr>
              <a:t>4.2 </a:t>
            </a:r>
            <a:r>
              <a:rPr lang="zh-CN" altLang="en-GB" sz="2400">
                <a:solidFill>
                  <a:srgbClr val="3A4972"/>
                </a:solidFill>
                <a:ea typeface="宋体" pitchFamily="2" charset="-122"/>
              </a:rPr>
              <a:t>预算编制的基本流程（续）</a:t>
            </a:r>
            <a:r>
              <a:rPr lang="en-GB" altLang="zh-CN" sz="2400">
                <a:solidFill>
                  <a:srgbClr val="3A4972"/>
                </a:solidFill>
                <a:ea typeface="宋体" pitchFamily="2" charset="-122"/>
              </a:rPr>
              <a:t>– </a:t>
            </a:r>
            <a:r>
              <a:rPr lang="zh-CN" altLang="en-GB" sz="2400">
                <a:solidFill>
                  <a:srgbClr val="3A4972"/>
                </a:solidFill>
                <a:ea typeface="宋体" pitchFamily="2" charset="-122"/>
              </a:rPr>
              <a:t>执行、监控和调整</a:t>
            </a:r>
          </a:p>
        </p:txBody>
      </p:sp>
      <p:sp>
        <p:nvSpPr>
          <p:cNvPr id="80902" name="Line 11"/>
          <p:cNvSpPr>
            <a:spLocks noChangeShapeType="1"/>
          </p:cNvSpPr>
          <p:nvPr/>
        </p:nvSpPr>
        <p:spPr bwMode="blackWhite">
          <a:xfrm>
            <a:off x="0" y="7874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pSp>
        <p:nvGrpSpPr>
          <p:cNvPr id="80903" name="Group 12"/>
          <p:cNvGrpSpPr>
            <a:grpSpLocks/>
          </p:cNvGrpSpPr>
          <p:nvPr/>
        </p:nvGrpSpPr>
        <p:grpSpPr bwMode="auto">
          <a:xfrm>
            <a:off x="5589588" y="430213"/>
            <a:ext cx="3287712" cy="298450"/>
            <a:chOff x="3521" y="271"/>
            <a:chExt cx="2071" cy="188"/>
          </a:xfrm>
        </p:grpSpPr>
        <p:sp>
          <p:nvSpPr>
            <p:cNvPr id="80905" name="Rectangle 13"/>
            <p:cNvSpPr>
              <a:spLocks noChangeArrowheads="1"/>
            </p:cNvSpPr>
            <p:nvPr/>
          </p:nvSpPr>
          <p:spPr bwMode="auto">
            <a:xfrm>
              <a:off x="3521"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80906" name="Rectangle 14"/>
            <p:cNvSpPr>
              <a:spLocks noChangeArrowheads="1"/>
            </p:cNvSpPr>
            <p:nvPr/>
          </p:nvSpPr>
          <p:spPr bwMode="auto">
            <a:xfrm>
              <a:off x="4624" y="278"/>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80907" name="AutoShape 15"/>
            <p:cNvSpPr>
              <a:spLocks noChangeArrowheads="1"/>
            </p:cNvSpPr>
            <p:nvPr/>
          </p:nvSpPr>
          <p:spPr bwMode="auto">
            <a:xfrm>
              <a:off x="3932"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908" name="AutoShape 16"/>
            <p:cNvSpPr>
              <a:spLocks noChangeArrowheads="1"/>
            </p:cNvSpPr>
            <p:nvPr/>
          </p:nvSpPr>
          <p:spPr bwMode="auto">
            <a:xfrm>
              <a:off x="5047"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909" name="AutoShape 17"/>
            <p:cNvSpPr>
              <a:spLocks noChangeArrowheads="1"/>
            </p:cNvSpPr>
            <p:nvPr/>
          </p:nvSpPr>
          <p:spPr bwMode="auto">
            <a:xfrm>
              <a:off x="4490" y="345"/>
              <a:ext cx="136" cy="33"/>
            </a:xfrm>
            <a:custGeom>
              <a:avLst/>
              <a:gdLst>
                <a:gd name="T0" fmla="*/ 102 w 21600"/>
                <a:gd name="T1" fmla="*/ 0 h 21600"/>
                <a:gd name="T2" fmla="*/ 0 w 21600"/>
                <a:gd name="T3" fmla="*/ 17 h 21600"/>
                <a:gd name="T4" fmla="*/ 102 w 21600"/>
                <a:gd name="T5" fmla="*/ 33 h 21600"/>
                <a:gd name="T6" fmla="*/ 136 w 21600"/>
                <a:gd name="T7" fmla="*/ 17 h 21600"/>
                <a:gd name="T8" fmla="*/ 17694720 60000 65536"/>
                <a:gd name="T9" fmla="*/ 11796480 60000 65536"/>
                <a:gd name="T10" fmla="*/ 5898240 60000 65536"/>
                <a:gd name="T11" fmla="*/ 0 60000 65536"/>
                <a:gd name="T12" fmla="*/ 3335 w 21600"/>
                <a:gd name="T13" fmla="*/ 5236 h 21600"/>
                <a:gd name="T14" fmla="*/ 1890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910" name="Rectangle 18"/>
            <p:cNvSpPr>
              <a:spLocks noChangeArrowheads="1"/>
            </p:cNvSpPr>
            <p:nvPr/>
          </p:nvSpPr>
          <p:spPr bwMode="auto">
            <a:xfrm>
              <a:off x="4069"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80911" name="Rectangle 19"/>
            <p:cNvSpPr>
              <a:spLocks noChangeArrowheads="1"/>
            </p:cNvSpPr>
            <p:nvPr/>
          </p:nvSpPr>
          <p:spPr bwMode="auto">
            <a:xfrm>
              <a:off x="5184" y="278"/>
              <a:ext cx="408" cy="181"/>
            </a:xfrm>
            <a:prstGeom prst="rect">
              <a:avLst/>
            </a:prstGeom>
            <a:solidFill>
              <a:schemeClr val="accent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grpSp>
      <p:sp>
        <p:nvSpPr>
          <p:cNvPr id="80904" name="Text Box 20"/>
          <p:cNvSpPr txBox="1">
            <a:spLocks noChangeArrowheads="1"/>
          </p:cNvSpPr>
          <p:nvPr/>
        </p:nvSpPr>
        <p:spPr bwMode="auto">
          <a:xfrm>
            <a:off x="863600" y="4968875"/>
            <a:ext cx="7569200" cy="1338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266700" indent="-2667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4988"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50000"/>
              </a:spcBef>
              <a:spcAft>
                <a:spcPct val="0"/>
              </a:spcAft>
              <a:buSzTx/>
              <a:buFont typeface="Arial" pitchFamily="34" charset="0"/>
              <a:buChar char="-"/>
            </a:pPr>
            <a:r>
              <a:rPr lang="zh-CN" altLang="en-US" sz="1600" b="0">
                <a:solidFill>
                  <a:schemeClr val="tx1"/>
                </a:solidFill>
                <a:ea typeface="宋体" pitchFamily="2" charset="-122"/>
              </a:rPr>
              <a:t>差异额</a:t>
            </a:r>
            <a:r>
              <a:rPr lang="en-US" altLang="zh-CN" sz="1600" b="0">
                <a:solidFill>
                  <a:schemeClr val="tx1"/>
                </a:solidFill>
                <a:ea typeface="宋体" pitchFamily="2" charset="-122"/>
              </a:rPr>
              <a:t>=</a:t>
            </a:r>
            <a:r>
              <a:rPr lang="zh-CN" altLang="en-US" sz="1600" b="0">
                <a:solidFill>
                  <a:schemeClr val="tx1"/>
                </a:solidFill>
                <a:ea typeface="宋体" pitchFamily="2" charset="-122"/>
              </a:rPr>
              <a:t>实际额</a:t>
            </a:r>
            <a:r>
              <a:rPr lang="en-US" altLang="zh-CN" sz="1600" b="0">
                <a:solidFill>
                  <a:schemeClr val="tx1"/>
                </a:solidFill>
                <a:ea typeface="宋体" pitchFamily="2" charset="-122"/>
              </a:rPr>
              <a:t>-</a:t>
            </a:r>
            <a:r>
              <a:rPr lang="zh-CN" altLang="en-US" sz="1600" b="0">
                <a:solidFill>
                  <a:schemeClr val="tx1"/>
                </a:solidFill>
                <a:ea typeface="宋体" pitchFamily="2" charset="-122"/>
              </a:rPr>
              <a:t>预算额   </a:t>
            </a:r>
          </a:p>
          <a:p>
            <a:pPr eaLnBrk="1" hangingPunct="1">
              <a:spcBef>
                <a:spcPct val="50000"/>
              </a:spcBef>
              <a:spcAft>
                <a:spcPct val="0"/>
              </a:spcAft>
              <a:buSzTx/>
              <a:buFont typeface="Arial" pitchFamily="34" charset="0"/>
              <a:buChar char="-"/>
            </a:pPr>
            <a:r>
              <a:rPr lang="zh-CN" altLang="en-US" sz="1600" b="0">
                <a:solidFill>
                  <a:schemeClr val="tx1"/>
                </a:solidFill>
                <a:ea typeface="宋体" pitchFamily="2" charset="-122"/>
              </a:rPr>
              <a:t>差异率</a:t>
            </a:r>
            <a:r>
              <a:rPr lang="en-US" altLang="zh-CN" sz="1600" b="0">
                <a:solidFill>
                  <a:schemeClr val="tx1"/>
                </a:solidFill>
                <a:ea typeface="宋体" pitchFamily="2" charset="-122"/>
              </a:rPr>
              <a:t>=</a:t>
            </a:r>
            <a:r>
              <a:rPr lang="zh-CN" altLang="en-US" sz="1600" b="0">
                <a:solidFill>
                  <a:schemeClr val="tx1"/>
                </a:solidFill>
                <a:ea typeface="宋体" pitchFamily="2" charset="-122"/>
              </a:rPr>
              <a:t>（实际额</a:t>
            </a:r>
            <a:r>
              <a:rPr lang="en-US" altLang="zh-CN" sz="1600" b="0">
                <a:solidFill>
                  <a:schemeClr val="tx1"/>
                </a:solidFill>
                <a:ea typeface="宋体" pitchFamily="2" charset="-122"/>
              </a:rPr>
              <a:t>-</a:t>
            </a:r>
            <a:r>
              <a:rPr lang="zh-CN" altLang="en-US" sz="1600" b="0">
                <a:solidFill>
                  <a:schemeClr val="tx1"/>
                </a:solidFill>
                <a:ea typeface="宋体" pitchFamily="2" charset="-122"/>
              </a:rPr>
              <a:t>预算额）</a:t>
            </a:r>
            <a:r>
              <a:rPr lang="en-US" altLang="zh-CN" sz="1600" b="0">
                <a:solidFill>
                  <a:schemeClr val="tx1"/>
                </a:solidFill>
                <a:ea typeface="宋体" pitchFamily="2" charset="-122"/>
              </a:rPr>
              <a:t>/</a:t>
            </a:r>
            <a:r>
              <a:rPr lang="zh-CN" altLang="en-US" sz="1600" b="0">
                <a:solidFill>
                  <a:schemeClr val="tx1"/>
                </a:solidFill>
                <a:ea typeface="宋体" pitchFamily="2" charset="-122"/>
              </a:rPr>
              <a:t>预算额</a:t>
            </a:r>
            <a:r>
              <a:rPr lang="en-US" altLang="zh-CN" sz="1600" b="0">
                <a:solidFill>
                  <a:schemeClr val="tx1"/>
                </a:solidFill>
                <a:ea typeface="宋体" pitchFamily="2" charset="-122"/>
              </a:rPr>
              <a:t>×100%</a:t>
            </a:r>
          </a:p>
          <a:p>
            <a:pPr eaLnBrk="1" hangingPunct="1">
              <a:lnSpc>
                <a:spcPct val="80000"/>
              </a:lnSpc>
              <a:spcBef>
                <a:spcPct val="50000"/>
              </a:spcBef>
              <a:spcAft>
                <a:spcPct val="0"/>
              </a:spcAft>
              <a:buSzTx/>
              <a:buFont typeface="Arial" pitchFamily="34" charset="0"/>
              <a:buChar char="-"/>
            </a:pPr>
            <a:r>
              <a:rPr lang="zh-CN" altLang="en-US" sz="1600" b="0">
                <a:solidFill>
                  <a:schemeClr val="tx1"/>
                </a:solidFill>
                <a:ea typeface="宋体" pitchFamily="2" charset="-122"/>
              </a:rPr>
              <a:t>收益总差异</a:t>
            </a:r>
            <a:r>
              <a:rPr lang="en-US" altLang="zh-CN" sz="1600" b="0">
                <a:solidFill>
                  <a:schemeClr val="tx1"/>
                </a:solidFill>
                <a:ea typeface="宋体" pitchFamily="2" charset="-122"/>
              </a:rPr>
              <a:t>=</a:t>
            </a:r>
            <a:r>
              <a:rPr lang="zh-CN" altLang="en-US" sz="1600" b="0">
                <a:solidFill>
                  <a:schemeClr val="tx1"/>
                </a:solidFill>
                <a:ea typeface="宋体" pitchFamily="2" charset="-122"/>
              </a:rPr>
              <a:t>总公司利润差异</a:t>
            </a:r>
            <a:r>
              <a:rPr lang="en-US" altLang="zh-CN" sz="1600" b="0">
                <a:solidFill>
                  <a:schemeClr val="tx1"/>
                </a:solidFill>
                <a:ea typeface="宋体" pitchFamily="2" charset="-122"/>
              </a:rPr>
              <a:t>+</a:t>
            </a:r>
            <a:r>
              <a:rPr lang="zh-CN" altLang="en-US" sz="1600" b="0">
                <a:solidFill>
                  <a:schemeClr val="tx1"/>
                </a:solidFill>
                <a:ea typeface="宋体" pitchFamily="2" charset="-122"/>
              </a:rPr>
              <a:t>事业部</a:t>
            </a:r>
            <a:r>
              <a:rPr lang="en-US" altLang="zh-CN" sz="1600" b="0">
                <a:solidFill>
                  <a:schemeClr val="tx1"/>
                </a:solidFill>
                <a:ea typeface="宋体" pitchFamily="2" charset="-122"/>
              </a:rPr>
              <a:t>/</a:t>
            </a:r>
            <a:r>
              <a:rPr lang="zh-CN" altLang="en-US" sz="1600" b="0">
                <a:solidFill>
                  <a:schemeClr val="tx1"/>
                </a:solidFill>
                <a:ea typeface="宋体" pitchFamily="2" charset="-122"/>
              </a:rPr>
              <a:t>控股子公司利润差异</a:t>
            </a:r>
          </a:p>
          <a:p>
            <a:pPr eaLnBrk="1" hangingPunct="1">
              <a:lnSpc>
                <a:spcPct val="80000"/>
              </a:lnSpc>
              <a:spcBef>
                <a:spcPct val="50000"/>
              </a:spcBef>
              <a:spcAft>
                <a:spcPct val="0"/>
              </a:spcAft>
              <a:buSzTx/>
              <a:buFont typeface="Arial" pitchFamily="34" charset="0"/>
              <a:buChar char="-"/>
            </a:pPr>
            <a:r>
              <a:rPr lang="en-US" altLang="zh-CN" sz="1600" b="0">
                <a:solidFill>
                  <a:schemeClr val="tx1"/>
                </a:solidFill>
                <a:ea typeface="宋体" pitchFamily="2" charset="-122"/>
              </a:rPr>
              <a:t>=</a:t>
            </a:r>
            <a:r>
              <a:rPr lang="zh-CN" altLang="en-US" sz="1600" b="0">
                <a:solidFill>
                  <a:schemeClr val="tx1"/>
                </a:solidFill>
                <a:ea typeface="宋体" pitchFamily="2" charset="-122"/>
              </a:rPr>
              <a:t>主营收入差异</a:t>
            </a:r>
            <a:r>
              <a:rPr lang="en-US" altLang="zh-CN" sz="1600" b="0">
                <a:solidFill>
                  <a:schemeClr val="tx1"/>
                </a:solidFill>
                <a:ea typeface="宋体" pitchFamily="2" charset="-122"/>
              </a:rPr>
              <a:t>+</a:t>
            </a:r>
            <a:r>
              <a:rPr lang="zh-CN" altLang="en-US" sz="1600" b="0">
                <a:solidFill>
                  <a:schemeClr val="tx1"/>
                </a:solidFill>
                <a:ea typeface="宋体" pitchFamily="2" charset="-122"/>
              </a:rPr>
              <a:t>投资收益差异</a:t>
            </a:r>
            <a:r>
              <a:rPr lang="en-US" altLang="zh-CN" sz="1600" b="0">
                <a:solidFill>
                  <a:schemeClr val="tx1"/>
                </a:solidFill>
                <a:ea typeface="宋体" pitchFamily="2" charset="-122"/>
              </a:rPr>
              <a:t>+</a:t>
            </a:r>
            <a:r>
              <a:rPr lang="zh-CN" altLang="en-US" sz="1600" b="0">
                <a:solidFill>
                  <a:schemeClr val="tx1"/>
                </a:solidFill>
                <a:ea typeface="宋体" pitchFamily="2" charset="-122"/>
              </a:rPr>
              <a:t>其他收入差异 </a:t>
            </a:r>
            <a:r>
              <a:rPr lang="en-US" altLang="zh-CN" sz="1600" b="0">
                <a:solidFill>
                  <a:schemeClr val="tx1"/>
                </a:solidFill>
                <a:ea typeface="宋体" pitchFamily="2" charset="-122"/>
              </a:rPr>
              <a:t>-</a:t>
            </a:r>
            <a:r>
              <a:rPr lang="zh-CN" altLang="en-US" sz="1600" b="0">
                <a:solidFill>
                  <a:schemeClr val="tx1"/>
                </a:solidFill>
                <a:ea typeface="宋体" pitchFamily="2" charset="-122"/>
              </a:rPr>
              <a:t>成本</a:t>
            </a:r>
            <a:r>
              <a:rPr lang="en-US" altLang="zh-CN" sz="1600" b="0">
                <a:solidFill>
                  <a:schemeClr val="tx1"/>
                </a:solidFill>
                <a:ea typeface="宋体" pitchFamily="2" charset="-122"/>
              </a:rPr>
              <a:t>(</a:t>
            </a:r>
            <a:r>
              <a:rPr lang="zh-CN" altLang="en-US" sz="1600" b="0">
                <a:solidFill>
                  <a:schemeClr val="tx1"/>
                </a:solidFill>
                <a:ea typeface="宋体" pitchFamily="2" charset="-122"/>
              </a:rPr>
              <a:t>费用</a:t>
            </a:r>
            <a:r>
              <a:rPr lang="en-US" altLang="zh-CN" sz="1600" b="0">
                <a:solidFill>
                  <a:schemeClr val="tx1"/>
                </a:solidFill>
                <a:ea typeface="宋体" pitchFamily="2" charset="-122"/>
              </a:rPr>
              <a:t>)</a:t>
            </a:r>
            <a:r>
              <a:rPr lang="zh-CN" altLang="en-US" sz="1600" b="0">
                <a:solidFill>
                  <a:schemeClr val="tx1"/>
                </a:solidFill>
                <a:ea typeface="宋体" pitchFamily="2" charset="-122"/>
              </a:rPr>
              <a:t>差异</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灯片编号占位符 1"/>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1415BB4C-9B34-497E-931D-4077AC3FDA75}" type="slidenum">
              <a:rPr lang="en-GB" altLang="zh-CN" sz="1100" b="0">
                <a:solidFill>
                  <a:schemeClr val="bg2"/>
                </a:solidFill>
              </a:rPr>
              <a:pPr eaLnBrk="1" hangingPunct="1"/>
              <a:t>71</a:t>
            </a:fld>
            <a:endParaRPr lang="en-GB" altLang="zh-CN" sz="1100" b="0">
              <a:solidFill>
                <a:schemeClr val="bg2"/>
              </a:solidFill>
            </a:endParaRPr>
          </a:p>
        </p:txBody>
      </p:sp>
      <p:sp>
        <p:nvSpPr>
          <p:cNvPr id="81923" name="Text Box 2"/>
          <p:cNvSpPr txBox="1">
            <a:spLocks noChangeArrowheads="1"/>
          </p:cNvSpPr>
          <p:nvPr/>
        </p:nvSpPr>
        <p:spPr bwMode="auto">
          <a:xfrm>
            <a:off x="71438" y="893763"/>
            <a:ext cx="7748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buSzTx/>
            </a:pPr>
            <a:r>
              <a:rPr kumimoji="1" lang="zh-CN" altLang="en-US" sz="1800">
                <a:solidFill>
                  <a:schemeClr val="tx1"/>
                </a:solidFill>
                <a:latin typeface="Tahoma" pitchFamily="34" charset="0"/>
                <a:ea typeface="宋体" pitchFamily="2" charset="-122"/>
              </a:rPr>
              <a:t>预算差异分析程序</a:t>
            </a:r>
            <a:r>
              <a:rPr kumimoji="1" lang="en-US" altLang="zh-CN" sz="1800">
                <a:solidFill>
                  <a:schemeClr val="tx1"/>
                </a:solidFill>
                <a:latin typeface="Tahoma" pitchFamily="34" charset="0"/>
                <a:ea typeface="宋体" pitchFamily="2" charset="-122"/>
              </a:rPr>
              <a:t>——</a:t>
            </a:r>
            <a:r>
              <a:rPr kumimoji="1" lang="zh-CN" altLang="en-US" sz="1800">
                <a:solidFill>
                  <a:schemeClr val="tx1"/>
                </a:solidFill>
                <a:latin typeface="Tahoma" pitchFamily="34" charset="0"/>
                <a:ea typeface="宋体" pitchFamily="2" charset="-122"/>
              </a:rPr>
              <a:t>判断差异重要程度</a:t>
            </a:r>
          </a:p>
        </p:txBody>
      </p:sp>
      <p:sp>
        <p:nvSpPr>
          <p:cNvPr id="81924" name="Rectangle 3"/>
          <p:cNvSpPr>
            <a:spLocks noChangeArrowheads="1"/>
          </p:cNvSpPr>
          <p:nvPr/>
        </p:nvSpPr>
        <p:spPr bwMode="auto">
          <a:xfrm>
            <a:off x="223838" y="1284288"/>
            <a:ext cx="8653462" cy="7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90500"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nSpc>
                <a:spcPct val="125000"/>
              </a:lnSpc>
              <a:spcBef>
                <a:spcPct val="50000"/>
              </a:spcBef>
              <a:spcAft>
                <a:spcPct val="0"/>
              </a:spcAft>
              <a:buSzTx/>
              <a:buFontTx/>
              <a:buNone/>
            </a:pPr>
            <a:r>
              <a:rPr kumimoji="1" lang="zh-CN" altLang="en-US" sz="1600" b="0">
                <a:solidFill>
                  <a:schemeClr val="tx1"/>
                </a:solidFill>
                <a:latin typeface="Times New Roman" pitchFamily="18" charset="0"/>
                <a:ea typeface="宋体" pitchFamily="2" charset="-122"/>
              </a:rPr>
              <a:t>全面预算工作小组计算出各项差异，按差异的重要性标准衡量实际发生的预算差异，判断是否为重大差异，是否需要责任部门作出解释。</a:t>
            </a:r>
          </a:p>
        </p:txBody>
      </p:sp>
      <p:sp>
        <p:nvSpPr>
          <p:cNvPr id="81925" name="Text Box 4"/>
          <p:cNvSpPr txBox="1">
            <a:spLocks noChangeArrowheads="1"/>
          </p:cNvSpPr>
          <p:nvPr/>
        </p:nvSpPr>
        <p:spPr bwMode="auto">
          <a:xfrm>
            <a:off x="71438" y="2074863"/>
            <a:ext cx="86534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buSzTx/>
            </a:pPr>
            <a:r>
              <a:rPr kumimoji="1" lang="zh-CN" altLang="en-US" sz="1800">
                <a:solidFill>
                  <a:schemeClr val="tx1"/>
                </a:solidFill>
                <a:latin typeface="Tahoma" pitchFamily="34" charset="0"/>
                <a:ea typeface="宋体" pitchFamily="2" charset="-122"/>
              </a:rPr>
              <a:t>预算差异分析程序</a:t>
            </a:r>
            <a:r>
              <a:rPr kumimoji="1" lang="en-US" altLang="zh-CN" sz="1800">
                <a:solidFill>
                  <a:schemeClr val="tx1"/>
                </a:solidFill>
                <a:latin typeface="Tahoma" pitchFamily="34" charset="0"/>
                <a:ea typeface="宋体" pitchFamily="2" charset="-122"/>
              </a:rPr>
              <a:t>——</a:t>
            </a:r>
            <a:r>
              <a:rPr kumimoji="1" lang="zh-CN" altLang="en-US" sz="1800">
                <a:solidFill>
                  <a:schemeClr val="tx1"/>
                </a:solidFill>
                <a:latin typeface="Tahoma" pitchFamily="34" charset="0"/>
                <a:ea typeface="宋体" pitchFamily="2" charset="-122"/>
              </a:rPr>
              <a:t>差异分解、落实责任</a:t>
            </a:r>
          </a:p>
        </p:txBody>
      </p:sp>
      <p:sp>
        <p:nvSpPr>
          <p:cNvPr id="81926" name="Rectangle 5"/>
          <p:cNvSpPr>
            <a:spLocks noChangeArrowheads="1"/>
          </p:cNvSpPr>
          <p:nvPr/>
        </p:nvSpPr>
        <p:spPr bwMode="auto">
          <a:xfrm>
            <a:off x="287338" y="2473325"/>
            <a:ext cx="8437562" cy="67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just" eaLnBrk="1" hangingPunct="1">
              <a:lnSpc>
                <a:spcPct val="120000"/>
              </a:lnSpc>
              <a:spcBef>
                <a:spcPct val="30000"/>
              </a:spcBef>
              <a:buSzTx/>
            </a:pPr>
            <a:r>
              <a:rPr kumimoji="1" lang="zh-CN" altLang="en-US" sz="1600" b="0">
                <a:solidFill>
                  <a:schemeClr val="tx1"/>
                </a:solidFill>
                <a:latin typeface="Tahoma" pitchFamily="34" charset="0"/>
                <a:ea typeface="宋体" pitchFamily="2" charset="-122"/>
              </a:rPr>
              <a:t>对于需要进行定量分析的重大差异项目，首先应由全面预算工作小组对预算差异进行分解，并将</a:t>
            </a:r>
            <a:r>
              <a:rPr kumimoji="1" lang="zh-CN" altLang="en-US" sz="1600" b="0">
                <a:solidFill>
                  <a:schemeClr val="tx1"/>
                </a:solidFill>
                <a:latin typeface="Times New Roman" pitchFamily="18" charset="0"/>
                <a:ea typeface="宋体" pitchFamily="2" charset="-122"/>
              </a:rPr>
              <a:t>预算差异按不同类型的成因进行分解，将责任追溯到相应部门。</a:t>
            </a:r>
          </a:p>
        </p:txBody>
      </p:sp>
      <p:sp>
        <p:nvSpPr>
          <p:cNvPr id="81927" name="Rectangle 6"/>
          <p:cNvSpPr>
            <a:spLocks noChangeArrowheads="1"/>
          </p:cNvSpPr>
          <p:nvPr/>
        </p:nvSpPr>
        <p:spPr bwMode="auto">
          <a:xfrm>
            <a:off x="287338" y="3271838"/>
            <a:ext cx="8356600" cy="67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just" eaLnBrk="1" hangingPunct="1">
              <a:lnSpc>
                <a:spcPct val="120000"/>
              </a:lnSpc>
              <a:spcBef>
                <a:spcPct val="30000"/>
              </a:spcBef>
              <a:buSzTx/>
            </a:pPr>
            <a:r>
              <a:rPr kumimoji="1" lang="zh-CN" altLang="en-US" sz="1600" b="0">
                <a:solidFill>
                  <a:schemeClr val="tx1"/>
                </a:solidFill>
                <a:latin typeface="Tahoma" pitchFamily="34" charset="0"/>
                <a:ea typeface="宋体" pitchFamily="2" charset="-122"/>
              </a:rPr>
              <a:t>预算总差异按价格差异和数量差异进行分解。价格差异主要由采购部门负责，数量差异由操作或使用部门负责。</a:t>
            </a:r>
          </a:p>
        </p:txBody>
      </p:sp>
      <p:sp>
        <p:nvSpPr>
          <p:cNvPr id="81928" name="Rectangle 7"/>
          <p:cNvSpPr>
            <a:spLocks noChangeArrowheads="1"/>
          </p:cNvSpPr>
          <p:nvPr/>
        </p:nvSpPr>
        <p:spPr bwMode="auto">
          <a:xfrm>
            <a:off x="368300" y="5064125"/>
            <a:ext cx="7451725" cy="733425"/>
          </a:xfrm>
          <a:prstGeom prst="rect">
            <a:avLst/>
          </a:prstGeom>
          <a:gradFill rotWithShape="0">
            <a:gsLst>
              <a:gs pos="0">
                <a:srgbClr val="CCFFFF"/>
              </a:gs>
              <a:gs pos="50000">
                <a:srgbClr val="FFFFFF"/>
              </a:gs>
              <a:gs pos="100000">
                <a:srgbClr val="CCFF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spcBef>
                <a:spcPct val="50000"/>
              </a:spcBef>
              <a:buSzTx/>
            </a:pPr>
            <a:r>
              <a:rPr kumimoji="1" lang="zh-CN" altLang="en-US" sz="1600">
                <a:solidFill>
                  <a:schemeClr val="tx1"/>
                </a:solidFill>
                <a:latin typeface="宋体" pitchFamily="2" charset="-122"/>
                <a:ea typeface="宋体" pitchFamily="2" charset="-122"/>
              </a:rPr>
              <a:t>油料价格差异 </a:t>
            </a:r>
            <a:r>
              <a:rPr kumimoji="1" lang="en-US" altLang="zh-CN" sz="1600">
                <a:solidFill>
                  <a:schemeClr val="tx1"/>
                </a:solidFill>
                <a:latin typeface="宋体" pitchFamily="2" charset="-122"/>
                <a:ea typeface="宋体" pitchFamily="2" charset="-122"/>
              </a:rPr>
              <a:t>=</a:t>
            </a:r>
            <a:r>
              <a:rPr kumimoji="1" lang="zh-CN" altLang="en-US" sz="1600">
                <a:solidFill>
                  <a:schemeClr val="tx1"/>
                </a:solidFill>
                <a:latin typeface="宋体" pitchFamily="2" charset="-122"/>
                <a:ea typeface="宋体" pitchFamily="2" charset="-122"/>
              </a:rPr>
              <a:t>（某项油料实际价格</a:t>
            </a:r>
            <a:r>
              <a:rPr kumimoji="1" lang="en-US" altLang="zh-CN" sz="1600">
                <a:solidFill>
                  <a:schemeClr val="tx1"/>
                </a:solidFill>
                <a:latin typeface="宋体" pitchFamily="2" charset="-122"/>
                <a:ea typeface="宋体" pitchFamily="2" charset="-122"/>
              </a:rPr>
              <a:t>-</a:t>
            </a:r>
            <a:r>
              <a:rPr kumimoji="1" lang="zh-CN" altLang="en-US" sz="1600">
                <a:solidFill>
                  <a:schemeClr val="tx1"/>
                </a:solidFill>
                <a:latin typeface="宋体" pitchFamily="2" charset="-122"/>
                <a:ea typeface="宋体" pitchFamily="2" charset="-122"/>
              </a:rPr>
              <a:t>弹性预算价格）</a:t>
            </a:r>
            <a:r>
              <a:rPr kumimoji="1" lang="en-US" altLang="zh-CN" sz="1600">
                <a:solidFill>
                  <a:schemeClr val="tx1"/>
                </a:solidFill>
                <a:latin typeface="宋体" pitchFamily="2" charset="-122"/>
                <a:ea typeface="宋体" pitchFamily="2" charset="-122"/>
              </a:rPr>
              <a:t>×</a:t>
            </a:r>
            <a:r>
              <a:rPr kumimoji="1" lang="zh-CN" altLang="en-US" sz="1600">
                <a:solidFill>
                  <a:schemeClr val="tx1"/>
                </a:solidFill>
                <a:latin typeface="宋体" pitchFamily="2" charset="-122"/>
                <a:ea typeface="宋体" pitchFamily="2" charset="-122"/>
              </a:rPr>
              <a:t>油料实际用量</a:t>
            </a:r>
          </a:p>
          <a:p>
            <a:pPr eaLnBrk="1" hangingPunct="1">
              <a:spcBef>
                <a:spcPct val="50000"/>
              </a:spcBef>
              <a:buSzTx/>
            </a:pPr>
            <a:r>
              <a:rPr kumimoji="1" lang="zh-CN" altLang="en-US" sz="1600">
                <a:solidFill>
                  <a:schemeClr val="tx1"/>
                </a:solidFill>
                <a:latin typeface="宋体" pitchFamily="2" charset="-122"/>
                <a:ea typeface="宋体" pitchFamily="2" charset="-122"/>
              </a:rPr>
              <a:t>油料用量差异 </a:t>
            </a:r>
            <a:r>
              <a:rPr kumimoji="1" lang="en-US" altLang="zh-CN" sz="1600">
                <a:solidFill>
                  <a:schemeClr val="tx1"/>
                </a:solidFill>
                <a:latin typeface="宋体" pitchFamily="2" charset="-122"/>
                <a:ea typeface="宋体" pitchFamily="2" charset="-122"/>
              </a:rPr>
              <a:t>=</a:t>
            </a:r>
            <a:r>
              <a:rPr kumimoji="1" lang="zh-CN" altLang="en-US" sz="1600">
                <a:solidFill>
                  <a:schemeClr val="tx1"/>
                </a:solidFill>
                <a:latin typeface="宋体" pitchFamily="2" charset="-122"/>
                <a:ea typeface="宋体" pitchFamily="2" charset="-122"/>
              </a:rPr>
              <a:t>（某项油料实际用量</a:t>
            </a:r>
            <a:r>
              <a:rPr kumimoji="1" lang="en-US" altLang="zh-CN" sz="1600">
                <a:solidFill>
                  <a:schemeClr val="tx1"/>
                </a:solidFill>
                <a:latin typeface="宋体" pitchFamily="2" charset="-122"/>
                <a:ea typeface="宋体" pitchFamily="2" charset="-122"/>
              </a:rPr>
              <a:t>-</a:t>
            </a:r>
            <a:r>
              <a:rPr kumimoji="1" lang="zh-CN" altLang="en-US" sz="1600">
                <a:solidFill>
                  <a:schemeClr val="tx1"/>
                </a:solidFill>
                <a:latin typeface="宋体" pitchFamily="2" charset="-122"/>
                <a:ea typeface="宋体" pitchFamily="2" charset="-122"/>
              </a:rPr>
              <a:t>弹性预算用量）</a:t>
            </a:r>
            <a:r>
              <a:rPr kumimoji="1" lang="en-US" altLang="zh-CN" sz="1600">
                <a:solidFill>
                  <a:schemeClr val="tx1"/>
                </a:solidFill>
                <a:latin typeface="宋体" pitchFamily="2" charset="-122"/>
                <a:ea typeface="宋体" pitchFamily="2" charset="-122"/>
              </a:rPr>
              <a:t>×</a:t>
            </a:r>
            <a:r>
              <a:rPr kumimoji="1" lang="zh-CN" altLang="en-US" sz="1600">
                <a:solidFill>
                  <a:schemeClr val="tx1"/>
                </a:solidFill>
                <a:latin typeface="宋体" pitchFamily="2" charset="-122"/>
                <a:ea typeface="宋体" pitchFamily="2" charset="-122"/>
              </a:rPr>
              <a:t>弹性预算价格</a:t>
            </a:r>
          </a:p>
        </p:txBody>
      </p:sp>
      <p:sp>
        <p:nvSpPr>
          <p:cNvPr id="81929" name="Rectangle 8"/>
          <p:cNvSpPr>
            <a:spLocks noChangeArrowheads="1"/>
          </p:cNvSpPr>
          <p:nvPr/>
        </p:nvSpPr>
        <p:spPr bwMode="auto">
          <a:xfrm>
            <a:off x="1028700" y="4286250"/>
            <a:ext cx="20129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sz="1600" b="0">
                <a:solidFill>
                  <a:schemeClr val="tx1"/>
                </a:solidFill>
                <a:latin typeface="Tahoma" pitchFamily="34" charset="0"/>
                <a:ea typeface="宋体" pitchFamily="2" charset="-122"/>
              </a:rPr>
              <a:t>示例：油料消耗差异</a:t>
            </a:r>
          </a:p>
        </p:txBody>
      </p:sp>
      <p:sp>
        <p:nvSpPr>
          <p:cNvPr id="81930" name="Text Box 9"/>
          <p:cNvSpPr txBox="1">
            <a:spLocks noChangeArrowheads="1"/>
          </p:cNvSpPr>
          <p:nvPr/>
        </p:nvSpPr>
        <p:spPr bwMode="auto">
          <a:xfrm>
            <a:off x="3054350" y="4286250"/>
            <a:ext cx="9969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buSzTx/>
            </a:pPr>
            <a:r>
              <a:rPr kumimoji="1" lang="zh-CN" altLang="en-US" sz="1600" b="0">
                <a:solidFill>
                  <a:schemeClr val="tx1"/>
                </a:solidFill>
                <a:latin typeface="Tahoma" pitchFamily="34" charset="0"/>
                <a:ea typeface="宋体" pitchFamily="2" charset="-122"/>
              </a:rPr>
              <a:t>预算差异</a:t>
            </a:r>
          </a:p>
        </p:txBody>
      </p:sp>
      <p:sp>
        <p:nvSpPr>
          <p:cNvPr id="81931" name="Text Box 10"/>
          <p:cNvSpPr txBox="1">
            <a:spLocks noChangeArrowheads="1"/>
          </p:cNvSpPr>
          <p:nvPr/>
        </p:nvSpPr>
        <p:spPr bwMode="auto">
          <a:xfrm>
            <a:off x="4683125" y="4013200"/>
            <a:ext cx="9969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buSzTx/>
            </a:pPr>
            <a:r>
              <a:rPr kumimoji="1" lang="zh-CN" altLang="en-US" sz="1600" b="0">
                <a:solidFill>
                  <a:schemeClr val="tx1"/>
                </a:solidFill>
                <a:latin typeface="Tahoma" pitchFamily="34" charset="0"/>
                <a:ea typeface="宋体" pitchFamily="2" charset="-122"/>
              </a:rPr>
              <a:t>价格差异</a:t>
            </a:r>
          </a:p>
        </p:txBody>
      </p:sp>
      <p:sp>
        <p:nvSpPr>
          <p:cNvPr id="81932" name="Text Box 11"/>
          <p:cNvSpPr txBox="1">
            <a:spLocks noChangeArrowheads="1"/>
          </p:cNvSpPr>
          <p:nvPr/>
        </p:nvSpPr>
        <p:spPr bwMode="auto">
          <a:xfrm>
            <a:off x="4683125" y="4514850"/>
            <a:ext cx="9969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buSzTx/>
            </a:pPr>
            <a:r>
              <a:rPr kumimoji="1" lang="zh-CN" altLang="en-US" sz="1600" b="0">
                <a:solidFill>
                  <a:schemeClr val="tx1"/>
                </a:solidFill>
                <a:latin typeface="Tahoma" pitchFamily="34" charset="0"/>
                <a:ea typeface="宋体" pitchFamily="2" charset="-122"/>
              </a:rPr>
              <a:t>数量差异</a:t>
            </a:r>
          </a:p>
        </p:txBody>
      </p:sp>
      <p:cxnSp>
        <p:nvCxnSpPr>
          <p:cNvPr id="81933" name="AutoShape 12"/>
          <p:cNvCxnSpPr>
            <a:cxnSpLocks noChangeShapeType="1"/>
            <a:stCxn id="81930" idx="3"/>
            <a:endCxn id="81931" idx="1"/>
          </p:cNvCxnSpPr>
          <p:nvPr/>
        </p:nvCxnSpPr>
        <p:spPr bwMode="auto">
          <a:xfrm flipV="1">
            <a:off x="4051300" y="4181475"/>
            <a:ext cx="631825" cy="273050"/>
          </a:xfrm>
          <a:prstGeom prst="bentConnector3">
            <a:avLst>
              <a:gd name="adj1" fmla="val 50000"/>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934" name="AutoShape 13"/>
          <p:cNvCxnSpPr>
            <a:cxnSpLocks noChangeShapeType="1"/>
            <a:stCxn id="81930" idx="3"/>
            <a:endCxn id="81932" idx="1"/>
          </p:cNvCxnSpPr>
          <p:nvPr/>
        </p:nvCxnSpPr>
        <p:spPr bwMode="auto">
          <a:xfrm>
            <a:off x="4051300" y="4454525"/>
            <a:ext cx="631825" cy="228600"/>
          </a:xfrm>
          <a:prstGeom prst="bentConnector3">
            <a:avLst>
              <a:gd name="adj1" fmla="val 50000"/>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935" name="Rectangle 75"/>
          <p:cNvSpPr>
            <a:spLocks noChangeArrowheads="1"/>
          </p:cNvSpPr>
          <p:nvPr/>
        </p:nvSpPr>
        <p:spPr bwMode="auto">
          <a:xfrm>
            <a:off x="160338" y="79375"/>
            <a:ext cx="8802687" cy="86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rgbClr val="3A4972"/>
                </a:solidFill>
                <a:ea typeface="宋体" pitchFamily="2" charset="-122"/>
              </a:rPr>
              <a:t>4.2 </a:t>
            </a:r>
            <a:r>
              <a:rPr lang="zh-CN" altLang="en-GB" sz="2400">
                <a:solidFill>
                  <a:srgbClr val="3A4972"/>
                </a:solidFill>
                <a:ea typeface="宋体" pitchFamily="2" charset="-122"/>
              </a:rPr>
              <a:t>预算编制的基本流程（续）</a:t>
            </a:r>
            <a:r>
              <a:rPr lang="en-GB" altLang="zh-CN" sz="2400">
                <a:solidFill>
                  <a:srgbClr val="3A4972"/>
                </a:solidFill>
                <a:ea typeface="宋体" pitchFamily="2" charset="-122"/>
              </a:rPr>
              <a:t>– </a:t>
            </a:r>
            <a:r>
              <a:rPr lang="zh-CN" altLang="en-GB" sz="2400">
                <a:solidFill>
                  <a:srgbClr val="3A4972"/>
                </a:solidFill>
                <a:ea typeface="宋体" pitchFamily="2" charset="-122"/>
              </a:rPr>
              <a:t>执行、监控和调整</a:t>
            </a:r>
          </a:p>
        </p:txBody>
      </p:sp>
      <p:sp>
        <p:nvSpPr>
          <p:cNvPr id="81936" name="Line 76"/>
          <p:cNvSpPr>
            <a:spLocks noChangeShapeType="1"/>
          </p:cNvSpPr>
          <p:nvPr/>
        </p:nvSpPr>
        <p:spPr bwMode="blackWhite">
          <a:xfrm>
            <a:off x="0" y="7874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pSp>
        <p:nvGrpSpPr>
          <p:cNvPr id="81937" name="Group 77"/>
          <p:cNvGrpSpPr>
            <a:grpSpLocks/>
          </p:cNvGrpSpPr>
          <p:nvPr/>
        </p:nvGrpSpPr>
        <p:grpSpPr bwMode="auto">
          <a:xfrm>
            <a:off x="5589588" y="430213"/>
            <a:ext cx="3287712" cy="298450"/>
            <a:chOff x="3521" y="271"/>
            <a:chExt cx="2071" cy="188"/>
          </a:xfrm>
        </p:grpSpPr>
        <p:sp>
          <p:nvSpPr>
            <p:cNvPr id="81938" name="Rectangle 78"/>
            <p:cNvSpPr>
              <a:spLocks noChangeArrowheads="1"/>
            </p:cNvSpPr>
            <p:nvPr/>
          </p:nvSpPr>
          <p:spPr bwMode="auto">
            <a:xfrm>
              <a:off x="3521"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81939" name="Rectangle 79"/>
            <p:cNvSpPr>
              <a:spLocks noChangeArrowheads="1"/>
            </p:cNvSpPr>
            <p:nvPr/>
          </p:nvSpPr>
          <p:spPr bwMode="auto">
            <a:xfrm>
              <a:off x="4624" y="278"/>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81940" name="AutoShape 80"/>
            <p:cNvSpPr>
              <a:spLocks noChangeArrowheads="1"/>
            </p:cNvSpPr>
            <p:nvPr/>
          </p:nvSpPr>
          <p:spPr bwMode="auto">
            <a:xfrm>
              <a:off x="3932"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941" name="AutoShape 81"/>
            <p:cNvSpPr>
              <a:spLocks noChangeArrowheads="1"/>
            </p:cNvSpPr>
            <p:nvPr/>
          </p:nvSpPr>
          <p:spPr bwMode="auto">
            <a:xfrm>
              <a:off x="5047"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942" name="AutoShape 82"/>
            <p:cNvSpPr>
              <a:spLocks noChangeArrowheads="1"/>
            </p:cNvSpPr>
            <p:nvPr/>
          </p:nvSpPr>
          <p:spPr bwMode="auto">
            <a:xfrm>
              <a:off x="4490" y="345"/>
              <a:ext cx="136" cy="33"/>
            </a:xfrm>
            <a:custGeom>
              <a:avLst/>
              <a:gdLst>
                <a:gd name="T0" fmla="*/ 102 w 21600"/>
                <a:gd name="T1" fmla="*/ 0 h 21600"/>
                <a:gd name="T2" fmla="*/ 0 w 21600"/>
                <a:gd name="T3" fmla="*/ 17 h 21600"/>
                <a:gd name="T4" fmla="*/ 102 w 21600"/>
                <a:gd name="T5" fmla="*/ 33 h 21600"/>
                <a:gd name="T6" fmla="*/ 136 w 21600"/>
                <a:gd name="T7" fmla="*/ 17 h 21600"/>
                <a:gd name="T8" fmla="*/ 17694720 60000 65536"/>
                <a:gd name="T9" fmla="*/ 11796480 60000 65536"/>
                <a:gd name="T10" fmla="*/ 5898240 60000 65536"/>
                <a:gd name="T11" fmla="*/ 0 60000 65536"/>
                <a:gd name="T12" fmla="*/ 3335 w 21600"/>
                <a:gd name="T13" fmla="*/ 5236 h 21600"/>
                <a:gd name="T14" fmla="*/ 1890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943" name="Rectangle 83"/>
            <p:cNvSpPr>
              <a:spLocks noChangeArrowheads="1"/>
            </p:cNvSpPr>
            <p:nvPr/>
          </p:nvSpPr>
          <p:spPr bwMode="auto">
            <a:xfrm>
              <a:off x="4069"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81944" name="Rectangle 84"/>
            <p:cNvSpPr>
              <a:spLocks noChangeArrowheads="1"/>
            </p:cNvSpPr>
            <p:nvPr/>
          </p:nvSpPr>
          <p:spPr bwMode="auto">
            <a:xfrm>
              <a:off x="5184" y="278"/>
              <a:ext cx="408" cy="181"/>
            </a:xfrm>
            <a:prstGeom prst="rect">
              <a:avLst/>
            </a:prstGeom>
            <a:solidFill>
              <a:schemeClr val="accent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gr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灯片编号占位符 1"/>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7324914C-FE35-4FC6-A437-A3DFBA0B2D2C}" type="slidenum">
              <a:rPr lang="en-GB" altLang="zh-CN" sz="1100" b="0">
                <a:solidFill>
                  <a:schemeClr val="bg2"/>
                </a:solidFill>
              </a:rPr>
              <a:pPr eaLnBrk="1" hangingPunct="1"/>
              <a:t>72</a:t>
            </a:fld>
            <a:endParaRPr lang="en-GB" altLang="zh-CN" sz="1100" b="0">
              <a:solidFill>
                <a:schemeClr val="bg2"/>
              </a:solidFill>
            </a:endParaRPr>
          </a:p>
        </p:txBody>
      </p:sp>
      <p:sp>
        <p:nvSpPr>
          <p:cNvPr id="82947" name="Text Box 14"/>
          <p:cNvSpPr txBox="1">
            <a:spLocks noChangeArrowheads="1"/>
          </p:cNvSpPr>
          <p:nvPr/>
        </p:nvSpPr>
        <p:spPr bwMode="auto">
          <a:xfrm>
            <a:off x="160338" y="963613"/>
            <a:ext cx="32432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buSzTx/>
            </a:pPr>
            <a:r>
              <a:rPr kumimoji="1" lang="zh-CN" altLang="en-US" sz="1800" u="sng">
                <a:solidFill>
                  <a:schemeClr val="tx1"/>
                </a:solidFill>
                <a:latin typeface="Tahoma" pitchFamily="34" charset="0"/>
                <a:ea typeface="宋体" pitchFamily="2" charset="-122"/>
              </a:rPr>
              <a:t>对重要差异进行解释</a:t>
            </a:r>
          </a:p>
        </p:txBody>
      </p:sp>
      <p:sp>
        <p:nvSpPr>
          <p:cNvPr id="82948" name="Rectangle 15"/>
          <p:cNvSpPr>
            <a:spLocks noChangeArrowheads="1"/>
          </p:cNvSpPr>
          <p:nvPr/>
        </p:nvSpPr>
        <p:spPr bwMode="auto">
          <a:xfrm>
            <a:off x="160338" y="1425575"/>
            <a:ext cx="3243262" cy="193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90500"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nSpc>
                <a:spcPct val="125000"/>
              </a:lnSpc>
              <a:spcBef>
                <a:spcPct val="50000"/>
              </a:spcBef>
              <a:spcAft>
                <a:spcPct val="0"/>
              </a:spcAft>
              <a:buSzTx/>
              <a:buFontTx/>
              <a:buNone/>
            </a:pPr>
            <a:r>
              <a:rPr kumimoji="1" lang="zh-CN" altLang="en-US" sz="1600" b="0">
                <a:solidFill>
                  <a:schemeClr val="tx1"/>
                </a:solidFill>
                <a:latin typeface="Times New Roman" pitchFamily="18" charset="0"/>
                <a:ea typeface="宋体" pitchFamily="2" charset="-122"/>
              </a:rPr>
              <a:t>各级全面预算工作小组要求各责任中心对其经营活动进行深入的分析，解释重大差异产生的原因，并对其可控性及在后续月度可能产生的影响作出判断，并提出消除不利差异措施的改进方案。</a:t>
            </a:r>
          </a:p>
        </p:txBody>
      </p:sp>
      <p:sp>
        <p:nvSpPr>
          <p:cNvPr id="82949" name="Text Box 16"/>
          <p:cNvSpPr txBox="1">
            <a:spLocks noChangeArrowheads="1"/>
          </p:cNvSpPr>
          <p:nvPr/>
        </p:nvSpPr>
        <p:spPr bwMode="auto">
          <a:xfrm>
            <a:off x="160338" y="3494088"/>
            <a:ext cx="32432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buSzTx/>
            </a:pPr>
            <a:r>
              <a:rPr kumimoji="1" lang="zh-CN" altLang="en-US" sz="1800" u="sng">
                <a:solidFill>
                  <a:schemeClr val="tx1"/>
                </a:solidFill>
                <a:latin typeface="Tahoma" pitchFamily="34" charset="0"/>
                <a:ea typeface="宋体" pitchFamily="2" charset="-122"/>
              </a:rPr>
              <a:t>差异原因的报告与确认</a:t>
            </a:r>
          </a:p>
        </p:txBody>
      </p:sp>
      <p:sp>
        <p:nvSpPr>
          <p:cNvPr id="82950" name="Rectangle 17"/>
          <p:cNvSpPr>
            <a:spLocks noChangeArrowheads="1"/>
          </p:cNvSpPr>
          <p:nvPr/>
        </p:nvSpPr>
        <p:spPr bwMode="auto">
          <a:xfrm>
            <a:off x="160338" y="3962400"/>
            <a:ext cx="3243262" cy="2236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190500"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nSpc>
                <a:spcPct val="125000"/>
              </a:lnSpc>
              <a:spcBef>
                <a:spcPct val="50000"/>
              </a:spcBef>
              <a:spcAft>
                <a:spcPct val="0"/>
              </a:spcAft>
              <a:buSzTx/>
              <a:buFontTx/>
              <a:buNone/>
            </a:pPr>
            <a:r>
              <a:rPr kumimoji="1" lang="zh-CN" altLang="en-US" sz="1600" b="0">
                <a:solidFill>
                  <a:schemeClr val="tx1"/>
                </a:solidFill>
                <a:latin typeface="Times New Roman" pitchFamily="18" charset="0"/>
                <a:ea typeface="宋体" pitchFamily="2" charset="-122"/>
              </a:rPr>
              <a:t>各责任中心将差异原因分析报告上报全面预算工作小组，由全面预算工作小组汇总上报预算管理委员会。经预算管理委员会审查确认的汇总业绩报告和差异分析报告是公司高管层采取相应控制措施、调整经营计划和业绩考核的依据。</a:t>
            </a:r>
          </a:p>
        </p:txBody>
      </p:sp>
      <p:grpSp>
        <p:nvGrpSpPr>
          <p:cNvPr id="82951" name="Group 82"/>
          <p:cNvGrpSpPr>
            <a:grpSpLocks/>
          </p:cNvGrpSpPr>
          <p:nvPr/>
        </p:nvGrpSpPr>
        <p:grpSpPr bwMode="auto">
          <a:xfrm>
            <a:off x="3432175" y="1330325"/>
            <a:ext cx="5645150" cy="5172075"/>
            <a:chOff x="2162" y="838"/>
            <a:chExt cx="3556" cy="3258"/>
          </a:xfrm>
        </p:grpSpPr>
        <p:sp>
          <p:nvSpPr>
            <p:cNvPr id="82963" name="Rectangle 19"/>
            <p:cNvSpPr>
              <a:spLocks noChangeArrowheads="1"/>
            </p:cNvSpPr>
            <p:nvPr/>
          </p:nvSpPr>
          <p:spPr bwMode="auto">
            <a:xfrm>
              <a:off x="4605" y="838"/>
              <a:ext cx="1107" cy="422"/>
            </a:xfrm>
            <a:prstGeom prst="rect">
              <a:avLst/>
            </a:prstGeom>
            <a:solidFill>
              <a:srgbClr val="66CCFF"/>
            </a:solidFill>
            <a:ln w="12700">
              <a:solidFill>
                <a:schemeClr val="folHlink"/>
              </a:solidFill>
              <a:miter lim="800000"/>
              <a:headEnd/>
              <a:tailEnd/>
            </a:ln>
            <a:effectLst/>
            <a:extLst>
              <a:ext uri="{AF507438-7753-43E0-B8FC-AC1667EBCBE1}">
                <a14:hiddenEffects xmlns:a14="http://schemas.microsoft.com/office/drawing/2010/main">
                  <a:effectLst>
                    <a:outerShdw dist="107763" dir="18900000" algn="ctr" rotWithShape="0">
                      <a:schemeClr val="tx2"/>
                    </a:outerShdw>
                  </a:effectLst>
                </a14:hiddenEffects>
              </a:ext>
            </a:extLst>
          </p:spPr>
          <p:txBody>
            <a:bodyPr wrap="none" l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a:solidFill>
                    <a:schemeClr val="tx1"/>
                  </a:solidFill>
                  <a:latin typeface="宋体" pitchFamily="2" charset="-122"/>
                  <a:ea typeface="宋体" pitchFamily="2" charset="-122"/>
                </a:rPr>
                <a:t>差异分析</a:t>
              </a:r>
            </a:p>
            <a:p>
              <a:pPr eaLnBrk="1" hangingPunct="1">
                <a:buSzTx/>
              </a:pPr>
              <a:r>
                <a:rPr kumimoji="1" lang="zh-CN" altLang="en-US">
                  <a:solidFill>
                    <a:schemeClr val="tx1"/>
                  </a:solidFill>
                  <a:latin typeface="宋体" pitchFamily="2" charset="-122"/>
                  <a:ea typeface="宋体" pitchFamily="2" charset="-122"/>
                </a:rPr>
                <a:t>涉及部门</a:t>
              </a:r>
            </a:p>
          </p:txBody>
        </p:sp>
        <p:sp>
          <p:nvSpPr>
            <p:cNvPr id="82964" name="Rectangle 20"/>
            <p:cNvSpPr>
              <a:spLocks noChangeArrowheads="1"/>
            </p:cNvSpPr>
            <p:nvPr/>
          </p:nvSpPr>
          <p:spPr bwMode="auto">
            <a:xfrm>
              <a:off x="4605" y="1260"/>
              <a:ext cx="1107"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投资与资产管理部</a:t>
              </a:r>
            </a:p>
          </p:txBody>
        </p:sp>
        <p:sp>
          <p:nvSpPr>
            <p:cNvPr id="82965" name="Rectangle 21"/>
            <p:cNvSpPr>
              <a:spLocks noChangeArrowheads="1"/>
            </p:cNvSpPr>
            <p:nvPr/>
          </p:nvSpPr>
          <p:spPr bwMode="auto">
            <a:xfrm>
              <a:off x="4605" y="1491"/>
              <a:ext cx="1107" cy="233"/>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rIns="18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会计核算部</a:t>
              </a:r>
              <a:endParaRPr kumimoji="1" lang="zh-CN" altLang="zh-CN" b="0">
                <a:solidFill>
                  <a:schemeClr val="tx1"/>
                </a:solidFill>
                <a:latin typeface="宋体" pitchFamily="2" charset="-122"/>
                <a:ea typeface="宋体" pitchFamily="2" charset="-122"/>
              </a:endParaRPr>
            </a:p>
          </p:txBody>
        </p:sp>
        <p:sp>
          <p:nvSpPr>
            <p:cNvPr id="82966" name="Rectangle 22"/>
            <p:cNvSpPr>
              <a:spLocks noChangeArrowheads="1"/>
            </p:cNvSpPr>
            <p:nvPr/>
          </p:nvSpPr>
          <p:spPr bwMode="auto">
            <a:xfrm>
              <a:off x="4605" y="1721"/>
              <a:ext cx="1107"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所有部门</a:t>
              </a:r>
            </a:p>
          </p:txBody>
        </p:sp>
        <p:sp>
          <p:nvSpPr>
            <p:cNvPr id="82967" name="Rectangle 23"/>
            <p:cNvSpPr>
              <a:spLocks noChangeArrowheads="1"/>
            </p:cNvSpPr>
            <p:nvPr/>
          </p:nvSpPr>
          <p:spPr bwMode="auto">
            <a:xfrm>
              <a:off x="4605" y="1957"/>
              <a:ext cx="1107" cy="234"/>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责任部门</a:t>
              </a:r>
            </a:p>
          </p:txBody>
        </p:sp>
        <p:sp>
          <p:nvSpPr>
            <p:cNvPr id="82968" name="Rectangle 24"/>
            <p:cNvSpPr>
              <a:spLocks noChangeArrowheads="1"/>
            </p:cNvSpPr>
            <p:nvPr/>
          </p:nvSpPr>
          <p:spPr bwMode="auto">
            <a:xfrm>
              <a:off x="4605" y="2185"/>
              <a:ext cx="1107"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投资与资产管理部</a:t>
              </a:r>
            </a:p>
          </p:txBody>
        </p:sp>
        <p:sp>
          <p:nvSpPr>
            <p:cNvPr id="82969" name="Rectangle 25"/>
            <p:cNvSpPr>
              <a:spLocks noChangeArrowheads="1"/>
            </p:cNvSpPr>
            <p:nvPr/>
          </p:nvSpPr>
          <p:spPr bwMode="auto">
            <a:xfrm>
              <a:off x="4605" y="2421"/>
              <a:ext cx="1107" cy="522"/>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投资与资产管理部</a:t>
              </a:r>
            </a:p>
            <a:p>
              <a:pPr algn="l" eaLnBrk="1" hangingPunct="1">
                <a:buSzTx/>
              </a:pPr>
              <a:r>
                <a:rPr kumimoji="1" lang="zh-CN" altLang="en-US" b="0">
                  <a:solidFill>
                    <a:schemeClr val="tx1"/>
                  </a:solidFill>
                  <a:latin typeface="宋体" pitchFamily="2" charset="-122"/>
                  <a:ea typeface="宋体" pitchFamily="2" charset="-122"/>
                </a:rPr>
                <a:t>办公室</a:t>
              </a:r>
            </a:p>
          </p:txBody>
        </p:sp>
        <p:sp>
          <p:nvSpPr>
            <p:cNvPr id="82970" name="Rectangle 26"/>
            <p:cNvSpPr>
              <a:spLocks noChangeArrowheads="1"/>
            </p:cNvSpPr>
            <p:nvPr/>
          </p:nvSpPr>
          <p:spPr bwMode="auto">
            <a:xfrm>
              <a:off x="4605" y="2936"/>
              <a:ext cx="1107"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工程预决算部及其他</a:t>
              </a:r>
            </a:p>
          </p:txBody>
        </p:sp>
        <p:sp>
          <p:nvSpPr>
            <p:cNvPr id="82971" name="Rectangle 27"/>
            <p:cNvSpPr>
              <a:spLocks noChangeArrowheads="1"/>
            </p:cNvSpPr>
            <p:nvPr/>
          </p:nvSpPr>
          <p:spPr bwMode="auto">
            <a:xfrm>
              <a:off x="4605" y="3160"/>
              <a:ext cx="1107" cy="233"/>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相关部门</a:t>
              </a:r>
            </a:p>
          </p:txBody>
        </p:sp>
        <p:sp>
          <p:nvSpPr>
            <p:cNvPr id="82972" name="Rectangle 28"/>
            <p:cNvSpPr>
              <a:spLocks noChangeArrowheads="1"/>
            </p:cNvSpPr>
            <p:nvPr/>
          </p:nvSpPr>
          <p:spPr bwMode="auto">
            <a:xfrm>
              <a:off x="4605" y="3393"/>
              <a:ext cx="1107"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计财部、业务部门</a:t>
              </a:r>
            </a:p>
          </p:txBody>
        </p:sp>
        <p:sp>
          <p:nvSpPr>
            <p:cNvPr id="82973" name="Rectangle 29"/>
            <p:cNvSpPr>
              <a:spLocks noChangeArrowheads="1"/>
            </p:cNvSpPr>
            <p:nvPr/>
          </p:nvSpPr>
          <p:spPr bwMode="auto">
            <a:xfrm>
              <a:off x="4605" y="3629"/>
              <a:ext cx="1107" cy="232"/>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所有部门</a:t>
              </a:r>
            </a:p>
          </p:txBody>
        </p:sp>
        <p:sp>
          <p:nvSpPr>
            <p:cNvPr id="82974" name="Rectangle 30"/>
            <p:cNvSpPr>
              <a:spLocks noChangeArrowheads="1"/>
            </p:cNvSpPr>
            <p:nvPr/>
          </p:nvSpPr>
          <p:spPr bwMode="auto">
            <a:xfrm>
              <a:off x="2162" y="838"/>
              <a:ext cx="979" cy="422"/>
            </a:xfrm>
            <a:prstGeom prst="rect">
              <a:avLst/>
            </a:prstGeom>
            <a:solidFill>
              <a:srgbClr val="66CCFF"/>
            </a:solidFill>
            <a:ln w="1270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a:solidFill>
                    <a:schemeClr val="tx1"/>
                  </a:solidFill>
                  <a:latin typeface="宋体" pitchFamily="2" charset="-122"/>
                  <a:ea typeface="宋体" pitchFamily="2" charset="-122"/>
                </a:rPr>
                <a:t>差异分析项目</a:t>
              </a:r>
            </a:p>
          </p:txBody>
        </p:sp>
        <p:sp>
          <p:nvSpPr>
            <p:cNvPr id="82975" name="Rectangle 31"/>
            <p:cNvSpPr>
              <a:spLocks noChangeArrowheads="1"/>
            </p:cNvSpPr>
            <p:nvPr/>
          </p:nvSpPr>
          <p:spPr bwMode="auto">
            <a:xfrm>
              <a:off x="3141" y="838"/>
              <a:ext cx="731" cy="422"/>
            </a:xfrm>
            <a:prstGeom prst="rect">
              <a:avLst/>
            </a:prstGeom>
            <a:solidFill>
              <a:srgbClr val="66CCFF"/>
            </a:solidFill>
            <a:ln w="1270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82976" name="Rectangle 32"/>
            <p:cNvSpPr>
              <a:spLocks noChangeArrowheads="1"/>
            </p:cNvSpPr>
            <p:nvPr/>
          </p:nvSpPr>
          <p:spPr bwMode="auto">
            <a:xfrm>
              <a:off x="3141" y="1260"/>
              <a:ext cx="731"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差异额</a:t>
              </a:r>
            </a:p>
          </p:txBody>
        </p:sp>
        <p:sp>
          <p:nvSpPr>
            <p:cNvPr id="82977" name="Rectangle 33"/>
            <p:cNvSpPr>
              <a:spLocks noChangeArrowheads="1"/>
            </p:cNvSpPr>
            <p:nvPr/>
          </p:nvSpPr>
          <p:spPr bwMode="auto">
            <a:xfrm>
              <a:off x="3141" y="838"/>
              <a:ext cx="731" cy="422"/>
            </a:xfrm>
            <a:prstGeom prst="rect">
              <a:avLst/>
            </a:prstGeom>
            <a:solidFill>
              <a:srgbClr val="66CCFF"/>
            </a:solidFill>
            <a:ln w="1270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a:solidFill>
                    <a:schemeClr val="tx1"/>
                  </a:solidFill>
                  <a:latin typeface="宋体" pitchFamily="2" charset="-122"/>
                  <a:ea typeface="宋体" pitchFamily="2" charset="-122"/>
                </a:rPr>
                <a:t>重要性标准</a:t>
              </a:r>
            </a:p>
          </p:txBody>
        </p:sp>
        <p:sp>
          <p:nvSpPr>
            <p:cNvPr id="82978" name="Rectangle 34"/>
            <p:cNvSpPr>
              <a:spLocks noChangeArrowheads="1"/>
            </p:cNvSpPr>
            <p:nvPr/>
          </p:nvSpPr>
          <p:spPr bwMode="auto">
            <a:xfrm>
              <a:off x="2162" y="1260"/>
              <a:ext cx="175" cy="925"/>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A3D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a:solidFill>
                    <a:schemeClr val="tx1"/>
                  </a:solidFill>
                  <a:latin typeface="Tahoma" pitchFamily="34" charset="0"/>
                  <a:ea typeface="宋体" pitchFamily="2" charset="-122"/>
                </a:rPr>
                <a:t>损</a:t>
              </a:r>
            </a:p>
            <a:p>
              <a:pPr eaLnBrk="1" hangingPunct="1">
                <a:buSzTx/>
              </a:pPr>
              <a:r>
                <a:rPr kumimoji="1" lang="zh-CN" altLang="en-US">
                  <a:solidFill>
                    <a:schemeClr val="tx1"/>
                  </a:solidFill>
                  <a:latin typeface="Tahoma" pitchFamily="34" charset="0"/>
                  <a:ea typeface="宋体" pitchFamily="2" charset="-122"/>
                </a:rPr>
                <a:t>益</a:t>
              </a:r>
            </a:p>
            <a:p>
              <a:pPr eaLnBrk="1" hangingPunct="1">
                <a:buSzTx/>
              </a:pPr>
              <a:r>
                <a:rPr kumimoji="1" lang="zh-CN" altLang="en-US">
                  <a:solidFill>
                    <a:schemeClr val="tx1"/>
                  </a:solidFill>
                  <a:latin typeface="Tahoma" pitchFamily="34" charset="0"/>
                  <a:ea typeface="宋体" pitchFamily="2" charset="-122"/>
                </a:rPr>
                <a:t>表</a:t>
              </a:r>
            </a:p>
          </p:txBody>
        </p:sp>
        <p:sp>
          <p:nvSpPr>
            <p:cNvPr id="82979" name="Rectangle 35"/>
            <p:cNvSpPr>
              <a:spLocks noChangeArrowheads="1"/>
            </p:cNvSpPr>
            <p:nvPr/>
          </p:nvSpPr>
          <p:spPr bwMode="auto">
            <a:xfrm>
              <a:off x="2337" y="1491"/>
              <a:ext cx="804" cy="233"/>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收入</a:t>
              </a:r>
            </a:p>
          </p:txBody>
        </p:sp>
        <p:sp>
          <p:nvSpPr>
            <p:cNvPr id="82980" name="Rectangle 36"/>
            <p:cNvSpPr>
              <a:spLocks noChangeArrowheads="1"/>
            </p:cNvSpPr>
            <p:nvPr/>
          </p:nvSpPr>
          <p:spPr bwMode="auto">
            <a:xfrm>
              <a:off x="2337" y="1721"/>
              <a:ext cx="802"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管理费用</a:t>
              </a:r>
            </a:p>
          </p:txBody>
        </p:sp>
        <p:sp>
          <p:nvSpPr>
            <p:cNvPr id="82981" name="Rectangle 37"/>
            <p:cNvSpPr>
              <a:spLocks noChangeArrowheads="1"/>
            </p:cNvSpPr>
            <p:nvPr/>
          </p:nvSpPr>
          <p:spPr bwMode="auto">
            <a:xfrm>
              <a:off x="3141" y="1491"/>
              <a:ext cx="731" cy="233"/>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差异额</a:t>
              </a:r>
            </a:p>
          </p:txBody>
        </p:sp>
        <p:sp>
          <p:nvSpPr>
            <p:cNvPr id="82982" name="Rectangle 38"/>
            <p:cNvSpPr>
              <a:spLocks noChangeArrowheads="1"/>
            </p:cNvSpPr>
            <p:nvPr/>
          </p:nvSpPr>
          <p:spPr bwMode="auto">
            <a:xfrm>
              <a:off x="3141" y="1721"/>
              <a:ext cx="731"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差异额、</a:t>
              </a:r>
            </a:p>
            <a:p>
              <a:pPr algn="l" eaLnBrk="1" hangingPunct="1">
                <a:buSzTx/>
              </a:pPr>
              <a:r>
                <a:rPr kumimoji="1" lang="zh-CN" altLang="en-US" b="0">
                  <a:solidFill>
                    <a:schemeClr val="tx1"/>
                  </a:solidFill>
                  <a:latin typeface="宋体" pitchFamily="2" charset="-122"/>
                  <a:ea typeface="宋体" pitchFamily="2" charset="-122"/>
                </a:rPr>
                <a:t>差异率</a:t>
              </a:r>
            </a:p>
          </p:txBody>
        </p:sp>
        <p:sp>
          <p:nvSpPr>
            <p:cNvPr id="82983" name="Rectangle 39"/>
            <p:cNvSpPr>
              <a:spLocks noChangeArrowheads="1"/>
            </p:cNvSpPr>
            <p:nvPr/>
          </p:nvSpPr>
          <p:spPr bwMode="auto">
            <a:xfrm>
              <a:off x="2337" y="1957"/>
              <a:ext cx="802" cy="234"/>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en-US" altLang="zh-CN" b="0">
                  <a:solidFill>
                    <a:schemeClr val="tx1"/>
                  </a:solidFill>
                  <a:latin typeface="Times New Roman" pitchFamily="18" charset="0"/>
                  <a:ea typeface="宋体" pitchFamily="2" charset="-122"/>
                </a:rPr>
                <a:t>……</a:t>
              </a:r>
              <a:endParaRPr kumimoji="1" lang="en-US" altLang="zh-CN" b="0">
                <a:solidFill>
                  <a:schemeClr val="tx1"/>
                </a:solidFill>
                <a:latin typeface="宋体" pitchFamily="2" charset="-122"/>
                <a:ea typeface="宋体" pitchFamily="2" charset="-122"/>
              </a:endParaRPr>
            </a:p>
          </p:txBody>
        </p:sp>
        <p:sp>
          <p:nvSpPr>
            <p:cNvPr id="82984" name="Rectangle 40"/>
            <p:cNvSpPr>
              <a:spLocks noChangeArrowheads="1"/>
            </p:cNvSpPr>
            <p:nvPr/>
          </p:nvSpPr>
          <p:spPr bwMode="auto">
            <a:xfrm>
              <a:off x="3141" y="1957"/>
              <a:ext cx="731" cy="234"/>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差异额</a:t>
              </a:r>
            </a:p>
          </p:txBody>
        </p:sp>
        <p:sp>
          <p:nvSpPr>
            <p:cNvPr id="82985" name="Rectangle 41"/>
            <p:cNvSpPr>
              <a:spLocks noChangeArrowheads="1"/>
            </p:cNvSpPr>
            <p:nvPr/>
          </p:nvSpPr>
          <p:spPr bwMode="auto">
            <a:xfrm>
              <a:off x="2337" y="2185"/>
              <a:ext cx="804"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长期投资</a:t>
              </a:r>
            </a:p>
          </p:txBody>
        </p:sp>
        <p:sp>
          <p:nvSpPr>
            <p:cNvPr id="82986" name="Rectangle 42"/>
            <p:cNvSpPr>
              <a:spLocks noChangeArrowheads="1"/>
            </p:cNvSpPr>
            <p:nvPr/>
          </p:nvSpPr>
          <p:spPr bwMode="auto">
            <a:xfrm>
              <a:off x="2337" y="2421"/>
              <a:ext cx="804" cy="522"/>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固定资产原价</a:t>
              </a:r>
            </a:p>
          </p:txBody>
        </p:sp>
        <p:sp>
          <p:nvSpPr>
            <p:cNvPr id="82987" name="Rectangle 43"/>
            <p:cNvSpPr>
              <a:spLocks noChangeArrowheads="1"/>
            </p:cNvSpPr>
            <p:nvPr/>
          </p:nvSpPr>
          <p:spPr bwMode="auto">
            <a:xfrm>
              <a:off x="3141" y="2185"/>
              <a:ext cx="731"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差异额</a:t>
              </a:r>
            </a:p>
          </p:txBody>
        </p:sp>
        <p:sp>
          <p:nvSpPr>
            <p:cNvPr id="82988" name="Rectangle 44"/>
            <p:cNvSpPr>
              <a:spLocks noChangeArrowheads="1"/>
            </p:cNvSpPr>
            <p:nvPr/>
          </p:nvSpPr>
          <p:spPr bwMode="auto">
            <a:xfrm>
              <a:off x="3141" y="2421"/>
              <a:ext cx="731" cy="522"/>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差异额</a:t>
              </a:r>
            </a:p>
          </p:txBody>
        </p:sp>
        <p:sp>
          <p:nvSpPr>
            <p:cNvPr id="82989" name="Rectangle 45"/>
            <p:cNvSpPr>
              <a:spLocks noChangeArrowheads="1"/>
            </p:cNvSpPr>
            <p:nvPr/>
          </p:nvSpPr>
          <p:spPr bwMode="auto">
            <a:xfrm>
              <a:off x="2337" y="2936"/>
              <a:ext cx="804"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在建工程</a:t>
              </a:r>
            </a:p>
          </p:txBody>
        </p:sp>
        <p:sp>
          <p:nvSpPr>
            <p:cNvPr id="82990" name="Rectangle 46"/>
            <p:cNvSpPr>
              <a:spLocks noChangeArrowheads="1"/>
            </p:cNvSpPr>
            <p:nvPr/>
          </p:nvSpPr>
          <p:spPr bwMode="auto">
            <a:xfrm>
              <a:off x="3141" y="2936"/>
              <a:ext cx="731"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差异额</a:t>
              </a:r>
            </a:p>
          </p:txBody>
        </p:sp>
        <p:sp>
          <p:nvSpPr>
            <p:cNvPr id="82991" name="Rectangle 47"/>
            <p:cNvSpPr>
              <a:spLocks noChangeArrowheads="1"/>
            </p:cNvSpPr>
            <p:nvPr/>
          </p:nvSpPr>
          <p:spPr bwMode="auto">
            <a:xfrm>
              <a:off x="3872" y="838"/>
              <a:ext cx="730" cy="422"/>
            </a:xfrm>
            <a:prstGeom prst="rect">
              <a:avLst/>
            </a:prstGeom>
            <a:solidFill>
              <a:srgbClr val="66CCFF"/>
            </a:solidFill>
            <a:ln w="12700">
              <a:solidFill>
                <a:schemeClr val="folHlink"/>
              </a:solidFill>
              <a:miter lim="800000"/>
              <a:headEnd/>
              <a:tailEnd/>
            </a:ln>
            <a:effectLst/>
            <a:extLst>
              <a:ext uri="{AF507438-7753-43E0-B8FC-AC1667EBCBE1}">
                <a14:hiddenEffects xmlns:a14="http://schemas.microsoft.com/office/drawing/2010/main">
                  <a:effectLst>
                    <a:outerShdw dist="107763" dir="18900000" algn="ctr" rotWithShape="0">
                      <a:schemeClr val="tx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a:solidFill>
                    <a:schemeClr val="tx1"/>
                  </a:solidFill>
                  <a:latin typeface="宋体" pitchFamily="2" charset="-122"/>
                  <a:ea typeface="宋体" pitchFamily="2" charset="-122"/>
                </a:rPr>
                <a:t>分析方法</a:t>
              </a:r>
            </a:p>
          </p:txBody>
        </p:sp>
        <p:sp>
          <p:nvSpPr>
            <p:cNvPr id="82992" name="Rectangle 48"/>
            <p:cNvSpPr>
              <a:spLocks noChangeArrowheads="1"/>
            </p:cNvSpPr>
            <p:nvPr/>
          </p:nvSpPr>
          <p:spPr bwMode="auto">
            <a:xfrm>
              <a:off x="3872" y="1260"/>
              <a:ext cx="730"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定性分析</a:t>
              </a:r>
            </a:p>
          </p:txBody>
        </p:sp>
        <p:sp>
          <p:nvSpPr>
            <p:cNvPr id="82993" name="Rectangle 49"/>
            <p:cNvSpPr>
              <a:spLocks noChangeArrowheads="1"/>
            </p:cNvSpPr>
            <p:nvPr/>
          </p:nvSpPr>
          <p:spPr bwMode="auto">
            <a:xfrm>
              <a:off x="3872" y="1491"/>
              <a:ext cx="730" cy="233"/>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定量</a:t>
              </a:r>
              <a:r>
                <a:rPr kumimoji="1" lang="en-US" altLang="zh-CN" b="0">
                  <a:solidFill>
                    <a:schemeClr val="tx1"/>
                  </a:solidFill>
                  <a:latin typeface="宋体" pitchFamily="2" charset="-122"/>
                  <a:ea typeface="宋体" pitchFamily="2" charset="-122"/>
                </a:rPr>
                <a:t>/</a:t>
              </a:r>
              <a:r>
                <a:rPr kumimoji="1" lang="zh-CN" altLang="en-US" b="0">
                  <a:solidFill>
                    <a:schemeClr val="tx1"/>
                  </a:solidFill>
                  <a:latin typeface="宋体" pitchFamily="2" charset="-122"/>
                  <a:ea typeface="宋体" pitchFamily="2" charset="-122"/>
                </a:rPr>
                <a:t>定性</a:t>
              </a:r>
            </a:p>
          </p:txBody>
        </p:sp>
        <p:sp>
          <p:nvSpPr>
            <p:cNvPr id="82994" name="Rectangle 50"/>
            <p:cNvSpPr>
              <a:spLocks noChangeArrowheads="1"/>
            </p:cNvSpPr>
            <p:nvPr/>
          </p:nvSpPr>
          <p:spPr bwMode="auto">
            <a:xfrm>
              <a:off x="3872" y="1721"/>
              <a:ext cx="730"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定性</a:t>
              </a:r>
              <a:r>
                <a:rPr kumimoji="1" lang="en-US" altLang="zh-CN" b="0">
                  <a:solidFill>
                    <a:schemeClr val="tx1"/>
                  </a:solidFill>
                  <a:latin typeface="宋体" pitchFamily="2" charset="-122"/>
                  <a:ea typeface="宋体" pitchFamily="2" charset="-122"/>
                </a:rPr>
                <a:t>/</a:t>
              </a:r>
              <a:r>
                <a:rPr kumimoji="1" lang="zh-CN" altLang="en-US" b="0">
                  <a:solidFill>
                    <a:schemeClr val="tx1"/>
                  </a:solidFill>
                  <a:latin typeface="宋体" pitchFamily="2" charset="-122"/>
                  <a:ea typeface="宋体" pitchFamily="2" charset="-122"/>
                </a:rPr>
                <a:t>定量</a:t>
              </a:r>
            </a:p>
          </p:txBody>
        </p:sp>
        <p:sp>
          <p:nvSpPr>
            <p:cNvPr id="82995" name="Rectangle 51"/>
            <p:cNvSpPr>
              <a:spLocks noChangeArrowheads="1"/>
            </p:cNvSpPr>
            <p:nvPr/>
          </p:nvSpPr>
          <p:spPr bwMode="auto">
            <a:xfrm>
              <a:off x="3872" y="1957"/>
              <a:ext cx="730" cy="234"/>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定性</a:t>
              </a:r>
              <a:r>
                <a:rPr kumimoji="1" lang="en-US" altLang="zh-CN" b="0">
                  <a:solidFill>
                    <a:schemeClr val="tx1"/>
                  </a:solidFill>
                  <a:latin typeface="宋体" pitchFamily="2" charset="-122"/>
                  <a:ea typeface="宋体" pitchFamily="2" charset="-122"/>
                </a:rPr>
                <a:t>/</a:t>
              </a:r>
              <a:r>
                <a:rPr kumimoji="1" lang="zh-CN" altLang="en-US" b="0">
                  <a:solidFill>
                    <a:schemeClr val="tx1"/>
                  </a:solidFill>
                  <a:latin typeface="宋体" pitchFamily="2" charset="-122"/>
                  <a:ea typeface="宋体" pitchFamily="2" charset="-122"/>
                </a:rPr>
                <a:t>定量</a:t>
              </a:r>
            </a:p>
          </p:txBody>
        </p:sp>
        <p:sp>
          <p:nvSpPr>
            <p:cNvPr id="82996" name="Rectangle 52"/>
            <p:cNvSpPr>
              <a:spLocks noChangeArrowheads="1"/>
            </p:cNvSpPr>
            <p:nvPr/>
          </p:nvSpPr>
          <p:spPr bwMode="auto">
            <a:xfrm>
              <a:off x="3872" y="2185"/>
              <a:ext cx="730"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定性分析</a:t>
              </a:r>
            </a:p>
          </p:txBody>
        </p:sp>
        <p:sp>
          <p:nvSpPr>
            <p:cNvPr id="82997" name="Rectangle 53"/>
            <p:cNvSpPr>
              <a:spLocks noChangeArrowheads="1"/>
            </p:cNvSpPr>
            <p:nvPr/>
          </p:nvSpPr>
          <p:spPr bwMode="auto">
            <a:xfrm>
              <a:off x="3872" y="2421"/>
              <a:ext cx="730" cy="522"/>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定量分析</a:t>
              </a:r>
            </a:p>
          </p:txBody>
        </p:sp>
        <p:sp>
          <p:nvSpPr>
            <p:cNvPr id="82998" name="Rectangle 54"/>
            <p:cNvSpPr>
              <a:spLocks noChangeArrowheads="1"/>
            </p:cNvSpPr>
            <p:nvPr/>
          </p:nvSpPr>
          <p:spPr bwMode="auto">
            <a:xfrm>
              <a:off x="3872" y="2936"/>
              <a:ext cx="730"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定性定量</a:t>
              </a:r>
            </a:p>
          </p:txBody>
        </p:sp>
        <p:sp>
          <p:nvSpPr>
            <p:cNvPr id="82999" name="Rectangle 55"/>
            <p:cNvSpPr>
              <a:spLocks noChangeArrowheads="1"/>
            </p:cNvSpPr>
            <p:nvPr/>
          </p:nvSpPr>
          <p:spPr bwMode="auto">
            <a:xfrm>
              <a:off x="2342" y="1262"/>
              <a:ext cx="799" cy="229"/>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投资收益</a:t>
              </a:r>
            </a:p>
          </p:txBody>
        </p:sp>
        <p:sp>
          <p:nvSpPr>
            <p:cNvPr id="83000" name="Rectangle 56"/>
            <p:cNvSpPr>
              <a:spLocks noChangeArrowheads="1"/>
            </p:cNvSpPr>
            <p:nvPr/>
          </p:nvSpPr>
          <p:spPr bwMode="auto">
            <a:xfrm>
              <a:off x="2337" y="3160"/>
              <a:ext cx="804" cy="233"/>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en-US" altLang="zh-CN" b="0">
                  <a:solidFill>
                    <a:schemeClr val="tx1"/>
                  </a:solidFill>
                  <a:latin typeface="Times New Roman" pitchFamily="18" charset="0"/>
                  <a:ea typeface="宋体" pitchFamily="2" charset="-122"/>
                </a:rPr>
                <a:t>……</a:t>
              </a:r>
              <a:endParaRPr kumimoji="1" lang="en-US" altLang="zh-CN" b="0">
                <a:solidFill>
                  <a:schemeClr val="tx1"/>
                </a:solidFill>
                <a:latin typeface="宋体" pitchFamily="2" charset="-122"/>
                <a:ea typeface="宋体" pitchFamily="2" charset="-122"/>
              </a:endParaRPr>
            </a:p>
          </p:txBody>
        </p:sp>
        <p:sp>
          <p:nvSpPr>
            <p:cNvPr id="83001" name="Rectangle 57"/>
            <p:cNvSpPr>
              <a:spLocks noChangeArrowheads="1"/>
            </p:cNvSpPr>
            <p:nvPr/>
          </p:nvSpPr>
          <p:spPr bwMode="auto">
            <a:xfrm>
              <a:off x="3141" y="3160"/>
              <a:ext cx="731" cy="233"/>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差异率、</a:t>
              </a:r>
            </a:p>
            <a:p>
              <a:pPr algn="l" eaLnBrk="1" hangingPunct="1">
                <a:buSzTx/>
              </a:pPr>
              <a:r>
                <a:rPr kumimoji="1" lang="zh-CN" altLang="en-US" b="0">
                  <a:solidFill>
                    <a:schemeClr val="tx1"/>
                  </a:solidFill>
                  <a:latin typeface="宋体" pitchFamily="2" charset="-122"/>
                  <a:ea typeface="宋体" pitchFamily="2" charset="-122"/>
                </a:rPr>
                <a:t>差异趋势</a:t>
              </a:r>
            </a:p>
          </p:txBody>
        </p:sp>
        <p:sp>
          <p:nvSpPr>
            <p:cNvPr id="83002" name="Rectangle 58"/>
            <p:cNvSpPr>
              <a:spLocks noChangeArrowheads="1"/>
            </p:cNvSpPr>
            <p:nvPr/>
          </p:nvSpPr>
          <p:spPr bwMode="auto">
            <a:xfrm>
              <a:off x="3872" y="3160"/>
              <a:ext cx="730" cy="233"/>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定量</a:t>
              </a:r>
              <a:r>
                <a:rPr kumimoji="1" lang="en-US" altLang="zh-CN" b="0">
                  <a:solidFill>
                    <a:schemeClr val="tx1"/>
                  </a:solidFill>
                  <a:latin typeface="宋体" pitchFamily="2" charset="-122"/>
                  <a:ea typeface="宋体" pitchFamily="2" charset="-122"/>
                </a:rPr>
                <a:t>/</a:t>
              </a:r>
              <a:r>
                <a:rPr kumimoji="1" lang="zh-CN" altLang="en-US" b="0">
                  <a:solidFill>
                    <a:schemeClr val="tx1"/>
                  </a:solidFill>
                  <a:latin typeface="宋体" pitchFamily="2" charset="-122"/>
                  <a:ea typeface="宋体" pitchFamily="2" charset="-122"/>
                </a:rPr>
                <a:t>定性</a:t>
              </a:r>
            </a:p>
          </p:txBody>
        </p:sp>
        <p:sp>
          <p:nvSpPr>
            <p:cNvPr id="83003" name="Rectangle 59"/>
            <p:cNvSpPr>
              <a:spLocks noChangeArrowheads="1"/>
            </p:cNvSpPr>
            <p:nvPr/>
          </p:nvSpPr>
          <p:spPr bwMode="auto">
            <a:xfrm>
              <a:off x="2162" y="2185"/>
              <a:ext cx="175" cy="1219"/>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A3D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a:solidFill>
                    <a:schemeClr val="tx1"/>
                  </a:solidFill>
                  <a:latin typeface="Tahoma" pitchFamily="34" charset="0"/>
                  <a:ea typeface="宋体" pitchFamily="2" charset="-122"/>
                </a:rPr>
                <a:t>资</a:t>
              </a:r>
            </a:p>
            <a:p>
              <a:pPr eaLnBrk="1" hangingPunct="1">
                <a:buSzTx/>
              </a:pPr>
              <a:r>
                <a:rPr kumimoji="1" lang="zh-CN" altLang="en-US">
                  <a:solidFill>
                    <a:schemeClr val="tx1"/>
                  </a:solidFill>
                  <a:latin typeface="Tahoma" pitchFamily="34" charset="0"/>
                  <a:ea typeface="宋体" pitchFamily="2" charset="-122"/>
                </a:rPr>
                <a:t>产</a:t>
              </a:r>
            </a:p>
            <a:p>
              <a:pPr eaLnBrk="1" hangingPunct="1">
                <a:buSzTx/>
              </a:pPr>
              <a:r>
                <a:rPr kumimoji="1" lang="zh-CN" altLang="en-US">
                  <a:solidFill>
                    <a:schemeClr val="tx1"/>
                  </a:solidFill>
                  <a:latin typeface="Tahoma" pitchFamily="34" charset="0"/>
                  <a:ea typeface="宋体" pitchFamily="2" charset="-122"/>
                </a:rPr>
                <a:t>负</a:t>
              </a:r>
            </a:p>
            <a:p>
              <a:pPr eaLnBrk="1" hangingPunct="1">
                <a:buSzTx/>
              </a:pPr>
              <a:r>
                <a:rPr kumimoji="1" lang="zh-CN" altLang="en-US">
                  <a:solidFill>
                    <a:schemeClr val="tx1"/>
                  </a:solidFill>
                  <a:latin typeface="Tahoma" pitchFamily="34" charset="0"/>
                  <a:ea typeface="宋体" pitchFamily="2" charset="-122"/>
                </a:rPr>
                <a:t>债</a:t>
              </a:r>
            </a:p>
            <a:p>
              <a:pPr eaLnBrk="1" hangingPunct="1">
                <a:buSzTx/>
              </a:pPr>
              <a:r>
                <a:rPr kumimoji="1" lang="zh-CN" altLang="en-US">
                  <a:solidFill>
                    <a:schemeClr val="tx1"/>
                  </a:solidFill>
                  <a:latin typeface="Tahoma" pitchFamily="34" charset="0"/>
                  <a:ea typeface="宋体" pitchFamily="2" charset="-122"/>
                </a:rPr>
                <a:t>表</a:t>
              </a:r>
            </a:p>
          </p:txBody>
        </p:sp>
        <p:sp>
          <p:nvSpPr>
            <p:cNvPr id="83004" name="Rectangle 60"/>
            <p:cNvSpPr>
              <a:spLocks noChangeArrowheads="1"/>
            </p:cNvSpPr>
            <p:nvPr/>
          </p:nvSpPr>
          <p:spPr bwMode="auto">
            <a:xfrm>
              <a:off x="2343" y="3393"/>
              <a:ext cx="798"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现金收入</a:t>
              </a:r>
            </a:p>
          </p:txBody>
        </p:sp>
        <p:sp>
          <p:nvSpPr>
            <p:cNvPr id="83005" name="Rectangle 61"/>
            <p:cNvSpPr>
              <a:spLocks noChangeArrowheads="1"/>
            </p:cNvSpPr>
            <p:nvPr/>
          </p:nvSpPr>
          <p:spPr bwMode="auto">
            <a:xfrm>
              <a:off x="3141" y="3393"/>
              <a:ext cx="730"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差异额</a:t>
              </a:r>
            </a:p>
          </p:txBody>
        </p:sp>
        <p:sp>
          <p:nvSpPr>
            <p:cNvPr id="83006" name="Rectangle 62"/>
            <p:cNvSpPr>
              <a:spLocks noChangeArrowheads="1"/>
            </p:cNvSpPr>
            <p:nvPr/>
          </p:nvSpPr>
          <p:spPr bwMode="auto">
            <a:xfrm>
              <a:off x="2343" y="3629"/>
              <a:ext cx="798" cy="232"/>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现金支出</a:t>
              </a:r>
            </a:p>
          </p:txBody>
        </p:sp>
        <p:sp>
          <p:nvSpPr>
            <p:cNvPr id="83007" name="Rectangle 63"/>
            <p:cNvSpPr>
              <a:spLocks noChangeArrowheads="1"/>
            </p:cNvSpPr>
            <p:nvPr/>
          </p:nvSpPr>
          <p:spPr bwMode="auto">
            <a:xfrm>
              <a:off x="3141" y="3629"/>
              <a:ext cx="730" cy="232"/>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差异额</a:t>
              </a:r>
            </a:p>
          </p:txBody>
        </p:sp>
        <p:sp>
          <p:nvSpPr>
            <p:cNvPr id="83008" name="Rectangle 64"/>
            <p:cNvSpPr>
              <a:spLocks noChangeArrowheads="1"/>
            </p:cNvSpPr>
            <p:nvPr/>
          </p:nvSpPr>
          <p:spPr bwMode="auto">
            <a:xfrm>
              <a:off x="3871" y="3393"/>
              <a:ext cx="731" cy="231"/>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定量</a:t>
              </a:r>
              <a:r>
                <a:rPr kumimoji="1" lang="en-US" altLang="zh-CN" b="0">
                  <a:solidFill>
                    <a:schemeClr val="tx1"/>
                  </a:solidFill>
                  <a:latin typeface="宋体" pitchFamily="2" charset="-122"/>
                  <a:ea typeface="宋体" pitchFamily="2" charset="-122"/>
                </a:rPr>
                <a:t>/</a:t>
              </a:r>
              <a:r>
                <a:rPr kumimoji="1" lang="zh-CN" altLang="en-US" b="0">
                  <a:solidFill>
                    <a:schemeClr val="tx1"/>
                  </a:solidFill>
                  <a:latin typeface="宋体" pitchFamily="2" charset="-122"/>
                  <a:ea typeface="宋体" pitchFamily="2" charset="-122"/>
                </a:rPr>
                <a:t>定性</a:t>
              </a:r>
            </a:p>
          </p:txBody>
        </p:sp>
        <p:sp>
          <p:nvSpPr>
            <p:cNvPr id="83009" name="Rectangle 65"/>
            <p:cNvSpPr>
              <a:spLocks noChangeArrowheads="1"/>
            </p:cNvSpPr>
            <p:nvPr/>
          </p:nvSpPr>
          <p:spPr bwMode="auto">
            <a:xfrm>
              <a:off x="3871" y="3629"/>
              <a:ext cx="731" cy="232"/>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定性分析</a:t>
              </a:r>
            </a:p>
          </p:txBody>
        </p:sp>
        <p:sp>
          <p:nvSpPr>
            <p:cNvPr id="83010" name="Rectangle 66"/>
            <p:cNvSpPr>
              <a:spLocks noChangeArrowheads="1"/>
            </p:cNvSpPr>
            <p:nvPr/>
          </p:nvSpPr>
          <p:spPr bwMode="auto">
            <a:xfrm>
              <a:off x="2167" y="3403"/>
              <a:ext cx="176" cy="693"/>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A3D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buSzTx/>
              </a:pPr>
              <a:r>
                <a:rPr kumimoji="1" lang="zh-CN" altLang="en-US">
                  <a:solidFill>
                    <a:schemeClr val="tx1"/>
                  </a:solidFill>
                  <a:latin typeface="Tahoma" pitchFamily="34" charset="0"/>
                  <a:ea typeface="宋体" pitchFamily="2" charset="-122"/>
                </a:rPr>
                <a:t>现</a:t>
              </a:r>
            </a:p>
            <a:p>
              <a:pPr eaLnBrk="1" hangingPunct="1">
                <a:buSzTx/>
              </a:pPr>
              <a:r>
                <a:rPr kumimoji="1" lang="zh-CN" altLang="en-US">
                  <a:solidFill>
                    <a:schemeClr val="tx1"/>
                  </a:solidFill>
                  <a:latin typeface="Tahoma" pitchFamily="34" charset="0"/>
                  <a:ea typeface="宋体" pitchFamily="2" charset="-122"/>
                </a:rPr>
                <a:t>金</a:t>
              </a:r>
            </a:p>
            <a:p>
              <a:pPr eaLnBrk="1" hangingPunct="1">
                <a:buSzTx/>
              </a:pPr>
              <a:r>
                <a:rPr kumimoji="1" lang="zh-CN" altLang="en-US">
                  <a:solidFill>
                    <a:schemeClr val="tx1"/>
                  </a:solidFill>
                  <a:latin typeface="Tahoma" pitchFamily="34" charset="0"/>
                  <a:ea typeface="宋体" pitchFamily="2" charset="-122"/>
                </a:rPr>
                <a:t>预</a:t>
              </a:r>
            </a:p>
            <a:p>
              <a:pPr eaLnBrk="1" hangingPunct="1">
                <a:buSzTx/>
              </a:pPr>
              <a:r>
                <a:rPr kumimoji="1" lang="zh-CN" altLang="en-US">
                  <a:solidFill>
                    <a:schemeClr val="tx1"/>
                  </a:solidFill>
                  <a:latin typeface="Tahoma" pitchFamily="34" charset="0"/>
                  <a:ea typeface="宋体" pitchFamily="2" charset="-122"/>
                </a:rPr>
                <a:t>算</a:t>
              </a:r>
            </a:p>
          </p:txBody>
        </p:sp>
        <p:sp>
          <p:nvSpPr>
            <p:cNvPr id="83011" name="Rectangle 67"/>
            <p:cNvSpPr>
              <a:spLocks noChangeArrowheads="1"/>
            </p:cNvSpPr>
            <p:nvPr/>
          </p:nvSpPr>
          <p:spPr bwMode="auto">
            <a:xfrm>
              <a:off x="4602" y="3863"/>
              <a:ext cx="1116" cy="233"/>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所有部门</a:t>
              </a:r>
            </a:p>
          </p:txBody>
        </p:sp>
        <p:sp>
          <p:nvSpPr>
            <p:cNvPr id="83012" name="Rectangle 68"/>
            <p:cNvSpPr>
              <a:spLocks noChangeArrowheads="1"/>
            </p:cNvSpPr>
            <p:nvPr/>
          </p:nvSpPr>
          <p:spPr bwMode="auto">
            <a:xfrm>
              <a:off x="2343" y="3863"/>
              <a:ext cx="796" cy="233"/>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en-US" altLang="zh-CN" b="0">
                  <a:solidFill>
                    <a:schemeClr val="tx1"/>
                  </a:solidFill>
                  <a:latin typeface="Times New Roman" pitchFamily="18" charset="0"/>
                  <a:ea typeface="宋体" pitchFamily="2" charset="-122"/>
                </a:rPr>
                <a:t>……</a:t>
              </a:r>
              <a:endParaRPr kumimoji="1" lang="en-US" altLang="zh-CN" b="0">
                <a:solidFill>
                  <a:schemeClr val="tx1"/>
                </a:solidFill>
                <a:latin typeface="宋体" pitchFamily="2" charset="-122"/>
                <a:ea typeface="宋体" pitchFamily="2" charset="-122"/>
              </a:endParaRPr>
            </a:p>
          </p:txBody>
        </p:sp>
        <p:sp>
          <p:nvSpPr>
            <p:cNvPr id="83013" name="Rectangle 69"/>
            <p:cNvSpPr>
              <a:spLocks noChangeArrowheads="1"/>
            </p:cNvSpPr>
            <p:nvPr/>
          </p:nvSpPr>
          <p:spPr bwMode="auto">
            <a:xfrm>
              <a:off x="3139" y="3863"/>
              <a:ext cx="730" cy="233"/>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差异额</a:t>
              </a:r>
            </a:p>
          </p:txBody>
        </p:sp>
        <p:sp>
          <p:nvSpPr>
            <p:cNvPr id="83014" name="Rectangle 70"/>
            <p:cNvSpPr>
              <a:spLocks noChangeArrowheads="1"/>
            </p:cNvSpPr>
            <p:nvPr/>
          </p:nvSpPr>
          <p:spPr bwMode="auto">
            <a:xfrm>
              <a:off x="3869" y="3863"/>
              <a:ext cx="731" cy="233"/>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E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b="0">
                  <a:solidFill>
                    <a:schemeClr val="tx1"/>
                  </a:solidFill>
                  <a:latin typeface="宋体" pitchFamily="2" charset="-122"/>
                  <a:ea typeface="宋体" pitchFamily="2" charset="-122"/>
                </a:rPr>
                <a:t>定性分析</a:t>
              </a:r>
            </a:p>
          </p:txBody>
        </p:sp>
      </p:grpSp>
      <p:sp>
        <p:nvSpPr>
          <p:cNvPr id="82952" name="Text Box 71"/>
          <p:cNvSpPr txBox="1">
            <a:spLocks noChangeArrowheads="1"/>
          </p:cNvSpPr>
          <p:nvPr/>
        </p:nvSpPr>
        <p:spPr bwMode="auto">
          <a:xfrm>
            <a:off x="3529013" y="881063"/>
            <a:ext cx="5416550" cy="449262"/>
          </a:xfrm>
          <a:prstGeom prst="rect">
            <a:avLst/>
          </a:prstGeom>
          <a:noFill/>
          <a:ln>
            <a:noFill/>
          </a:ln>
          <a:effectLst/>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25400">
                <a:solidFill>
                  <a:srgbClr val="C0C0C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lnSpc>
                <a:spcPct val="130000"/>
              </a:lnSpc>
              <a:spcBef>
                <a:spcPct val="50000"/>
              </a:spcBef>
              <a:buSzTx/>
            </a:pPr>
            <a:r>
              <a:rPr kumimoji="1" lang="en-US" altLang="zh-CN" sz="1800">
                <a:solidFill>
                  <a:schemeClr val="tx1"/>
                </a:solidFill>
                <a:latin typeface="Times New Roman" pitchFamily="18" charset="0"/>
                <a:ea typeface="宋体" pitchFamily="2" charset="-122"/>
              </a:rPr>
              <a:t>XX</a:t>
            </a:r>
            <a:r>
              <a:rPr kumimoji="1" lang="zh-CN" altLang="en-US" sz="1800">
                <a:solidFill>
                  <a:schemeClr val="tx1"/>
                </a:solidFill>
                <a:latin typeface="Times New Roman" pitchFamily="18" charset="0"/>
                <a:ea typeface="宋体" pitchFamily="2" charset="-122"/>
              </a:rPr>
              <a:t>本部预算差异分析示例</a:t>
            </a:r>
          </a:p>
        </p:txBody>
      </p:sp>
      <p:sp>
        <p:nvSpPr>
          <p:cNvPr id="82953" name="Rectangle 72"/>
          <p:cNvSpPr>
            <a:spLocks noChangeArrowheads="1"/>
          </p:cNvSpPr>
          <p:nvPr/>
        </p:nvSpPr>
        <p:spPr bwMode="auto">
          <a:xfrm>
            <a:off x="160338" y="79375"/>
            <a:ext cx="8802687" cy="86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rgbClr val="3A4972"/>
                </a:solidFill>
                <a:ea typeface="宋体" pitchFamily="2" charset="-122"/>
              </a:rPr>
              <a:t>4.2 </a:t>
            </a:r>
            <a:r>
              <a:rPr lang="zh-CN" altLang="en-GB" sz="2400">
                <a:solidFill>
                  <a:srgbClr val="3A4972"/>
                </a:solidFill>
                <a:ea typeface="宋体" pitchFamily="2" charset="-122"/>
              </a:rPr>
              <a:t>预算编制的基本流程（续）</a:t>
            </a:r>
            <a:r>
              <a:rPr lang="en-GB" altLang="zh-CN" sz="2400">
                <a:solidFill>
                  <a:srgbClr val="3A4972"/>
                </a:solidFill>
                <a:ea typeface="宋体" pitchFamily="2" charset="-122"/>
              </a:rPr>
              <a:t>– </a:t>
            </a:r>
            <a:r>
              <a:rPr lang="zh-CN" altLang="en-GB" sz="2400">
                <a:solidFill>
                  <a:srgbClr val="3A4972"/>
                </a:solidFill>
                <a:ea typeface="宋体" pitchFamily="2" charset="-122"/>
              </a:rPr>
              <a:t>执行、监控和调整</a:t>
            </a:r>
          </a:p>
        </p:txBody>
      </p:sp>
      <p:sp>
        <p:nvSpPr>
          <p:cNvPr id="82954" name="Line 73"/>
          <p:cNvSpPr>
            <a:spLocks noChangeShapeType="1"/>
          </p:cNvSpPr>
          <p:nvPr/>
        </p:nvSpPr>
        <p:spPr bwMode="blackWhite">
          <a:xfrm>
            <a:off x="0" y="7874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pSp>
        <p:nvGrpSpPr>
          <p:cNvPr id="82955" name="Group 74"/>
          <p:cNvGrpSpPr>
            <a:grpSpLocks/>
          </p:cNvGrpSpPr>
          <p:nvPr/>
        </p:nvGrpSpPr>
        <p:grpSpPr bwMode="auto">
          <a:xfrm>
            <a:off x="5589588" y="430213"/>
            <a:ext cx="3287712" cy="298450"/>
            <a:chOff x="3521" y="271"/>
            <a:chExt cx="2071" cy="188"/>
          </a:xfrm>
        </p:grpSpPr>
        <p:sp>
          <p:nvSpPr>
            <p:cNvPr id="82956" name="Rectangle 75"/>
            <p:cNvSpPr>
              <a:spLocks noChangeArrowheads="1"/>
            </p:cNvSpPr>
            <p:nvPr/>
          </p:nvSpPr>
          <p:spPr bwMode="auto">
            <a:xfrm>
              <a:off x="3521"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82957" name="Rectangle 76"/>
            <p:cNvSpPr>
              <a:spLocks noChangeArrowheads="1"/>
            </p:cNvSpPr>
            <p:nvPr/>
          </p:nvSpPr>
          <p:spPr bwMode="auto">
            <a:xfrm>
              <a:off x="4624" y="278"/>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82958" name="AutoShape 77"/>
            <p:cNvSpPr>
              <a:spLocks noChangeArrowheads="1"/>
            </p:cNvSpPr>
            <p:nvPr/>
          </p:nvSpPr>
          <p:spPr bwMode="auto">
            <a:xfrm>
              <a:off x="3932"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959" name="AutoShape 78"/>
            <p:cNvSpPr>
              <a:spLocks noChangeArrowheads="1"/>
            </p:cNvSpPr>
            <p:nvPr/>
          </p:nvSpPr>
          <p:spPr bwMode="auto">
            <a:xfrm>
              <a:off x="5047"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960" name="AutoShape 79"/>
            <p:cNvSpPr>
              <a:spLocks noChangeArrowheads="1"/>
            </p:cNvSpPr>
            <p:nvPr/>
          </p:nvSpPr>
          <p:spPr bwMode="auto">
            <a:xfrm>
              <a:off x="4490" y="345"/>
              <a:ext cx="136" cy="33"/>
            </a:xfrm>
            <a:custGeom>
              <a:avLst/>
              <a:gdLst>
                <a:gd name="T0" fmla="*/ 102 w 21600"/>
                <a:gd name="T1" fmla="*/ 0 h 21600"/>
                <a:gd name="T2" fmla="*/ 0 w 21600"/>
                <a:gd name="T3" fmla="*/ 17 h 21600"/>
                <a:gd name="T4" fmla="*/ 102 w 21600"/>
                <a:gd name="T5" fmla="*/ 33 h 21600"/>
                <a:gd name="T6" fmla="*/ 136 w 21600"/>
                <a:gd name="T7" fmla="*/ 17 h 21600"/>
                <a:gd name="T8" fmla="*/ 17694720 60000 65536"/>
                <a:gd name="T9" fmla="*/ 11796480 60000 65536"/>
                <a:gd name="T10" fmla="*/ 5898240 60000 65536"/>
                <a:gd name="T11" fmla="*/ 0 60000 65536"/>
                <a:gd name="T12" fmla="*/ 3335 w 21600"/>
                <a:gd name="T13" fmla="*/ 5236 h 21600"/>
                <a:gd name="T14" fmla="*/ 1890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961" name="Rectangle 80"/>
            <p:cNvSpPr>
              <a:spLocks noChangeArrowheads="1"/>
            </p:cNvSpPr>
            <p:nvPr/>
          </p:nvSpPr>
          <p:spPr bwMode="auto">
            <a:xfrm>
              <a:off x="4069"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82962" name="Rectangle 81"/>
            <p:cNvSpPr>
              <a:spLocks noChangeArrowheads="1"/>
            </p:cNvSpPr>
            <p:nvPr/>
          </p:nvSpPr>
          <p:spPr bwMode="auto">
            <a:xfrm>
              <a:off x="5184" y="278"/>
              <a:ext cx="408" cy="181"/>
            </a:xfrm>
            <a:prstGeom prst="rect">
              <a:avLst/>
            </a:prstGeom>
            <a:solidFill>
              <a:schemeClr val="accent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gr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灯片编号占位符 2"/>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3B42EB3B-1875-4C2E-A3D9-C55C996515F2}" type="slidenum">
              <a:rPr lang="en-GB" altLang="zh-CN" sz="1100" b="0">
                <a:solidFill>
                  <a:schemeClr val="bg2"/>
                </a:solidFill>
              </a:rPr>
              <a:pPr eaLnBrk="1" hangingPunct="1"/>
              <a:t>73</a:t>
            </a:fld>
            <a:endParaRPr lang="en-GB" altLang="zh-CN" sz="1100" b="0">
              <a:solidFill>
                <a:schemeClr val="bg2"/>
              </a:solidFill>
            </a:endParaRPr>
          </a:p>
        </p:txBody>
      </p:sp>
      <p:sp>
        <p:nvSpPr>
          <p:cNvPr id="83971" name="Rectangle 2"/>
          <p:cNvSpPr>
            <a:spLocks noGrp="1" noChangeArrowheads="1"/>
          </p:cNvSpPr>
          <p:nvPr>
            <p:ph type="title"/>
          </p:nvPr>
        </p:nvSpPr>
        <p:spPr>
          <a:xfrm>
            <a:off x="109538" y="836613"/>
            <a:ext cx="8805862" cy="388937"/>
          </a:xfrm>
        </p:spPr>
        <p:txBody>
          <a:bodyPr/>
          <a:lstStyle/>
          <a:p>
            <a:pPr eaLnBrk="1" hangingPunct="1"/>
            <a:r>
              <a:rPr lang="zh-CN" altLang="en-GB" sz="2000" b="1" smtClean="0">
                <a:ea typeface="宋体" pitchFamily="2" charset="-122"/>
              </a:rPr>
              <a:t>预算分析应从分析产生于预算差异的业务原因和动因入手</a:t>
            </a:r>
            <a:r>
              <a:rPr lang="en-GB" altLang="zh-CN" sz="2000" b="1" smtClean="0">
                <a:ea typeface="宋体" pitchFamily="2" charset="-122"/>
              </a:rPr>
              <a:t>, </a:t>
            </a:r>
            <a:r>
              <a:rPr lang="zh-CN" altLang="en-GB" sz="2000" b="1" smtClean="0">
                <a:ea typeface="宋体" pitchFamily="2" charset="-122"/>
              </a:rPr>
              <a:t>以收入分析为例</a:t>
            </a:r>
            <a:r>
              <a:rPr lang="en-GB" altLang="zh-CN" sz="2000" b="1" smtClean="0">
                <a:ea typeface="宋体" pitchFamily="2" charset="-122"/>
              </a:rPr>
              <a:t>…</a:t>
            </a:r>
          </a:p>
        </p:txBody>
      </p:sp>
      <p:sp>
        <p:nvSpPr>
          <p:cNvPr id="1145888" name="Rectangle 32"/>
          <p:cNvSpPr>
            <a:spLocks noChangeArrowheads="1"/>
          </p:cNvSpPr>
          <p:nvPr/>
        </p:nvSpPr>
        <p:spPr bwMode="auto">
          <a:xfrm>
            <a:off x="7829550" y="1257300"/>
            <a:ext cx="917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buSzTx/>
              <a:defRPr/>
            </a:pPr>
            <a:r>
              <a:rPr lang="zh-CN" altLang="en-GB" sz="1200" u="sng">
                <a:solidFill>
                  <a:schemeClr val="bg2"/>
                </a:solidFill>
                <a:effectLst>
                  <a:outerShdw blurRad="38100" dist="38100" dir="2700000" algn="tl">
                    <a:srgbClr val="C0C0C0"/>
                  </a:outerShdw>
                </a:effectLst>
                <a:latin typeface="Arial" charset="0"/>
                <a:ea typeface="宋体" pitchFamily="2" charset="-122"/>
                <a:cs typeface="Arial" charset="0"/>
              </a:rPr>
              <a:t>驱动因素举例</a:t>
            </a:r>
            <a:endParaRPr lang="en-GB" altLang="zh-CN" sz="1200" u="sng">
              <a:solidFill>
                <a:schemeClr val="bg2"/>
              </a:solidFill>
              <a:effectLst>
                <a:outerShdw blurRad="38100" dist="38100" dir="2700000" algn="tl">
                  <a:srgbClr val="C0C0C0"/>
                </a:outerShdw>
              </a:effectLst>
              <a:latin typeface="Arial" charset="0"/>
              <a:ea typeface="宋体" pitchFamily="2" charset="-122"/>
              <a:cs typeface="Arial" charset="0"/>
            </a:endParaRPr>
          </a:p>
        </p:txBody>
      </p:sp>
      <p:sp>
        <p:nvSpPr>
          <p:cNvPr id="83973" name="Rectangle 33"/>
          <p:cNvSpPr>
            <a:spLocks noChangeArrowheads="1"/>
          </p:cNvSpPr>
          <p:nvPr/>
        </p:nvSpPr>
        <p:spPr bwMode="auto">
          <a:xfrm>
            <a:off x="7639050" y="1787525"/>
            <a:ext cx="1371600" cy="108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119063" indent="-119063"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50000"/>
              </a:spcBef>
              <a:spcAft>
                <a:spcPct val="0"/>
              </a:spcAft>
              <a:buClr>
                <a:schemeClr val="hlink"/>
              </a:buClr>
              <a:buSzPct val="100000"/>
              <a:buFontTx/>
              <a:buChar char="•"/>
            </a:pPr>
            <a:r>
              <a:rPr lang="zh-CN" altLang="en-GB" sz="1200" b="0">
                <a:ea typeface="宋体" pitchFamily="2" charset="-122"/>
              </a:rPr>
              <a:t>每笔订单为收入带来的增长百分比</a:t>
            </a:r>
            <a:endParaRPr lang="en-GB" altLang="zh-CN" sz="1200" b="0">
              <a:ea typeface="宋体" pitchFamily="2" charset="-122"/>
            </a:endParaRPr>
          </a:p>
          <a:p>
            <a:pPr>
              <a:spcBef>
                <a:spcPct val="50000"/>
              </a:spcBef>
              <a:spcAft>
                <a:spcPct val="0"/>
              </a:spcAft>
              <a:buClr>
                <a:schemeClr val="hlink"/>
              </a:buClr>
              <a:buSzPct val="100000"/>
              <a:buFontTx/>
              <a:buChar char="•"/>
            </a:pPr>
            <a:r>
              <a:rPr lang="zh-CN" altLang="en-GB" sz="1200" b="0">
                <a:ea typeface="宋体" pitchFamily="2" charset="-122"/>
              </a:rPr>
              <a:t>通过百分比反映交易时间长短不同的客户，如第一年客户占</a:t>
            </a:r>
            <a:r>
              <a:rPr lang="en-GB" altLang="zh-CN" sz="1200" b="0">
                <a:ea typeface="宋体" pitchFamily="2" charset="-122"/>
              </a:rPr>
              <a:t>15%</a:t>
            </a:r>
            <a:endParaRPr lang="zh-CN" altLang="en-GB" sz="1200" b="0">
              <a:ea typeface="宋体" pitchFamily="2" charset="-122"/>
            </a:endParaRPr>
          </a:p>
        </p:txBody>
      </p:sp>
      <p:sp>
        <p:nvSpPr>
          <p:cNvPr id="83974" name="Rectangle 34"/>
          <p:cNvSpPr>
            <a:spLocks noChangeArrowheads="1"/>
          </p:cNvSpPr>
          <p:nvPr/>
        </p:nvSpPr>
        <p:spPr bwMode="auto">
          <a:xfrm>
            <a:off x="7639050" y="3162300"/>
            <a:ext cx="1371600" cy="7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119063" indent="-119063"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50000"/>
              </a:spcBef>
              <a:spcAft>
                <a:spcPct val="0"/>
              </a:spcAft>
              <a:buClr>
                <a:schemeClr val="hlink"/>
              </a:buClr>
              <a:buSzPct val="100000"/>
              <a:buFontTx/>
              <a:buChar char="•"/>
            </a:pPr>
            <a:r>
              <a:rPr lang="zh-CN" altLang="en-GB" sz="1200" b="0">
                <a:ea typeface="宋体" pitchFamily="2" charset="-122"/>
              </a:rPr>
              <a:t>新航线新品牌带来的收入增长百分比</a:t>
            </a:r>
            <a:endParaRPr lang="en-GB" altLang="zh-CN" sz="1200" b="0">
              <a:ea typeface="宋体" pitchFamily="2" charset="-122"/>
            </a:endParaRPr>
          </a:p>
          <a:p>
            <a:pPr>
              <a:spcBef>
                <a:spcPct val="50000"/>
              </a:spcBef>
              <a:spcAft>
                <a:spcPct val="0"/>
              </a:spcAft>
              <a:buClr>
                <a:schemeClr val="hlink"/>
              </a:buClr>
              <a:buSzPct val="100000"/>
              <a:buFontTx/>
              <a:buChar char="•"/>
            </a:pPr>
            <a:r>
              <a:rPr lang="zh-CN" altLang="en-GB" sz="1200" b="0">
                <a:ea typeface="宋体" pitchFamily="2" charset="-122"/>
              </a:rPr>
              <a:t>运费折扣所占百分比</a:t>
            </a:r>
            <a:endParaRPr lang="en-GB" altLang="zh-CN" sz="1200" b="0">
              <a:ea typeface="宋体" pitchFamily="2" charset="-122"/>
            </a:endParaRPr>
          </a:p>
        </p:txBody>
      </p:sp>
      <p:sp>
        <p:nvSpPr>
          <p:cNvPr id="83975" name="Rectangle 35"/>
          <p:cNvSpPr>
            <a:spLocks noChangeArrowheads="1"/>
          </p:cNvSpPr>
          <p:nvPr/>
        </p:nvSpPr>
        <p:spPr bwMode="auto">
          <a:xfrm>
            <a:off x="7639050" y="4967288"/>
            <a:ext cx="13716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119063" indent="-119063"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spcBef>
                <a:spcPct val="50000"/>
              </a:spcBef>
              <a:spcAft>
                <a:spcPct val="0"/>
              </a:spcAft>
              <a:buClr>
                <a:schemeClr val="hlink"/>
              </a:buClr>
              <a:buSzPct val="100000"/>
              <a:buFontTx/>
              <a:buChar char="•"/>
            </a:pPr>
            <a:r>
              <a:rPr lang="zh-CN" altLang="en-GB" sz="1200" b="0">
                <a:ea typeface="宋体" pitchFamily="2" charset="-122"/>
              </a:rPr>
              <a:t>新航线目的地产生的收入百分比</a:t>
            </a:r>
            <a:endParaRPr lang="en-GB" altLang="zh-CN" sz="1200" b="0">
              <a:ea typeface="宋体" pitchFamily="2" charset="-122"/>
            </a:endParaRPr>
          </a:p>
          <a:p>
            <a:pPr>
              <a:spcBef>
                <a:spcPct val="50000"/>
              </a:spcBef>
              <a:spcAft>
                <a:spcPct val="0"/>
              </a:spcAft>
              <a:buClr>
                <a:schemeClr val="hlink"/>
              </a:buClr>
              <a:buSzPct val="100000"/>
              <a:buFontTx/>
              <a:buChar char="•"/>
            </a:pPr>
            <a:r>
              <a:rPr lang="zh-CN" altLang="en-GB" sz="1200" b="0">
                <a:ea typeface="宋体" pitchFamily="2" charset="-122"/>
              </a:rPr>
              <a:t>每增加一艘新船舶带来的收入</a:t>
            </a:r>
            <a:endParaRPr lang="en-GB" altLang="zh-CN" sz="1200" b="0">
              <a:ea typeface="宋体" pitchFamily="2" charset="-122"/>
            </a:endParaRPr>
          </a:p>
          <a:p>
            <a:pPr>
              <a:spcBef>
                <a:spcPct val="50000"/>
              </a:spcBef>
              <a:spcAft>
                <a:spcPct val="0"/>
              </a:spcAft>
              <a:buClr>
                <a:schemeClr val="hlink"/>
              </a:buClr>
              <a:buSzPct val="100000"/>
              <a:buFontTx/>
              <a:buChar char="•"/>
            </a:pPr>
            <a:r>
              <a:rPr lang="zh-CN" altLang="en-GB" sz="1200" b="0">
                <a:ea typeface="宋体" pitchFamily="2" charset="-122"/>
              </a:rPr>
              <a:t>引入新船舶的数量</a:t>
            </a:r>
            <a:endParaRPr lang="en-GB" altLang="zh-CN" sz="1200" b="0">
              <a:ea typeface="宋体" pitchFamily="2" charset="-122"/>
            </a:endParaRPr>
          </a:p>
        </p:txBody>
      </p:sp>
      <p:grpSp>
        <p:nvGrpSpPr>
          <p:cNvPr id="83976" name="Group 69"/>
          <p:cNvGrpSpPr>
            <a:grpSpLocks/>
          </p:cNvGrpSpPr>
          <p:nvPr/>
        </p:nvGrpSpPr>
        <p:grpSpPr bwMode="auto">
          <a:xfrm>
            <a:off x="163513" y="1257300"/>
            <a:ext cx="7510462" cy="5295900"/>
            <a:chOff x="159" y="858"/>
            <a:chExt cx="4731" cy="3336"/>
          </a:xfrm>
        </p:grpSpPr>
        <p:sp>
          <p:nvSpPr>
            <p:cNvPr id="83987" name="Rectangle 3"/>
            <p:cNvSpPr>
              <a:spLocks noChangeArrowheads="1"/>
            </p:cNvSpPr>
            <p:nvPr/>
          </p:nvSpPr>
          <p:spPr bwMode="auto">
            <a:xfrm>
              <a:off x="159" y="2031"/>
              <a:ext cx="720" cy="263"/>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GB" sz="1600" b="0">
                  <a:solidFill>
                    <a:schemeClr val="bg2"/>
                  </a:solidFill>
                  <a:ea typeface="宋体" pitchFamily="2" charset="-122"/>
                </a:rPr>
                <a:t>收入增长</a:t>
              </a:r>
              <a:endParaRPr lang="en-US" altLang="zh-CN" sz="1600" b="0">
                <a:solidFill>
                  <a:schemeClr val="folHlink"/>
                </a:solidFill>
                <a:ea typeface="宋体" pitchFamily="2" charset="-122"/>
              </a:endParaRPr>
            </a:p>
          </p:txBody>
        </p:sp>
        <p:sp>
          <p:nvSpPr>
            <p:cNvPr id="83988" name="Rectangle 4"/>
            <p:cNvSpPr>
              <a:spLocks noChangeArrowheads="1"/>
            </p:cNvSpPr>
            <p:nvPr/>
          </p:nvSpPr>
          <p:spPr bwMode="auto">
            <a:xfrm>
              <a:off x="1222" y="1070"/>
              <a:ext cx="572" cy="356"/>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客户队伍</a:t>
              </a:r>
              <a:endParaRPr lang="en-GB" altLang="zh-CN" sz="1200" b="0">
                <a:ea typeface="宋体" pitchFamily="2" charset="-122"/>
              </a:endParaRPr>
            </a:p>
          </p:txBody>
        </p:sp>
        <p:sp>
          <p:nvSpPr>
            <p:cNvPr id="83989" name="Rectangle 5"/>
            <p:cNvSpPr>
              <a:spLocks noChangeArrowheads="1"/>
            </p:cNvSpPr>
            <p:nvPr/>
          </p:nvSpPr>
          <p:spPr bwMode="auto">
            <a:xfrm>
              <a:off x="1228" y="1980"/>
              <a:ext cx="572" cy="356"/>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wrap="none"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航线组合</a:t>
              </a:r>
            </a:p>
          </p:txBody>
        </p:sp>
        <p:sp>
          <p:nvSpPr>
            <p:cNvPr id="83990" name="Rectangle 6"/>
            <p:cNvSpPr>
              <a:spLocks noChangeArrowheads="1"/>
            </p:cNvSpPr>
            <p:nvPr/>
          </p:nvSpPr>
          <p:spPr bwMode="auto">
            <a:xfrm>
              <a:off x="1222" y="3129"/>
              <a:ext cx="656" cy="356"/>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航运吞吐量</a:t>
              </a:r>
              <a:endParaRPr lang="en-GB" altLang="zh-CN" sz="1200" b="0">
                <a:ea typeface="宋体" pitchFamily="2" charset="-122"/>
              </a:endParaRPr>
            </a:p>
          </p:txBody>
        </p:sp>
        <p:sp>
          <p:nvSpPr>
            <p:cNvPr id="83991" name="Rectangle 7"/>
            <p:cNvSpPr>
              <a:spLocks noChangeArrowheads="1"/>
            </p:cNvSpPr>
            <p:nvPr/>
          </p:nvSpPr>
          <p:spPr bwMode="auto">
            <a:xfrm>
              <a:off x="2136" y="900"/>
              <a:ext cx="774" cy="246"/>
            </a:xfrm>
            <a:prstGeom prst="rect">
              <a:avLst/>
            </a:prstGeom>
            <a:solidFill>
              <a:srgbClr val="FFFFFF"/>
            </a:solidFill>
            <a:ln w="12700" algn="ctr">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新老客户</a:t>
              </a:r>
              <a:endParaRPr lang="en-GB" altLang="zh-CN" sz="1200" b="0">
                <a:ea typeface="宋体" pitchFamily="2" charset="-122"/>
              </a:endParaRPr>
            </a:p>
          </p:txBody>
        </p:sp>
        <p:sp>
          <p:nvSpPr>
            <p:cNvPr id="83992" name="Rectangle 8"/>
            <p:cNvSpPr>
              <a:spLocks noChangeArrowheads="1"/>
            </p:cNvSpPr>
            <p:nvPr/>
          </p:nvSpPr>
          <p:spPr bwMode="auto">
            <a:xfrm>
              <a:off x="2136" y="1378"/>
              <a:ext cx="774" cy="246"/>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订单频度</a:t>
              </a:r>
            </a:p>
          </p:txBody>
        </p:sp>
        <p:sp>
          <p:nvSpPr>
            <p:cNvPr id="83993" name="Rectangle 9"/>
            <p:cNvSpPr>
              <a:spLocks noChangeArrowheads="1"/>
            </p:cNvSpPr>
            <p:nvPr/>
          </p:nvSpPr>
          <p:spPr bwMode="auto">
            <a:xfrm>
              <a:off x="3338" y="858"/>
              <a:ext cx="1552" cy="137"/>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客户忠诚度</a:t>
              </a:r>
              <a:endParaRPr lang="en-GB" altLang="zh-CN" sz="1200" b="0">
                <a:ea typeface="宋体" pitchFamily="2" charset="-122"/>
              </a:endParaRPr>
            </a:p>
          </p:txBody>
        </p:sp>
        <p:sp>
          <p:nvSpPr>
            <p:cNvPr id="83994" name="Rectangle 10"/>
            <p:cNvSpPr>
              <a:spLocks noChangeArrowheads="1"/>
            </p:cNvSpPr>
            <p:nvPr/>
          </p:nvSpPr>
          <p:spPr bwMode="auto">
            <a:xfrm>
              <a:off x="3338" y="1049"/>
              <a:ext cx="1552" cy="137"/>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客户满意度</a:t>
              </a:r>
              <a:endParaRPr lang="en-GB" altLang="zh-CN" sz="1200" b="0">
                <a:ea typeface="宋体" pitchFamily="2" charset="-122"/>
              </a:endParaRPr>
            </a:p>
          </p:txBody>
        </p:sp>
        <p:sp>
          <p:nvSpPr>
            <p:cNvPr id="83995" name="Rectangle 11"/>
            <p:cNvSpPr>
              <a:spLocks noChangeArrowheads="1"/>
            </p:cNvSpPr>
            <p:nvPr/>
          </p:nvSpPr>
          <p:spPr bwMode="auto">
            <a:xfrm>
              <a:off x="3338" y="1241"/>
              <a:ext cx="1552" cy="137"/>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客户探访次数</a:t>
              </a:r>
              <a:endParaRPr lang="en-GB" altLang="zh-CN" sz="1200" b="0">
                <a:ea typeface="宋体" pitchFamily="2" charset="-122"/>
              </a:endParaRPr>
            </a:p>
          </p:txBody>
        </p:sp>
        <p:sp>
          <p:nvSpPr>
            <p:cNvPr id="83996" name="Rectangle 12"/>
            <p:cNvSpPr>
              <a:spLocks noChangeArrowheads="1"/>
            </p:cNvSpPr>
            <p:nvPr/>
          </p:nvSpPr>
          <p:spPr bwMode="auto">
            <a:xfrm>
              <a:off x="3338" y="1432"/>
              <a:ext cx="1552" cy="137"/>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与客户沟通情况</a:t>
              </a:r>
              <a:endParaRPr lang="en-GB" altLang="zh-CN" sz="1200" b="0">
                <a:ea typeface="宋体" pitchFamily="2" charset="-122"/>
              </a:endParaRPr>
            </a:p>
          </p:txBody>
        </p:sp>
        <p:sp>
          <p:nvSpPr>
            <p:cNvPr id="83997" name="Rectangle 13"/>
            <p:cNvSpPr>
              <a:spLocks noChangeArrowheads="1"/>
            </p:cNvSpPr>
            <p:nvPr/>
          </p:nvSpPr>
          <p:spPr bwMode="auto">
            <a:xfrm>
              <a:off x="3338" y="1624"/>
              <a:ext cx="1552" cy="137"/>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wrap="none"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平均每次客户探访带来的交易量</a:t>
              </a:r>
              <a:endParaRPr lang="en-GB" altLang="zh-CN" sz="1200" b="0">
                <a:ea typeface="宋体" pitchFamily="2" charset="-122"/>
              </a:endParaRPr>
            </a:p>
          </p:txBody>
        </p:sp>
        <p:sp>
          <p:nvSpPr>
            <p:cNvPr id="83998" name="Rectangle 14"/>
            <p:cNvSpPr>
              <a:spLocks noChangeArrowheads="1"/>
            </p:cNvSpPr>
            <p:nvPr/>
          </p:nvSpPr>
          <p:spPr bwMode="auto">
            <a:xfrm>
              <a:off x="2136" y="1857"/>
              <a:ext cx="774" cy="246"/>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200" b="0">
                  <a:ea typeface="宋体" pitchFamily="2" charset="-122"/>
                </a:rPr>
                <a:t>已有航线</a:t>
              </a:r>
              <a:endParaRPr lang="zh-CN" altLang="en-GB" sz="1200" b="0">
                <a:ea typeface="宋体" pitchFamily="2" charset="-122"/>
              </a:endParaRPr>
            </a:p>
          </p:txBody>
        </p:sp>
        <p:sp>
          <p:nvSpPr>
            <p:cNvPr id="83999" name="Rectangle 15"/>
            <p:cNvSpPr>
              <a:spLocks noChangeArrowheads="1"/>
            </p:cNvSpPr>
            <p:nvPr/>
          </p:nvSpPr>
          <p:spPr bwMode="auto">
            <a:xfrm>
              <a:off x="2136" y="2241"/>
              <a:ext cx="774" cy="246"/>
            </a:xfrm>
            <a:prstGeom prst="rect">
              <a:avLst/>
            </a:prstGeom>
            <a:solidFill>
              <a:srgbClr val="FFFFFF"/>
            </a:solidFill>
            <a:ln w="12700" algn="ctr">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200" b="0">
                  <a:ea typeface="宋体" pitchFamily="2" charset="-122"/>
                </a:rPr>
                <a:t>新推出航线</a:t>
              </a:r>
              <a:endParaRPr lang="zh-CN" altLang="en-GB" sz="1200" b="0">
                <a:ea typeface="宋体" pitchFamily="2" charset="-122"/>
              </a:endParaRPr>
            </a:p>
          </p:txBody>
        </p:sp>
        <p:sp>
          <p:nvSpPr>
            <p:cNvPr id="84000" name="Rectangle 16"/>
            <p:cNvSpPr>
              <a:spLocks noChangeArrowheads="1"/>
            </p:cNvSpPr>
            <p:nvPr/>
          </p:nvSpPr>
          <p:spPr bwMode="auto">
            <a:xfrm>
              <a:off x="3338" y="1815"/>
              <a:ext cx="1552" cy="137"/>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航线吞吐量</a:t>
              </a:r>
              <a:endParaRPr lang="en-GB" altLang="zh-CN" sz="1200" b="0">
                <a:ea typeface="宋体" pitchFamily="2" charset="-122"/>
              </a:endParaRPr>
            </a:p>
          </p:txBody>
        </p:sp>
        <p:sp>
          <p:nvSpPr>
            <p:cNvPr id="84001" name="Rectangle 17"/>
            <p:cNvSpPr>
              <a:spLocks noChangeArrowheads="1"/>
            </p:cNvSpPr>
            <p:nvPr/>
          </p:nvSpPr>
          <p:spPr bwMode="auto">
            <a:xfrm>
              <a:off x="3338" y="2007"/>
              <a:ext cx="1552" cy="137"/>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航线配置合理性</a:t>
              </a:r>
              <a:endParaRPr lang="en-GB" altLang="zh-CN" sz="1200" b="0">
                <a:ea typeface="宋体" pitchFamily="2" charset="-122"/>
              </a:endParaRPr>
            </a:p>
          </p:txBody>
        </p:sp>
        <p:sp>
          <p:nvSpPr>
            <p:cNvPr id="84002" name="Rectangle 18"/>
            <p:cNvSpPr>
              <a:spLocks noChangeArrowheads="1"/>
            </p:cNvSpPr>
            <p:nvPr/>
          </p:nvSpPr>
          <p:spPr bwMode="auto">
            <a:xfrm>
              <a:off x="3338" y="2198"/>
              <a:ext cx="1552" cy="138"/>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原有航线调整与延伸、品牌拓展</a:t>
              </a:r>
              <a:endParaRPr lang="en-GB" altLang="zh-CN" sz="1200" b="0">
                <a:ea typeface="宋体" pitchFamily="2" charset="-122"/>
              </a:endParaRPr>
            </a:p>
          </p:txBody>
        </p:sp>
        <p:sp>
          <p:nvSpPr>
            <p:cNvPr id="84003" name="Rectangle 19"/>
            <p:cNvSpPr>
              <a:spLocks noChangeArrowheads="1"/>
            </p:cNvSpPr>
            <p:nvPr/>
          </p:nvSpPr>
          <p:spPr bwMode="auto">
            <a:xfrm>
              <a:off x="3338" y="2391"/>
              <a:ext cx="1552" cy="137"/>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新航线的设计并推出</a:t>
              </a:r>
              <a:endParaRPr lang="en-GB" altLang="zh-CN" sz="1200" b="0">
                <a:ea typeface="宋体" pitchFamily="2" charset="-122"/>
              </a:endParaRPr>
            </a:p>
          </p:txBody>
        </p:sp>
        <p:sp>
          <p:nvSpPr>
            <p:cNvPr id="84004" name="Rectangle 20"/>
            <p:cNvSpPr>
              <a:spLocks noChangeArrowheads="1"/>
            </p:cNvSpPr>
            <p:nvPr/>
          </p:nvSpPr>
          <p:spPr bwMode="auto">
            <a:xfrm>
              <a:off x="2136" y="2719"/>
              <a:ext cx="774" cy="246"/>
            </a:xfrm>
            <a:prstGeom prst="rect">
              <a:avLst/>
            </a:prstGeom>
            <a:solidFill>
              <a:srgbClr val="FFFFFF"/>
            </a:solidFill>
            <a:ln w="12700" algn="ctr">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航运吨位及组合</a:t>
              </a:r>
              <a:endParaRPr lang="en-GB" altLang="zh-CN" sz="1200" b="0">
                <a:ea typeface="宋体" pitchFamily="2" charset="-122"/>
              </a:endParaRPr>
            </a:p>
          </p:txBody>
        </p:sp>
        <p:sp>
          <p:nvSpPr>
            <p:cNvPr id="84005" name="Rectangle 21"/>
            <p:cNvSpPr>
              <a:spLocks noChangeArrowheads="1"/>
            </p:cNvSpPr>
            <p:nvPr/>
          </p:nvSpPr>
          <p:spPr bwMode="auto">
            <a:xfrm>
              <a:off x="2136" y="3333"/>
              <a:ext cx="774" cy="246"/>
            </a:xfrm>
            <a:prstGeom prst="rect">
              <a:avLst/>
            </a:prstGeom>
            <a:solidFill>
              <a:srgbClr val="FFFFFF"/>
            </a:solidFill>
            <a:ln w="12700" algn="ctr">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新航线目的地</a:t>
              </a:r>
            </a:p>
          </p:txBody>
        </p:sp>
        <p:sp>
          <p:nvSpPr>
            <p:cNvPr id="84006" name="Rectangle 22"/>
            <p:cNvSpPr>
              <a:spLocks noChangeArrowheads="1"/>
            </p:cNvSpPr>
            <p:nvPr/>
          </p:nvSpPr>
          <p:spPr bwMode="auto">
            <a:xfrm>
              <a:off x="2136" y="3811"/>
              <a:ext cx="774" cy="246"/>
            </a:xfrm>
            <a:prstGeom prst="rect">
              <a:avLst/>
            </a:prstGeom>
            <a:solidFill>
              <a:srgbClr val="FFFFFF"/>
            </a:solidFill>
            <a:ln w="12700" algn="ctr">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船舶功能</a:t>
              </a:r>
              <a:endParaRPr lang="en-GB" altLang="zh-CN" sz="1200" b="0">
                <a:ea typeface="宋体" pitchFamily="2" charset="-122"/>
              </a:endParaRPr>
            </a:p>
          </p:txBody>
        </p:sp>
        <p:sp>
          <p:nvSpPr>
            <p:cNvPr id="84007" name="Rectangle 23"/>
            <p:cNvSpPr>
              <a:spLocks noChangeArrowheads="1"/>
            </p:cNvSpPr>
            <p:nvPr/>
          </p:nvSpPr>
          <p:spPr bwMode="auto">
            <a:xfrm>
              <a:off x="3338" y="2582"/>
              <a:ext cx="1552" cy="137"/>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新船舶的引入（根据不同航线）</a:t>
              </a:r>
              <a:endParaRPr lang="en-GB" altLang="zh-CN" sz="1200" b="0">
                <a:ea typeface="宋体" pitchFamily="2" charset="-122"/>
              </a:endParaRPr>
            </a:p>
          </p:txBody>
        </p:sp>
        <p:sp>
          <p:nvSpPr>
            <p:cNvPr id="84008" name="Rectangle 24"/>
            <p:cNvSpPr>
              <a:spLocks noChangeArrowheads="1"/>
            </p:cNvSpPr>
            <p:nvPr/>
          </p:nvSpPr>
          <p:spPr bwMode="auto">
            <a:xfrm>
              <a:off x="3338" y="2941"/>
              <a:ext cx="1552" cy="326"/>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原有船舶的老化停运（根据不同航线）</a:t>
              </a:r>
            </a:p>
          </p:txBody>
        </p:sp>
        <p:sp>
          <p:nvSpPr>
            <p:cNvPr id="84009" name="Rectangle 25"/>
            <p:cNvSpPr>
              <a:spLocks noChangeArrowheads="1"/>
            </p:cNvSpPr>
            <p:nvPr/>
          </p:nvSpPr>
          <p:spPr bwMode="auto">
            <a:xfrm>
              <a:off x="3338" y="3291"/>
              <a:ext cx="1552" cy="137"/>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运输地点人口发展及经济分析</a:t>
              </a:r>
              <a:endParaRPr lang="en-GB" altLang="zh-CN" sz="1200" b="0">
                <a:ea typeface="宋体" pitchFamily="2" charset="-122"/>
              </a:endParaRPr>
            </a:p>
          </p:txBody>
        </p:sp>
        <p:sp>
          <p:nvSpPr>
            <p:cNvPr id="84010" name="Rectangle 26"/>
            <p:cNvSpPr>
              <a:spLocks noChangeArrowheads="1"/>
            </p:cNvSpPr>
            <p:nvPr/>
          </p:nvSpPr>
          <p:spPr bwMode="auto">
            <a:xfrm>
              <a:off x="3338" y="3482"/>
              <a:ext cx="1552" cy="137"/>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所在地已有航线密集程度</a:t>
              </a:r>
              <a:endParaRPr lang="en-GB" altLang="zh-CN" sz="1200" b="0">
                <a:ea typeface="宋体" pitchFamily="2" charset="-122"/>
              </a:endParaRPr>
            </a:p>
          </p:txBody>
        </p:sp>
        <p:sp>
          <p:nvSpPr>
            <p:cNvPr id="84011" name="Rectangle 27"/>
            <p:cNvSpPr>
              <a:spLocks noChangeArrowheads="1"/>
            </p:cNvSpPr>
            <p:nvPr/>
          </p:nvSpPr>
          <p:spPr bwMode="auto">
            <a:xfrm>
              <a:off x="3338" y="3674"/>
              <a:ext cx="1552" cy="137"/>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船舶使用情况，如年限等</a:t>
              </a:r>
              <a:endParaRPr lang="en-GB" altLang="zh-CN" sz="1200" b="0">
                <a:ea typeface="宋体" pitchFamily="2" charset="-122"/>
              </a:endParaRPr>
            </a:p>
          </p:txBody>
        </p:sp>
        <p:sp>
          <p:nvSpPr>
            <p:cNvPr id="84012" name="Rectangle 28"/>
            <p:cNvSpPr>
              <a:spLocks noChangeArrowheads="1"/>
            </p:cNvSpPr>
            <p:nvPr/>
          </p:nvSpPr>
          <p:spPr bwMode="auto">
            <a:xfrm>
              <a:off x="3338" y="3865"/>
              <a:ext cx="1552" cy="137"/>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根据功能不同分类管理</a:t>
              </a:r>
              <a:endParaRPr lang="en-GB" altLang="zh-CN" sz="1200" b="0">
                <a:ea typeface="宋体" pitchFamily="2" charset="-122"/>
              </a:endParaRPr>
            </a:p>
          </p:txBody>
        </p:sp>
        <p:sp>
          <p:nvSpPr>
            <p:cNvPr id="84013" name="Rectangle 29"/>
            <p:cNvSpPr>
              <a:spLocks noChangeArrowheads="1"/>
            </p:cNvSpPr>
            <p:nvPr/>
          </p:nvSpPr>
          <p:spPr bwMode="auto">
            <a:xfrm>
              <a:off x="3338" y="4057"/>
              <a:ext cx="1552" cy="137"/>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船舶吞吐量</a:t>
              </a:r>
              <a:endParaRPr lang="en-GB" altLang="zh-CN" sz="1200" b="0">
                <a:ea typeface="宋体" pitchFamily="2" charset="-122"/>
              </a:endParaRPr>
            </a:p>
          </p:txBody>
        </p:sp>
        <p:sp>
          <p:nvSpPr>
            <p:cNvPr id="84014" name="Rectangle 30"/>
            <p:cNvSpPr>
              <a:spLocks noChangeArrowheads="1"/>
            </p:cNvSpPr>
            <p:nvPr/>
          </p:nvSpPr>
          <p:spPr bwMode="auto">
            <a:xfrm>
              <a:off x="3338" y="2774"/>
              <a:ext cx="1552" cy="137"/>
            </a:xfrm>
            <a:prstGeom prst="rect">
              <a:avLst/>
            </a:prstGeom>
            <a:solidFill>
              <a:srgbClr val="FFFFFF"/>
            </a:solidFill>
            <a:ln w="12700">
              <a:solidFill>
                <a:schemeClr val="folHlink"/>
              </a:solidFill>
              <a:miter lim="800000"/>
              <a:headEnd/>
              <a:tailEnd/>
            </a:ln>
            <a:effectLst/>
            <a:extLst>
              <a:ext uri="{AF507438-7753-43E0-B8FC-AC1667EBCBE1}">
                <a14:hiddenEffects xmlns:a14="http://schemas.microsoft.com/office/drawing/2010/main">
                  <a:effectLst>
                    <a:outerShdw dist="53882" dir="2700000" algn="ctr" rotWithShape="0">
                      <a:srgbClr val="CBCBCB">
                        <a:alpha val="50000"/>
                      </a:srgbClr>
                    </a:outerShdw>
                  </a:effectLst>
                </a14:hiddenEffects>
              </a:ext>
            </a:extLst>
          </p:spPr>
          <p:txBody>
            <a:bodyPr lIns="82550" tIns="41275" rIns="82550" bIns="41275" anchor="ctr" anchorCtr="1"/>
            <a:lstStyle>
              <a:lvl1pPr algn="l" defTabSz="73977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11163" indent="-357188" algn="l" defTabSz="739775" eaLnBrk="0" hangingPunct="0">
                <a:spcAft>
                  <a:spcPct val="20000"/>
                </a:spcAft>
                <a:buChar char="•"/>
                <a:defRPr sz="2000">
                  <a:solidFill>
                    <a:schemeClr val="bg2"/>
                  </a:solidFill>
                  <a:latin typeface="Arial" pitchFamily="34" charset="0"/>
                  <a:cs typeface="Arial" pitchFamily="34" charset="0"/>
                </a:defRPr>
              </a:lvl2pPr>
              <a:lvl3pPr marL="822325" indent="-363538"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235075" indent="-350838" algn="l" defTabSz="739775" eaLnBrk="0" hangingPunct="0">
                <a:spcAft>
                  <a:spcPct val="20000"/>
                </a:spcAft>
                <a:buChar char="•"/>
                <a:defRPr sz="2000">
                  <a:solidFill>
                    <a:schemeClr val="bg2"/>
                  </a:solidFill>
                  <a:latin typeface="Arial" pitchFamily="34" charset="0"/>
                  <a:cs typeface="Arial" pitchFamily="34" charset="0"/>
                </a:defRPr>
              </a:lvl4pPr>
              <a:lvl5pPr marL="1646238" indent="-360363" algn="l" defTabSz="73977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1034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5606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0178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475038" indent="-360363" defTabSz="73977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GB" sz="1200" b="0">
                  <a:ea typeface="宋体" pitchFamily="2" charset="-122"/>
                </a:rPr>
                <a:t>原有船舶功能的转变</a:t>
              </a:r>
              <a:endParaRPr lang="en-GB" altLang="zh-CN" sz="1200" b="0">
                <a:ea typeface="宋体" pitchFamily="2" charset="-122"/>
              </a:endParaRPr>
            </a:p>
          </p:txBody>
        </p:sp>
        <p:sp>
          <p:nvSpPr>
            <p:cNvPr id="84015" name="Rectangle 31"/>
            <p:cNvSpPr>
              <a:spLocks noChangeArrowheads="1"/>
            </p:cNvSpPr>
            <p:nvPr/>
          </p:nvSpPr>
          <p:spPr bwMode="auto">
            <a:xfrm rot="-1320000">
              <a:off x="197" y="967"/>
              <a:ext cx="774" cy="293"/>
            </a:xfrm>
            <a:prstGeom prst="rect">
              <a:avLst/>
            </a:prstGeom>
            <a:noFill/>
            <a:ln w="12700">
              <a:solidFill>
                <a:schemeClr val="folHlink"/>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zh-CN" altLang="en-GB" sz="1600" b="0">
                  <a:solidFill>
                    <a:srgbClr val="FB2B15"/>
                  </a:solidFill>
                  <a:ea typeface="宋体" pitchFamily="2" charset="-122"/>
                </a:rPr>
                <a:t>仅供参考</a:t>
              </a:r>
            </a:p>
          </p:txBody>
        </p:sp>
        <p:cxnSp>
          <p:nvCxnSpPr>
            <p:cNvPr id="84016" name="AutoShape 36"/>
            <p:cNvCxnSpPr>
              <a:cxnSpLocks noChangeShapeType="1"/>
              <a:stCxn id="83987" idx="3"/>
              <a:endCxn id="83988" idx="1"/>
            </p:cNvCxnSpPr>
            <p:nvPr/>
          </p:nvCxnSpPr>
          <p:spPr bwMode="blackWhite">
            <a:xfrm flipV="1">
              <a:off x="879" y="1248"/>
              <a:ext cx="343" cy="915"/>
            </a:xfrm>
            <a:prstGeom prst="bentConnector3">
              <a:avLst>
                <a:gd name="adj1" fmla="val 49856"/>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17" name="AutoShape 37"/>
            <p:cNvCxnSpPr>
              <a:cxnSpLocks noChangeShapeType="1"/>
              <a:stCxn id="83987" idx="3"/>
              <a:endCxn id="83990" idx="1"/>
            </p:cNvCxnSpPr>
            <p:nvPr/>
          </p:nvCxnSpPr>
          <p:spPr bwMode="blackWhite">
            <a:xfrm>
              <a:off x="879" y="2163"/>
              <a:ext cx="343" cy="1144"/>
            </a:xfrm>
            <a:prstGeom prst="bentConnector3">
              <a:avLst>
                <a:gd name="adj1" fmla="val 49856"/>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18" name="AutoShape 38"/>
            <p:cNvCxnSpPr>
              <a:cxnSpLocks noChangeShapeType="1"/>
              <a:stCxn id="83987" idx="3"/>
              <a:endCxn id="83989" idx="1"/>
            </p:cNvCxnSpPr>
            <p:nvPr/>
          </p:nvCxnSpPr>
          <p:spPr bwMode="blackWhite">
            <a:xfrm flipV="1">
              <a:off x="879" y="2158"/>
              <a:ext cx="349" cy="5"/>
            </a:xfrm>
            <a:prstGeom prst="bentConnector3">
              <a:avLst>
                <a:gd name="adj1" fmla="val 49856"/>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19" name="AutoShape 39"/>
            <p:cNvCxnSpPr>
              <a:cxnSpLocks noChangeShapeType="1"/>
              <a:stCxn id="83988" idx="3"/>
              <a:endCxn id="83991" idx="1"/>
            </p:cNvCxnSpPr>
            <p:nvPr/>
          </p:nvCxnSpPr>
          <p:spPr bwMode="blackWhite">
            <a:xfrm flipV="1">
              <a:off x="1794" y="1023"/>
              <a:ext cx="342" cy="225"/>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20" name="AutoShape 40"/>
            <p:cNvCxnSpPr>
              <a:cxnSpLocks noChangeShapeType="1"/>
              <a:stCxn id="83988" idx="3"/>
              <a:endCxn id="83992" idx="1"/>
            </p:cNvCxnSpPr>
            <p:nvPr/>
          </p:nvCxnSpPr>
          <p:spPr bwMode="blackWhite">
            <a:xfrm>
              <a:off x="1794" y="1248"/>
              <a:ext cx="342" cy="253"/>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21" name="AutoShape 41"/>
            <p:cNvCxnSpPr>
              <a:cxnSpLocks noChangeShapeType="1"/>
              <a:stCxn id="83989" idx="3"/>
              <a:endCxn id="83998" idx="1"/>
            </p:cNvCxnSpPr>
            <p:nvPr/>
          </p:nvCxnSpPr>
          <p:spPr bwMode="blackWhite">
            <a:xfrm flipV="1">
              <a:off x="1800" y="1980"/>
              <a:ext cx="336" cy="178"/>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22" name="AutoShape 42"/>
            <p:cNvCxnSpPr>
              <a:cxnSpLocks noChangeShapeType="1"/>
              <a:stCxn id="83989" idx="3"/>
              <a:endCxn id="83999" idx="1"/>
            </p:cNvCxnSpPr>
            <p:nvPr/>
          </p:nvCxnSpPr>
          <p:spPr bwMode="blackWhite">
            <a:xfrm>
              <a:off x="1800" y="2158"/>
              <a:ext cx="336" cy="206"/>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23" name="AutoShape 43"/>
            <p:cNvCxnSpPr>
              <a:cxnSpLocks noChangeShapeType="1"/>
              <a:stCxn id="83990" idx="3"/>
              <a:endCxn id="84004" idx="1"/>
            </p:cNvCxnSpPr>
            <p:nvPr/>
          </p:nvCxnSpPr>
          <p:spPr bwMode="blackWhite">
            <a:xfrm flipV="1">
              <a:off x="1878" y="2842"/>
              <a:ext cx="258" cy="465"/>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24" name="AutoShape 44"/>
            <p:cNvCxnSpPr>
              <a:cxnSpLocks noChangeShapeType="1"/>
              <a:stCxn id="83990" idx="3"/>
              <a:endCxn id="84005" idx="1"/>
            </p:cNvCxnSpPr>
            <p:nvPr/>
          </p:nvCxnSpPr>
          <p:spPr bwMode="blackWhite">
            <a:xfrm>
              <a:off x="1878" y="3307"/>
              <a:ext cx="258" cy="149"/>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25" name="AutoShape 45"/>
            <p:cNvCxnSpPr>
              <a:cxnSpLocks noChangeShapeType="1"/>
              <a:stCxn id="83990" idx="3"/>
              <a:endCxn id="84006" idx="1"/>
            </p:cNvCxnSpPr>
            <p:nvPr/>
          </p:nvCxnSpPr>
          <p:spPr bwMode="blackWhite">
            <a:xfrm>
              <a:off x="1878" y="3307"/>
              <a:ext cx="258" cy="627"/>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26" name="AutoShape 46"/>
            <p:cNvCxnSpPr>
              <a:cxnSpLocks noChangeShapeType="1"/>
              <a:stCxn id="84006" idx="3"/>
              <a:endCxn id="84011" idx="1"/>
            </p:cNvCxnSpPr>
            <p:nvPr/>
          </p:nvCxnSpPr>
          <p:spPr bwMode="blackWhite">
            <a:xfrm flipV="1">
              <a:off x="2910" y="3743"/>
              <a:ext cx="428" cy="191"/>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27" name="AutoShape 47"/>
            <p:cNvCxnSpPr>
              <a:cxnSpLocks noChangeShapeType="1"/>
              <a:stCxn id="84006" idx="3"/>
              <a:endCxn id="84012" idx="1"/>
            </p:cNvCxnSpPr>
            <p:nvPr/>
          </p:nvCxnSpPr>
          <p:spPr bwMode="blackWhite">
            <a:xfrm>
              <a:off x="2910" y="3934"/>
              <a:ext cx="428" cy="0"/>
            </a:xfrm>
            <a:prstGeom prst="straightConnector1">
              <a:avLst/>
            </a:prstGeom>
            <a:noFill/>
            <a:ln w="22225">
              <a:solidFill>
                <a:schemeClr val="folHlink"/>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28" name="AutoShape 48"/>
            <p:cNvCxnSpPr>
              <a:cxnSpLocks noChangeShapeType="1"/>
              <a:stCxn id="84006" idx="3"/>
              <a:endCxn id="84013" idx="1"/>
            </p:cNvCxnSpPr>
            <p:nvPr/>
          </p:nvCxnSpPr>
          <p:spPr bwMode="blackWhite">
            <a:xfrm>
              <a:off x="2910" y="3934"/>
              <a:ext cx="428" cy="192"/>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29" name="AutoShape 49"/>
            <p:cNvCxnSpPr>
              <a:cxnSpLocks noChangeShapeType="1"/>
              <a:stCxn id="84005" idx="3"/>
              <a:endCxn id="84009" idx="1"/>
            </p:cNvCxnSpPr>
            <p:nvPr/>
          </p:nvCxnSpPr>
          <p:spPr bwMode="blackWhite">
            <a:xfrm flipV="1">
              <a:off x="2910" y="3360"/>
              <a:ext cx="428" cy="96"/>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30" name="AutoShape 50"/>
            <p:cNvCxnSpPr>
              <a:cxnSpLocks noChangeShapeType="1"/>
              <a:stCxn id="84005" idx="3"/>
              <a:endCxn id="84010" idx="1"/>
            </p:cNvCxnSpPr>
            <p:nvPr/>
          </p:nvCxnSpPr>
          <p:spPr bwMode="blackWhite">
            <a:xfrm>
              <a:off x="2910" y="3456"/>
              <a:ext cx="428" cy="95"/>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31" name="AutoShape 51"/>
            <p:cNvCxnSpPr>
              <a:cxnSpLocks noChangeShapeType="1"/>
              <a:stCxn id="84004" idx="3"/>
              <a:endCxn id="84007" idx="1"/>
            </p:cNvCxnSpPr>
            <p:nvPr/>
          </p:nvCxnSpPr>
          <p:spPr bwMode="blackWhite">
            <a:xfrm flipV="1">
              <a:off x="2910" y="2651"/>
              <a:ext cx="428" cy="191"/>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32" name="AutoShape 52"/>
            <p:cNvCxnSpPr>
              <a:cxnSpLocks noChangeShapeType="1"/>
              <a:stCxn id="84004" idx="3"/>
              <a:endCxn id="84008" idx="1"/>
            </p:cNvCxnSpPr>
            <p:nvPr/>
          </p:nvCxnSpPr>
          <p:spPr bwMode="blackWhite">
            <a:xfrm>
              <a:off x="2910" y="2842"/>
              <a:ext cx="428" cy="262"/>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33" name="AutoShape 53"/>
            <p:cNvCxnSpPr>
              <a:cxnSpLocks noChangeShapeType="1"/>
              <a:stCxn id="84004" idx="3"/>
              <a:endCxn id="84014" idx="1"/>
            </p:cNvCxnSpPr>
            <p:nvPr/>
          </p:nvCxnSpPr>
          <p:spPr bwMode="blackWhite">
            <a:xfrm>
              <a:off x="2910" y="2842"/>
              <a:ext cx="428" cy="1"/>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34" name="AutoShape 54"/>
            <p:cNvCxnSpPr>
              <a:cxnSpLocks noChangeShapeType="1"/>
              <a:stCxn id="83999" idx="3"/>
              <a:endCxn id="84002" idx="1"/>
            </p:cNvCxnSpPr>
            <p:nvPr/>
          </p:nvCxnSpPr>
          <p:spPr bwMode="blackWhite">
            <a:xfrm flipV="1">
              <a:off x="2910" y="2267"/>
              <a:ext cx="428" cy="97"/>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35" name="AutoShape 55"/>
            <p:cNvCxnSpPr>
              <a:cxnSpLocks noChangeShapeType="1"/>
              <a:stCxn id="83999" idx="3"/>
              <a:endCxn id="84003" idx="1"/>
            </p:cNvCxnSpPr>
            <p:nvPr/>
          </p:nvCxnSpPr>
          <p:spPr bwMode="blackWhite">
            <a:xfrm>
              <a:off x="2910" y="2364"/>
              <a:ext cx="428" cy="96"/>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36" name="AutoShape 56"/>
            <p:cNvCxnSpPr>
              <a:cxnSpLocks noChangeShapeType="1"/>
              <a:stCxn id="83998" idx="3"/>
              <a:endCxn id="84000" idx="1"/>
            </p:cNvCxnSpPr>
            <p:nvPr/>
          </p:nvCxnSpPr>
          <p:spPr bwMode="blackWhite">
            <a:xfrm flipV="1">
              <a:off x="2910" y="1884"/>
              <a:ext cx="428" cy="96"/>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37" name="AutoShape 57"/>
            <p:cNvCxnSpPr>
              <a:cxnSpLocks noChangeShapeType="1"/>
              <a:stCxn id="83998" idx="3"/>
              <a:endCxn id="84001" idx="1"/>
            </p:cNvCxnSpPr>
            <p:nvPr/>
          </p:nvCxnSpPr>
          <p:spPr bwMode="blackWhite">
            <a:xfrm>
              <a:off x="2910" y="1980"/>
              <a:ext cx="428" cy="96"/>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38" name="AutoShape 58"/>
            <p:cNvCxnSpPr>
              <a:cxnSpLocks noChangeShapeType="1"/>
              <a:stCxn id="83992" idx="3"/>
              <a:endCxn id="83995" idx="1"/>
            </p:cNvCxnSpPr>
            <p:nvPr/>
          </p:nvCxnSpPr>
          <p:spPr bwMode="blackWhite">
            <a:xfrm flipV="1">
              <a:off x="2910" y="1310"/>
              <a:ext cx="428" cy="191"/>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39" name="AutoShape 59"/>
            <p:cNvCxnSpPr>
              <a:cxnSpLocks noChangeShapeType="1"/>
              <a:stCxn id="83992" idx="3"/>
              <a:endCxn id="83996" idx="1"/>
            </p:cNvCxnSpPr>
            <p:nvPr/>
          </p:nvCxnSpPr>
          <p:spPr bwMode="blackWhite">
            <a:xfrm>
              <a:off x="2910" y="1501"/>
              <a:ext cx="428" cy="0"/>
            </a:xfrm>
            <a:prstGeom prst="straightConnector1">
              <a:avLst/>
            </a:prstGeom>
            <a:noFill/>
            <a:ln w="22225">
              <a:solidFill>
                <a:schemeClr val="folHlink"/>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40" name="AutoShape 60"/>
            <p:cNvCxnSpPr>
              <a:cxnSpLocks noChangeShapeType="1"/>
              <a:stCxn id="83992" idx="3"/>
              <a:endCxn id="83997" idx="1"/>
            </p:cNvCxnSpPr>
            <p:nvPr/>
          </p:nvCxnSpPr>
          <p:spPr bwMode="blackWhite">
            <a:xfrm>
              <a:off x="2910" y="1501"/>
              <a:ext cx="428" cy="192"/>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41" name="AutoShape 61"/>
            <p:cNvCxnSpPr>
              <a:cxnSpLocks noChangeShapeType="1"/>
              <a:stCxn id="83991" idx="3"/>
              <a:endCxn id="83994" idx="1"/>
            </p:cNvCxnSpPr>
            <p:nvPr/>
          </p:nvCxnSpPr>
          <p:spPr bwMode="blackWhite">
            <a:xfrm>
              <a:off x="2910" y="1023"/>
              <a:ext cx="428" cy="95"/>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042" name="AutoShape 62"/>
            <p:cNvCxnSpPr>
              <a:cxnSpLocks noChangeShapeType="1"/>
              <a:stCxn id="83991" idx="3"/>
              <a:endCxn id="83993" idx="1"/>
            </p:cNvCxnSpPr>
            <p:nvPr/>
          </p:nvCxnSpPr>
          <p:spPr bwMode="blackWhite">
            <a:xfrm flipV="1">
              <a:off x="2910" y="927"/>
              <a:ext cx="428" cy="96"/>
            </a:xfrm>
            <a:prstGeom prst="bentConnector3">
              <a:avLst>
                <a:gd name="adj1" fmla="val 50000"/>
              </a:avLst>
            </a:prstGeom>
            <a:noFill/>
            <a:ln w="22225">
              <a:solidFill>
                <a:schemeClr val="folHlink"/>
              </a:solidFill>
              <a:miter lim="800000"/>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3977" name="Line 68"/>
          <p:cNvSpPr>
            <a:spLocks noChangeShapeType="1"/>
          </p:cNvSpPr>
          <p:nvPr/>
        </p:nvSpPr>
        <p:spPr bwMode="blackWhite">
          <a:xfrm>
            <a:off x="0" y="7874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83978" name="Rectangle 72"/>
          <p:cNvSpPr>
            <a:spLocks noChangeArrowheads="1"/>
          </p:cNvSpPr>
          <p:nvPr/>
        </p:nvSpPr>
        <p:spPr bwMode="auto">
          <a:xfrm>
            <a:off x="128588" y="79375"/>
            <a:ext cx="8802687" cy="86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rgbClr val="3A4972"/>
                </a:solidFill>
                <a:ea typeface="宋体" pitchFamily="2" charset="-122"/>
              </a:rPr>
              <a:t>4.2 </a:t>
            </a:r>
            <a:r>
              <a:rPr lang="zh-CN" altLang="en-GB" sz="2400">
                <a:solidFill>
                  <a:srgbClr val="3A4972"/>
                </a:solidFill>
                <a:ea typeface="宋体" pitchFamily="2" charset="-122"/>
              </a:rPr>
              <a:t>预算编制的基本流程（续）</a:t>
            </a:r>
            <a:r>
              <a:rPr lang="en-GB" altLang="zh-CN" sz="2400">
                <a:solidFill>
                  <a:srgbClr val="3A4972"/>
                </a:solidFill>
                <a:ea typeface="宋体" pitchFamily="2" charset="-122"/>
              </a:rPr>
              <a:t>– </a:t>
            </a:r>
            <a:r>
              <a:rPr lang="zh-CN" altLang="en-GB" sz="2400">
                <a:solidFill>
                  <a:srgbClr val="3A4972"/>
                </a:solidFill>
                <a:ea typeface="宋体" pitchFamily="2" charset="-122"/>
              </a:rPr>
              <a:t>执行、监控和调整</a:t>
            </a:r>
          </a:p>
        </p:txBody>
      </p:sp>
      <p:grpSp>
        <p:nvGrpSpPr>
          <p:cNvPr id="83979" name="Group 73"/>
          <p:cNvGrpSpPr>
            <a:grpSpLocks/>
          </p:cNvGrpSpPr>
          <p:nvPr/>
        </p:nvGrpSpPr>
        <p:grpSpPr bwMode="auto">
          <a:xfrm>
            <a:off x="5589588" y="430213"/>
            <a:ext cx="3287712" cy="298450"/>
            <a:chOff x="3521" y="271"/>
            <a:chExt cx="2071" cy="188"/>
          </a:xfrm>
        </p:grpSpPr>
        <p:sp>
          <p:nvSpPr>
            <p:cNvPr id="83980" name="Rectangle 74"/>
            <p:cNvSpPr>
              <a:spLocks noChangeArrowheads="1"/>
            </p:cNvSpPr>
            <p:nvPr/>
          </p:nvSpPr>
          <p:spPr bwMode="auto">
            <a:xfrm>
              <a:off x="3521"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83981" name="Rectangle 75"/>
            <p:cNvSpPr>
              <a:spLocks noChangeArrowheads="1"/>
            </p:cNvSpPr>
            <p:nvPr/>
          </p:nvSpPr>
          <p:spPr bwMode="auto">
            <a:xfrm>
              <a:off x="4624" y="278"/>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83982" name="AutoShape 76"/>
            <p:cNvSpPr>
              <a:spLocks noChangeArrowheads="1"/>
            </p:cNvSpPr>
            <p:nvPr/>
          </p:nvSpPr>
          <p:spPr bwMode="auto">
            <a:xfrm>
              <a:off x="3932"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3983" name="AutoShape 77"/>
            <p:cNvSpPr>
              <a:spLocks noChangeArrowheads="1"/>
            </p:cNvSpPr>
            <p:nvPr/>
          </p:nvSpPr>
          <p:spPr bwMode="auto">
            <a:xfrm>
              <a:off x="5047"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3984" name="AutoShape 78"/>
            <p:cNvSpPr>
              <a:spLocks noChangeArrowheads="1"/>
            </p:cNvSpPr>
            <p:nvPr/>
          </p:nvSpPr>
          <p:spPr bwMode="auto">
            <a:xfrm>
              <a:off x="4490" y="345"/>
              <a:ext cx="136" cy="33"/>
            </a:xfrm>
            <a:custGeom>
              <a:avLst/>
              <a:gdLst>
                <a:gd name="T0" fmla="*/ 102 w 21600"/>
                <a:gd name="T1" fmla="*/ 0 h 21600"/>
                <a:gd name="T2" fmla="*/ 0 w 21600"/>
                <a:gd name="T3" fmla="*/ 17 h 21600"/>
                <a:gd name="T4" fmla="*/ 102 w 21600"/>
                <a:gd name="T5" fmla="*/ 33 h 21600"/>
                <a:gd name="T6" fmla="*/ 136 w 21600"/>
                <a:gd name="T7" fmla="*/ 17 h 21600"/>
                <a:gd name="T8" fmla="*/ 17694720 60000 65536"/>
                <a:gd name="T9" fmla="*/ 11796480 60000 65536"/>
                <a:gd name="T10" fmla="*/ 5898240 60000 65536"/>
                <a:gd name="T11" fmla="*/ 0 60000 65536"/>
                <a:gd name="T12" fmla="*/ 3335 w 21600"/>
                <a:gd name="T13" fmla="*/ 5236 h 21600"/>
                <a:gd name="T14" fmla="*/ 1890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3985" name="Rectangle 79"/>
            <p:cNvSpPr>
              <a:spLocks noChangeArrowheads="1"/>
            </p:cNvSpPr>
            <p:nvPr/>
          </p:nvSpPr>
          <p:spPr bwMode="auto">
            <a:xfrm>
              <a:off x="4069"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83986" name="Rectangle 80"/>
            <p:cNvSpPr>
              <a:spLocks noChangeArrowheads="1"/>
            </p:cNvSpPr>
            <p:nvPr/>
          </p:nvSpPr>
          <p:spPr bwMode="auto">
            <a:xfrm>
              <a:off x="5184" y="278"/>
              <a:ext cx="408" cy="181"/>
            </a:xfrm>
            <a:prstGeom prst="rect">
              <a:avLst/>
            </a:prstGeom>
            <a:solidFill>
              <a:schemeClr val="accent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gr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灯片编号占位符 2"/>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DBA67BFC-2361-444F-94CD-83B0B0060D5F}" type="slidenum">
              <a:rPr lang="en-GB" altLang="zh-CN" sz="1100" b="0">
                <a:solidFill>
                  <a:schemeClr val="bg2"/>
                </a:solidFill>
              </a:rPr>
              <a:pPr eaLnBrk="1" hangingPunct="1"/>
              <a:t>74</a:t>
            </a:fld>
            <a:endParaRPr lang="en-GB" altLang="zh-CN" sz="1100" b="0">
              <a:solidFill>
                <a:schemeClr val="bg2"/>
              </a:solidFill>
            </a:endParaRPr>
          </a:p>
        </p:txBody>
      </p:sp>
      <p:sp>
        <p:nvSpPr>
          <p:cNvPr id="84995" name="Rectangle 2"/>
          <p:cNvSpPr>
            <a:spLocks noGrp="1" noChangeArrowheads="1"/>
          </p:cNvSpPr>
          <p:nvPr>
            <p:ph type="title"/>
          </p:nvPr>
        </p:nvSpPr>
        <p:spPr>
          <a:xfrm>
            <a:off x="160338" y="976313"/>
            <a:ext cx="8805862" cy="755650"/>
          </a:xfrm>
        </p:spPr>
        <p:txBody>
          <a:bodyPr/>
          <a:lstStyle/>
          <a:p>
            <a:pPr eaLnBrk="1" hangingPunct="1"/>
            <a:r>
              <a:rPr lang="zh-CN" altLang="en-GB" sz="2000" b="1" smtClean="0">
                <a:ea typeface="宋体" pitchFamily="2" charset="-122"/>
              </a:rPr>
              <a:t>举例：</a:t>
            </a:r>
            <a:r>
              <a:rPr lang="zh-CN" altLang="en-US" sz="2000" b="1" smtClean="0">
                <a:latin typeface="宋体" pitchFamily="2" charset="-122"/>
                <a:ea typeface="宋体" pitchFamily="2" charset="-122"/>
              </a:rPr>
              <a:t>公司预算差异分析的流程</a:t>
            </a:r>
            <a:endParaRPr lang="en-US" altLang="zh-CN" sz="2000" b="1" smtClean="0">
              <a:latin typeface="宋体" pitchFamily="2" charset="-122"/>
              <a:ea typeface="宋体" pitchFamily="2" charset="-122"/>
            </a:endParaRPr>
          </a:p>
        </p:txBody>
      </p:sp>
      <p:sp>
        <p:nvSpPr>
          <p:cNvPr id="84996" name="Source"/>
          <p:cNvSpPr txBox="1">
            <a:spLocks noChangeArrowheads="1"/>
          </p:cNvSpPr>
          <p:nvPr/>
        </p:nvSpPr>
        <p:spPr bwMode="auto">
          <a:xfrm>
            <a:off x="679450" y="6708775"/>
            <a:ext cx="3681413" cy="13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zh-CN" altLang="en-GB" sz="900" b="0">
                <a:solidFill>
                  <a:schemeClr val="tx1"/>
                </a:solidFill>
                <a:ea typeface="宋体" pitchFamily="2" charset="-122"/>
              </a:rPr>
              <a:t>资料来源</a:t>
            </a:r>
            <a:r>
              <a:rPr lang="zh-CN" altLang="en-US" sz="900" b="0">
                <a:solidFill>
                  <a:schemeClr val="tx1"/>
                </a:solidFill>
                <a:ea typeface="宋体" pitchFamily="2" charset="-122"/>
              </a:rPr>
              <a:t>：罗兰•贝格分析</a:t>
            </a:r>
            <a:endParaRPr lang="zh-CN" altLang="en-GB" sz="900" b="0">
              <a:solidFill>
                <a:schemeClr val="tx1"/>
              </a:solidFill>
              <a:ea typeface="宋体" pitchFamily="2" charset="-122"/>
            </a:endParaRPr>
          </a:p>
        </p:txBody>
      </p:sp>
      <p:sp>
        <p:nvSpPr>
          <p:cNvPr id="84997" name="Rectangle 56"/>
          <p:cNvSpPr>
            <a:spLocks noChangeArrowheads="1"/>
          </p:cNvSpPr>
          <p:nvPr/>
        </p:nvSpPr>
        <p:spPr bwMode="auto">
          <a:xfrm>
            <a:off x="160338" y="79375"/>
            <a:ext cx="8802687" cy="86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rgbClr val="3A4972"/>
                </a:solidFill>
                <a:ea typeface="宋体" pitchFamily="2" charset="-122"/>
              </a:rPr>
              <a:t>4.2 </a:t>
            </a:r>
            <a:r>
              <a:rPr lang="zh-CN" altLang="en-GB" sz="2400">
                <a:solidFill>
                  <a:srgbClr val="3A4972"/>
                </a:solidFill>
                <a:ea typeface="宋体" pitchFamily="2" charset="-122"/>
              </a:rPr>
              <a:t>预算编制的基本流程（续）</a:t>
            </a:r>
            <a:r>
              <a:rPr lang="en-GB" altLang="zh-CN" sz="2400">
                <a:solidFill>
                  <a:srgbClr val="3A4972"/>
                </a:solidFill>
                <a:ea typeface="宋体" pitchFamily="2" charset="-122"/>
              </a:rPr>
              <a:t>– </a:t>
            </a:r>
            <a:r>
              <a:rPr lang="zh-CN" altLang="en-GB" sz="2400">
                <a:solidFill>
                  <a:srgbClr val="3A4972"/>
                </a:solidFill>
                <a:ea typeface="宋体" pitchFamily="2" charset="-122"/>
              </a:rPr>
              <a:t>执行、监控和调整</a:t>
            </a:r>
          </a:p>
        </p:txBody>
      </p:sp>
      <p:sp>
        <p:nvSpPr>
          <p:cNvPr id="84998" name="Line 57"/>
          <p:cNvSpPr>
            <a:spLocks noChangeShapeType="1"/>
          </p:cNvSpPr>
          <p:nvPr/>
        </p:nvSpPr>
        <p:spPr bwMode="blackWhite">
          <a:xfrm>
            <a:off x="0" y="7874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pSp>
        <p:nvGrpSpPr>
          <p:cNvPr id="84999" name="Group 58"/>
          <p:cNvGrpSpPr>
            <a:grpSpLocks/>
          </p:cNvGrpSpPr>
          <p:nvPr/>
        </p:nvGrpSpPr>
        <p:grpSpPr bwMode="auto">
          <a:xfrm>
            <a:off x="5589588" y="430213"/>
            <a:ext cx="3287712" cy="298450"/>
            <a:chOff x="3521" y="271"/>
            <a:chExt cx="2071" cy="188"/>
          </a:xfrm>
        </p:grpSpPr>
        <p:sp>
          <p:nvSpPr>
            <p:cNvPr id="85052" name="Rectangle 59"/>
            <p:cNvSpPr>
              <a:spLocks noChangeArrowheads="1"/>
            </p:cNvSpPr>
            <p:nvPr/>
          </p:nvSpPr>
          <p:spPr bwMode="auto">
            <a:xfrm>
              <a:off x="3521"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确定企业的战略</a:t>
              </a:r>
            </a:p>
          </p:txBody>
        </p:sp>
        <p:sp>
          <p:nvSpPr>
            <p:cNvPr id="85053" name="Rectangle 60"/>
            <p:cNvSpPr>
              <a:spLocks noChangeArrowheads="1"/>
            </p:cNvSpPr>
            <p:nvPr/>
          </p:nvSpPr>
          <p:spPr bwMode="auto">
            <a:xfrm>
              <a:off x="4624" y="278"/>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审批企业的年度预算</a:t>
              </a:r>
            </a:p>
          </p:txBody>
        </p:sp>
        <p:sp>
          <p:nvSpPr>
            <p:cNvPr id="85054" name="AutoShape 61"/>
            <p:cNvSpPr>
              <a:spLocks noChangeArrowheads="1"/>
            </p:cNvSpPr>
            <p:nvPr/>
          </p:nvSpPr>
          <p:spPr bwMode="auto">
            <a:xfrm>
              <a:off x="3932"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5055" name="AutoShape 62"/>
            <p:cNvSpPr>
              <a:spLocks noChangeArrowheads="1"/>
            </p:cNvSpPr>
            <p:nvPr/>
          </p:nvSpPr>
          <p:spPr bwMode="auto">
            <a:xfrm>
              <a:off x="5047" y="345"/>
              <a:ext cx="137" cy="33"/>
            </a:xfrm>
            <a:custGeom>
              <a:avLst/>
              <a:gdLst>
                <a:gd name="T0" fmla="*/ 103 w 21600"/>
                <a:gd name="T1" fmla="*/ 0 h 21600"/>
                <a:gd name="T2" fmla="*/ 0 w 21600"/>
                <a:gd name="T3" fmla="*/ 17 h 21600"/>
                <a:gd name="T4" fmla="*/ 103 w 21600"/>
                <a:gd name="T5" fmla="*/ 33 h 21600"/>
                <a:gd name="T6" fmla="*/ 137 w 21600"/>
                <a:gd name="T7" fmla="*/ 17 h 21600"/>
                <a:gd name="T8" fmla="*/ 17694720 60000 65536"/>
                <a:gd name="T9" fmla="*/ 11796480 60000 65536"/>
                <a:gd name="T10" fmla="*/ 5898240 60000 65536"/>
                <a:gd name="T11" fmla="*/ 0 60000 65536"/>
                <a:gd name="T12" fmla="*/ 3311 w 21600"/>
                <a:gd name="T13" fmla="*/ 5236 h 21600"/>
                <a:gd name="T14" fmla="*/ 1892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5056" name="AutoShape 63"/>
            <p:cNvSpPr>
              <a:spLocks noChangeArrowheads="1"/>
            </p:cNvSpPr>
            <p:nvPr/>
          </p:nvSpPr>
          <p:spPr bwMode="auto">
            <a:xfrm>
              <a:off x="4490" y="345"/>
              <a:ext cx="136" cy="33"/>
            </a:xfrm>
            <a:custGeom>
              <a:avLst/>
              <a:gdLst>
                <a:gd name="T0" fmla="*/ 102 w 21600"/>
                <a:gd name="T1" fmla="*/ 0 h 21600"/>
                <a:gd name="T2" fmla="*/ 0 w 21600"/>
                <a:gd name="T3" fmla="*/ 17 h 21600"/>
                <a:gd name="T4" fmla="*/ 102 w 21600"/>
                <a:gd name="T5" fmla="*/ 33 h 21600"/>
                <a:gd name="T6" fmla="*/ 136 w 21600"/>
                <a:gd name="T7" fmla="*/ 17 h 21600"/>
                <a:gd name="T8" fmla="*/ 17694720 60000 65536"/>
                <a:gd name="T9" fmla="*/ 11796480 60000 65536"/>
                <a:gd name="T10" fmla="*/ 5898240 60000 65536"/>
                <a:gd name="T11" fmla="*/ 0 60000 65536"/>
                <a:gd name="T12" fmla="*/ 3335 w 21600"/>
                <a:gd name="T13" fmla="*/ 5236 h 21600"/>
                <a:gd name="T14" fmla="*/ 18900 w 21600"/>
                <a:gd name="T15" fmla="*/ 1636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hlink"/>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5057" name="Rectangle 64"/>
            <p:cNvSpPr>
              <a:spLocks noChangeArrowheads="1"/>
            </p:cNvSpPr>
            <p:nvPr/>
          </p:nvSpPr>
          <p:spPr bwMode="auto">
            <a:xfrm>
              <a:off x="4069" y="271"/>
              <a:ext cx="408" cy="181"/>
            </a:xfrm>
            <a:prstGeom prst="rect">
              <a:avLst/>
            </a:prstGeom>
            <a:solidFill>
              <a:schemeClr val="tx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编制企业的年度预算</a:t>
              </a:r>
            </a:p>
          </p:txBody>
        </p:sp>
        <p:sp>
          <p:nvSpPr>
            <p:cNvPr id="85058" name="Rectangle 65"/>
            <p:cNvSpPr>
              <a:spLocks noChangeArrowheads="1"/>
            </p:cNvSpPr>
            <p:nvPr/>
          </p:nvSpPr>
          <p:spPr bwMode="auto">
            <a:xfrm>
              <a:off x="5184" y="278"/>
              <a:ext cx="408" cy="181"/>
            </a:xfrm>
            <a:prstGeom prst="rect">
              <a:avLst/>
            </a:prstGeom>
            <a:solidFill>
              <a:schemeClr val="accent1"/>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600">
                  <a:latin typeface="Times New Roman" pitchFamily="18" charset="0"/>
                  <a:ea typeface="宋体" pitchFamily="2" charset="-122"/>
                </a:rPr>
                <a:t>预算的执行监控和调整</a:t>
              </a:r>
            </a:p>
          </p:txBody>
        </p:sp>
      </p:grpSp>
      <p:grpSp>
        <p:nvGrpSpPr>
          <p:cNvPr id="85000" name="Group 70"/>
          <p:cNvGrpSpPr>
            <a:grpSpLocks/>
          </p:cNvGrpSpPr>
          <p:nvPr/>
        </p:nvGrpSpPr>
        <p:grpSpPr bwMode="auto">
          <a:xfrm>
            <a:off x="77788" y="1487488"/>
            <a:ext cx="8642350" cy="4768850"/>
            <a:chOff x="49" y="937"/>
            <a:chExt cx="5444" cy="3004"/>
          </a:xfrm>
        </p:grpSpPr>
        <p:sp>
          <p:nvSpPr>
            <p:cNvPr id="85001" name="Text Box 3"/>
            <p:cNvSpPr txBox="1">
              <a:spLocks noChangeArrowheads="1"/>
            </p:cNvSpPr>
            <p:nvPr/>
          </p:nvSpPr>
          <p:spPr bwMode="auto">
            <a:xfrm>
              <a:off x="1863" y="937"/>
              <a:ext cx="645" cy="154"/>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600">
                  <a:solidFill>
                    <a:schemeClr val="tx1"/>
                  </a:solidFill>
                  <a:ea typeface="宋体" pitchFamily="2" charset="-122"/>
                </a:rPr>
                <a:t>各主管副总</a:t>
              </a:r>
            </a:p>
          </p:txBody>
        </p:sp>
        <p:sp>
          <p:nvSpPr>
            <p:cNvPr id="85002" name="Text Box 4"/>
            <p:cNvSpPr txBox="1">
              <a:spLocks noChangeArrowheads="1"/>
            </p:cNvSpPr>
            <p:nvPr/>
          </p:nvSpPr>
          <p:spPr bwMode="auto">
            <a:xfrm>
              <a:off x="2814" y="937"/>
              <a:ext cx="387" cy="154"/>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600">
                  <a:solidFill>
                    <a:schemeClr val="tx1"/>
                  </a:solidFill>
                  <a:ea typeface="宋体" pitchFamily="2" charset="-122"/>
                </a:rPr>
                <a:t>财务部</a:t>
              </a:r>
            </a:p>
          </p:txBody>
        </p:sp>
        <p:sp>
          <p:nvSpPr>
            <p:cNvPr id="85003" name="Text Box 5"/>
            <p:cNvSpPr txBox="1">
              <a:spLocks noChangeArrowheads="1"/>
            </p:cNvSpPr>
            <p:nvPr/>
          </p:nvSpPr>
          <p:spPr bwMode="auto">
            <a:xfrm>
              <a:off x="1028" y="937"/>
              <a:ext cx="516" cy="154"/>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600">
                  <a:solidFill>
                    <a:schemeClr val="tx1"/>
                  </a:solidFill>
                  <a:ea typeface="宋体" pitchFamily="2" charset="-122"/>
                </a:rPr>
                <a:t>常务副总</a:t>
              </a:r>
            </a:p>
          </p:txBody>
        </p:sp>
        <p:sp>
          <p:nvSpPr>
            <p:cNvPr id="85004" name="Text Box 6"/>
            <p:cNvSpPr txBox="1">
              <a:spLocks noChangeArrowheads="1"/>
            </p:cNvSpPr>
            <p:nvPr/>
          </p:nvSpPr>
          <p:spPr bwMode="auto">
            <a:xfrm>
              <a:off x="312" y="937"/>
              <a:ext cx="387" cy="154"/>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600">
                  <a:solidFill>
                    <a:schemeClr val="tx1"/>
                  </a:solidFill>
                  <a:ea typeface="宋体" pitchFamily="2" charset="-122"/>
                </a:rPr>
                <a:t>总经理</a:t>
              </a:r>
            </a:p>
          </p:txBody>
        </p:sp>
        <p:sp>
          <p:nvSpPr>
            <p:cNvPr id="85005" name="Text Box 7"/>
            <p:cNvSpPr txBox="1">
              <a:spLocks noChangeArrowheads="1"/>
            </p:cNvSpPr>
            <p:nvPr/>
          </p:nvSpPr>
          <p:spPr bwMode="auto">
            <a:xfrm>
              <a:off x="3691" y="937"/>
              <a:ext cx="645" cy="154"/>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600">
                  <a:solidFill>
                    <a:schemeClr val="tx1"/>
                  </a:solidFill>
                  <a:ea typeface="宋体" pitchFamily="2" charset="-122"/>
                </a:rPr>
                <a:t>各职能部门</a:t>
              </a:r>
            </a:p>
          </p:txBody>
        </p:sp>
        <p:sp>
          <p:nvSpPr>
            <p:cNvPr id="85006" name="AutoShape 8"/>
            <p:cNvSpPr>
              <a:spLocks noChangeArrowheads="1"/>
            </p:cNvSpPr>
            <p:nvPr/>
          </p:nvSpPr>
          <p:spPr bwMode="auto">
            <a:xfrm rot="5400000">
              <a:off x="4930" y="958"/>
              <a:ext cx="269" cy="850"/>
            </a:xfrm>
            <a:prstGeom prst="homePlate">
              <a:avLst>
                <a:gd name="adj" fmla="val 15218"/>
              </a:avLst>
            </a:prstGeom>
            <a:solidFill>
              <a:schemeClr val="accent1"/>
            </a:solidFill>
            <a:ln w="1905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hlink"/>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85007" name="Text Box 9"/>
            <p:cNvSpPr txBox="1">
              <a:spLocks noChangeArrowheads="1"/>
            </p:cNvSpPr>
            <p:nvPr/>
          </p:nvSpPr>
          <p:spPr bwMode="auto">
            <a:xfrm>
              <a:off x="4865" y="1315"/>
              <a:ext cx="283" cy="134"/>
            </a:xfrm>
            <a:prstGeom prst="rect">
              <a:avLst/>
            </a:prstGeom>
            <a:solidFill>
              <a:schemeClr val="accent1"/>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400">
                  <a:solidFill>
                    <a:schemeClr val="tx1"/>
                  </a:solidFill>
                  <a:ea typeface="宋体" pitchFamily="2" charset="-122"/>
                </a:rPr>
                <a:t>依据</a:t>
              </a:r>
            </a:p>
          </p:txBody>
        </p:sp>
        <p:sp>
          <p:nvSpPr>
            <p:cNvPr id="85008" name="AutoShape 10"/>
            <p:cNvSpPr>
              <a:spLocks noChangeArrowheads="1"/>
            </p:cNvSpPr>
            <p:nvPr/>
          </p:nvSpPr>
          <p:spPr bwMode="auto">
            <a:xfrm rot="5400000">
              <a:off x="4924" y="1278"/>
              <a:ext cx="282" cy="851"/>
            </a:xfrm>
            <a:prstGeom prst="chevron">
              <a:avLst>
                <a:gd name="adj" fmla="val 13694"/>
              </a:avLst>
            </a:prstGeom>
            <a:solidFill>
              <a:schemeClr val="accent1"/>
            </a:solidFill>
            <a:ln w="1905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hlink"/>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85009" name="Text Box 11"/>
            <p:cNvSpPr txBox="1">
              <a:spLocks noChangeArrowheads="1"/>
            </p:cNvSpPr>
            <p:nvPr/>
          </p:nvSpPr>
          <p:spPr bwMode="auto">
            <a:xfrm>
              <a:off x="4753" y="1635"/>
              <a:ext cx="566" cy="134"/>
            </a:xfrm>
            <a:prstGeom prst="rect">
              <a:avLst/>
            </a:prstGeom>
            <a:solidFill>
              <a:schemeClr val="accent1"/>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400">
                  <a:solidFill>
                    <a:schemeClr val="tx1"/>
                  </a:solidFill>
                  <a:ea typeface="宋体" pitchFamily="2" charset="-122"/>
                </a:rPr>
                <a:t>执行反馈</a:t>
              </a:r>
            </a:p>
          </p:txBody>
        </p:sp>
        <p:sp>
          <p:nvSpPr>
            <p:cNvPr id="85010" name="AutoShape 12"/>
            <p:cNvSpPr>
              <a:spLocks noChangeArrowheads="1"/>
            </p:cNvSpPr>
            <p:nvPr/>
          </p:nvSpPr>
          <p:spPr bwMode="auto">
            <a:xfrm rot="5400000">
              <a:off x="4927" y="1631"/>
              <a:ext cx="282" cy="851"/>
            </a:xfrm>
            <a:prstGeom prst="chevron">
              <a:avLst>
                <a:gd name="adj" fmla="val 13694"/>
              </a:avLst>
            </a:prstGeom>
            <a:solidFill>
              <a:schemeClr val="accent1"/>
            </a:solidFill>
            <a:ln w="1905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hlink"/>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85011" name="Text Box 13"/>
            <p:cNvSpPr txBox="1">
              <a:spLocks noChangeArrowheads="1"/>
            </p:cNvSpPr>
            <p:nvPr/>
          </p:nvSpPr>
          <p:spPr bwMode="auto">
            <a:xfrm>
              <a:off x="4707" y="1988"/>
              <a:ext cx="620" cy="134"/>
            </a:xfrm>
            <a:prstGeom prst="rect">
              <a:avLst/>
            </a:prstGeom>
            <a:solidFill>
              <a:schemeClr val="accent1"/>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400">
                  <a:solidFill>
                    <a:schemeClr val="tx1"/>
                  </a:solidFill>
                  <a:ea typeface="宋体" pitchFamily="2" charset="-122"/>
                </a:rPr>
                <a:t>差异分析</a:t>
              </a:r>
            </a:p>
          </p:txBody>
        </p:sp>
        <p:sp>
          <p:nvSpPr>
            <p:cNvPr id="85012" name="AutoShape 14"/>
            <p:cNvSpPr>
              <a:spLocks noChangeArrowheads="1"/>
            </p:cNvSpPr>
            <p:nvPr/>
          </p:nvSpPr>
          <p:spPr bwMode="auto">
            <a:xfrm rot="5400000">
              <a:off x="4926" y="1976"/>
              <a:ext cx="283" cy="851"/>
            </a:xfrm>
            <a:prstGeom prst="chevron">
              <a:avLst>
                <a:gd name="adj" fmla="val 13694"/>
              </a:avLst>
            </a:prstGeom>
            <a:solidFill>
              <a:schemeClr val="accent1"/>
            </a:solidFill>
            <a:ln w="1905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hlink"/>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85013" name="Text Box 15"/>
            <p:cNvSpPr txBox="1">
              <a:spLocks noChangeArrowheads="1"/>
            </p:cNvSpPr>
            <p:nvPr/>
          </p:nvSpPr>
          <p:spPr bwMode="auto">
            <a:xfrm>
              <a:off x="4737" y="2328"/>
              <a:ext cx="566" cy="134"/>
            </a:xfrm>
            <a:prstGeom prst="rect">
              <a:avLst/>
            </a:prstGeom>
            <a:solidFill>
              <a:schemeClr val="accent1"/>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400">
                  <a:solidFill>
                    <a:schemeClr val="tx1"/>
                  </a:solidFill>
                  <a:ea typeface="宋体" pitchFamily="2" charset="-122"/>
                </a:rPr>
                <a:t>要求解释</a:t>
              </a:r>
            </a:p>
          </p:txBody>
        </p:sp>
        <p:sp>
          <p:nvSpPr>
            <p:cNvPr id="85014" name="AutoShape 16"/>
            <p:cNvSpPr>
              <a:spLocks noChangeArrowheads="1"/>
            </p:cNvSpPr>
            <p:nvPr/>
          </p:nvSpPr>
          <p:spPr bwMode="auto">
            <a:xfrm rot="5400000">
              <a:off x="4917" y="2320"/>
              <a:ext cx="282" cy="851"/>
            </a:xfrm>
            <a:prstGeom prst="chevron">
              <a:avLst>
                <a:gd name="adj" fmla="val 13694"/>
              </a:avLst>
            </a:prstGeom>
            <a:solidFill>
              <a:schemeClr val="accent1"/>
            </a:solidFill>
            <a:ln w="1905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hlink"/>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85015" name="Text Box 17"/>
            <p:cNvSpPr txBox="1">
              <a:spLocks noChangeArrowheads="1"/>
            </p:cNvSpPr>
            <p:nvPr/>
          </p:nvSpPr>
          <p:spPr bwMode="auto">
            <a:xfrm>
              <a:off x="4857" y="2676"/>
              <a:ext cx="283" cy="134"/>
            </a:xfrm>
            <a:prstGeom prst="rect">
              <a:avLst/>
            </a:prstGeom>
            <a:solidFill>
              <a:schemeClr val="accent1"/>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400">
                  <a:solidFill>
                    <a:schemeClr val="tx1"/>
                  </a:solidFill>
                  <a:ea typeface="宋体" pitchFamily="2" charset="-122"/>
                </a:rPr>
                <a:t>解释</a:t>
              </a:r>
            </a:p>
          </p:txBody>
        </p:sp>
        <p:sp>
          <p:nvSpPr>
            <p:cNvPr id="85016" name="AutoShape 18"/>
            <p:cNvSpPr>
              <a:spLocks noChangeArrowheads="1"/>
            </p:cNvSpPr>
            <p:nvPr/>
          </p:nvSpPr>
          <p:spPr bwMode="auto">
            <a:xfrm rot="5400000">
              <a:off x="4917" y="2648"/>
              <a:ext cx="282" cy="851"/>
            </a:xfrm>
            <a:prstGeom prst="chevron">
              <a:avLst>
                <a:gd name="adj" fmla="val 13694"/>
              </a:avLst>
            </a:prstGeom>
            <a:solidFill>
              <a:schemeClr val="accent1"/>
            </a:solidFill>
            <a:ln w="1905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hlink"/>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85017" name="Text Box 19"/>
            <p:cNvSpPr txBox="1">
              <a:spLocks noChangeArrowheads="1"/>
            </p:cNvSpPr>
            <p:nvPr/>
          </p:nvSpPr>
          <p:spPr bwMode="auto">
            <a:xfrm>
              <a:off x="4691" y="3013"/>
              <a:ext cx="707" cy="134"/>
            </a:xfrm>
            <a:prstGeom prst="rect">
              <a:avLst/>
            </a:prstGeom>
            <a:solidFill>
              <a:schemeClr val="accent1"/>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400">
                  <a:solidFill>
                    <a:schemeClr val="tx1"/>
                  </a:solidFill>
                  <a:ea typeface="宋体" pitchFamily="2" charset="-122"/>
                </a:rPr>
                <a:t>汇总、上报</a:t>
              </a:r>
            </a:p>
          </p:txBody>
        </p:sp>
        <p:sp>
          <p:nvSpPr>
            <p:cNvPr id="85018" name="AutoShape 20"/>
            <p:cNvSpPr>
              <a:spLocks noChangeArrowheads="1"/>
            </p:cNvSpPr>
            <p:nvPr/>
          </p:nvSpPr>
          <p:spPr bwMode="auto">
            <a:xfrm rot="5400000">
              <a:off x="4917" y="3009"/>
              <a:ext cx="282" cy="851"/>
            </a:xfrm>
            <a:prstGeom prst="chevron">
              <a:avLst>
                <a:gd name="adj" fmla="val 13694"/>
              </a:avLst>
            </a:prstGeom>
            <a:solidFill>
              <a:schemeClr val="accent1"/>
            </a:solidFill>
            <a:ln w="1905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hlink"/>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85019" name="Text Box 21"/>
            <p:cNvSpPr txBox="1">
              <a:spLocks noChangeArrowheads="1"/>
            </p:cNvSpPr>
            <p:nvPr/>
          </p:nvSpPr>
          <p:spPr bwMode="auto">
            <a:xfrm>
              <a:off x="4873" y="3362"/>
              <a:ext cx="283" cy="134"/>
            </a:xfrm>
            <a:prstGeom prst="rect">
              <a:avLst/>
            </a:prstGeom>
            <a:solidFill>
              <a:schemeClr val="accent1"/>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400">
                  <a:solidFill>
                    <a:schemeClr val="tx1"/>
                  </a:solidFill>
                  <a:ea typeface="宋体" pitchFamily="2" charset="-122"/>
                </a:rPr>
                <a:t>审核</a:t>
              </a:r>
            </a:p>
          </p:txBody>
        </p:sp>
        <p:sp>
          <p:nvSpPr>
            <p:cNvPr id="85020" name="AutoShape 22"/>
            <p:cNvSpPr>
              <a:spLocks noChangeArrowheads="1"/>
            </p:cNvSpPr>
            <p:nvPr/>
          </p:nvSpPr>
          <p:spPr bwMode="auto">
            <a:xfrm rot="5400000">
              <a:off x="4917" y="3338"/>
              <a:ext cx="282" cy="851"/>
            </a:xfrm>
            <a:prstGeom prst="chevron">
              <a:avLst>
                <a:gd name="adj" fmla="val 13694"/>
              </a:avLst>
            </a:prstGeom>
            <a:solidFill>
              <a:schemeClr val="accent1"/>
            </a:solidFill>
            <a:ln w="1905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hlink"/>
                    </a:outerShdw>
                  </a:effectLst>
                </a14:hiddenEffects>
              </a:ext>
            </a:extLst>
          </p:spPr>
          <p:txBody>
            <a:bodyPr lIns="0" tIns="0" rIns="0" bIns="0" anchor="ctr">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85021" name="Text Box 23"/>
            <p:cNvSpPr txBox="1">
              <a:spLocks noChangeArrowheads="1"/>
            </p:cNvSpPr>
            <p:nvPr/>
          </p:nvSpPr>
          <p:spPr bwMode="auto">
            <a:xfrm>
              <a:off x="4873" y="3734"/>
              <a:ext cx="283" cy="134"/>
            </a:xfrm>
            <a:prstGeom prst="rect">
              <a:avLst/>
            </a:prstGeom>
            <a:solidFill>
              <a:schemeClr val="accent1"/>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spcBef>
                  <a:spcPct val="0"/>
                </a:spcBef>
                <a:spcAft>
                  <a:spcPct val="0"/>
                </a:spcAft>
                <a:buSzTx/>
                <a:buFontTx/>
                <a:buNone/>
              </a:pPr>
              <a:r>
                <a:rPr lang="zh-CN" altLang="en-US" sz="1400">
                  <a:solidFill>
                    <a:schemeClr val="tx1"/>
                  </a:solidFill>
                  <a:ea typeface="宋体" pitchFamily="2" charset="-122"/>
                </a:rPr>
                <a:t>执行</a:t>
              </a:r>
            </a:p>
          </p:txBody>
        </p:sp>
        <p:sp>
          <p:nvSpPr>
            <p:cNvPr id="85022" name="Rectangle 24"/>
            <p:cNvSpPr>
              <a:spLocks noChangeArrowheads="1"/>
            </p:cNvSpPr>
            <p:nvPr/>
          </p:nvSpPr>
          <p:spPr bwMode="auto">
            <a:xfrm>
              <a:off x="2577" y="1246"/>
              <a:ext cx="925" cy="269"/>
            </a:xfrm>
            <a:prstGeom prst="rect">
              <a:avLst/>
            </a:prstGeom>
            <a:solidFill>
              <a:schemeClr val="hlink"/>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5000"/>
                </a:lnSpc>
                <a:spcBef>
                  <a:spcPct val="0"/>
                </a:spcBef>
                <a:spcAft>
                  <a:spcPct val="0"/>
                </a:spcAft>
                <a:buSzTx/>
                <a:buFontTx/>
                <a:buNone/>
              </a:pPr>
              <a:r>
                <a:rPr lang="zh-CN" altLang="en-US" sz="1400" b="0">
                  <a:solidFill>
                    <a:srgbClr val="000000"/>
                  </a:solidFill>
                  <a:ea typeface="宋体" pitchFamily="2" charset="-122"/>
                </a:rPr>
                <a:t>经批准后</a:t>
              </a:r>
            </a:p>
            <a:p>
              <a:pPr algn="ctr">
                <a:lnSpc>
                  <a:spcPct val="85000"/>
                </a:lnSpc>
                <a:spcBef>
                  <a:spcPct val="0"/>
                </a:spcBef>
                <a:spcAft>
                  <a:spcPct val="0"/>
                </a:spcAft>
                <a:buSzTx/>
                <a:buFontTx/>
                <a:buNone/>
              </a:pPr>
              <a:r>
                <a:rPr lang="zh-CN" altLang="en-US" sz="1400" b="0">
                  <a:solidFill>
                    <a:srgbClr val="000000"/>
                  </a:solidFill>
                  <a:ea typeface="宋体" pitchFamily="2" charset="-122"/>
                </a:rPr>
                <a:t>的预算计划</a:t>
              </a:r>
            </a:p>
          </p:txBody>
        </p:sp>
        <p:sp>
          <p:nvSpPr>
            <p:cNvPr id="85023" name="Rectangle 25"/>
            <p:cNvSpPr>
              <a:spLocks noChangeArrowheads="1"/>
            </p:cNvSpPr>
            <p:nvPr/>
          </p:nvSpPr>
          <p:spPr bwMode="auto">
            <a:xfrm>
              <a:off x="1106" y="3328"/>
              <a:ext cx="744" cy="290"/>
            </a:xfrm>
            <a:prstGeom prst="rect">
              <a:avLst/>
            </a:prstGeom>
            <a:solidFill>
              <a:schemeClr val="hlink"/>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5000"/>
                </a:lnSpc>
                <a:spcBef>
                  <a:spcPct val="0"/>
                </a:spcBef>
                <a:spcAft>
                  <a:spcPct val="0"/>
                </a:spcAft>
                <a:buSzTx/>
                <a:buFontTx/>
                <a:buNone/>
              </a:pPr>
              <a:r>
                <a:rPr lang="zh-CN" altLang="en-US" sz="1400" b="0">
                  <a:solidFill>
                    <a:srgbClr val="000000"/>
                  </a:solidFill>
                  <a:ea typeface="宋体" pitchFamily="2" charset="-122"/>
                </a:rPr>
                <a:t>审核并提出</a:t>
              </a:r>
            </a:p>
            <a:p>
              <a:pPr algn="ctr">
                <a:lnSpc>
                  <a:spcPct val="85000"/>
                </a:lnSpc>
                <a:spcBef>
                  <a:spcPct val="0"/>
                </a:spcBef>
                <a:spcAft>
                  <a:spcPct val="0"/>
                </a:spcAft>
                <a:buSzTx/>
                <a:buFontTx/>
                <a:buNone/>
              </a:pPr>
              <a:r>
                <a:rPr lang="zh-CN" altLang="en-US" sz="1400" b="0">
                  <a:solidFill>
                    <a:srgbClr val="000000"/>
                  </a:solidFill>
                  <a:ea typeface="宋体" pitchFamily="2" charset="-122"/>
                </a:rPr>
                <a:t>调整建议</a:t>
              </a:r>
            </a:p>
          </p:txBody>
        </p:sp>
        <p:sp>
          <p:nvSpPr>
            <p:cNvPr id="85024" name="Rectangle 27"/>
            <p:cNvSpPr>
              <a:spLocks noChangeArrowheads="1"/>
            </p:cNvSpPr>
            <p:nvPr/>
          </p:nvSpPr>
          <p:spPr bwMode="auto">
            <a:xfrm>
              <a:off x="1958" y="3328"/>
              <a:ext cx="745" cy="290"/>
            </a:xfrm>
            <a:prstGeom prst="rect">
              <a:avLst/>
            </a:prstGeom>
            <a:solidFill>
              <a:schemeClr val="hlink"/>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5000"/>
                </a:lnSpc>
                <a:spcBef>
                  <a:spcPct val="0"/>
                </a:spcBef>
                <a:spcAft>
                  <a:spcPct val="0"/>
                </a:spcAft>
                <a:buSzTx/>
                <a:buFontTx/>
                <a:buNone/>
              </a:pPr>
              <a:r>
                <a:rPr lang="zh-CN" altLang="en-US" sz="1400" b="0">
                  <a:solidFill>
                    <a:srgbClr val="000000"/>
                  </a:solidFill>
                  <a:ea typeface="宋体" pitchFamily="2" charset="-122"/>
                </a:rPr>
                <a:t>审核并提出</a:t>
              </a:r>
            </a:p>
            <a:p>
              <a:pPr algn="ctr">
                <a:lnSpc>
                  <a:spcPct val="85000"/>
                </a:lnSpc>
                <a:spcBef>
                  <a:spcPct val="0"/>
                </a:spcBef>
                <a:spcAft>
                  <a:spcPct val="0"/>
                </a:spcAft>
                <a:buSzTx/>
                <a:buFontTx/>
                <a:buNone/>
              </a:pPr>
              <a:r>
                <a:rPr lang="zh-CN" altLang="en-US" sz="1400" b="0">
                  <a:solidFill>
                    <a:srgbClr val="000000"/>
                  </a:solidFill>
                  <a:ea typeface="宋体" pitchFamily="2" charset="-122"/>
                </a:rPr>
                <a:t>调整建议</a:t>
              </a:r>
            </a:p>
          </p:txBody>
        </p:sp>
        <p:sp>
          <p:nvSpPr>
            <p:cNvPr id="85025" name="Rectangle 28"/>
            <p:cNvSpPr>
              <a:spLocks noChangeArrowheads="1"/>
            </p:cNvSpPr>
            <p:nvPr/>
          </p:nvSpPr>
          <p:spPr bwMode="auto">
            <a:xfrm>
              <a:off x="2614" y="2904"/>
              <a:ext cx="928" cy="275"/>
            </a:xfrm>
            <a:prstGeom prst="rect">
              <a:avLst/>
            </a:prstGeom>
            <a:solidFill>
              <a:schemeClr val="hlink"/>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5000"/>
                </a:lnSpc>
                <a:spcBef>
                  <a:spcPct val="0"/>
                </a:spcBef>
                <a:spcAft>
                  <a:spcPct val="0"/>
                </a:spcAft>
                <a:buSzTx/>
                <a:buFontTx/>
                <a:buNone/>
              </a:pPr>
              <a:r>
                <a:rPr lang="zh-CN" altLang="en-US" sz="1400" b="0">
                  <a:solidFill>
                    <a:srgbClr val="000000"/>
                  </a:solidFill>
                  <a:ea typeface="宋体" pitchFamily="2" charset="-122"/>
                </a:rPr>
                <a:t>汇总、上报、</a:t>
              </a:r>
            </a:p>
            <a:p>
              <a:pPr algn="ctr">
                <a:lnSpc>
                  <a:spcPct val="85000"/>
                </a:lnSpc>
                <a:spcBef>
                  <a:spcPct val="0"/>
                </a:spcBef>
                <a:spcAft>
                  <a:spcPct val="0"/>
                </a:spcAft>
                <a:buSzTx/>
                <a:buFontTx/>
                <a:buNone/>
              </a:pPr>
              <a:r>
                <a:rPr lang="zh-CN" altLang="en-US" sz="1400" b="0">
                  <a:solidFill>
                    <a:srgbClr val="000000"/>
                  </a:solidFill>
                  <a:ea typeface="宋体" pitchFamily="2" charset="-122"/>
                </a:rPr>
                <a:t>提出建议</a:t>
              </a:r>
            </a:p>
          </p:txBody>
        </p:sp>
        <p:sp>
          <p:nvSpPr>
            <p:cNvPr id="85026" name="Rectangle 29"/>
            <p:cNvSpPr>
              <a:spLocks noChangeArrowheads="1"/>
            </p:cNvSpPr>
            <p:nvPr/>
          </p:nvSpPr>
          <p:spPr bwMode="auto">
            <a:xfrm>
              <a:off x="2561" y="2021"/>
              <a:ext cx="972" cy="204"/>
            </a:xfrm>
            <a:prstGeom prst="rect">
              <a:avLst/>
            </a:prstGeom>
            <a:solidFill>
              <a:schemeClr val="hlink"/>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5000"/>
                </a:lnSpc>
                <a:spcBef>
                  <a:spcPct val="0"/>
                </a:spcBef>
                <a:spcAft>
                  <a:spcPct val="0"/>
                </a:spcAft>
                <a:buSzTx/>
                <a:buFontTx/>
                <a:buNone/>
              </a:pPr>
              <a:r>
                <a:rPr lang="zh-CN" altLang="en-US" sz="1400" b="0">
                  <a:solidFill>
                    <a:srgbClr val="000000"/>
                  </a:solidFill>
                  <a:ea typeface="宋体" pitchFamily="2" charset="-122"/>
                </a:rPr>
                <a:t>对差异进行分析</a:t>
              </a:r>
            </a:p>
          </p:txBody>
        </p:sp>
        <p:sp>
          <p:nvSpPr>
            <p:cNvPr id="85027" name="Rectangle 30"/>
            <p:cNvSpPr>
              <a:spLocks noChangeArrowheads="1"/>
            </p:cNvSpPr>
            <p:nvPr/>
          </p:nvSpPr>
          <p:spPr bwMode="auto">
            <a:xfrm>
              <a:off x="2561" y="2327"/>
              <a:ext cx="989" cy="298"/>
            </a:xfrm>
            <a:prstGeom prst="rect">
              <a:avLst/>
            </a:prstGeom>
            <a:solidFill>
              <a:schemeClr val="hlink"/>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5000"/>
                </a:lnSpc>
                <a:spcBef>
                  <a:spcPct val="0"/>
                </a:spcBef>
                <a:spcAft>
                  <a:spcPct val="0"/>
                </a:spcAft>
                <a:buSzTx/>
                <a:buFontTx/>
                <a:buNone/>
              </a:pPr>
              <a:r>
                <a:rPr lang="zh-CN" altLang="en-US" sz="1400" b="0">
                  <a:solidFill>
                    <a:srgbClr val="000000"/>
                  </a:solidFill>
                  <a:ea typeface="宋体" pitchFamily="2" charset="-122"/>
                </a:rPr>
                <a:t>要求对差异</a:t>
              </a:r>
            </a:p>
            <a:p>
              <a:pPr algn="ctr">
                <a:lnSpc>
                  <a:spcPct val="85000"/>
                </a:lnSpc>
                <a:spcBef>
                  <a:spcPct val="0"/>
                </a:spcBef>
                <a:spcAft>
                  <a:spcPct val="0"/>
                </a:spcAft>
                <a:buSzTx/>
                <a:buFontTx/>
                <a:buNone/>
              </a:pPr>
              <a:r>
                <a:rPr lang="zh-CN" altLang="en-US" sz="1400" b="0">
                  <a:solidFill>
                    <a:srgbClr val="000000"/>
                  </a:solidFill>
                  <a:ea typeface="宋体" pitchFamily="2" charset="-122"/>
                </a:rPr>
                <a:t>做出解释</a:t>
              </a:r>
            </a:p>
          </p:txBody>
        </p:sp>
        <p:sp>
          <p:nvSpPr>
            <p:cNvPr id="85028" name="Rectangle 31"/>
            <p:cNvSpPr>
              <a:spLocks noChangeArrowheads="1"/>
            </p:cNvSpPr>
            <p:nvPr/>
          </p:nvSpPr>
          <p:spPr bwMode="auto">
            <a:xfrm>
              <a:off x="2569" y="1619"/>
              <a:ext cx="948" cy="311"/>
            </a:xfrm>
            <a:prstGeom prst="rect">
              <a:avLst/>
            </a:prstGeom>
            <a:solidFill>
              <a:schemeClr val="hlink"/>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5000"/>
                </a:lnSpc>
                <a:spcBef>
                  <a:spcPct val="0"/>
                </a:spcBef>
                <a:spcAft>
                  <a:spcPct val="0"/>
                </a:spcAft>
                <a:buSzTx/>
                <a:buFontTx/>
                <a:buNone/>
              </a:pPr>
              <a:r>
                <a:rPr lang="zh-CN" altLang="en-US" sz="1400" b="0">
                  <a:solidFill>
                    <a:srgbClr val="000000"/>
                  </a:solidFill>
                  <a:ea typeface="宋体" pitchFamily="2" charset="-122"/>
                </a:rPr>
                <a:t>各部们月度预算</a:t>
              </a:r>
            </a:p>
            <a:p>
              <a:pPr algn="ctr">
                <a:lnSpc>
                  <a:spcPct val="85000"/>
                </a:lnSpc>
                <a:spcBef>
                  <a:spcPct val="0"/>
                </a:spcBef>
                <a:spcAft>
                  <a:spcPct val="0"/>
                </a:spcAft>
                <a:buSzTx/>
                <a:buFontTx/>
                <a:buNone/>
              </a:pPr>
              <a:r>
                <a:rPr lang="zh-CN" altLang="en-US" sz="1400" b="0">
                  <a:solidFill>
                    <a:srgbClr val="000000"/>
                  </a:solidFill>
                  <a:ea typeface="宋体" pitchFamily="2" charset="-122"/>
                </a:rPr>
                <a:t>执行情况统计汇报</a:t>
              </a:r>
            </a:p>
          </p:txBody>
        </p:sp>
        <p:sp>
          <p:nvSpPr>
            <p:cNvPr id="85029" name="Rectangle 32"/>
            <p:cNvSpPr>
              <a:spLocks noChangeArrowheads="1"/>
            </p:cNvSpPr>
            <p:nvPr/>
          </p:nvSpPr>
          <p:spPr bwMode="auto">
            <a:xfrm>
              <a:off x="3613" y="1625"/>
              <a:ext cx="850" cy="305"/>
            </a:xfrm>
            <a:prstGeom prst="rect">
              <a:avLst/>
            </a:prstGeom>
            <a:solidFill>
              <a:schemeClr val="hlink"/>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5000"/>
                </a:lnSpc>
                <a:spcBef>
                  <a:spcPct val="0"/>
                </a:spcBef>
                <a:spcAft>
                  <a:spcPct val="0"/>
                </a:spcAft>
                <a:buSzTx/>
                <a:buFontTx/>
                <a:buNone/>
              </a:pPr>
              <a:r>
                <a:rPr lang="zh-CN" altLang="en-US" sz="1400" b="0">
                  <a:solidFill>
                    <a:srgbClr val="000000"/>
                  </a:solidFill>
                  <a:ea typeface="宋体" pitchFamily="2" charset="-122"/>
                </a:rPr>
                <a:t>核对预算</a:t>
              </a:r>
            </a:p>
            <a:p>
              <a:pPr algn="ctr">
                <a:lnSpc>
                  <a:spcPct val="85000"/>
                </a:lnSpc>
                <a:spcBef>
                  <a:spcPct val="0"/>
                </a:spcBef>
                <a:spcAft>
                  <a:spcPct val="0"/>
                </a:spcAft>
                <a:buSzTx/>
                <a:buFontTx/>
                <a:buNone/>
              </a:pPr>
              <a:r>
                <a:rPr lang="zh-CN" altLang="en-US" sz="1400" b="0">
                  <a:solidFill>
                    <a:srgbClr val="000000"/>
                  </a:solidFill>
                  <a:ea typeface="宋体" pitchFamily="2" charset="-122"/>
                </a:rPr>
                <a:t>执行情况</a:t>
              </a:r>
            </a:p>
          </p:txBody>
        </p:sp>
        <p:sp>
          <p:nvSpPr>
            <p:cNvPr id="85030" name="Rectangle 33"/>
            <p:cNvSpPr>
              <a:spLocks noChangeArrowheads="1"/>
            </p:cNvSpPr>
            <p:nvPr/>
          </p:nvSpPr>
          <p:spPr bwMode="auto">
            <a:xfrm>
              <a:off x="3688" y="2666"/>
              <a:ext cx="743" cy="211"/>
            </a:xfrm>
            <a:prstGeom prst="rect">
              <a:avLst/>
            </a:prstGeom>
            <a:solidFill>
              <a:schemeClr val="hlink"/>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5000"/>
                </a:lnSpc>
                <a:spcBef>
                  <a:spcPct val="0"/>
                </a:spcBef>
                <a:spcAft>
                  <a:spcPct val="0"/>
                </a:spcAft>
                <a:buSzTx/>
                <a:buFontTx/>
                <a:buNone/>
              </a:pPr>
              <a:r>
                <a:rPr lang="zh-CN" altLang="en-US" sz="1400" b="0">
                  <a:solidFill>
                    <a:srgbClr val="000000"/>
                  </a:solidFill>
                  <a:ea typeface="宋体" pitchFamily="2" charset="-122"/>
                </a:rPr>
                <a:t>做出解释</a:t>
              </a:r>
            </a:p>
          </p:txBody>
        </p:sp>
        <p:sp>
          <p:nvSpPr>
            <p:cNvPr id="85031" name="Rectangle 34"/>
            <p:cNvSpPr>
              <a:spLocks noChangeArrowheads="1"/>
            </p:cNvSpPr>
            <p:nvPr/>
          </p:nvSpPr>
          <p:spPr bwMode="auto">
            <a:xfrm>
              <a:off x="3614" y="1248"/>
              <a:ext cx="849" cy="267"/>
            </a:xfrm>
            <a:prstGeom prst="rect">
              <a:avLst/>
            </a:prstGeom>
            <a:solidFill>
              <a:schemeClr val="hlink"/>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5000"/>
                </a:lnSpc>
                <a:spcBef>
                  <a:spcPct val="0"/>
                </a:spcBef>
                <a:spcAft>
                  <a:spcPct val="0"/>
                </a:spcAft>
                <a:buSzTx/>
                <a:buFontTx/>
                <a:buNone/>
              </a:pPr>
              <a:r>
                <a:rPr lang="zh-CN" altLang="en-US" sz="1400" b="0">
                  <a:solidFill>
                    <a:srgbClr val="000000"/>
                  </a:solidFill>
                  <a:ea typeface="宋体" pitchFamily="2" charset="-122"/>
                </a:rPr>
                <a:t>经批准后</a:t>
              </a:r>
            </a:p>
            <a:p>
              <a:pPr algn="ctr">
                <a:lnSpc>
                  <a:spcPct val="85000"/>
                </a:lnSpc>
                <a:spcBef>
                  <a:spcPct val="0"/>
                </a:spcBef>
                <a:spcAft>
                  <a:spcPct val="0"/>
                </a:spcAft>
                <a:buSzTx/>
                <a:buFontTx/>
                <a:buNone/>
              </a:pPr>
              <a:r>
                <a:rPr lang="zh-CN" altLang="en-US" sz="1400" b="0">
                  <a:solidFill>
                    <a:srgbClr val="000000"/>
                  </a:solidFill>
                  <a:ea typeface="宋体" pitchFamily="2" charset="-122"/>
                </a:rPr>
                <a:t>的预算计划</a:t>
              </a:r>
            </a:p>
          </p:txBody>
        </p:sp>
        <p:sp>
          <p:nvSpPr>
            <p:cNvPr id="85032" name="Rectangle 35"/>
            <p:cNvSpPr>
              <a:spLocks noChangeArrowheads="1"/>
            </p:cNvSpPr>
            <p:nvPr/>
          </p:nvSpPr>
          <p:spPr bwMode="auto">
            <a:xfrm>
              <a:off x="3720" y="3748"/>
              <a:ext cx="743" cy="193"/>
            </a:xfrm>
            <a:prstGeom prst="rect">
              <a:avLst/>
            </a:prstGeom>
            <a:solidFill>
              <a:schemeClr val="hlink"/>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5000"/>
                </a:lnSpc>
                <a:spcBef>
                  <a:spcPct val="0"/>
                </a:spcBef>
                <a:spcAft>
                  <a:spcPct val="0"/>
                </a:spcAft>
                <a:buSzTx/>
                <a:buFontTx/>
                <a:buNone/>
              </a:pPr>
              <a:r>
                <a:rPr lang="zh-CN" altLang="en-US" sz="1400" b="0">
                  <a:solidFill>
                    <a:srgbClr val="000000"/>
                  </a:solidFill>
                  <a:ea typeface="宋体" pitchFamily="2" charset="-122"/>
                </a:rPr>
                <a:t>调整措施</a:t>
              </a:r>
            </a:p>
          </p:txBody>
        </p:sp>
        <p:cxnSp>
          <p:nvCxnSpPr>
            <p:cNvPr id="85033" name="AutoShape 36"/>
            <p:cNvCxnSpPr>
              <a:cxnSpLocks noChangeShapeType="1"/>
              <a:stCxn id="85027" idx="3"/>
              <a:endCxn id="85030" idx="0"/>
            </p:cNvCxnSpPr>
            <p:nvPr/>
          </p:nvCxnSpPr>
          <p:spPr bwMode="auto">
            <a:xfrm>
              <a:off x="3550" y="2476"/>
              <a:ext cx="510" cy="190"/>
            </a:xfrm>
            <a:prstGeom prst="bentConnector2">
              <a:avLst/>
            </a:prstGeom>
            <a:noFill/>
            <a:ln w="6350">
              <a:solidFill>
                <a:schemeClr val="tx1"/>
              </a:solidFill>
              <a:miter lim="800000"/>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5034" name="AutoShape 37"/>
            <p:cNvCxnSpPr>
              <a:cxnSpLocks noChangeShapeType="1"/>
              <a:stCxn id="85030" idx="1"/>
              <a:endCxn id="85025" idx="0"/>
            </p:cNvCxnSpPr>
            <p:nvPr/>
          </p:nvCxnSpPr>
          <p:spPr bwMode="auto">
            <a:xfrm rot="10800000" flipV="1">
              <a:off x="3078" y="2772"/>
              <a:ext cx="610" cy="132"/>
            </a:xfrm>
            <a:prstGeom prst="bentConnector2">
              <a:avLst/>
            </a:prstGeom>
            <a:noFill/>
            <a:ln w="6350">
              <a:solidFill>
                <a:schemeClr val="tx1"/>
              </a:solidFill>
              <a:miter lim="800000"/>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5035" name="AutoShape 38"/>
            <p:cNvCxnSpPr>
              <a:cxnSpLocks noChangeShapeType="1"/>
              <a:stCxn id="85049" idx="2"/>
              <a:endCxn id="85032" idx="1"/>
            </p:cNvCxnSpPr>
            <p:nvPr/>
          </p:nvCxnSpPr>
          <p:spPr bwMode="auto">
            <a:xfrm rot="16200000" flipH="1">
              <a:off x="2019" y="2144"/>
              <a:ext cx="219" cy="3183"/>
            </a:xfrm>
            <a:prstGeom prst="bentConnector2">
              <a:avLst/>
            </a:prstGeom>
            <a:noFill/>
            <a:ln w="6350">
              <a:solidFill>
                <a:schemeClr val="tx1"/>
              </a:solidFill>
              <a:miter lim="800000"/>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5036" name="Line 42"/>
            <p:cNvSpPr>
              <a:spLocks noChangeShapeType="1"/>
            </p:cNvSpPr>
            <p:nvPr/>
          </p:nvSpPr>
          <p:spPr bwMode="auto">
            <a:xfrm>
              <a:off x="49" y="1139"/>
              <a:ext cx="776" cy="0"/>
            </a:xfrm>
            <a:prstGeom prst="line">
              <a:avLst/>
            </a:prstGeom>
            <a:noFill/>
            <a:ln w="222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85037" name="Line 43"/>
            <p:cNvSpPr>
              <a:spLocks noChangeShapeType="1"/>
            </p:cNvSpPr>
            <p:nvPr/>
          </p:nvSpPr>
          <p:spPr bwMode="auto">
            <a:xfrm>
              <a:off x="909" y="1139"/>
              <a:ext cx="776" cy="0"/>
            </a:xfrm>
            <a:prstGeom prst="line">
              <a:avLst/>
            </a:prstGeom>
            <a:noFill/>
            <a:ln w="222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85038" name="Line 44"/>
            <p:cNvSpPr>
              <a:spLocks noChangeShapeType="1"/>
            </p:cNvSpPr>
            <p:nvPr/>
          </p:nvSpPr>
          <p:spPr bwMode="auto">
            <a:xfrm>
              <a:off x="1770" y="1139"/>
              <a:ext cx="775" cy="0"/>
            </a:xfrm>
            <a:prstGeom prst="line">
              <a:avLst/>
            </a:prstGeom>
            <a:noFill/>
            <a:ln w="222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85039" name="Line 45"/>
            <p:cNvSpPr>
              <a:spLocks noChangeShapeType="1"/>
            </p:cNvSpPr>
            <p:nvPr/>
          </p:nvSpPr>
          <p:spPr bwMode="auto">
            <a:xfrm>
              <a:off x="2686" y="1139"/>
              <a:ext cx="775" cy="0"/>
            </a:xfrm>
            <a:prstGeom prst="line">
              <a:avLst/>
            </a:prstGeom>
            <a:noFill/>
            <a:ln w="222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sp>
          <p:nvSpPr>
            <p:cNvPr id="85040" name="Line 46"/>
            <p:cNvSpPr>
              <a:spLocks noChangeShapeType="1"/>
            </p:cNvSpPr>
            <p:nvPr/>
          </p:nvSpPr>
          <p:spPr bwMode="auto">
            <a:xfrm>
              <a:off x="3594" y="1139"/>
              <a:ext cx="776" cy="0"/>
            </a:xfrm>
            <a:prstGeom prst="line">
              <a:avLst/>
            </a:prstGeom>
            <a:noFill/>
            <a:ln w="222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zh-CN" altLang="en-US"/>
            </a:p>
          </p:txBody>
        </p:sp>
        <p:cxnSp>
          <p:nvCxnSpPr>
            <p:cNvPr id="85041" name="AutoShape 47"/>
            <p:cNvCxnSpPr>
              <a:cxnSpLocks noChangeShapeType="1"/>
              <a:stCxn id="85031" idx="2"/>
              <a:endCxn id="85029" idx="0"/>
            </p:cNvCxnSpPr>
            <p:nvPr/>
          </p:nvCxnSpPr>
          <p:spPr bwMode="auto">
            <a:xfrm flipH="1">
              <a:off x="4038" y="1515"/>
              <a:ext cx="1" cy="110"/>
            </a:xfrm>
            <a:prstGeom prst="straightConnector1">
              <a:avLst/>
            </a:prstGeom>
            <a:noFill/>
            <a:ln w="9525">
              <a:solidFill>
                <a:schemeClr val="tx1"/>
              </a:solidFill>
              <a:round/>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042" name="AutoShape 48"/>
            <p:cNvCxnSpPr>
              <a:cxnSpLocks noChangeShapeType="1"/>
              <a:stCxn id="85028" idx="3"/>
              <a:endCxn id="85029" idx="1"/>
            </p:cNvCxnSpPr>
            <p:nvPr/>
          </p:nvCxnSpPr>
          <p:spPr bwMode="auto">
            <a:xfrm>
              <a:off x="3517" y="1775"/>
              <a:ext cx="96" cy="3"/>
            </a:xfrm>
            <a:prstGeom prst="straightConnector1">
              <a:avLst/>
            </a:prstGeom>
            <a:noFill/>
            <a:ln w="9525">
              <a:solidFill>
                <a:schemeClr val="tx1"/>
              </a:solidFill>
              <a:round/>
              <a:headEnd type="triangl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043" name="AutoShape 49"/>
            <p:cNvCxnSpPr>
              <a:cxnSpLocks noChangeShapeType="1"/>
              <a:stCxn id="85025" idx="2"/>
            </p:cNvCxnSpPr>
            <p:nvPr/>
          </p:nvCxnSpPr>
          <p:spPr bwMode="auto">
            <a:xfrm rot="5400000">
              <a:off x="1700" y="1951"/>
              <a:ext cx="149" cy="2606"/>
            </a:xfrm>
            <a:prstGeom prst="bentConnector3">
              <a:avLst>
                <a:gd name="adj1" fmla="val 49667"/>
              </a:avLst>
            </a:prstGeom>
            <a:noFill/>
            <a:ln w="9525">
              <a:solidFill>
                <a:schemeClr val="tx1"/>
              </a:solidFill>
              <a:miter lim="800000"/>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044" name="AutoShape 50"/>
            <p:cNvCxnSpPr>
              <a:cxnSpLocks noChangeShapeType="1"/>
              <a:stCxn id="85025" idx="2"/>
              <a:endCxn id="85023" idx="0"/>
            </p:cNvCxnSpPr>
            <p:nvPr/>
          </p:nvCxnSpPr>
          <p:spPr bwMode="auto">
            <a:xfrm rot="5400000">
              <a:off x="2203" y="2454"/>
              <a:ext cx="149" cy="1600"/>
            </a:xfrm>
            <a:prstGeom prst="bentConnector3">
              <a:avLst>
                <a:gd name="adj1" fmla="val 49667"/>
              </a:avLst>
            </a:prstGeom>
            <a:noFill/>
            <a:ln w="9525">
              <a:solidFill>
                <a:schemeClr val="tx1"/>
              </a:solidFill>
              <a:miter lim="800000"/>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045" name="AutoShape 51"/>
            <p:cNvCxnSpPr>
              <a:cxnSpLocks noChangeShapeType="1"/>
              <a:stCxn id="85025" idx="2"/>
              <a:endCxn id="85024" idx="0"/>
            </p:cNvCxnSpPr>
            <p:nvPr/>
          </p:nvCxnSpPr>
          <p:spPr bwMode="auto">
            <a:xfrm rot="5400000">
              <a:off x="2630" y="2880"/>
              <a:ext cx="149" cy="747"/>
            </a:xfrm>
            <a:prstGeom prst="bentConnector3">
              <a:avLst>
                <a:gd name="adj1" fmla="val 49667"/>
              </a:avLst>
            </a:prstGeom>
            <a:noFill/>
            <a:ln w="9525">
              <a:solidFill>
                <a:schemeClr val="tx1"/>
              </a:solidFill>
              <a:miter lim="800000"/>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046" name="AutoShape 52"/>
            <p:cNvCxnSpPr>
              <a:cxnSpLocks noChangeShapeType="1"/>
              <a:stCxn id="85022" idx="2"/>
              <a:endCxn id="85028" idx="0"/>
            </p:cNvCxnSpPr>
            <p:nvPr/>
          </p:nvCxnSpPr>
          <p:spPr bwMode="auto">
            <a:xfrm>
              <a:off x="3040" y="1515"/>
              <a:ext cx="3" cy="104"/>
            </a:xfrm>
            <a:prstGeom prst="straightConnector1">
              <a:avLst/>
            </a:prstGeom>
            <a:noFill/>
            <a:ln w="9525">
              <a:solidFill>
                <a:schemeClr val="tx1"/>
              </a:solidFill>
              <a:round/>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047" name="AutoShape 53"/>
            <p:cNvCxnSpPr>
              <a:cxnSpLocks noChangeShapeType="1"/>
              <a:stCxn id="85028" idx="2"/>
              <a:endCxn id="85026" idx="0"/>
            </p:cNvCxnSpPr>
            <p:nvPr/>
          </p:nvCxnSpPr>
          <p:spPr bwMode="auto">
            <a:xfrm>
              <a:off x="3043" y="1930"/>
              <a:ext cx="4" cy="91"/>
            </a:xfrm>
            <a:prstGeom prst="straightConnector1">
              <a:avLst/>
            </a:prstGeom>
            <a:noFill/>
            <a:ln w="9525">
              <a:solidFill>
                <a:schemeClr val="tx1"/>
              </a:solidFill>
              <a:round/>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048" name="AutoShape 54"/>
            <p:cNvCxnSpPr>
              <a:cxnSpLocks noChangeShapeType="1"/>
              <a:stCxn id="85026" idx="2"/>
              <a:endCxn id="85027" idx="0"/>
            </p:cNvCxnSpPr>
            <p:nvPr/>
          </p:nvCxnSpPr>
          <p:spPr bwMode="auto">
            <a:xfrm>
              <a:off x="3047" y="2225"/>
              <a:ext cx="9" cy="102"/>
            </a:xfrm>
            <a:prstGeom prst="straightConnector1">
              <a:avLst/>
            </a:prstGeom>
            <a:noFill/>
            <a:ln w="9525">
              <a:solidFill>
                <a:schemeClr val="tx1"/>
              </a:solidFill>
              <a:round/>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5049" name="Rectangle 66"/>
            <p:cNvSpPr>
              <a:spLocks noChangeArrowheads="1"/>
            </p:cNvSpPr>
            <p:nvPr/>
          </p:nvSpPr>
          <p:spPr bwMode="auto">
            <a:xfrm>
              <a:off x="165" y="3336"/>
              <a:ext cx="744" cy="290"/>
            </a:xfrm>
            <a:prstGeom prst="rect">
              <a:avLst/>
            </a:prstGeom>
            <a:solidFill>
              <a:schemeClr val="hlink"/>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algn="l" defTabSz="9366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468313" indent="-357188" algn="l" defTabSz="936625" eaLnBrk="0" hangingPunct="0">
                <a:spcAft>
                  <a:spcPct val="20000"/>
                </a:spcAft>
                <a:buChar char="•"/>
                <a:defRPr sz="2000">
                  <a:solidFill>
                    <a:schemeClr val="bg2"/>
                  </a:solidFill>
                  <a:latin typeface="Arial" pitchFamily="34" charset="0"/>
                  <a:cs typeface="Arial" pitchFamily="34" charset="0"/>
                </a:defRPr>
              </a:lvl2pPr>
              <a:lvl3pPr marL="936625" indent="-363538"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404938" indent="-350838" algn="l" defTabSz="936625" eaLnBrk="0" hangingPunct="0">
                <a:spcAft>
                  <a:spcPct val="20000"/>
                </a:spcAft>
                <a:buChar char="•"/>
                <a:defRPr sz="2000">
                  <a:solidFill>
                    <a:schemeClr val="bg2"/>
                  </a:solidFill>
                  <a:latin typeface="Arial" pitchFamily="34" charset="0"/>
                  <a:cs typeface="Arial" pitchFamily="34" charset="0"/>
                </a:defRPr>
              </a:lvl4pPr>
              <a:lvl5pPr marL="1871663" indent="-360363" algn="l" defTabSz="9366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3288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7860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2432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700463" indent="-360363" defTabSz="9366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a:lnSpc>
                  <a:spcPct val="85000"/>
                </a:lnSpc>
                <a:spcBef>
                  <a:spcPct val="0"/>
                </a:spcBef>
                <a:spcAft>
                  <a:spcPct val="0"/>
                </a:spcAft>
                <a:buSzTx/>
                <a:buFontTx/>
                <a:buNone/>
              </a:pPr>
              <a:r>
                <a:rPr lang="zh-CN" altLang="en-US" sz="1400" b="0">
                  <a:solidFill>
                    <a:srgbClr val="000000"/>
                  </a:solidFill>
                  <a:ea typeface="宋体" pitchFamily="2" charset="-122"/>
                </a:rPr>
                <a:t>审核并提出</a:t>
              </a:r>
            </a:p>
            <a:p>
              <a:pPr algn="ctr">
                <a:lnSpc>
                  <a:spcPct val="85000"/>
                </a:lnSpc>
                <a:spcBef>
                  <a:spcPct val="0"/>
                </a:spcBef>
                <a:spcAft>
                  <a:spcPct val="0"/>
                </a:spcAft>
                <a:buSzTx/>
                <a:buFontTx/>
                <a:buNone/>
              </a:pPr>
              <a:r>
                <a:rPr lang="zh-CN" altLang="en-US" sz="1400" b="0">
                  <a:solidFill>
                    <a:srgbClr val="000000"/>
                  </a:solidFill>
                  <a:ea typeface="宋体" pitchFamily="2" charset="-122"/>
                </a:rPr>
                <a:t>调整建议</a:t>
              </a:r>
            </a:p>
          </p:txBody>
        </p:sp>
        <p:cxnSp>
          <p:nvCxnSpPr>
            <p:cNvPr id="85050" name="AutoShape 67"/>
            <p:cNvCxnSpPr>
              <a:cxnSpLocks noChangeShapeType="1"/>
              <a:stCxn id="85024" idx="2"/>
              <a:endCxn id="85032" idx="1"/>
            </p:cNvCxnSpPr>
            <p:nvPr/>
          </p:nvCxnSpPr>
          <p:spPr bwMode="auto">
            <a:xfrm rot="16200000" flipH="1">
              <a:off x="2912" y="3037"/>
              <a:ext cx="227" cy="1389"/>
            </a:xfrm>
            <a:prstGeom prst="bentConnector2">
              <a:avLst/>
            </a:prstGeom>
            <a:noFill/>
            <a:ln w="9525">
              <a:solidFill>
                <a:schemeClr val="tx1"/>
              </a:solidFill>
              <a:miter lim="800000"/>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051" name="AutoShape 68"/>
            <p:cNvCxnSpPr>
              <a:cxnSpLocks noChangeShapeType="1"/>
              <a:stCxn id="85023" idx="2"/>
              <a:endCxn id="85032" idx="1"/>
            </p:cNvCxnSpPr>
            <p:nvPr/>
          </p:nvCxnSpPr>
          <p:spPr bwMode="auto">
            <a:xfrm rot="16200000" flipH="1">
              <a:off x="2485" y="2611"/>
              <a:ext cx="227" cy="2242"/>
            </a:xfrm>
            <a:prstGeom prst="bentConnector2">
              <a:avLst/>
            </a:prstGeom>
            <a:noFill/>
            <a:ln w="9525">
              <a:solidFill>
                <a:schemeClr val="tx1"/>
              </a:solidFill>
              <a:miter lim="800000"/>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ctrTitle"/>
          </p:nvPr>
        </p:nvSpPr>
        <p:spPr>
          <a:xfrm>
            <a:off x="179388" y="608013"/>
            <a:ext cx="8786812" cy="820737"/>
          </a:xfrm>
        </p:spPr>
        <p:txBody>
          <a:bodyPr/>
          <a:lstStyle/>
          <a:p>
            <a:pPr eaLnBrk="1" hangingPunct="1"/>
            <a:r>
              <a:rPr lang="zh-CN" altLang="en-GB" smtClean="0">
                <a:ea typeface="宋体" pitchFamily="2" charset="-122"/>
              </a:rPr>
              <a:t>目录</a:t>
            </a:r>
          </a:p>
        </p:txBody>
      </p:sp>
      <p:sp>
        <p:nvSpPr>
          <p:cNvPr id="88067" name="Rectangle 3"/>
          <p:cNvSpPr>
            <a:spLocks noGrp="1" noChangeArrowheads="1"/>
          </p:cNvSpPr>
          <p:nvPr>
            <p:ph type="subTitle" idx="1"/>
          </p:nvPr>
        </p:nvSpPr>
        <p:spPr>
          <a:xfrm>
            <a:off x="163513" y="1219200"/>
            <a:ext cx="7431087" cy="4338638"/>
          </a:xfrm>
        </p:spPr>
        <p:txBody>
          <a:bodyPr/>
          <a:lstStyle/>
          <a:p>
            <a:pPr marL="508000" indent="-508000" eaLnBrk="1" hangingPunct="1">
              <a:buFont typeface="Arial" pitchFamily="34" charset="0"/>
              <a:buAutoNum type="arabicPeriod" startAt="5"/>
            </a:pPr>
            <a:r>
              <a:rPr lang="zh-CN" altLang="en-GB" sz="2800" b="1" smtClean="0">
                <a:ea typeface="宋体" pitchFamily="2" charset="-122"/>
              </a:rPr>
              <a:t>财务预算的编制</a:t>
            </a:r>
          </a:p>
          <a:p>
            <a:pPr marL="508000" indent="-508000" eaLnBrk="1" hangingPunct="1">
              <a:buFont typeface="Arial" pitchFamily="34" charset="0"/>
              <a:buAutoNum type="arabicPeriod" startAt="5"/>
            </a:pPr>
            <a:endParaRPr lang="zh-CN" altLang="en-GB" sz="2800" b="1" smtClean="0">
              <a:ea typeface="宋体" pitchFamily="2" charset="-122"/>
            </a:endParaRPr>
          </a:p>
          <a:p>
            <a:pPr lvl="1" eaLnBrk="1" hangingPunct="1">
              <a:buFontTx/>
              <a:buNone/>
            </a:pPr>
            <a:r>
              <a:rPr lang="en-GB" altLang="zh-CN" b="1" smtClean="0">
                <a:ea typeface="宋体" pitchFamily="2" charset="-122"/>
              </a:rPr>
              <a:t>5.1 </a:t>
            </a:r>
            <a:r>
              <a:rPr lang="zh-CN" altLang="en-GB" b="1" smtClean="0">
                <a:ea typeface="宋体" pitchFamily="2" charset="-122"/>
              </a:rPr>
              <a:t>财务预算编制定义、周期和实现形式</a:t>
            </a:r>
          </a:p>
          <a:p>
            <a:pPr lvl="1" eaLnBrk="1" hangingPunct="1">
              <a:buFontTx/>
              <a:buNone/>
            </a:pPr>
            <a:r>
              <a:rPr lang="en-GB" altLang="zh-CN" b="1" smtClean="0">
                <a:solidFill>
                  <a:srgbClr val="C0C0C0"/>
                </a:solidFill>
                <a:ea typeface="宋体" pitchFamily="2" charset="-122"/>
              </a:rPr>
              <a:t>5.2 </a:t>
            </a:r>
            <a:r>
              <a:rPr lang="zh-CN" altLang="en-GB" b="1" smtClean="0">
                <a:solidFill>
                  <a:srgbClr val="C0C0C0"/>
                </a:solidFill>
                <a:ea typeface="宋体" pitchFamily="2" charset="-122"/>
              </a:rPr>
              <a:t>财务预算流程</a:t>
            </a:r>
          </a:p>
          <a:p>
            <a:pPr lvl="1" eaLnBrk="1" hangingPunct="1">
              <a:buFontTx/>
              <a:buNone/>
            </a:pPr>
            <a:r>
              <a:rPr lang="en-GB" altLang="zh-CN" b="1" smtClean="0">
                <a:solidFill>
                  <a:srgbClr val="C0C0C0"/>
                </a:solidFill>
                <a:ea typeface="宋体" pitchFamily="2" charset="-122"/>
              </a:rPr>
              <a:t>5.3 </a:t>
            </a:r>
            <a:r>
              <a:rPr lang="zh-CN" altLang="en-GB" b="1" smtClean="0">
                <a:solidFill>
                  <a:srgbClr val="C0C0C0"/>
                </a:solidFill>
                <a:ea typeface="宋体" pitchFamily="2" charset="-122"/>
              </a:rPr>
              <a:t>编制财务报表的准备</a:t>
            </a:r>
          </a:p>
          <a:p>
            <a:pPr lvl="1" eaLnBrk="1" hangingPunct="1">
              <a:buFontTx/>
              <a:buNone/>
            </a:pPr>
            <a:r>
              <a:rPr lang="en-GB" altLang="zh-CN" b="1" smtClean="0">
                <a:solidFill>
                  <a:srgbClr val="C0C0C0"/>
                </a:solidFill>
                <a:ea typeface="宋体" pitchFamily="2" charset="-122"/>
              </a:rPr>
              <a:t>5.4 </a:t>
            </a:r>
            <a:r>
              <a:rPr lang="zh-CN" altLang="en-GB" b="1" smtClean="0">
                <a:solidFill>
                  <a:srgbClr val="C0C0C0"/>
                </a:solidFill>
                <a:ea typeface="宋体" pitchFamily="2" charset="-122"/>
              </a:rPr>
              <a:t>收入、成本预算的确立和编制</a:t>
            </a:r>
          </a:p>
          <a:p>
            <a:pPr lvl="1" eaLnBrk="1" hangingPunct="1">
              <a:buFontTx/>
              <a:buNone/>
            </a:pPr>
            <a:r>
              <a:rPr lang="en-GB" altLang="zh-CN" b="1" smtClean="0">
                <a:solidFill>
                  <a:srgbClr val="C0C0C0"/>
                </a:solidFill>
                <a:ea typeface="宋体" pitchFamily="2" charset="-122"/>
              </a:rPr>
              <a:t>5.5 </a:t>
            </a:r>
            <a:r>
              <a:rPr lang="zh-CN" altLang="en-GB" b="1" smtClean="0">
                <a:solidFill>
                  <a:srgbClr val="C0C0C0"/>
                </a:solidFill>
                <a:ea typeface="宋体" pitchFamily="2" charset="-122"/>
              </a:rPr>
              <a:t>财务预算报表编制</a:t>
            </a:r>
          </a:p>
          <a:p>
            <a:pPr lvl="1" eaLnBrk="1" hangingPunct="1">
              <a:buFontTx/>
              <a:buNone/>
            </a:pPr>
            <a:endParaRPr lang="zh-CN" altLang="en-GB" b="1" smtClean="0">
              <a:solidFill>
                <a:srgbClr val="C0C0C0"/>
              </a:solidFill>
              <a:ea typeface="宋体" pitchFamily="2" charset="-122"/>
            </a:endParaRPr>
          </a:p>
          <a:p>
            <a:pPr lvl="1" eaLnBrk="1" hangingPunct="1">
              <a:buFontTx/>
              <a:buNone/>
            </a:pPr>
            <a:endParaRPr lang="zh-CN" altLang="en-GB" b="1" smtClean="0">
              <a:solidFill>
                <a:srgbClr val="C0C0C0"/>
              </a:solidFill>
              <a:ea typeface="宋体" pitchFamily="2" charset="-122"/>
            </a:endParaRPr>
          </a:p>
        </p:txBody>
      </p:sp>
      <p:sp>
        <p:nvSpPr>
          <p:cNvPr id="88068" name="Text Box 4"/>
          <p:cNvSpPr txBox="1">
            <a:spLocks noChangeArrowheads="1"/>
          </p:cNvSpPr>
          <p:nvPr/>
        </p:nvSpPr>
        <p:spPr bwMode="blackWhite">
          <a:xfrm>
            <a:off x="373063" y="5761038"/>
            <a:ext cx="3440112" cy="488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rgbClr val="FB2B15"/>
                </a:solidFill>
                <a:ea typeface="宋体" pitchFamily="2" charset="-122"/>
              </a:rPr>
              <a:t>Need to modify the format to have consistent page separator </a:t>
            </a:r>
            <a:endParaRPr lang="zh-CN" altLang="en-GB" sz="1600">
              <a:solidFill>
                <a:srgbClr val="FB2B15"/>
              </a:solidFill>
              <a:ea typeface="宋体" pitchFamily="2" charset="-122"/>
            </a:endParaRPr>
          </a:p>
        </p:txBody>
      </p:sp>
      <p:pic>
        <p:nvPicPr>
          <p:cNvPr id="88069" name="Picture 5"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455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3"/>
          <p:cNvSpPr>
            <a:spLocks noGrp="1" noChangeArrowheads="1"/>
          </p:cNvSpPr>
          <p:nvPr>
            <p:ph type="subTitle" idx="1"/>
          </p:nvPr>
        </p:nvSpPr>
        <p:spPr>
          <a:xfrm>
            <a:off x="392113" y="850900"/>
            <a:ext cx="8280400" cy="4338638"/>
          </a:xfrm>
        </p:spPr>
        <p:txBody>
          <a:bodyPr/>
          <a:lstStyle/>
          <a:p>
            <a:pPr marL="355600" indent="-355600" eaLnBrk="1" hangingPunct="1">
              <a:buFont typeface="Wingdings" pitchFamily="2" charset="2"/>
              <a:buNone/>
            </a:pPr>
            <a:r>
              <a:rPr kumimoji="1" lang="zh-CN" altLang="en-US" sz="1600" b="1" smtClean="0">
                <a:solidFill>
                  <a:schemeClr val="tx1"/>
                </a:solidFill>
                <a:ea typeface="宋体" pitchFamily="2" charset="-122"/>
              </a:rPr>
              <a:t>什么是财务预算编制？</a:t>
            </a:r>
          </a:p>
          <a:p>
            <a:pPr marL="355600" indent="-355600" eaLnBrk="1" hangingPunct="1">
              <a:buFont typeface="Wingdings" pitchFamily="2" charset="2"/>
              <a:buNone/>
            </a:pPr>
            <a:endParaRPr kumimoji="1" lang="zh-CN" altLang="en-US" sz="1600" b="1" smtClean="0">
              <a:solidFill>
                <a:schemeClr val="tx1"/>
              </a:solidFill>
              <a:ea typeface="宋体" pitchFamily="2" charset="-122"/>
            </a:endParaRPr>
          </a:p>
          <a:p>
            <a:pPr marL="355600" indent="-355600" eaLnBrk="1" hangingPunct="1">
              <a:buFontTx/>
              <a:buChar char="•"/>
            </a:pPr>
            <a:r>
              <a:rPr kumimoji="1" lang="zh-CN" altLang="en-US" sz="1600" smtClean="0">
                <a:solidFill>
                  <a:schemeClr val="folHlink"/>
                </a:solidFill>
                <a:ea typeface="宋体" pitchFamily="2" charset="-122"/>
              </a:rPr>
              <a:t>根据企业的经营目标 </a:t>
            </a:r>
            <a:r>
              <a:rPr kumimoji="1" lang="en-US" altLang="zh-CN" sz="1600" smtClean="0">
                <a:solidFill>
                  <a:schemeClr val="folHlink"/>
                </a:solidFill>
                <a:ea typeface="宋体" pitchFamily="2" charset="-122"/>
              </a:rPr>
              <a:t>,</a:t>
            </a:r>
            <a:r>
              <a:rPr kumimoji="1" lang="zh-CN" altLang="en-US" sz="1600" smtClean="0">
                <a:solidFill>
                  <a:schemeClr val="folHlink"/>
                </a:solidFill>
                <a:ea typeface="宋体" pitchFamily="2" charset="-122"/>
              </a:rPr>
              <a:t>科学合理地规划、预计及测算未来经营成果、现金流量增减变动和财务状况 </a:t>
            </a:r>
            <a:r>
              <a:rPr kumimoji="1" lang="en-US" altLang="zh-CN" sz="1600" smtClean="0">
                <a:solidFill>
                  <a:schemeClr val="folHlink"/>
                </a:solidFill>
                <a:ea typeface="宋体" pitchFamily="2" charset="-122"/>
              </a:rPr>
              <a:t>,</a:t>
            </a:r>
            <a:r>
              <a:rPr kumimoji="1" lang="zh-CN" altLang="en-US" sz="1600" smtClean="0">
                <a:solidFill>
                  <a:schemeClr val="folHlink"/>
                </a:solidFill>
                <a:ea typeface="宋体" pitchFamily="2" charset="-122"/>
              </a:rPr>
              <a:t>并以财务会计报告的形式将有关数据系统地加以反映的工作流程 </a:t>
            </a:r>
            <a:r>
              <a:rPr kumimoji="1" lang="en-US" altLang="zh-CN" sz="1600" smtClean="0">
                <a:solidFill>
                  <a:schemeClr val="folHlink"/>
                </a:solidFill>
                <a:ea typeface="宋体" pitchFamily="2" charset="-122"/>
              </a:rPr>
              <a:t>,</a:t>
            </a:r>
            <a:r>
              <a:rPr kumimoji="1" lang="zh-CN" altLang="en-US" sz="1600" smtClean="0">
                <a:solidFill>
                  <a:schemeClr val="folHlink"/>
                </a:solidFill>
                <a:ea typeface="宋体" pitchFamily="2" charset="-122"/>
              </a:rPr>
              <a:t>称为财务预算编制。</a:t>
            </a:r>
          </a:p>
          <a:p>
            <a:pPr marL="355600" indent="-355600" eaLnBrk="1" hangingPunct="1">
              <a:buFont typeface="Wingdings" pitchFamily="2" charset="2"/>
              <a:buChar char="Ø"/>
            </a:pPr>
            <a:endParaRPr kumimoji="1" lang="zh-CN" altLang="en-US" sz="1600" smtClean="0">
              <a:solidFill>
                <a:schemeClr val="tx1"/>
              </a:solidFill>
              <a:ea typeface="宋体" pitchFamily="2" charset="-122"/>
            </a:endParaRPr>
          </a:p>
          <a:p>
            <a:pPr marL="355600" indent="-355600" eaLnBrk="1" hangingPunct="1">
              <a:buFont typeface="Wingdings" pitchFamily="2" charset="2"/>
              <a:buNone/>
            </a:pPr>
            <a:r>
              <a:rPr kumimoji="1" lang="zh-CN" altLang="en-US" sz="1600" b="1" smtClean="0">
                <a:solidFill>
                  <a:schemeClr val="tx1"/>
                </a:solidFill>
                <a:ea typeface="宋体" pitchFamily="2" charset="-122"/>
              </a:rPr>
              <a:t>财务预算的周期及实现形式</a:t>
            </a:r>
          </a:p>
          <a:p>
            <a:pPr marL="355600" indent="-355600" eaLnBrk="1" hangingPunct="1">
              <a:buFont typeface="Wingdings" pitchFamily="2" charset="2"/>
              <a:buNone/>
            </a:pPr>
            <a:endParaRPr kumimoji="1" lang="zh-CN" altLang="en-US" sz="1600" b="1" smtClean="0">
              <a:solidFill>
                <a:schemeClr val="tx1"/>
              </a:solidFill>
              <a:ea typeface="宋体" pitchFamily="2" charset="-122"/>
            </a:endParaRPr>
          </a:p>
          <a:p>
            <a:pPr marL="355600" indent="-355600" eaLnBrk="1" hangingPunct="1">
              <a:buFontTx/>
              <a:buChar char="•"/>
            </a:pPr>
            <a:r>
              <a:rPr kumimoji="1" lang="zh-CN" altLang="en-US" sz="1600" smtClean="0">
                <a:solidFill>
                  <a:schemeClr val="folHlink"/>
                </a:solidFill>
                <a:ea typeface="宋体" pitchFamily="2" charset="-122"/>
              </a:rPr>
              <a:t>财务预算由利润预算表、现金流量预算表、资产负债预算表组成。</a:t>
            </a:r>
          </a:p>
          <a:p>
            <a:pPr marL="355600" indent="-355600" eaLnBrk="1" hangingPunct="1">
              <a:buFontTx/>
              <a:buNone/>
            </a:pPr>
            <a:endParaRPr kumimoji="1" lang="zh-CN" altLang="en-US" sz="1600" smtClean="0">
              <a:solidFill>
                <a:schemeClr val="folHlink"/>
              </a:solidFill>
              <a:ea typeface="宋体" pitchFamily="2" charset="-122"/>
            </a:endParaRPr>
          </a:p>
          <a:p>
            <a:pPr marL="355600" indent="-355600" eaLnBrk="1" hangingPunct="1">
              <a:buFontTx/>
              <a:buChar char="•"/>
            </a:pPr>
            <a:r>
              <a:rPr kumimoji="1" lang="zh-CN" altLang="en-US" sz="1600" smtClean="0">
                <a:solidFill>
                  <a:schemeClr val="folHlink"/>
                </a:solidFill>
                <a:ea typeface="宋体" pitchFamily="2" charset="-122"/>
              </a:rPr>
              <a:t>财务预算的期间一般为一年 </a:t>
            </a:r>
            <a:r>
              <a:rPr kumimoji="1" lang="en-US" altLang="zh-CN" sz="1600" smtClean="0">
                <a:solidFill>
                  <a:schemeClr val="folHlink"/>
                </a:solidFill>
                <a:ea typeface="宋体" pitchFamily="2" charset="-122"/>
              </a:rPr>
              <a:t>,</a:t>
            </a:r>
            <a:r>
              <a:rPr kumimoji="1" lang="zh-CN" altLang="en-US" sz="1600" smtClean="0">
                <a:solidFill>
                  <a:schemeClr val="folHlink"/>
                </a:solidFill>
                <a:ea typeface="宋体" pitchFamily="2" charset="-122"/>
              </a:rPr>
              <a:t>并与企业的会计年度保持一致 </a:t>
            </a:r>
            <a:r>
              <a:rPr kumimoji="1" lang="en-US" altLang="zh-CN" sz="1600" smtClean="0">
                <a:solidFill>
                  <a:schemeClr val="folHlink"/>
                </a:solidFill>
                <a:ea typeface="宋体" pitchFamily="2" charset="-122"/>
              </a:rPr>
              <a:t>,</a:t>
            </a:r>
            <a:r>
              <a:rPr kumimoji="1" lang="zh-CN" altLang="en-US" sz="1600" smtClean="0">
                <a:solidFill>
                  <a:schemeClr val="folHlink"/>
                </a:solidFill>
                <a:ea typeface="宋体" pitchFamily="2" charset="-122"/>
              </a:rPr>
              <a:t>以便于实际的经营过程中 </a:t>
            </a:r>
            <a:r>
              <a:rPr kumimoji="1" lang="en-US" altLang="zh-CN" sz="1600" smtClean="0">
                <a:solidFill>
                  <a:schemeClr val="folHlink"/>
                </a:solidFill>
                <a:ea typeface="宋体" pitchFamily="2" charset="-122"/>
              </a:rPr>
              <a:t>,</a:t>
            </a:r>
            <a:r>
              <a:rPr kumimoji="1" lang="zh-CN" altLang="en-US" sz="1600" smtClean="0">
                <a:solidFill>
                  <a:schemeClr val="folHlink"/>
                </a:solidFill>
                <a:ea typeface="宋体" pitchFamily="2" charset="-122"/>
              </a:rPr>
              <a:t>对财务预算执行情况进行监督、检查、分析。</a:t>
            </a:r>
            <a:r>
              <a:rPr kumimoji="1" lang="zh-CN" altLang="en-US" sz="1600" smtClean="0">
                <a:ea typeface="宋体" pitchFamily="2" charset="-122"/>
              </a:rPr>
              <a:t/>
            </a:r>
            <a:br>
              <a:rPr kumimoji="1" lang="zh-CN" altLang="en-US" sz="1600" smtClean="0">
                <a:ea typeface="宋体" pitchFamily="2" charset="-122"/>
              </a:rPr>
            </a:br>
            <a:endParaRPr kumimoji="1" lang="zh-CN" altLang="en-US" sz="1600" smtClean="0">
              <a:solidFill>
                <a:schemeClr val="tx1"/>
              </a:solidFill>
              <a:ea typeface="宋体" pitchFamily="2" charset="-122"/>
            </a:endParaRPr>
          </a:p>
          <a:p>
            <a:pPr marL="355600" indent="-355600" eaLnBrk="1" hangingPunct="1">
              <a:buFont typeface="Wingdings" pitchFamily="2" charset="2"/>
              <a:buChar char="Ø"/>
            </a:pPr>
            <a:endParaRPr kumimoji="1" lang="zh-CN" altLang="en-US" sz="1600" smtClean="0">
              <a:solidFill>
                <a:schemeClr val="tx1"/>
              </a:solidFill>
              <a:ea typeface="宋体" pitchFamily="2" charset="-122"/>
            </a:endParaRPr>
          </a:p>
          <a:p>
            <a:pPr marL="355600" indent="-355600" eaLnBrk="1" hangingPunct="1"/>
            <a:endParaRPr kumimoji="1" lang="zh-CN" altLang="en-GB" sz="1400" smtClean="0">
              <a:solidFill>
                <a:schemeClr val="tx1"/>
              </a:solidFill>
              <a:ea typeface="宋体" pitchFamily="2" charset="-122"/>
            </a:endParaRPr>
          </a:p>
        </p:txBody>
      </p:sp>
      <p:sp>
        <p:nvSpPr>
          <p:cNvPr id="89091" name="Rectangle 23"/>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5.1 </a:t>
            </a:r>
            <a:r>
              <a:rPr lang="zh-CN" altLang="en-GB" sz="2400">
                <a:solidFill>
                  <a:schemeClr val="folHlink"/>
                </a:solidFill>
                <a:ea typeface="宋体" pitchFamily="2" charset="-122"/>
              </a:rPr>
              <a:t>财务预算的编制 </a:t>
            </a:r>
            <a:r>
              <a:rPr lang="en-GB" altLang="zh-CN" sz="2400">
                <a:solidFill>
                  <a:schemeClr val="folHlink"/>
                </a:solidFill>
                <a:ea typeface="宋体" pitchFamily="2" charset="-122"/>
              </a:rPr>
              <a:t>– </a:t>
            </a:r>
            <a:r>
              <a:rPr lang="zh-CN" altLang="en-GB" sz="2400">
                <a:solidFill>
                  <a:schemeClr val="folHlink"/>
                </a:solidFill>
                <a:ea typeface="宋体" pitchFamily="2" charset="-122"/>
              </a:rPr>
              <a:t>定义、周期和形式</a:t>
            </a:r>
          </a:p>
        </p:txBody>
      </p:sp>
      <p:sp>
        <p:nvSpPr>
          <p:cNvPr id="89092" name="Line 24"/>
          <p:cNvSpPr>
            <a:spLocks noChangeShapeType="1"/>
          </p:cNvSpPr>
          <p:nvPr/>
        </p:nvSpPr>
        <p:spPr bwMode="blackWhite">
          <a:xfrm>
            <a:off x="0" y="6096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89093" name="Rectangle 32"/>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6C5F4756-0596-4E0E-BA07-1AE687045AAC}" type="slidenum">
              <a:rPr lang="en-GB" altLang="zh-CN" sz="1100" b="0">
                <a:solidFill>
                  <a:schemeClr val="bg2"/>
                </a:solidFill>
                <a:ea typeface="宋体" pitchFamily="2" charset="-122"/>
              </a:rPr>
              <a:pPr algn="r" eaLnBrk="1" hangingPunct="1">
                <a:buSzTx/>
              </a:pPr>
              <a:t>76</a:t>
            </a:fld>
            <a:endParaRPr lang="en-GB" altLang="zh-CN" sz="1100" b="0">
              <a:solidFill>
                <a:schemeClr val="bg2"/>
              </a:solidFill>
              <a:ea typeface="宋体"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ctrTitle"/>
          </p:nvPr>
        </p:nvSpPr>
        <p:spPr>
          <a:xfrm>
            <a:off x="179388" y="608013"/>
            <a:ext cx="8786812" cy="820737"/>
          </a:xfrm>
        </p:spPr>
        <p:txBody>
          <a:bodyPr/>
          <a:lstStyle/>
          <a:p>
            <a:pPr eaLnBrk="1" hangingPunct="1"/>
            <a:r>
              <a:rPr lang="zh-CN" altLang="en-GB" smtClean="0">
                <a:ea typeface="宋体" pitchFamily="2" charset="-122"/>
              </a:rPr>
              <a:t>目录</a:t>
            </a:r>
          </a:p>
        </p:txBody>
      </p:sp>
      <p:sp>
        <p:nvSpPr>
          <p:cNvPr id="90115" name="Rectangle 3"/>
          <p:cNvSpPr>
            <a:spLocks noGrp="1" noChangeArrowheads="1"/>
          </p:cNvSpPr>
          <p:nvPr>
            <p:ph type="subTitle" idx="1"/>
          </p:nvPr>
        </p:nvSpPr>
        <p:spPr>
          <a:xfrm>
            <a:off x="163513" y="1219200"/>
            <a:ext cx="7431087" cy="4338638"/>
          </a:xfrm>
        </p:spPr>
        <p:txBody>
          <a:bodyPr/>
          <a:lstStyle/>
          <a:p>
            <a:pPr marL="508000" indent="-508000" eaLnBrk="1" hangingPunct="1">
              <a:buFont typeface="Arial" pitchFamily="34" charset="0"/>
              <a:buAutoNum type="arabicPeriod" startAt="5"/>
            </a:pPr>
            <a:r>
              <a:rPr lang="zh-CN" altLang="en-GB" sz="2800" b="1" smtClean="0">
                <a:ea typeface="宋体" pitchFamily="2" charset="-122"/>
              </a:rPr>
              <a:t>财务预算的编制</a:t>
            </a:r>
          </a:p>
          <a:p>
            <a:pPr marL="508000" indent="-508000" eaLnBrk="1" hangingPunct="1">
              <a:buFont typeface="Arial" pitchFamily="34" charset="0"/>
              <a:buAutoNum type="arabicPeriod" startAt="5"/>
            </a:pPr>
            <a:endParaRPr lang="zh-CN" altLang="en-GB" sz="2800" b="1" smtClean="0">
              <a:ea typeface="宋体" pitchFamily="2" charset="-122"/>
            </a:endParaRPr>
          </a:p>
          <a:p>
            <a:pPr lvl="1" eaLnBrk="1" hangingPunct="1">
              <a:buFontTx/>
              <a:buNone/>
            </a:pPr>
            <a:r>
              <a:rPr lang="en-GB" altLang="zh-CN" b="1" smtClean="0">
                <a:solidFill>
                  <a:srgbClr val="C0C0C0"/>
                </a:solidFill>
                <a:ea typeface="宋体" pitchFamily="2" charset="-122"/>
              </a:rPr>
              <a:t>5.1 </a:t>
            </a:r>
            <a:r>
              <a:rPr lang="zh-CN" altLang="en-GB" b="1" smtClean="0">
                <a:solidFill>
                  <a:srgbClr val="C0C0C0"/>
                </a:solidFill>
                <a:ea typeface="宋体" pitchFamily="2" charset="-122"/>
              </a:rPr>
              <a:t>财务预算编制定义、周期和实现形式</a:t>
            </a:r>
          </a:p>
          <a:p>
            <a:pPr lvl="1" eaLnBrk="1" hangingPunct="1">
              <a:buFontTx/>
              <a:buNone/>
            </a:pPr>
            <a:r>
              <a:rPr lang="en-GB" altLang="zh-CN" b="1" smtClean="0">
                <a:ea typeface="宋体" pitchFamily="2" charset="-122"/>
              </a:rPr>
              <a:t>5.2 </a:t>
            </a:r>
            <a:r>
              <a:rPr lang="zh-CN" altLang="en-GB" b="1" smtClean="0">
                <a:ea typeface="宋体" pitchFamily="2" charset="-122"/>
              </a:rPr>
              <a:t>财务预算流程</a:t>
            </a:r>
          </a:p>
          <a:p>
            <a:pPr lvl="1" eaLnBrk="1" hangingPunct="1">
              <a:buFontTx/>
              <a:buNone/>
            </a:pPr>
            <a:r>
              <a:rPr lang="en-GB" altLang="zh-CN" b="1" smtClean="0">
                <a:solidFill>
                  <a:srgbClr val="C0C0C0"/>
                </a:solidFill>
                <a:ea typeface="宋体" pitchFamily="2" charset="-122"/>
              </a:rPr>
              <a:t>5.3 </a:t>
            </a:r>
            <a:r>
              <a:rPr lang="zh-CN" altLang="en-GB" b="1" smtClean="0">
                <a:solidFill>
                  <a:srgbClr val="C0C0C0"/>
                </a:solidFill>
                <a:ea typeface="宋体" pitchFamily="2" charset="-122"/>
              </a:rPr>
              <a:t>编制财务报表的准备</a:t>
            </a:r>
          </a:p>
          <a:p>
            <a:pPr lvl="1" eaLnBrk="1" hangingPunct="1">
              <a:buFontTx/>
              <a:buNone/>
            </a:pPr>
            <a:r>
              <a:rPr lang="en-GB" altLang="zh-CN" b="1" smtClean="0">
                <a:solidFill>
                  <a:srgbClr val="C0C0C0"/>
                </a:solidFill>
                <a:ea typeface="宋体" pitchFamily="2" charset="-122"/>
              </a:rPr>
              <a:t>5.4 </a:t>
            </a:r>
            <a:r>
              <a:rPr lang="zh-CN" altLang="en-GB" b="1" smtClean="0">
                <a:solidFill>
                  <a:srgbClr val="C0C0C0"/>
                </a:solidFill>
                <a:ea typeface="宋体" pitchFamily="2" charset="-122"/>
              </a:rPr>
              <a:t>财务预算报表编制</a:t>
            </a:r>
          </a:p>
          <a:p>
            <a:pPr lvl="1" eaLnBrk="1" hangingPunct="1">
              <a:buFontTx/>
              <a:buNone/>
            </a:pPr>
            <a:endParaRPr lang="zh-CN" altLang="en-GB" b="1" smtClean="0">
              <a:solidFill>
                <a:srgbClr val="C0C0C0"/>
              </a:solidFill>
              <a:ea typeface="宋体" pitchFamily="2" charset="-122"/>
            </a:endParaRPr>
          </a:p>
          <a:p>
            <a:pPr lvl="1" eaLnBrk="1" hangingPunct="1">
              <a:buFontTx/>
              <a:buNone/>
            </a:pPr>
            <a:endParaRPr lang="zh-CN" altLang="en-GB" b="1" smtClean="0">
              <a:solidFill>
                <a:srgbClr val="C0C0C0"/>
              </a:solidFill>
              <a:ea typeface="宋体" pitchFamily="2" charset="-122"/>
            </a:endParaRPr>
          </a:p>
        </p:txBody>
      </p:sp>
      <p:sp>
        <p:nvSpPr>
          <p:cNvPr id="90116" name="Text Box 4"/>
          <p:cNvSpPr txBox="1">
            <a:spLocks noChangeArrowheads="1"/>
          </p:cNvSpPr>
          <p:nvPr/>
        </p:nvSpPr>
        <p:spPr bwMode="blackWhite">
          <a:xfrm>
            <a:off x="373063" y="5761038"/>
            <a:ext cx="3440112" cy="488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rgbClr val="FB2B15"/>
                </a:solidFill>
                <a:ea typeface="宋体" pitchFamily="2" charset="-122"/>
              </a:rPr>
              <a:t>Need to modify the format to have consistent page separator </a:t>
            </a:r>
            <a:endParaRPr lang="zh-CN" altLang="en-GB" sz="1600">
              <a:solidFill>
                <a:srgbClr val="FB2B15"/>
              </a:solidFill>
              <a:ea typeface="宋体" pitchFamily="2" charset="-122"/>
            </a:endParaRPr>
          </a:p>
        </p:txBody>
      </p:sp>
      <p:pic>
        <p:nvPicPr>
          <p:cNvPr id="90117" name="Picture 5"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455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subTitle" idx="1"/>
          </p:nvPr>
        </p:nvSpPr>
        <p:spPr>
          <a:xfrm>
            <a:off x="5575300" y="1320800"/>
            <a:ext cx="3124200" cy="4338638"/>
          </a:xfrm>
        </p:spPr>
        <p:txBody>
          <a:bodyPr/>
          <a:lstStyle/>
          <a:p>
            <a:pPr marL="381000" indent="-381000" eaLnBrk="1" hangingPunct="1">
              <a:buFont typeface="Wingdings" pitchFamily="2" charset="2"/>
              <a:buNone/>
            </a:pPr>
            <a:r>
              <a:rPr kumimoji="1" lang="zh-CN" altLang="en-US" sz="1600" b="1" smtClean="0">
                <a:solidFill>
                  <a:schemeClr val="tx1"/>
                </a:solidFill>
                <a:ea typeface="宋体" pitchFamily="2" charset="-122"/>
              </a:rPr>
              <a:t>编制步骤</a:t>
            </a:r>
          </a:p>
          <a:p>
            <a:pPr marL="381000" indent="-381000" eaLnBrk="1" hangingPunct="1">
              <a:buFont typeface="Wingdings" pitchFamily="2" charset="2"/>
              <a:buNone/>
            </a:pPr>
            <a:endParaRPr kumimoji="1" lang="zh-CN" altLang="en-US" sz="1600" b="1" smtClean="0">
              <a:solidFill>
                <a:schemeClr val="tx1"/>
              </a:solidFill>
              <a:ea typeface="宋体" pitchFamily="2" charset="-122"/>
            </a:endParaRPr>
          </a:p>
          <a:p>
            <a:pPr marL="381000" indent="-381000" eaLnBrk="1" hangingPunct="1">
              <a:buFont typeface="Wingdings" pitchFamily="2" charset="2"/>
              <a:buAutoNum type="arabicPeriod"/>
            </a:pPr>
            <a:r>
              <a:rPr kumimoji="1" lang="zh-CN" altLang="en-US" sz="1600" smtClean="0">
                <a:solidFill>
                  <a:schemeClr val="tx1"/>
                </a:solidFill>
                <a:ea typeface="宋体" pitchFamily="2" charset="-122"/>
              </a:rPr>
              <a:t>编制销售和</a:t>
            </a:r>
            <a:r>
              <a:rPr kumimoji="1" lang="zh-CN" altLang="en-US" sz="1600" b="1" smtClean="0">
                <a:solidFill>
                  <a:schemeClr val="tx1"/>
                </a:solidFill>
                <a:ea typeface="宋体" pitchFamily="2" charset="-122"/>
              </a:rPr>
              <a:t>利润预算</a:t>
            </a:r>
          </a:p>
          <a:p>
            <a:pPr marL="381000" indent="-381000" eaLnBrk="1" hangingPunct="1">
              <a:buFont typeface="Wingdings" pitchFamily="2" charset="2"/>
              <a:buAutoNum type="arabicPeriod"/>
            </a:pPr>
            <a:r>
              <a:rPr kumimoji="1" lang="zh-CN" altLang="en-US" sz="1600" smtClean="0">
                <a:solidFill>
                  <a:schemeClr val="tx1"/>
                </a:solidFill>
                <a:ea typeface="宋体" pitchFamily="2" charset="-122"/>
              </a:rPr>
              <a:t>编制相应的成本预算，包括运输成本、销售成本和固定成本等</a:t>
            </a:r>
          </a:p>
          <a:p>
            <a:pPr marL="381000" indent="-381000" eaLnBrk="1" hangingPunct="1">
              <a:buFont typeface="Wingdings" pitchFamily="2" charset="2"/>
              <a:buAutoNum type="arabicPeriod"/>
            </a:pPr>
            <a:r>
              <a:rPr kumimoji="1" lang="zh-CN" altLang="en-US" sz="1600" smtClean="0">
                <a:solidFill>
                  <a:schemeClr val="tx1"/>
                </a:solidFill>
                <a:ea typeface="宋体" pitchFamily="2" charset="-122"/>
              </a:rPr>
              <a:t>编制费用预算，包括管理费用</a:t>
            </a:r>
          </a:p>
          <a:p>
            <a:pPr marL="381000" indent="-381000" eaLnBrk="1" hangingPunct="1">
              <a:buFont typeface="Wingdings" pitchFamily="2" charset="2"/>
              <a:buAutoNum type="arabicPeriod"/>
            </a:pPr>
            <a:r>
              <a:rPr kumimoji="1" lang="zh-CN" altLang="en-US" sz="1600" smtClean="0">
                <a:solidFill>
                  <a:schemeClr val="tx1"/>
                </a:solidFill>
                <a:ea typeface="宋体" pitchFamily="2" charset="-122"/>
              </a:rPr>
              <a:t>编制资本投资预算</a:t>
            </a:r>
          </a:p>
          <a:p>
            <a:pPr marL="381000" indent="-381000" eaLnBrk="1" hangingPunct="1">
              <a:buFont typeface="Wingdings" pitchFamily="2" charset="2"/>
              <a:buAutoNum type="arabicPeriod"/>
            </a:pPr>
            <a:r>
              <a:rPr kumimoji="1" lang="zh-CN" altLang="en-US" sz="1600" smtClean="0">
                <a:solidFill>
                  <a:schemeClr val="tx1"/>
                </a:solidFill>
                <a:ea typeface="宋体" pitchFamily="2" charset="-122"/>
              </a:rPr>
              <a:t>完成利润表预算</a:t>
            </a:r>
          </a:p>
          <a:p>
            <a:pPr marL="381000" indent="-381000" eaLnBrk="1" hangingPunct="1">
              <a:buFont typeface="Wingdings" pitchFamily="2" charset="2"/>
              <a:buAutoNum type="arabicPeriod"/>
            </a:pPr>
            <a:r>
              <a:rPr kumimoji="1" lang="zh-CN" altLang="en-US" sz="1600" smtClean="0">
                <a:solidFill>
                  <a:schemeClr val="tx1"/>
                </a:solidFill>
                <a:ea typeface="宋体" pitchFamily="2" charset="-122"/>
              </a:rPr>
              <a:t>编制</a:t>
            </a:r>
            <a:r>
              <a:rPr kumimoji="1" lang="zh-CN" altLang="en-US" sz="1600" b="1" smtClean="0">
                <a:solidFill>
                  <a:schemeClr val="tx1"/>
                </a:solidFill>
                <a:ea typeface="宋体" pitchFamily="2" charset="-122"/>
              </a:rPr>
              <a:t>现金预算</a:t>
            </a:r>
          </a:p>
          <a:p>
            <a:pPr marL="381000" indent="-381000" eaLnBrk="1" hangingPunct="1">
              <a:buFont typeface="Wingdings" pitchFamily="2" charset="2"/>
              <a:buAutoNum type="arabicPeriod"/>
            </a:pPr>
            <a:r>
              <a:rPr kumimoji="1" lang="zh-CN" altLang="en-US" sz="1600" smtClean="0">
                <a:solidFill>
                  <a:schemeClr val="tx1"/>
                </a:solidFill>
                <a:ea typeface="宋体" pitchFamily="2" charset="-122"/>
              </a:rPr>
              <a:t>完成现金流量表预算</a:t>
            </a:r>
          </a:p>
          <a:p>
            <a:pPr marL="381000" indent="-381000" eaLnBrk="1" hangingPunct="1">
              <a:buFont typeface="Wingdings" pitchFamily="2" charset="2"/>
              <a:buAutoNum type="arabicPeriod"/>
            </a:pPr>
            <a:r>
              <a:rPr kumimoji="1" lang="zh-CN" altLang="en-US" sz="1600" smtClean="0">
                <a:solidFill>
                  <a:schemeClr val="tx1"/>
                </a:solidFill>
                <a:ea typeface="宋体" pitchFamily="2" charset="-122"/>
              </a:rPr>
              <a:t>完成</a:t>
            </a:r>
            <a:r>
              <a:rPr kumimoji="1" lang="zh-CN" altLang="en-US" sz="1600" b="1" smtClean="0">
                <a:solidFill>
                  <a:schemeClr val="tx1"/>
                </a:solidFill>
                <a:ea typeface="宋体" pitchFamily="2" charset="-122"/>
              </a:rPr>
              <a:t>资产负债表预算</a:t>
            </a:r>
          </a:p>
          <a:p>
            <a:pPr marL="381000" indent="-381000" eaLnBrk="1" hangingPunct="1">
              <a:buFont typeface="Wingdings" pitchFamily="2" charset="2"/>
              <a:buNone/>
            </a:pPr>
            <a:endParaRPr kumimoji="1" lang="zh-CN" altLang="en-US" sz="1600" b="1" smtClean="0">
              <a:solidFill>
                <a:schemeClr val="tx1"/>
              </a:solidFill>
              <a:ea typeface="宋体" pitchFamily="2" charset="-122"/>
            </a:endParaRPr>
          </a:p>
        </p:txBody>
      </p:sp>
      <p:sp>
        <p:nvSpPr>
          <p:cNvPr id="91139" name="Rectangle 3"/>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5.2 </a:t>
            </a:r>
            <a:r>
              <a:rPr lang="zh-CN" altLang="en-GB" sz="2400">
                <a:solidFill>
                  <a:schemeClr val="folHlink"/>
                </a:solidFill>
                <a:ea typeface="宋体" pitchFamily="2" charset="-122"/>
              </a:rPr>
              <a:t>财务预算的编制流程</a:t>
            </a:r>
          </a:p>
        </p:txBody>
      </p:sp>
      <p:sp>
        <p:nvSpPr>
          <p:cNvPr id="91140" name="Line 4"/>
          <p:cNvSpPr>
            <a:spLocks noChangeShapeType="1"/>
          </p:cNvSpPr>
          <p:nvPr/>
        </p:nvSpPr>
        <p:spPr bwMode="blackWhite">
          <a:xfrm>
            <a:off x="0" y="6096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aphicFrame>
        <p:nvGraphicFramePr>
          <p:cNvPr id="91141" name="Object 5"/>
          <p:cNvGraphicFramePr>
            <a:graphicFrameLocks noChangeAspect="1"/>
          </p:cNvGraphicFramePr>
          <p:nvPr/>
        </p:nvGraphicFramePr>
        <p:xfrm>
          <a:off x="87313" y="996950"/>
          <a:ext cx="5441950" cy="5702300"/>
        </p:xfrm>
        <a:graphic>
          <a:graphicData uri="http://schemas.openxmlformats.org/presentationml/2006/ole">
            <mc:AlternateContent xmlns:mc="http://schemas.openxmlformats.org/markup-compatibility/2006">
              <mc:Choice xmlns:v="urn:schemas-microsoft-com:vml" Requires="v">
                <p:oleObj spid="_x0000_s91155" name="Visio" r:id="rId4" imgW="5292373" imgH="7835624" progId="Visio.Drawing.11">
                  <p:embed/>
                </p:oleObj>
              </mc:Choice>
              <mc:Fallback>
                <p:oleObj name="Visio" r:id="rId4" imgW="5292373" imgH="7835624" progId="Visio.Drawing.11">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blackWhite">
                      <a:xfrm>
                        <a:off x="87313" y="996950"/>
                        <a:ext cx="5441950" cy="57023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1142" name="Rectangle 6"/>
          <p:cNvSpPr>
            <a:spLocks noChangeArrowheads="1"/>
          </p:cNvSpPr>
          <p:nvPr/>
        </p:nvSpPr>
        <p:spPr bwMode="auto">
          <a:xfrm>
            <a:off x="176213" y="762000"/>
            <a:ext cx="8280400" cy="23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55600" indent="-355600"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4988" indent="379413" algn="l" defTabSz="695325" eaLnBrk="0" hangingPunct="0">
              <a:spcAft>
                <a:spcPct val="20000"/>
              </a:spcAft>
              <a:buChar char="•"/>
              <a:defRPr sz="2000">
                <a:solidFill>
                  <a:schemeClr val="bg2"/>
                </a:solidFill>
                <a:latin typeface="Arial" pitchFamily="34" charset="0"/>
                <a:cs typeface="Arial" pitchFamily="34" charset="0"/>
              </a:defRPr>
            </a:lvl2pPr>
            <a:lvl3pPr marL="10937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33538" indent="388938" algn="l" defTabSz="695325" eaLnBrk="0" hangingPunct="0">
              <a:spcAft>
                <a:spcPct val="20000"/>
              </a:spcAft>
              <a:buChar char="•"/>
              <a:defRPr sz="2000">
                <a:solidFill>
                  <a:schemeClr val="bg2"/>
                </a:solidFill>
                <a:latin typeface="Arial" pitchFamily="34" charset="0"/>
                <a:cs typeface="Arial" pitchFamily="34" charset="0"/>
              </a:defRPr>
            </a:lvl4pPr>
            <a:lvl5pPr marL="22018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6590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1162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5734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0306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Font typeface="Wingdings" pitchFamily="2" charset="2"/>
              <a:buNone/>
            </a:pPr>
            <a:r>
              <a:rPr kumimoji="1" lang="zh-CN" altLang="en-US">
                <a:solidFill>
                  <a:schemeClr val="tx1"/>
                </a:solidFill>
                <a:ea typeface="宋体" pitchFamily="2" charset="-122"/>
              </a:rPr>
              <a:t>财务预算编制流程大致如下：</a:t>
            </a:r>
          </a:p>
        </p:txBody>
      </p:sp>
      <p:sp>
        <p:nvSpPr>
          <p:cNvPr id="91143" name="Rectangle 13"/>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540D2611-1607-4920-9FFB-64FE62CB1B3E}" type="slidenum">
              <a:rPr lang="en-GB" altLang="zh-CN" sz="1100" b="0">
                <a:solidFill>
                  <a:schemeClr val="bg2"/>
                </a:solidFill>
                <a:ea typeface="宋体" pitchFamily="2" charset="-122"/>
              </a:rPr>
              <a:pPr algn="r" eaLnBrk="1" hangingPunct="1">
                <a:buSzTx/>
              </a:pPr>
              <a:t>78</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ctrTitle"/>
          </p:nvPr>
        </p:nvSpPr>
        <p:spPr>
          <a:xfrm>
            <a:off x="179388" y="608013"/>
            <a:ext cx="8786812" cy="820737"/>
          </a:xfrm>
        </p:spPr>
        <p:txBody>
          <a:bodyPr/>
          <a:lstStyle/>
          <a:p>
            <a:pPr eaLnBrk="1" hangingPunct="1"/>
            <a:r>
              <a:rPr lang="zh-CN" altLang="en-GB" smtClean="0">
                <a:ea typeface="宋体" pitchFamily="2" charset="-122"/>
              </a:rPr>
              <a:t>目录</a:t>
            </a:r>
          </a:p>
        </p:txBody>
      </p:sp>
      <p:sp>
        <p:nvSpPr>
          <p:cNvPr id="92163" name="Rectangle 3"/>
          <p:cNvSpPr>
            <a:spLocks noGrp="1" noChangeArrowheads="1"/>
          </p:cNvSpPr>
          <p:nvPr>
            <p:ph type="subTitle" idx="1"/>
          </p:nvPr>
        </p:nvSpPr>
        <p:spPr>
          <a:xfrm>
            <a:off x="163513" y="1219200"/>
            <a:ext cx="7431087" cy="4338638"/>
          </a:xfrm>
        </p:spPr>
        <p:txBody>
          <a:bodyPr/>
          <a:lstStyle/>
          <a:p>
            <a:pPr marL="508000" indent="-508000" eaLnBrk="1" hangingPunct="1">
              <a:buFont typeface="Arial" pitchFamily="34" charset="0"/>
              <a:buAutoNum type="arabicPeriod" startAt="5"/>
            </a:pPr>
            <a:r>
              <a:rPr lang="zh-CN" altLang="en-GB" sz="2800" b="1" smtClean="0">
                <a:ea typeface="宋体" pitchFamily="2" charset="-122"/>
              </a:rPr>
              <a:t>财务预算的编制</a:t>
            </a:r>
          </a:p>
          <a:p>
            <a:pPr marL="508000" indent="-508000" eaLnBrk="1" hangingPunct="1">
              <a:buFont typeface="Arial" pitchFamily="34" charset="0"/>
              <a:buAutoNum type="arabicPeriod" startAt="5"/>
            </a:pPr>
            <a:endParaRPr lang="zh-CN" altLang="en-GB" sz="2800" b="1" smtClean="0">
              <a:ea typeface="宋体" pitchFamily="2" charset="-122"/>
            </a:endParaRPr>
          </a:p>
          <a:p>
            <a:pPr lvl="1" eaLnBrk="1" hangingPunct="1">
              <a:buFontTx/>
              <a:buNone/>
            </a:pPr>
            <a:r>
              <a:rPr lang="en-GB" altLang="zh-CN" b="1" smtClean="0">
                <a:solidFill>
                  <a:srgbClr val="C0C0C0"/>
                </a:solidFill>
                <a:ea typeface="宋体" pitchFamily="2" charset="-122"/>
              </a:rPr>
              <a:t>5.1 </a:t>
            </a:r>
            <a:r>
              <a:rPr lang="zh-CN" altLang="en-GB" b="1" smtClean="0">
                <a:solidFill>
                  <a:srgbClr val="C0C0C0"/>
                </a:solidFill>
                <a:ea typeface="宋体" pitchFamily="2" charset="-122"/>
              </a:rPr>
              <a:t>财务预算编制定义、周期和实现形式</a:t>
            </a:r>
          </a:p>
          <a:p>
            <a:pPr lvl="1" eaLnBrk="1" hangingPunct="1">
              <a:buFontTx/>
              <a:buNone/>
            </a:pPr>
            <a:r>
              <a:rPr lang="en-GB" altLang="zh-CN" b="1" smtClean="0">
                <a:solidFill>
                  <a:srgbClr val="C0C0C0"/>
                </a:solidFill>
                <a:ea typeface="宋体" pitchFamily="2" charset="-122"/>
              </a:rPr>
              <a:t>5.2 </a:t>
            </a:r>
            <a:r>
              <a:rPr lang="zh-CN" altLang="en-GB" b="1" smtClean="0">
                <a:solidFill>
                  <a:srgbClr val="C0C0C0"/>
                </a:solidFill>
                <a:ea typeface="宋体" pitchFamily="2" charset="-122"/>
              </a:rPr>
              <a:t>财务预算流程</a:t>
            </a:r>
          </a:p>
          <a:p>
            <a:pPr lvl="1" eaLnBrk="1" hangingPunct="1">
              <a:buFontTx/>
              <a:buNone/>
            </a:pPr>
            <a:r>
              <a:rPr lang="en-GB" altLang="zh-CN" b="1" smtClean="0">
                <a:ea typeface="宋体" pitchFamily="2" charset="-122"/>
              </a:rPr>
              <a:t>5.3 </a:t>
            </a:r>
            <a:r>
              <a:rPr lang="zh-CN" altLang="en-GB" b="1" smtClean="0">
                <a:ea typeface="宋体" pitchFamily="2" charset="-122"/>
              </a:rPr>
              <a:t>编制财务报表的准备</a:t>
            </a:r>
          </a:p>
          <a:p>
            <a:pPr lvl="1" eaLnBrk="1" hangingPunct="1">
              <a:buFontTx/>
              <a:buNone/>
            </a:pPr>
            <a:r>
              <a:rPr lang="en-GB" altLang="zh-CN" b="1" smtClean="0">
                <a:solidFill>
                  <a:srgbClr val="C0C0C0"/>
                </a:solidFill>
                <a:ea typeface="宋体" pitchFamily="2" charset="-122"/>
              </a:rPr>
              <a:t>5.4 </a:t>
            </a:r>
            <a:r>
              <a:rPr lang="zh-CN" altLang="en-GB" b="1" smtClean="0">
                <a:solidFill>
                  <a:srgbClr val="C0C0C0"/>
                </a:solidFill>
                <a:ea typeface="宋体" pitchFamily="2" charset="-122"/>
              </a:rPr>
              <a:t>财务预算报表编制</a:t>
            </a:r>
          </a:p>
          <a:p>
            <a:pPr lvl="1" eaLnBrk="1" hangingPunct="1">
              <a:buFontTx/>
              <a:buNone/>
            </a:pPr>
            <a:endParaRPr lang="zh-CN" altLang="en-GB" b="1" smtClean="0">
              <a:solidFill>
                <a:srgbClr val="C0C0C0"/>
              </a:solidFill>
              <a:ea typeface="宋体" pitchFamily="2" charset="-122"/>
            </a:endParaRPr>
          </a:p>
        </p:txBody>
      </p:sp>
      <p:sp>
        <p:nvSpPr>
          <p:cNvPr id="92164" name="Text Box 4"/>
          <p:cNvSpPr txBox="1">
            <a:spLocks noChangeArrowheads="1"/>
          </p:cNvSpPr>
          <p:nvPr/>
        </p:nvSpPr>
        <p:spPr bwMode="blackWhite">
          <a:xfrm>
            <a:off x="373063" y="5761038"/>
            <a:ext cx="3440112" cy="488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rgbClr val="FB2B15"/>
                </a:solidFill>
                <a:ea typeface="宋体" pitchFamily="2" charset="-122"/>
              </a:rPr>
              <a:t>Need to modify the format to have consistent page separator </a:t>
            </a:r>
            <a:endParaRPr lang="zh-CN" altLang="en-GB" sz="1600">
              <a:solidFill>
                <a:srgbClr val="FB2B15"/>
              </a:solidFill>
              <a:ea typeface="宋体" pitchFamily="2" charset="-122"/>
            </a:endParaRPr>
          </a:p>
        </p:txBody>
      </p:sp>
      <p:pic>
        <p:nvPicPr>
          <p:cNvPr id="92165" name="Picture 5"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455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813D9BAF-2606-4D28-A62F-F898534AE978}" type="slidenum">
              <a:rPr lang="en-GB" altLang="zh-CN" sz="1100" b="0">
                <a:solidFill>
                  <a:schemeClr val="bg2"/>
                </a:solidFill>
              </a:rPr>
              <a:pPr eaLnBrk="1" hangingPunct="1"/>
              <a:t>8</a:t>
            </a:fld>
            <a:endParaRPr lang="en-GB" altLang="zh-CN" sz="1100" b="0">
              <a:solidFill>
                <a:schemeClr val="bg2"/>
              </a:solidFill>
            </a:endParaRPr>
          </a:p>
        </p:txBody>
      </p:sp>
      <p:sp>
        <p:nvSpPr>
          <p:cNvPr id="10243" name="Rectangle 2"/>
          <p:cNvSpPr>
            <a:spLocks noGrp="1" noChangeArrowheads="1"/>
          </p:cNvSpPr>
          <p:nvPr>
            <p:ph type="body" idx="1"/>
          </p:nvPr>
        </p:nvSpPr>
        <p:spPr>
          <a:xfrm>
            <a:off x="631825" y="1211263"/>
            <a:ext cx="8258175" cy="426720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lIns="91440" tIns="45720" rIns="91440" bIns="45720"/>
          <a:lstStyle/>
          <a:p>
            <a:pPr marL="444500" indent="-444500" defTabSz="914400" eaLnBrk="1" hangingPunct="1">
              <a:lnSpc>
                <a:spcPct val="130000"/>
              </a:lnSpc>
            </a:pPr>
            <a:r>
              <a:rPr lang="zh-CN" altLang="en-US" sz="1600" b="1" smtClean="0">
                <a:solidFill>
                  <a:schemeClr val="tx1"/>
                </a:solidFill>
                <a:ea typeface="宋体" pitchFamily="2" charset="-122"/>
              </a:rPr>
              <a:t>全面预算分为三大部分：经营预算、财务预算和资本预算</a:t>
            </a:r>
          </a:p>
          <a:p>
            <a:pPr marL="444500" indent="-444500" defTabSz="914400" eaLnBrk="1" hangingPunct="1">
              <a:lnSpc>
                <a:spcPct val="130000"/>
              </a:lnSpc>
            </a:pPr>
            <a:r>
              <a:rPr lang="en-US" altLang="zh-CN" sz="1600" b="1" smtClean="0">
                <a:solidFill>
                  <a:schemeClr val="tx1"/>
                </a:solidFill>
                <a:ea typeface="宋体" pitchFamily="2" charset="-122"/>
              </a:rPr>
              <a:t>1. </a:t>
            </a:r>
            <a:r>
              <a:rPr lang="zh-CN" altLang="en-US" sz="1600" b="1" smtClean="0">
                <a:solidFill>
                  <a:schemeClr val="tx1"/>
                </a:solidFill>
                <a:ea typeface="宋体" pitchFamily="2" charset="-122"/>
              </a:rPr>
              <a:t>经营预算</a:t>
            </a:r>
            <a:r>
              <a:rPr lang="zh-CN" altLang="en-US" sz="1600" smtClean="0">
                <a:solidFill>
                  <a:schemeClr val="tx1"/>
                </a:solidFill>
                <a:ea typeface="宋体" pitchFamily="2" charset="-122"/>
              </a:rPr>
              <a:t>主要包括四项内容：</a:t>
            </a:r>
          </a:p>
          <a:p>
            <a:pPr marL="444500" indent="-444500" defTabSz="914400" eaLnBrk="1" hangingPunct="1">
              <a:lnSpc>
                <a:spcPct val="130000"/>
              </a:lnSpc>
              <a:buSzTx/>
              <a:buFont typeface="Arial" pitchFamily="34" charset="0"/>
              <a:buAutoNum type="arabicParenR"/>
            </a:pPr>
            <a:r>
              <a:rPr lang="zh-CN" altLang="en-US" sz="1600" b="1" smtClean="0">
                <a:solidFill>
                  <a:schemeClr val="tx1"/>
                </a:solidFill>
                <a:ea typeface="宋体" pitchFamily="2" charset="-122"/>
              </a:rPr>
              <a:t>销售预算</a:t>
            </a:r>
            <a:r>
              <a:rPr lang="zh-CN" altLang="en-US" sz="1600" smtClean="0">
                <a:solidFill>
                  <a:schemeClr val="tx1"/>
                </a:solidFill>
                <a:ea typeface="宋体" pitchFamily="2" charset="-122"/>
              </a:rPr>
              <a:t> </a:t>
            </a:r>
            <a:r>
              <a:rPr lang="en-US" altLang="zh-CN" sz="1600" smtClean="0">
                <a:solidFill>
                  <a:schemeClr val="tx1"/>
                </a:solidFill>
                <a:ea typeface="宋体" pitchFamily="2" charset="-122"/>
              </a:rPr>
              <a:t>– </a:t>
            </a:r>
            <a:r>
              <a:rPr lang="zh-CN" altLang="en-US" sz="1600" smtClean="0">
                <a:solidFill>
                  <a:schemeClr val="tx1"/>
                </a:solidFill>
                <a:ea typeface="宋体" pitchFamily="2" charset="-122"/>
              </a:rPr>
              <a:t>企业更具市场的预测分析， 确定的在预算期内预计的销售品种、数量、</a:t>
            </a:r>
            <a:r>
              <a:rPr lang="zh-CN" altLang="en-GB" sz="1600" smtClean="0">
                <a:solidFill>
                  <a:schemeClr val="tx1"/>
                </a:solidFill>
                <a:ea typeface="宋体" pitchFamily="2" charset="-122"/>
              </a:rPr>
              <a:t>单价</a:t>
            </a:r>
            <a:r>
              <a:rPr lang="zh-CN" altLang="en-US" sz="1600" smtClean="0">
                <a:solidFill>
                  <a:schemeClr val="tx1"/>
                </a:solidFill>
                <a:ea typeface="宋体" pitchFamily="2" charset="-122"/>
              </a:rPr>
              <a:t>和销售收入等指标。</a:t>
            </a:r>
            <a:r>
              <a:rPr lang="zh-CN" altLang="en-US" sz="1600" b="1" smtClean="0">
                <a:solidFill>
                  <a:schemeClr val="tx1"/>
                </a:solidFill>
                <a:ea typeface="宋体" pitchFamily="2" charset="-122"/>
              </a:rPr>
              <a:t>销售预算时经营预算的龙头，是编制其他预算的起点。</a:t>
            </a:r>
          </a:p>
          <a:p>
            <a:pPr marL="1612900" lvl="1" indent="-711200" defTabSz="914400" eaLnBrk="1" hangingPunct="1">
              <a:lnSpc>
                <a:spcPct val="130000"/>
              </a:lnSpc>
              <a:buFontTx/>
              <a:buNone/>
            </a:pPr>
            <a:r>
              <a:rPr lang="zh-CN" altLang="en-US" sz="1600" b="1" u="sng" smtClean="0">
                <a:solidFill>
                  <a:schemeClr val="tx1"/>
                </a:solidFill>
                <a:ea typeface="宋体" pitchFamily="2" charset="-122"/>
              </a:rPr>
              <a:t>难点</a:t>
            </a:r>
            <a:r>
              <a:rPr lang="zh-CN" altLang="en-US" sz="1600" smtClean="0">
                <a:solidFill>
                  <a:schemeClr val="tx1"/>
                </a:solidFill>
                <a:ea typeface="宋体" pitchFamily="2" charset="-122"/>
              </a:rPr>
              <a:t>： 企业很难把预算期内的市场需求预测得很准确， 具体到年度预算的销售品种、数量和价格都是难为把握。</a:t>
            </a:r>
          </a:p>
          <a:p>
            <a:pPr marL="444500" indent="-444500" defTabSz="914400" eaLnBrk="1" hangingPunct="1">
              <a:lnSpc>
                <a:spcPct val="130000"/>
              </a:lnSpc>
              <a:buSzTx/>
              <a:buFont typeface="Arial" pitchFamily="34" charset="0"/>
              <a:buAutoNum type="arabicParenR"/>
            </a:pPr>
            <a:r>
              <a:rPr lang="zh-CN" altLang="en-US" sz="1600" b="1" smtClean="0">
                <a:solidFill>
                  <a:schemeClr val="tx1"/>
                </a:solidFill>
                <a:ea typeface="宋体" pitchFamily="2" charset="-122"/>
              </a:rPr>
              <a:t>生产预算</a:t>
            </a:r>
            <a:r>
              <a:rPr lang="zh-CN" altLang="en-US" sz="1600" smtClean="0">
                <a:solidFill>
                  <a:schemeClr val="tx1"/>
                </a:solidFill>
                <a:ea typeface="宋体" pitchFamily="2" charset="-122"/>
              </a:rPr>
              <a:t> </a:t>
            </a:r>
            <a:r>
              <a:rPr lang="en-US" altLang="zh-CN" sz="1600" smtClean="0">
                <a:solidFill>
                  <a:schemeClr val="tx1"/>
                </a:solidFill>
                <a:ea typeface="宋体" pitchFamily="2" charset="-122"/>
              </a:rPr>
              <a:t>– </a:t>
            </a:r>
            <a:r>
              <a:rPr lang="zh-CN" altLang="en-US" sz="1600" smtClean="0">
                <a:solidFill>
                  <a:schemeClr val="tx1"/>
                </a:solidFill>
                <a:ea typeface="宋体" pitchFamily="2" charset="-122"/>
              </a:rPr>
              <a:t>确定预算期内的生产产品品种、数量和完工日期等， 是成本预算的依据。</a:t>
            </a:r>
          </a:p>
          <a:p>
            <a:pPr marL="444500" indent="-444500" defTabSz="914400" eaLnBrk="1" hangingPunct="1">
              <a:lnSpc>
                <a:spcPct val="130000"/>
              </a:lnSpc>
              <a:buSzTx/>
              <a:buFont typeface="Arial" pitchFamily="34" charset="0"/>
              <a:buAutoNum type="arabicParenR"/>
            </a:pPr>
            <a:r>
              <a:rPr lang="zh-CN" altLang="en-US" sz="1600" b="1" smtClean="0">
                <a:solidFill>
                  <a:schemeClr val="tx1"/>
                </a:solidFill>
                <a:ea typeface="宋体" pitchFamily="2" charset="-122"/>
              </a:rPr>
              <a:t>成本预算</a:t>
            </a:r>
            <a:r>
              <a:rPr lang="zh-CN" altLang="en-US" sz="1600" smtClean="0">
                <a:solidFill>
                  <a:schemeClr val="tx1"/>
                </a:solidFill>
                <a:ea typeface="宋体" pitchFamily="2" charset="-122"/>
              </a:rPr>
              <a:t> </a:t>
            </a:r>
            <a:r>
              <a:rPr lang="en-US" altLang="zh-CN" sz="1600" smtClean="0">
                <a:solidFill>
                  <a:schemeClr val="tx1"/>
                </a:solidFill>
                <a:ea typeface="宋体" pitchFamily="2" charset="-122"/>
              </a:rPr>
              <a:t>– </a:t>
            </a:r>
            <a:r>
              <a:rPr lang="zh-CN" altLang="en-US" sz="1600" smtClean="0">
                <a:solidFill>
                  <a:schemeClr val="tx1"/>
                </a:solidFill>
                <a:ea typeface="宋体" pitchFamily="2" charset="-122"/>
              </a:rPr>
              <a:t>以生产预算为依据， 以产品或服务为对象， 编制的企业在生产制造产品过程中发生的直接材料、人工和制造费用的预算。</a:t>
            </a:r>
          </a:p>
          <a:p>
            <a:pPr marL="444500" indent="-444500" defTabSz="914400" eaLnBrk="1" hangingPunct="1">
              <a:lnSpc>
                <a:spcPct val="130000"/>
              </a:lnSpc>
              <a:buSzTx/>
              <a:buFont typeface="Arial" pitchFamily="34" charset="0"/>
              <a:buAutoNum type="arabicParenR"/>
            </a:pPr>
            <a:r>
              <a:rPr lang="zh-CN" altLang="en-US" sz="1600" b="1" smtClean="0">
                <a:solidFill>
                  <a:schemeClr val="tx1"/>
                </a:solidFill>
                <a:ea typeface="宋体" pitchFamily="2" charset="-122"/>
              </a:rPr>
              <a:t>费用预算</a:t>
            </a:r>
            <a:r>
              <a:rPr lang="zh-CN" altLang="en-US" sz="1600" smtClean="0">
                <a:solidFill>
                  <a:schemeClr val="tx1"/>
                </a:solidFill>
                <a:ea typeface="宋体" pitchFamily="2" charset="-122"/>
              </a:rPr>
              <a:t> </a:t>
            </a:r>
            <a:r>
              <a:rPr lang="en-US" altLang="zh-CN" sz="1600" smtClean="0">
                <a:solidFill>
                  <a:schemeClr val="tx1"/>
                </a:solidFill>
                <a:ea typeface="宋体" pitchFamily="2" charset="-122"/>
              </a:rPr>
              <a:t>– </a:t>
            </a:r>
            <a:r>
              <a:rPr lang="zh-CN" altLang="en-US" sz="1600" smtClean="0">
                <a:solidFill>
                  <a:schemeClr val="tx1"/>
                </a:solidFill>
                <a:ea typeface="宋体" pitchFamily="2" charset="-122"/>
              </a:rPr>
              <a:t>期间费用预算， 是与企业生产经营活动没有直接关系，不计入产品成本而直接计入当期损益的各项费用。 如三费（经营、管理和财务费用）</a:t>
            </a:r>
          </a:p>
        </p:txBody>
      </p:sp>
      <p:sp>
        <p:nvSpPr>
          <p:cNvPr id="10244" name="Rectangle 3"/>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2.1</a:t>
            </a:r>
            <a:r>
              <a:rPr lang="zh-CN" altLang="en-GB" sz="2400">
                <a:solidFill>
                  <a:schemeClr val="folHlink"/>
                </a:solidFill>
                <a:ea typeface="宋体" pitchFamily="2" charset="-122"/>
              </a:rPr>
              <a:t>预算管理的概念、本质、构成及演进（续）</a:t>
            </a:r>
          </a:p>
        </p:txBody>
      </p:sp>
      <p:sp>
        <p:nvSpPr>
          <p:cNvPr id="10245" name="Rectangle 4"/>
          <p:cNvSpPr>
            <a:spLocks noChangeArrowheads="1"/>
          </p:cNvSpPr>
          <p:nvPr/>
        </p:nvSpPr>
        <p:spPr bwMode="auto">
          <a:xfrm>
            <a:off x="279400" y="769938"/>
            <a:ext cx="1462088"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AU" sz="2000" i="1" u="sng">
                <a:solidFill>
                  <a:schemeClr val="tx1"/>
                </a:solidFill>
                <a:ea typeface="宋体" pitchFamily="2" charset="-122"/>
              </a:rPr>
              <a:t>预算的构成</a:t>
            </a:r>
            <a:endParaRPr lang="en-GB" altLang="zh-CN" sz="2000" i="1" u="sng">
              <a:solidFill>
                <a:schemeClr val="tx1"/>
              </a:solidFill>
              <a:ea typeface="宋体" pitchFamily="2" charset="-122"/>
            </a:endParaRPr>
          </a:p>
        </p:txBody>
      </p:sp>
      <p:sp>
        <p:nvSpPr>
          <p:cNvPr id="10246" name="Line 5"/>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ransition advTm="97062"/>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18"/>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5.3 </a:t>
            </a:r>
            <a:r>
              <a:rPr lang="zh-CN" altLang="en-GB" sz="2400">
                <a:solidFill>
                  <a:schemeClr val="folHlink"/>
                </a:solidFill>
                <a:ea typeface="宋体" pitchFamily="2" charset="-122"/>
              </a:rPr>
              <a:t>财务预算的编制 </a:t>
            </a:r>
            <a:r>
              <a:rPr lang="en-GB" altLang="zh-CN" sz="2400">
                <a:solidFill>
                  <a:schemeClr val="folHlink"/>
                </a:solidFill>
                <a:ea typeface="宋体" pitchFamily="2" charset="-122"/>
              </a:rPr>
              <a:t>– </a:t>
            </a:r>
            <a:r>
              <a:rPr lang="zh-CN" altLang="en-GB" sz="2400">
                <a:solidFill>
                  <a:schemeClr val="folHlink"/>
                </a:solidFill>
                <a:ea typeface="宋体" pitchFamily="2" charset="-122"/>
              </a:rPr>
              <a:t>编制财务报表的准备</a:t>
            </a:r>
          </a:p>
        </p:txBody>
      </p:sp>
      <p:sp>
        <p:nvSpPr>
          <p:cNvPr id="93187" name="Line 19"/>
          <p:cNvSpPr>
            <a:spLocks noChangeShapeType="1"/>
          </p:cNvSpPr>
          <p:nvPr/>
        </p:nvSpPr>
        <p:spPr bwMode="blackWhite">
          <a:xfrm>
            <a:off x="0" y="6096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93188" name="AutoShape 17"/>
          <p:cNvSpPr>
            <a:spLocks noChangeArrowheads="1"/>
          </p:cNvSpPr>
          <p:nvPr/>
        </p:nvSpPr>
        <p:spPr bwMode="auto">
          <a:xfrm>
            <a:off x="454025" y="1257300"/>
            <a:ext cx="8085138" cy="468313"/>
          </a:xfrm>
          <a:prstGeom prst="cube">
            <a:avLst>
              <a:gd name="adj" fmla="val 25000"/>
            </a:avLst>
          </a:prstGeom>
          <a:solidFill>
            <a:srgbClr val="808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buSzTx/>
            </a:pPr>
            <a:r>
              <a:rPr lang="zh-CN" altLang="en-US" sz="1600">
                <a:latin typeface="Arial Unicode MS" pitchFamily="34" charset="-122"/>
                <a:ea typeface="Arial Unicode MS" pitchFamily="34" charset="-122"/>
                <a:cs typeface="Arial Unicode MS" pitchFamily="34" charset="-122"/>
              </a:rPr>
              <a:t>企业财务预算编制准备</a:t>
            </a:r>
            <a:endParaRPr lang="en-US" altLang="zh-CN" sz="1600">
              <a:latin typeface="Arial Unicode MS" pitchFamily="34" charset="-122"/>
              <a:ea typeface="Arial Unicode MS" pitchFamily="34" charset="-122"/>
              <a:cs typeface="Arial Unicode MS" pitchFamily="34" charset="-122"/>
            </a:endParaRPr>
          </a:p>
        </p:txBody>
      </p:sp>
      <p:grpSp>
        <p:nvGrpSpPr>
          <p:cNvPr id="93189" name="Group 50"/>
          <p:cNvGrpSpPr>
            <a:grpSpLocks/>
          </p:cNvGrpSpPr>
          <p:nvPr/>
        </p:nvGrpSpPr>
        <p:grpSpPr bwMode="auto">
          <a:xfrm>
            <a:off x="465138" y="1814513"/>
            <a:ext cx="8289925" cy="4764087"/>
            <a:chOff x="293" y="1143"/>
            <a:chExt cx="5222" cy="3001"/>
          </a:xfrm>
        </p:grpSpPr>
        <p:sp>
          <p:nvSpPr>
            <p:cNvPr id="93192" name="Rectangle 4"/>
            <p:cNvSpPr>
              <a:spLocks noChangeArrowheads="1"/>
            </p:cNvSpPr>
            <p:nvPr/>
          </p:nvSpPr>
          <p:spPr bwMode="auto">
            <a:xfrm>
              <a:off x="342" y="1659"/>
              <a:ext cx="988" cy="2485"/>
            </a:xfrm>
            <a:prstGeom prst="rect">
              <a:avLst/>
            </a:prstGeom>
            <a:solidFill>
              <a:srgbClr val="2468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93193" name="Text Box 5"/>
            <p:cNvSpPr txBox="1">
              <a:spLocks noChangeArrowheads="1"/>
            </p:cNvSpPr>
            <p:nvPr/>
          </p:nvSpPr>
          <p:spPr bwMode="auto">
            <a:xfrm>
              <a:off x="326" y="1747"/>
              <a:ext cx="988" cy="1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marL="266700" indent="-1778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695325" indent="-16033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nSpc>
                  <a:spcPct val="90000"/>
                </a:lnSpc>
                <a:spcBef>
                  <a:spcPct val="38000"/>
                </a:spcBef>
                <a:spcAft>
                  <a:spcPct val="0"/>
                </a:spcAft>
                <a:buClr>
                  <a:schemeClr val="bg1"/>
                </a:buClr>
                <a:buSzTx/>
                <a:buFont typeface="Wingdings" pitchFamily="2" charset="2"/>
                <a:buChar char="§"/>
              </a:pPr>
              <a:r>
                <a:rPr lang="zh-CN" altLang="en-GB" sz="1400" b="0">
                  <a:solidFill>
                    <a:schemeClr val="bg1"/>
                  </a:solidFill>
                  <a:ea typeface="宋体" pitchFamily="2" charset="-122"/>
                </a:rPr>
                <a:t>以经营目标为前提</a:t>
              </a:r>
            </a:p>
            <a:p>
              <a:pPr>
                <a:lnSpc>
                  <a:spcPct val="90000"/>
                </a:lnSpc>
                <a:spcBef>
                  <a:spcPct val="38000"/>
                </a:spcBef>
                <a:spcAft>
                  <a:spcPct val="0"/>
                </a:spcAft>
                <a:buClr>
                  <a:schemeClr val="bg1"/>
                </a:buClr>
                <a:buSzTx/>
                <a:buFont typeface="Wingdings" pitchFamily="2" charset="2"/>
                <a:buChar char="§"/>
              </a:pPr>
              <a:r>
                <a:rPr lang="zh-CN" altLang="en-GB" sz="1400" b="0">
                  <a:solidFill>
                    <a:schemeClr val="bg1"/>
                  </a:solidFill>
                  <a:ea typeface="宋体" pitchFamily="2" charset="-122"/>
                </a:rPr>
                <a:t>确定利润目标</a:t>
              </a:r>
            </a:p>
            <a:p>
              <a:pPr>
                <a:lnSpc>
                  <a:spcPct val="90000"/>
                </a:lnSpc>
                <a:spcBef>
                  <a:spcPct val="38000"/>
                </a:spcBef>
                <a:spcAft>
                  <a:spcPct val="0"/>
                </a:spcAft>
                <a:buClr>
                  <a:schemeClr val="bg1"/>
                </a:buClr>
                <a:buSzTx/>
                <a:buFont typeface="Wingdings" pitchFamily="2" charset="2"/>
                <a:buChar char="§"/>
              </a:pPr>
              <a:r>
                <a:rPr lang="zh-CN" altLang="en-GB" sz="1400" b="0">
                  <a:solidFill>
                    <a:schemeClr val="bg1"/>
                  </a:solidFill>
                  <a:ea typeface="宋体" pitchFamily="2" charset="-122"/>
                </a:rPr>
                <a:t>分解到其他相关目标</a:t>
              </a:r>
            </a:p>
            <a:p>
              <a:pPr lvl="1">
                <a:lnSpc>
                  <a:spcPct val="90000"/>
                </a:lnSpc>
                <a:spcBef>
                  <a:spcPct val="38000"/>
                </a:spcBef>
                <a:spcAft>
                  <a:spcPct val="0"/>
                </a:spcAft>
                <a:buClr>
                  <a:schemeClr val="bg1"/>
                </a:buClr>
                <a:buSzPct val="80000"/>
              </a:pPr>
              <a:r>
                <a:rPr lang="zh-CN" altLang="en-US" sz="1200" b="0">
                  <a:solidFill>
                    <a:schemeClr val="bg1"/>
                  </a:solidFill>
                  <a:ea typeface="宋体" pitchFamily="2" charset="-122"/>
                </a:rPr>
                <a:t>销售收入</a:t>
              </a:r>
            </a:p>
            <a:p>
              <a:pPr lvl="1">
                <a:lnSpc>
                  <a:spcPct val="90000"/>
                </a:lnSpc>
                <a:spcBef>
                  <a:spcPct val="38000"/>
                </a:spcBef>
                <a:spcAft>
                  <a:spcPct val="0"/>
                </a:spcAft>
                <a:buClr>
                  <a:schemeClr val="bg1"/>
                </a:buClr>
                <a:buSzPct val="80000"/>
              </a:pPr>
              <a:r>
                <a:rPr lang="zh-CN" altLang="en-US" sz="1200" b="0">
                  <a:solidFill>
                    <a:schemeClr val="bg1"/>
                  </a:solidFill>
                  <a:ea typeface="宋体" pitchFamily="2" charset="-122"/>
                </a:rPr>
                <a:t>成本控制</a:t>
              </a:r>
            </a:p>
            <a:p>
              <a:pPr lvl="1">
                <a:lnSpc>
                  <a:spcPct val="90000"/>
                </a:lnSpc>
                <a:spcBef>
                  <a:spcPct val="38000"/>
                </a:spcBef>
                <a:spcAft>
                  <a:spcPct val="0"/>
                </a:spcAft>
                <a:buClr>
                  <a:schemeClr val="bg1"/>
                </a:buClr>
                <a:buSzPct val="80000"/>
              </a:pPr>
              <a:r>
                <a:rPr lang="zh-CN" altLang="en-US" sz="1200" b="0">
                  <a:solidFill>
                    <a:schemeClr val="bg1"/>
                  </a:solidFill>
                  <a:ea typeface="宋体" pitchFamily="2" charset="-122"/>
                </a:rPr>
                <a:t>费用控制</a:t>
              </a:r>
            </a:p>
            <a:p>
              <a:pPr>
                <a:lnSpc>
                  <a:spcPct val="90000"/>
                </a:lnSpc>
                <a:spcBef>
                  <a:spcPct val="38000"/>
                </a:spcBef>
                <a:spcAft>
                  <a:spcPct val="0"/>
                </a:spcAft>
                <a:buClr>
                  <a:schemeClr val="bg1"/>
                </a:buClr>
                <a:buSzTx/>
                <a:buFont typeface="Wingdings" pitchFamily="2" charset="2"/>
                <a:buChar char="§"/>
              </a:pPr>
              <a:r>
                <a:rPr lang="zh-CN" altLang="en-US" sz="1400" b="0">
                  <a:solidFill>
                    <a:schemeClr val="bg1"/>
                  </a:solidFill>
                  <a:ea typeface="宋体" pitchFamily="2" charset="-122"/>
                </a:rPr>
                <a:t>实化各类目标到财务预算指标</a:t>
              </a:r>
            </a:p>
            <a:p>
              <a:pPr>
                <a:lnSpc>
                  <a:spcPct val="90000"/>
                </a:lnSpc>
                <a:spcBef>
                  <a:spcPct val="38000"/>
                </a:spcBef>
                <a:spcAft>
                  <a:spcPct val="0"/>
                </a:spcAft>
                <a:buClr>
                  <a:schemeClr val="bg1"/>
                </a:buClr>
                <a:buSzTx/>
                <a:buFont typeface="Wingdings" pitchFamily="2" charset="2"/>
                <a:buChar char="§"/>
              </a:pPr>
              <a:r>
                <a:rPr lang="zh-CN" altLang="en-US" sz="1400" b="0">
                  <a:solidFill>
                    <a:schemeClr val="bg1"/>
                  </a:solidFill>
                  <a:ea typeface="宋体" pitchFamily="2" charset="-122"/>
                </a:rPr>
                <a:t>综合分析及平衡</a:t>
              </a:r>
              <a:endParaRPr lang="zh-CN" altLang="en-GB" sz="1400" b="0">
                <a:solidFill>
                  <a:schemeClr val="bg1"/>
                </a:solidFill>
                <a:ea typeface="宋体" pitchFamily="2" charset="-122"/>
              </a:endParaRPr>
            </a:p>
          </p:txBody>
        </p:sp>
        <p:sp>
          <p:nvSpPr>
            <p:cNvPr id="93194" name="AutoShape 6"/>
            <p:cNvSpPr>
              <a:spLocks noChangeArrowheads="1"/>
            </p:cNvSpPr>
            <p:nvPr/>
          </p:nvSpPr>
          <p:spPr bwMode="auto">
            <a:xfrm>
              <a:off x="4724" y="1153"/>
              <a:ext cx="791" cy="437"/>
            </a:xfrm>
            <a:prstGeom prst="chevron">
              <a:avLst>
                <a:gd name="adj" fmla="val 45252"/>
              </a:avLst>
            </a:prstGeom>
            <a:solidFill>
              <a:schemeClr val="accent2"/>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r>
                <a:rPr kumimoji="1" lang="zh-CN" altLang="en-US" sz="1300">
                  <a:solidFill>
                    <a:schemeClr val="tx1"/>
                  </a:solidFill>
                  <a:ea typeface="宋体" pitchFamily="2" charset="-122"/>
                </a:rPr>
                <a:t>进入预</a:t>
              </a:r>
            </a:p>
            <a:p>
              <a:pPr algn="r" eaLnBrk="1" hangingPunct="1"/>
              <a:r>
                <a:rPr kumimoji="1" lang="zh-CN" altLang="en-US" sz="1300">
                  <a:solidFill>
                    <a:schemeClr val="tx1"/>
                  </a:solidFill>
                  <a:ea typeface="宋体" pitchFamily="2" charset="-122"/>
                </a:rPr>
                <a:t>算编制</a:t>
              </a:r>
              <a:endParaRPr kumimoji="1" lang="en-US" altLang="zh-CN" sz="1300">
                <a:solidFill>
                  <a:schemeClr val="tx1"/>
                </a:solidFill>
                <a:ea typeface="宋体" pitchFamily="2" charset="-122"/>
              </a:endParaRPr>
            </a:p>
          </p:txBody>
        </p:sp>
        <p:sp>
          <p:nvSpPr>
            <p:cNvPr id="93195" name="AutoShape 7"/>
            <p:cNvSpPr>
              <a:spLocks noChangeArrowheads="1"/>
            </p:cNvSpPr>
            <p:nvPr/>
          </p:nvSpPr>
          <p:spPr bwMode="auto">
            <a:xfrm>
              <a:off x="3582" y="1143"/>
              <a:ext cx="1300" cy="476"/>
            </a:xfrm>
            <a:prstGeom prst="chevron">
              <a:avLst>
                <a:gd name="adj" fmla="val 68277"/>
              </a:avLst>
            </a:prstGeom>
            <a:noFill/>
            <a:ln w="3175">
              <a:solidFill>
                <a:schemeClr val="tx1"/>
              </a:solidFill>
              <a:miter lim="800000"/>
              <a:headEnd/>
              <a:tailEnd/>
            </a:ln>
            <a:effectLst/>
            <a:extLst>
              <a:ext uri="{909E8E84-426E-40DD-AFC4-6F175D3DCCD1}">
                <a14:hiddenFill xmlns:a14="http://schemas.microsoft.com/office/drawing/2010/main">
                  <a:solidFill>
                    <a:srgbClr val="E6D1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5715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685800"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lnSpc>
                  <a:spcPct val="90000"/>
                </a:lnSpc>
                <a:spcBef>
                  <a:spcPct val="0"/>
                </a:spcBef>
                <a:spcAft>
                  <a:spcPct val="0"/>
                </a:spcAft>
                <a:buSzTx/>
                <a:buFontTx/>
                <a:buNone/>
              </a:pPr>
              <a:r>
                <a:rPr lang="zh-CN" altLang="en-US" sz="1400">
                  <a:solidFill>
                    <a:schemeClr val="tx1"/>
                  </a:solidFill>
                  <a:ea typeface="宋体" pitchFamily="2" charset="-122"/>
                </a:rPr>
                <a:t>建立预算</a:t>
              </a:r>
            </a:p>
            <a:p>
              <a:pPr eaLnBrk="1" hangingPunct="1">
                <a:lnSpc>
                  <a:spcPct val="90000"/>
                </a:lnSpc>
                <a:spcBef>
                  <a:spcPct val="0"/>
                </a:spcBef>
                <a:spcAft>
                  <a:spcPct val="0"/>
                </a:spcAft>
                <a:buSzTx/>
                <a:buFontTx/>
                <a:buNone/>
              </a:pPr>
              <a:r>
                <a:rPr lang="zh-CN" altLang="en-US" sz="1400">
                  <a:solidFill>
                    <a:schemeClr val="tx1"/>
                  </a:solidFill>
                  <a:ea typeface="宋体" pitchFamily="2" charset="-122"/>
                </a:rPr>
                <a:t>编制程序</a:t>
              </a:r>
            </a:p>
          </p:txBody>
        </p:sp>
        <p:sp>
          <p:nvSpPr>
            <p:cNvPr id="93196" name="AutoShape 8"/>
            <p:cNvSpPr>
              <a:spLocks noChangeArrowheads="1"/>
            </p:cNvSpPr>
            <p:nvPr/>
          </p:nvSpPr>
          <p:spPr bwMode="auto">
            <a:xfrm>
              <a:off x="2488" y="1143"/>
              <a:ext cx="1301" cy="476"/>
            </a:xfrm>
            <a:prstGeom prst="chevron">
              <a:avLst>
                <a:gd name="adj" fmla="val 68330"/>
              </a:avLst>
            </a:prstGeom>
            <a:noFill/>
            <a:ln w="3175">
              <a:solidFill>
                <a:schemeClr val="tx1"/>
              </a:solidFill>
              <a:miter lim="800000"/>
              <a:headEnd/>
              <a:tailEnd/>
            </a:ln>
            <a:effectLst/>
            <a:extLst>
              <a:ext uri="{909E8E84-426E-40DD-AFC4-6F175D3DCCD1}">
                <a14:hiddenFill xmlns:a14="http://schemas.microsoft.com/office/drawing/2010/main">
                  <a:solidFill>
                    <a:srgbClr val="E6D1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5207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635000"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eaLnBrk="1" hangingPunct="1">
                <a:lnSpc>
                  <a:spcPct val="90000"/>
                </a:lnSpc>
                <a:spcBef>
                  <a:spcPct val="0"/>
                </a:spcBef>
                <a:spcAft>
                  <a:spcPct val="0"/>
                </a:spcAft>
                <a:buSzTx/>
                <a:buFontTx/>
                <a:buNone/>
              </a:pPr>
              <a:r>
                <a:rPr lang="zh-CN" altLang="en-US" sz="1400">
                  <a:solidFill>
                    <a:schemeClr val="tx1"/>
                  </a:solidFill>
                  <a:ea typeface="宋体" pitchFamily="2" charset="-122"/>
                </a:rPr>
                <a:t>汇总业务预算  </a:t>
              </a:r>
            </a:p>
          </p:txBody>
        </p:sp>
        <p:sp>
          <p:nvSpPr>
            <p:cNvPr id="93197" name="AutoShape 9"/>
            <p:cNvSpPr>
              <a:spLocks noChangeArrowheads="1"/>
            </p:cNvSpPr>
            <p:nvPr/>
          </p:nvSpPr>
          <p:spPr bwMode="auto">
            <a:xfrm>
              <a:off x="1387" y="1143"/>
              <a:ext cx="1301" cy="476"/>
            </a:xfrm>
            <a:prstGeom prst="chevron">
              <a:avLst>
                <a:gd name="adj" fmla="val 68330"/>
              </a:avLst>
            </a:prstGeom>
            <a:noFill/>
            <a:ln w="3175">
              <a:solidFill>
                <a:schemeClr val="tx1"/>
              </a:solidFill>
              <a:miter lim="800000"/>
              <a:headEnd/>
              <a:tailEnd/>
            </a:ln>
            <a:effectLst/>
            <a:extLst>
              <a:ext uri="{909E8E84-426E-40DD-AFC4-6F175D3DCCD1}">
                <a14:hiddenFill xmlns:a14="http://schemas.microsoft.com/office/drawing/2010/main">
                  <a:solidFill>
                    <a:srgbClr val="E6D1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5715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685800"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lnSpc>
                  <a:spcPct val="90000"/>
                </a:lnSpc>
                <a:spcBef>
                  <a:spcPct val="0"/>
                </a:spcBef>
                <a:spcAft>
                  <a:spcPct val="0"/>
                </a:spcAft>
                <a:buSzTx/>
                <a:buFontTx/>
                <a:buNone/>
              </a:pPr>
              <a:r>
                <a:rPr lang="zh-CN" altLang="en-US" sz="1400">
                  <a:solidFill>
                    <a:schemeClr val="tx1"/>
                  </a:solidFill>
                  <a:ea typeface="宋体" pitchFamily="2" charset="-122"/>
                </a:rPr>
                <a:t>搜集资料 </a:t>
              </a:r>
            </a:p>
          </p:txBody>
        </p:sp>
        <p:sp>
          <p:nvSpPr>
            <p:cNvPr id="93198" name="AutoShape 10"/>
            <p:cNvSpPr>
              <a:spLocks noChangeArrowheads="1"/>
            </p:cNvSpPr>
            <p:nvPr/>
          </p:nvSpPr>
          <p:spPr bwMode="auto">
            <a:xfrm>
              <a:off x="293" y="1143"/>
              <a:ext cx="1301" cy="476"/>
            </a:xfrm>
            <a:prstGeom prst="chevron">
              <a:avLst>
                <a:gd name="adj" fmla="val 68330"/>
              </a:avLst>
            </a:prstGeom>
            <a:noFill/>
            <a:ln w="3175">
              <a:solidFill>
                <a:schemeClr val="tx1"/>
              </a:solidFill>
              <a:miter lim="800000"/>
              <a:headEnd/>
              <a:tailEnd/>
            </a:ln>
            <a:effectLst/>
            <a:extLst>
              <a:ext uri="{909E8E84-426E-40DD-AFC4-6F175D3DCCD1}">
                <a14:hiddenFill xmlns:a14="http://schemas.microsoft.com/office/drawing/2010/main">
                  <a:solidFill>
                    <a:srgbClr val="E6D1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gn="ctr" eaLnBrk="1" hangingPunct="1">
                <a:lnSpc>
                  <a:spcPct val="90000"/>
                </a:lnSpc>
                <a:spcBef>
                  <a:spcPct val="0"/>
                </a:spcBef>
                <a:spcAft>
                  <a:spcPct val="0"/>
                </a:spcAft>
                <a:buSzTx/>
                <a:buFontTx/>
                <a:buNone/>
              </a:pPr>
              <a:r>
                <a:rPr lang="zh-CN" altLang="en-US" sz="1400">
                  <a:solidFill>
                    <a:schemeClr val="tx1"/>
                  </a:solidFill>
                  <a:ea typeface="宋体" pitchFamily="2" charset="-122"/>
                </a:rPr>
                <a:t>确定财务</a:t>
              </a:r>
            </a:p>
            <a:p>
              <a:pPr algn="ctr" eaLnBrk="1" hangingPunct="1">
                <a:lnSpc>
                  <a:spcPct val="90000"/>
                </a:lnSpc>
                <a:spcBef>
                  <a:spcPct val="0"/>
                </a:spcBef>
                <a:spcAft>
                  <a:spcPct val="0"/>
                </a:spcAft>
                <a:buSzTx/>
                <a:buFontTx/>
                <a:buNone/>
              </a:pPr>
              <a:r>
                <a:rPr lang="zh-CN" altLang="en-US" sz="1400">
                  <a:solidFill>
                    <a:schemeClr val="tx1"/>
                  </a:solidFill>
                  <a:ea typeface="宋体" pitchFamily="2" charset="-122"/>
                </a:rPr>
                <a:t>预算目标</a:t>
              </a:r>
            </a:p>
          </p:txBody>
        </p:sp>
        <p:sp>
          <p:nvSpPr>
            <p:cNvPr id="93199" name="Rectangle 11"/>
            <p:cNvSpPr>
              <a:spLocks noChangeArrowheads="1"/>
            </p:cNvSpPr>
            <p:nvPr/>
          </p:nvSpPr>
          <p:spPr bwMode="auto">
            <a:xfrm>
              <a:off x="1386" y="1667"/>
              <a:ext cx="1027" cy="2477"/>
            </a:xfrm>
            <a:prstGeom prst="rect">
              <a:avLst/>
            </a:prstGeom>
            <a:solidFill>
              <a:srgbClr val="2468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93200" name="Rectangle 12"/>
            <p:cNvSpPr>
              <a:spLocks noChangeArrowheads="1"/>
            </p:cNvSpPr>
            <p:nvPr/>
          </p:nvSpPr>
          <p:spPr bwMode="auto">
            <a:xfrm>
              <a:off x="2487" y="1667"/>
              <a:ext cx="1027" cy="2477"/>
            </a:xfrm>
            <a:prstGeom prst="rect">
              <a:avLst/>
            </a:prstGeom>
            <a:solidFill>
              <a:srgbClr val="2468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93201" name="Rectangle 13"/>
            <p:cNvSpPr>
              <a:spLocks noChangeArrowheads="1"/>
            </p:cNvSpPr>
            <p:nvPr/>
          </p:nvSpPr>
          <p:spPr bwMode="auto">
            <a:xfrm>
              <a:off x="3581" y="1667"/>
              <a:ext cx="1027" cy="2477"/>
            </a:xfrm>
            <a:prstGeom prst="rect">
              <a:avLst/>
            </a:prstGeom>
            <a:solidFill>
              <a:srgbClr val="2468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93202" name="Text Box 14"/>
            <p:cNvSpPr txBox="1">
              <a:spLocks noChangeArrowheads="1"/>
            </p:cNvSpPr>
            <p:nvPr/>
          </p:nvSpPr>
          <p:spPr bwMode="auto">
            <a:xfrm>
              <a:off x="3581" y="1739"/>
              <a:ext cx="1027" cy="1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marL="266700" indent="-1778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nSpc>
                  <a:spcPct val="90000"/>
                </a:lnSpc>
                <a:spcBef>
                  <a:spcPct val="38000"/>
                </a:spcBef>
                <a:spcAft>
                  <a:spcPct val="0"/>
                </a:spcAft>
                <a:buClr>
                  <a:schemeClr val="bg1"/>
                </a:buClr>
                <a:buSzTx/>
                <a:buFont typeface="Wingdings" pitchFamily="2" charset="2"/>
                <a:buChar char="§"/>
              </a:pPr>
              <a:r>
                <a:rPr lang="zh-CN" altLang="en-GB" sz="1400" b="0">
                  <a:solidFill>
                    <a:schemeClr val="bg1"/>
                  </a:solidFill>
                  <a:ea typeface="宋体" pitchFamily="2" charset="-122"/>
                </a:rPr>
                <a:t>初步建立预算表格框架与格式</a:t>
              </a:r>
            </a:p>
            <a:p>
              <a:pPr>
                <a:lnSpc>
                  <a:spcPct val="90000"/>
                </a:lnSpc>
                <a:spcBef>
                  <a:spcPct val="38000"/>
                </a:spcBef>
                <a:spcAft>
                  <a:spcPct val="0"/>
                </a:spcAft>
                <a:buClr>
                  <a:schemeClr val="bg1"/>
                </a:buClr>
                <a:buSzTx/>
                <a:buFont typeface="Wingdings" pitchFamily="2" charset="2"/>
                <a:buChar char="§"/>
              </a:pPr>
              <a:r>
                <a:rPr lang="zh-CN" altLang="en-GB" sz="1400" b="0">
                  <a:solidFill>
                    <a:schemeClr val="bg1"/>
                  </a:solidFill>
                  <a:ea typeface="宋体" pitchFamily="2" charset="-122"/>
                </a:rPr>
                <a:t>以销售预算的收入为起点，参考其他预算数据编制损益表</a:t>
              </a:r>
            </a:p>
            <a:p>
              <a:pPr>
                <a:lnSpc>
                  <a:spcPct val="90000"/>
                </a:lnSpc>
                <a:spcBef>
                  <a:spcPct val="38000"/>
                </a:spcBef>
                <a:spcAft>
                  <a:spcPct val="0"/>
                </a:spcAft>
                <a:buClr>
                  <a:schemeClr val="bg1"/>
                </a:buClr>
                <a:buSzTx/>
                <a:buFont typeface="Wingdings" pitchFamily="2" charset="2"/>
                <a:buChar char="§"/>
              </a:pPr>
              <a:r>
                <a:rPr lang="zh-CN" altLang="en-GB" sz="1400" b="0">
                  <a:solidFill>
                    <a:schemeClr val="bg1"/>
                  </a:solidFill>
                  <a:ea typeface="宋体" pitchFamily="2" charset="-122"/>
                </a:rPr>
                <a:t>通过现金流量表反映的现金流量是否平衡调整预算数据</a:t>
              </a:r>
            </a:p>
            <a:p>
              <a:pPr>
                <a:lnSpc>
                  <a:spcPct val="90000"/>
                </a:lnSpc>
                <a:spcBef>
                  <a:spcPct val="38000"/>
                </a:spcBef>
                <a:spcAft>
                  <a:spcPct val="0"/>
                </a:spcAft>
                <a:buClr>
                  <a:schemeClr val="bg1"/>
                </a:buClr>
                <a:buSzTx/>
                <a:buFont typeface="Wingdings" pitchFamily="2" charset="2"/>
                <a:buChar char="§"/>
              </a:pPr>
              <a:r>
                <a:rPr lang="zh-CN" altLang="en-GB" sz="1400" b="0">
                  <a:solidFill>
                    <a:schemeClr val="bg1"/>
                  </a:solidFill>
                  <a:ea typeface="宋体" pitchFamily="2" charset="-122"/>
                </a:rPr>
                <a:t>结合长期投资预算等数据编制资产负债表</a:t>
              </a:r>
            </a:p>
            <a:p>
              <a:pPr>
                <a:lnSpc>
                  <a:spcPct val="90000"/>
                </a:lnSpc>
                <a:spcBef>
                  <a:spcPct val="38000"/>
                </a:spcBef>
                <a:spcAft>
                  <a:spcPct val="0"/>
                </a:spcAft>
                <a:buClr>
                  <a:schemeClr val="bg1"/>
                </a:buClr>
                <a:buSzTx/>
                <a:buFont typeface="Wingdings" pitchFamily="2" charset="2"/>
                <a:buChar char="§"/>
              </a:pPr>
              <a:r>
                <a:rPr lang="zh-CN" altLang="en-US" sz="1400" b="0">
                  <a:solidFill>
                    <a:schemeClr val="bg1"/>
                  </a:solidFill>
                  <a:ea typeface="宋体" pitchFamily="2" charset="-122"/>
                </a:rPr>
                <a:t>整体审核以上报表和其他附表相互关联及合理性</a:t>
              </a:r>
              <a:endParaRPr lang="zh-CN" altLang="en-GB" sz="1400" b="0">
                <a:solidFill>
                  <a:schemeClr val="bg1"/>
                </a:solidFill>
                <a:ea typeface="宋体" pitchFamily="2" charset="-122"/>
              </a:endParaRPr>
            </a:p>
          </p:txBody>
        </p:sp>
        <p:sp>
          <p:nvSpPr>
            <p:cNvPr id="93203" name="Text Box 15"/>
            <p:cNvSpPr txBox="1">
              <a:spLocks noChangeArrowheads="1"/>
            </p:cNvSpPr>
            <p:nvPr/>
          </p:nvSpPr>
          <p:spPr bwMode="auto">
            <a:xfrm>
              <a:off x="2487" y="1739"/>
              <a:ext cx="1027" cy="1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marL="266700" indent="-1778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604838" indent="-158750"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nSpc>
                  <a:spcPct val="90000"/>
                </a:lnSpc>
                <a:spcBef>
                  <a:spcPct val="38000"/>
                </a:spcBef>
                <a:spcAft>
                  <a:spcPct val="0"/>
                </a:spcAft>
                <a:buClr>
                  <a:schemeClr val="bg1"/>
                </a:buClr>
                <a:buSzTx/>
                <a:buFont typeface="Wingdings" pitchFamily="2" charset="2"/>
                <a:buChar char="§"/>
              </a:pPr>
              <a:r>
                <a:rPr lang="zh-CN" altLang="en-GB" sz="1400" b="0">
                  <a:solidFill>
                    <a:schemeClr val="bg1"/>
                  </a:solidFill>
                  <a:ea typeface="宋体" pitchFamily="2" charset="-122"/>
                </a:rPr>
                <a:t>各部门编制业务预算</a:t>
              </a:r>
            </a:p>
            <a:p>
              <a:pPr lvl="1">
                <a:lnSpc>
                  <a:spcPct val="90000"/>
                </a:lnSpc>
                <a:spcBef>
                  <a:spcPct val="38000"/>
                </a:spcBef>
                <a:spcAft>
                  <a:spcPct val="0"/>
                </a:spcAft>
                <a:buClr>
                  <a:schemeClr val="bg1"/>
                </a:buClr>
                <a:buSzPct val="80000"/>
              </a:pPr>
              <a:r>
                <a:rPr lang="zh-CN" altLang="en-GB" sz="1200" b="0">
                  <a:solidFill>
                    <a:schemeClr val="bg1"/>
                  </a:solidFill>
                  <a:ea typeface="宋体" pitchFamily="2" charset="-122"/>
                </a:rPr>
                <a:t>销售预算</a:t>
              </a:r>
            </a:p>
            <a:p>
              <a:pPr lvl="1">
                <a:lnSpc>
                  <a:spcPct val="90000"/>
                </a:lnSpc>
                <a:spcBef>
                  <a:spcPct val="38000"/>
                </a:spcBef>
                <a:spcAft>
                  <a:spcPct val="0"/>
                </a:spcAft>
                <a:buClr>
                  <a:schemeClr val="bg1"/>
                </a:buClr>
                <a:buSzPct val="80000"/>
              </a:pPr>
              <a:r>
                <a:rPr lang="zh-CN" altLang="en-GB" sz="1200" b="0">
                  <a:solidFill>
                    <a:schemeClr val="bg1"/>
                  </a:solidFill>
                  <a:ea typeface="宋体" pitchFamily="2" charset="-122"/>
                </a:rPr>
                <a:t>生产预算</a:t>
              </a:r>
            </a:p>
            <a:p>
              <a:pPr lvl="1">
                <a:lnSpc>
                  <a:spcPct val="90000"/>
                </a:lnSpc>
                <a:spcBef>
                  <a:spcPct val="38000"/>
                </a:spcBef>
                <a:spcAft>
                  <a:spcPct val="0"/>
                </a:spcAft>
                <a:buClr>
                  <a:schemeClr val="bg1"/>
                </a:buClr>
                <a:buSzPct val="80000"/>
              </a:pPr>
              <a:r>
                <a:rPr lang="zh-CN" altLang="en-GB" sz="1200" b="0">
                  <a:solidFill>
                    <a:schemeClr val="bg1"/>
                  </a:solidFill>
                  <a:ea typeface="宋体" pitchFamily="2" charset="-122"/>
                </a:rPr>
                <a:t>各项费用预算</a:t>
              </a:r>
            </a:p>
            <a:p>
              <a:pPr lvl="1">
                <a:lnSpc>
                  <a:spcPct val="90000"/>
                </a:lnSpc>
                <a:spcBef>
                  <a:spcPct val="38000"/>
                </a:spcBef>
                <a:spcAft>
                  <a:spcPct val="0"/>
                </a:spcAft>
                <a:buClr>
                  <a:schemeClr val="bg1"/>
                </a:buClr>
                <a:buSzPct val="80000"/>
              </a:pPr>
              <a:r>
                <a:rPr lang="zh-CN" altLang="en-GB" sz="1200" b="0">
                  <a:solidFill>
                    <a:schemeClr val="bg1"/>
                  </a:solidFill>
                  <a:ea typeface="宋体" pitchFamily="2" charset="-122"/>
                </a:rPr>
                <a:t>材料等采购预算</a:t>
              </a:r>
            </a:p>
            <a:p>
              <a:pPr lvl="1">
                <a:lnSpc>
                  <a:spcPct val="90000"/>
                </a:lnSpc>
                <a:spcBef>
                  <a:spcPct val="38000"/>
                </a:spcBef>
                <a:spcAft>
                  <a:spcPct val="0"/>
                </a:spcAft>
                <a:buClr>
                  <a:schemeClr val="bg1"/>
                </a:buClr>
                <a:buSzPct val="80000"/>
              </a:pPr>
              <a:r>
                <a:rPr lang="zh-CN" altLang="en-GB" sz="1200" b="0">
                  <a:solidFill>
                    <a:schemeClr val="bg1"/>
                  </a:solidFill>
                  <a:ea typeface="宋体" pitchFamily="2" charset="-122"/>
                </a:rPr>
                <a:t>直接人工预算</a:t>
              </a:r>
            </a:p>
            <a:p>
              <a:pPr>
                <a:lnSpc>
                  <a:spcPct val="90000"/>
                </a:lnSpc>
                <a:spcBef>
                  <a:spcPct val="38000"/>
                </a:spcBef>
                <a:spcAft>
                  <a:spcPct val="0"/>
                </a:spcAft>
                <a:buClr>
                  <a:schemeClr val="bg1"/>
                </a:buClr>
                <a:buSzTx/>
                <a:buFont typeface="Wingdings" pitchFamily="2" charset="2"/>
                <a:buChar char="§"/>
              </a:pPr>
              <a:r>
                <a:rPr lang="zh-CN" altLang="en-GB" sz="1400" b="0">
                  <a:solidFill>
                    <a:schemeClr val="bg1"/>
                  </a:solidFill>
                  <a:ea typeface="宋体" pitchFamily="2" charset="-122"/>
                </a:rPr>
                <a:t> 汇总各项业务预算数据及经济指标</a:t>
              </a:r>
            </a:p>
            <a:p>
              <a:pPr>
                <a:lnSpc>
                  <a:spcPct val="90000"/>
                </a:lnSpc>
                <a:spcBef>
                  <a:spcPct val="38000"/>
                </a:spcBef>
                <a:spcAft>
                  <a:spcPct val="0"/>
                </a:spcAft>
                <a:buClr>
                  <a:schemeClr val="bg1"/>
                </a:buClr>
                <a:buSzTx/>
                <a:buFont typeface="Wingdings" pitchFamily="2" charset="2"/>
                <a:buChar char="§"/>
              </a:pPr>
              <a:r>
                <a:rPr lang="zh-CN" altLang="en-US" sz="1400" b="0">
                  <a:solidFill>
                    <a:schemeClr val="bg1"/>
                  </a:solidFill>
                  <a:ea typeface="宋体" pitchFamily="2" charset="-122"/>
                </a:rPr>
                <a:t>分析确认相互勾稽形成财务预算数据来源</a:t>
              </a:r>
              <a:endParaRPr lang="zh-CN" altLang="en-GB" sz="1400" b="0">
                <a:solidFill>
                  <a:schemeClr val="bg1"/>
                </a:solidFill>
                <a:ea typeface="宋体" pitchFamily="2" charset="-122"/>
              </a:endParaRPr>
            </a:p>
          </p:txBody>
        </p:sp>
        <p:sp>
          <p:nvSpPr>
            <p:cNvPr id="93204" name="Text Box 16"/>
            <p:cNvSpPr txBox="1">
              <a:spLocks noChangeArrowheads="1"/>
            </p:cNvSpPr>
            <p:nvPr/>
          </p:nvSpPr>
          <p:spPr bwMode="auto">
            <a:xfrm>
              <a:off x="1386" y="1739"/>
              <a:ext cx="1027" cy="1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marL="266700" indent="-1778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lnSpc>
                  <a:spcPct val="90000"/>
                </a:lnSpc>
                <a:spcBef>
                  <a:spcPct val="38000"/>
                </a:spcBef>
                <a:spcAft>
                  <a:spcPct val="0"/>
                </a:spcAft>
                <a:buClr>
                  <a:schemeClr val="bg1"/>
                </a:buClr>
                <a:buSzTx/>
                <a:buFont typeface="Wingdings" pitchFamily="2" charset="2"/>
                <a:buChar char="§"/>
              </a:pPr>
              <a:r>
                <a:rPr lang="zh-CN" altLang="en-GB" sz="1400" b="0">
                  <a:solidFill>
                    <a:schemeClr val="bg1"/>
                  </a:solidFill>
                  <a:ea typeface="宋体" pitchFamily="2" charset="-122"/>
                </a:rPr>
                <a:t>企业内外部历史资料</a:t>
              </a:r>
            </a:p>
            <a:p>
              <a:pPr eaLnBrk="1" hangingPunct="1">
                <a:lnSpc>
                  <a:spcPct val="90000"/>
                </a:lnSpc>
                <a:spcBef>
                  <a:spcPct val="38000"/>
                </a:spcBef>
                <a:spcAft>
                  <a:spcPct val="0"/>
                </a:spcAft>
                <a:buClr>
                  <a:schemeClr val="bg1"/>
                </a:buClr>
                <a:buSzTx/>
                <a:buFont typeface="Wingdings" pitchFamily="2" charset="2"/>
                <a:buChar char="§"/>
              </a:pPr>
              <a:r>
                <a:rPr lang="zh-CN" altLang="en-GB" sz="1400" b="0">
                  <a:solidFill>
                    <a:schemeClr val="bg1"/>
                  </a:solidFill>
                  <a:ea typeface="宋体" pitchFamily="2" charset="-122"/>
                </a:rPr>
                <a:t>经营及财务现状资料</a:t>
              </a:r>
            </a:p>
            <a:p>
              <a:pPr eaLnBrk="1" hangingPunct="1">
                <a:lnSpc>
                  <a:spcPct val="90000"/>
                </a:lnSpc>
                <a:spcBef>
                  <a:spcPct val="38000"/>
                </a:spcBef>
                <a:spcAft>
                  <a:spcPct val="0"/>
                </a:spcAft>
                <a:buClr>
                  <a:schemeClr val="bg1"/>
                </a:buClr>
                <a:buSzTx/>
                <a:buFont typeface="Wingdings" pitchFamily="2" charset="2"/>
                <a:buChar char="§"/>
              </a:pPr>
              <a:r>
                <a:rPr lang="zh-CN" altLang="en-GB" sz="1400" b="0">
                  <a:solidFill>
                    <a:schemeClr val="bg1"/>
                  </a:solidFill>
                  <a:ea typeface="宋体" pitchFamily="2" charset="-122"/>
                </a:rPr>
                <a:t>未来发展趋势调研</a:t>
              </a:r>
            </a:p>
            <a:p>
              <a:pPr eaLnBrk="1" hangingPunct="1">
                <a:lnSpc>
                  <a:spcPct val="90000"/>
                </a:lnSpc>
                <a:spcBef>
                  <a:spcPct val="38000"/>
                </a:spcBef>
                <a:spcAft>
                  <a:spcPct val="0"/>
                </a:spcAft>
                <a:buClr>
                  <a:schemeClr val="bg1"/>
                </a:buClr>
                <a:buSzTx/>
                <a:buFont typeface="Wingdings" pitchFamily="2" charset="2"/>
                <a:buChar char="§"/>
              </a:pPr>
              <a:r>
                <a:rPr lang="zh-CN" altLang="en-GB" sz="1400" b="0">
                  <a:solidFill>
                    <a:schemeClr val="bg1"/>
                  </a:solidFill>
                  <a:ea typeface="宋体" pitchFamily="2" charset="-122"/>
                </a:rPr>
                <a:t>根据时效性等因素分析所得资料</a:t>
              </a:r>
            </a:p>
            <a:p>
              <a:pPr eaLnBrk="1" hangingPunct="1">
                <a:lnSpc>
                  <a:spcPct val="90000"/>
                </a:lnSpc>
                <a:spcBef>
                  <a:spcPct val="38000"/>
                </a:spcBef>
                <a:spcAft>
                  <a:spcPct val="0"/>
                </a:spcAft>
                <a:buClr>
                  <a:schemeClr val="bg1"/>
                </a:buClr>
                <a:buSzTx/>
                <a:buFont typeface="Wingdings" pitchFamily="2" charset="2"/>
                <a:buChar char="§"/>
              </a:pPr>
              <a:r>
                <a:rPr lang="zh-CN" altLang="en-GB" sz="1400" b="0">
                  <a:solidFill>
                    <a:schemeClr val="bg1"/>
                  </a:solidFill>
                  <a:ea typeface="宋体" pitchFamily="2" charset="-122"/>
                </a:rPr>
                <a:t>研究分析资产运作程度和运转效率</a:t>
              </a:r>
            </a:p>
            <a:p>
              <a:pPr eaLnBrk="1" hangingPunct="1">
                <a:lnSpc>
                  <a:spcPct val="90000"/>
                </a:lnSpc>
                <a:spcBef>
                  <a:spcPct val="38000"/>
                </a:spcBef>
                <a:spcAft>
                  <a:spcPct val="0"/>
                </a:spcAft>
                <a:buClr>
                  <a:schemeClr val="bg1"/>
                </a:buClr>
                <a:buSzTx/>
                <a:buFont typeface="Wingdings" pitchFamily="2" charset="2"/>
                <a:buChar char="§"/>
              </a:pPr>
              <a:r>
                <a:rPr lang="zh-CN" altLang="en-GB" sz="1400" b="0">
                  <a:solidFill>
                    <a:schemeClr val="bg1"/>
                  </a:solidFill>
                  <a:ea typeface="宋体" pitchFamily="2" charset="-122"/>
                </a:rPr>
                <a:t>判断经济指标和数据增减变动趋势和相互依存关系</a:t>
              </a:r>
            </a:p>
            <a:p>
              <a:pPr eaLnBrk="1" hangingPunct="1">
                <a:lnSpc>
                  <a:spcPct val="90000"/>
                </a:lnSpc>
                <a:spcBef>
                  <a:spcPct val="38000"/>
                </a:spcBef>
                <a:spcAft>
                  <a:spcPct val="0"/>
                </a:spcAft>
                <a:buClr>
                  <a:schemeClr val="bg1"/>
                </a:buClr>
                <a:buSzTx/>
                <a:buFont typeface="Wingdings" pitchFamily="2" charset="2"/>
                <a:buChar char="§"/>
              </a:pPr>
              <a:r>
                <a:rPr lang="zh-CN" altLang="en-GB" sz="1400" b="0">
                  <a:solidFill>
                    <a:schemeClr val="bg1"/>
                  </a:solidFill>
                  <a:ea typeface="宋体" pitchFamily="2" charset="-122"/>
                </a:rPr>
                <a:t>测算可实现预算值</a:t>
              </a:r>
              <a:endParaRPr lang="zh-CN" altLang="en-GB" sz="1400" b="0">
                <a:solidFill>
                  <a:schemeClr val="bg1"/>
                </a:solidFill>
                <a:latin typeface="Arial Unicode MS" pitchFamily="34" charset="-122"/>
                <a:ea typeface="Arial Unicode MS" pitchFamily="34" charset="-122"/>
                <a:cs typeface="Arial Unicode MS" pitchFamily="34" charset="-122"/>
              </a:endParaRPr>
            </a:p>
          </p:txBody>
        </p:sp>
        <p:sp>
          <p:nvSpPr>
            <p:cNvPr id="93205" name="Rectangle 42"/>
            <p:cNvSpPr>
              <a:spLocks noChangeArrowheads="1"/>
            </p:cNvSpPr>
            <p:nvPr/>
          </p:nvSpPr>
          <p:spPr bwMode="auto">
            <a:xfrm>
              <a:off x="4721" y="1667"/>
              <a:ext cx="794" cy="2477"/>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a:ea typeface="宋体" pitchFamily="2" charset="-122"/>
              </a:endParaRPr>
            </a:p>
          </p:txBody>
        </p:sp>
        <p:sp>
          <p:nvSpPr>
            <p:cNvPr id="93206" name="Text Box 43"/>
            <p:cNvSpPr txBox="1">
              <a:spLocks noChangeArrowheads="1"/>
            </p:cNvSpPr>
            <p:nvPr/>
          </p:nvSpPr>
          <p:spPr bwMode="auto">
            <a:xfrm>
              <a:off x="4721" y="1739"/>
              <a:ext cx="794" cy="1416"/>
            </a:xfrm>
            <a:prstGeom prst="rect">
              <a:avLst/>
            </a:prstGeom>
            <a:solidFill>
              <a:schemeClr val="accent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marL="266700" indent="-1778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a:lnSpc>
                  <a:spcPct val="90000"/>
                </a:lnSpc>
                <a:spcBef>
                  <a:spcPct val="38000"/>
                </a:spcBef>
                <a:spcAft>
                  <a:spcPct val="0"/>
                </a:spcAft>
                <a:buClr>
                  <a:schemeClr val="tx1"/>
                </a:buClr>
                <a:buSzTx/>
                <a:buFont typeface="Wingdings" pitchFamily="2" charset="2"/>
                <a:buChar char="§"/>
              </a:pPr>
              <a:r>
                <a:rPr lang="zh-CN" altLang="en-US" sz="1400">
                  <a:solidFill>
                    <a:schemeClr val="tx1"/>
                  </a:solidFill>
                  <a:ea typeface="宋体" pitchFamily="2" charset="-122"/>
                </a:rPr>
                <a:t>利润预算表</a:t>
              </a:r>
            </a:p>
            <a:p>
              <a:pPr>
                <a:lnSpc>
                  <a:spcPct val="90000"/>
                </a:lnSpc>
                <a:spcBef>
                  <a:spcPct val="38000"/>
                </a:spcBef>
                <a:spcAft>
                  <a:spcPct val="0"/>
                </a:spcAft>
                <a:buClr>
                  <a:schemeClr val="tx1"/>
                </a:buClr>
                <a:buSzTx/>
                <a:buFont typeface="Wingdings" pitchFamily="2" charset="2"/>
                <a:buChar char="§"/>
              </a:pPr>
              <a:r>
                <a:rPr lang="zh-CN" altLang="en-US" sz="1400">
                  <a:solidFill>
                    <a:schemeClr val="tx1"/>
                  </a:solidFill>
                  <a:ea typeface="宋体" pitchFamily="2" charset="-122"/>
                </a:rPr>
                <a:t>现金流量预算表</a:t>
              </a:r>
            </a:p>
            <a:p>
              <a:pPr>
                <a:lnSpc>
                  <a:spcPct val="90000"/>
                </a:lnSpc>
                <a:spcBef>
                  <a:spcPct val="38000"/>
                </a:spcBef>
                <a:spcAft>
                  <a:spcPct val="0"/>
                </a:spcAft>
                <a:buClr>
                  <a:schemeClr val="tx1"/>
                </a:buClr>
                <a:buSzTx/>
                <a:buFont typeface="Wingdings" pitchFamily="2" charset="2"/>
                <a:buChar char="§"/>
              </a:pPr>
              <a:r>
                <a:rPr lang="zh-CN" altLang="en-US" sz="1400">
                  <a:solidFill>
                    <a:schemeClr val="tx1"/>
                  </a:solidFill>
                  <a:ea typeface="宋体" pitchFamily="2" charset="-122"/>
                </a:rPr>
                <a:t>资产负债预算表</a:t>
              </a:r>
            </a:p>
            <a:p>
              <a:pPr>
                <a:lnSpc>
                  <a:spcPct val="90000"/>
                </a:lnSpc>
                <a:spcBef>
                  <a:spcPct val="38000"/>
                </a:spcBef>
                <a:spcAft>
                  <a:spcPct val="0"/>
                </a:spcAft>
                <a:buClr>
                  <a:schemeClr val="tx1"/>
                </a:buClr>
                <a:buSzTx/>
                <a:buFont typeface="Wingdings" pitchFamily="2" charset="2"/>
                <a:buChar char="§"/>
              </a:pPr>
              <a:r>
                <a:rPr lang="zh-CN" altLang="en-US" sz="1400">
                  <a:solidFill>
                    <a:schemeClr val="tx1"/>
                  </a:solidFill>
                  <a:ea typeface="宋体" pitchFamily="2" charset="-122"/>
                </a:rPr>
                <a:t>其他附表</a:t>
              </a:r>
              <a:endParaRPr lang="zh-CN" altLang="en-GB" sz="1400">
                <a:solidFill>
                  <a:schemeClr val="tx1"/>
                </a:solidFill>
                <a:ea typeface="宋体" pitchFamily="2" charset="-122"/>
              </a:endParaRPr>
            </a:p>
          </p:txBody>
        </p:sp>
      </p:grpSp>
      <p:sp>
        <p:nvSpPr>
          <p:cNvPr id="93190" name="Rectangle 49"/>
          <p:cNvSpPr>
            <a:spLocks noChangeArrowheads="1"/>
          </p:cNvSpPr>
          <p:nvPr/>
        </p:nvSpPr>
        <p:spPr bwMode="auto">
          <a:xfrm>
            <a:off x="176213" y="790575"/>
            <a:ext cx="8280400" cy="23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55600" indent="-355600" algn="l" defTabSz="695325"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534988" indent="379413" algn="l" defTabSz="695325" eaLnBrk="0" hangingPunct="0">
              <a:spcAft>
                <a:spcPct val="20000"/>
              </a:spcAft>
              <a:buChar char="•"/>
              <a:defRPr sz="2000">
                <a:solidFill>
                  <a:schemeClr val="bg2"/>
                </a:solidFill>
                <a:latin typeface="Arial" pitchFamily="34" charset="0"/>
                <a:cs typeface="Arial" pitchFamily="34" charset="0"/>
              </a:defRPr>
            </a:lvl2pPr>
            <a:lvl3pPr marL="1093788" indent="36036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633538" indent="388938" algn="l" defTabSz="695325" eaLnBrk="0" hangingPunct="0">
              <a:spcAft>
                <a:spcPct val="20000"/>
              </a:spcAft>
              <a:buChar char="•"/>
              <a:defRPr sz="2000">
                <a:solidFill>
                  <a:schemeClr val="bg2"/>
                </a:solidFill>
                <a:latin typeface="Arial" pitchFamily="34" charset="0"/>
                <a:cs typeface="Arial" pitchFamily="34" charset="0"/>
              </a:defRPr>
            </a:lvl4pPr>
            <a:lvl5pPr marL="2201863" indent="379413" algn="l" defTabSz="695325"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26590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31162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35734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4030663" indent="379413" defTabSz="695325"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Font typeface="Wingdings" pitchFamily="2" charset="2"/>
              <a:buNone/>
            </a:pPr>
            <a:r>
              <a:rPr kumimoji="1" lang="zh-CN" altLang="en-US">
                <a:solidFill>
                  <a:schemeClr val="tx1"/>
                </a:solidFill>
                <a:ea typeface="宋体" pitchFamily="2" charset="-122"/>
              </a:rPr>
              <a:t>如何为财务预算编制做准备？</a:t>
            </a:r>
          </a:p>
        </p:txBody>
      </p:sp>
      <p:sp>
        <p:nvSpPr>
          <p:cNvPr id="93191" name="Rectangle 51"/>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555306D7-CE8D-4734-AF01-9548FDFFF4CE}" type="slidenum">
              <a:rPr lang="en-GB" altLang="zh-CN" sz="1100" b="0">
                <a:solidFill>
                  <a:schemeClr val="bg2"/>
                </a:solidFill>
                <a:ea typeface="宋体" pitchFamily="2" charset="-122"/>
              </a:rPr>
              <a:pPr algn="r" eaLnBrk="1" hangingPunct="1">
                <a:buSzTx/>
              </a:pPr>
              <a:t>80</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5"/>
          <p:cNvPicPr>
            <a:picLocks noChangeAspect="1" noChangeArrowheads="1"/>
          </p:cNvPicPr>
          <p:nvPr/>
        </p:nvPicPr>
        <p:blipFill>
          <a:blip r:embed="rId4">
            <a:extLst>
              <a:ext uri="{28A0092B-C50C-407E-A947-70E740481C1C}">
                <a14:useLocalDpi xmlns:a14="http://schemas.microsoft.com/office/drawing/2010/main" val="0"/>
              </a:ext>
            </a:extLst>
          </a:blip>
          <a:srcRect t="317" r="14784"/>
          <a:stretch>
            <a:fillRect/>
          </a:stretch>
        </p:blipFill>
        <p:spPr bwMode="blackWhite">
          <a:xfrm>
            <a:off x="3240088" y="1130300"/>
            <a:ext cx="5497512" cy="50673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211" name="Text Box 7"/>
          <p:cNvSpPr txBox="1">
            <a:spLocks noChangeArrowheads="1"/>
          </p:cNvSpPr>
          <p:nvPr/>
        </p:nvSpPr>
        <p:spPr bwMode="blackWhite">
          <a:xfrm rot="1934548">
            <a:off x="6654800" y="1725613"/>
            <a:ext cx="1193800" cy="244475"/>
          </a:xfrm>
          <a:prstGeom prst="rect">
            <a:avLst/>
          </a:prstGeom>
          <a:solidFill>
            <a:schemeClr val="accent1"/>
          </a:solidFill>
          <a:ln>
            <a:noFill/>
          </a:ln>
          <a:effectLst/>
          <a:extLs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zh-CN" altLang="en-US" sz="1600">
                <a:solidFill>
                  <a:schemeClr val="tx1"/>
                </a:solidFill>
                <a:ea typeface="宋体" pitchFamily="2" charset="-122"/>
              </a:rPr>
              <a:t>仅供参考</a:t>
            </a:r>
            <a:endParaRPr lang="en-GB" altLang="zh-CN" sz="1600">
              <a:solidFill>
                <a:schemeClr val="tx1"/>
              </a:solidFill>
              <a:ea typeface="宋体" pitchFamily="2" charset="-122"/>
            </a:endParaRPr>
          </a:p>
        </p:txBody>
      </p:sp>
      <p:sp>
        <p:nvSpPr>
          <p:cNvPr id="94212" name="AutoShape 9"/>
          <p:cNvSpPr>
            <a:spLocks noChangeArrowheads="1"/>
          </p:cNvSpPr>
          <p:nvPr/>
        </p:nvSpPr>
        <p:spPr bwMode="auto">
          <a:xfrm>
            <a:off x="444500" y="4832350"/>
            <a:ext cx="2795588" cy="1112838"/>
          </a:xfrm>
          <a:prstGeom prst="wedgeRoundRectCallout">
            <a:avLst>
              <a:gd name="adj1" fmla="val 59028"/>
              <a:gd name="adj2" fmla="val -5778"/>
              <a:gd name="adj3" fmla="val 16667"/>
            </a:avLst>
          </a:prstGeom>
          <a:noFill/>
          <a:ln w="3175">
            <a:solidFill>
              <a:schemeClr val="accent2"/>
            </a:solidFill>
            <a:prstDash val="dash"/>
            <a:miter lim="800000"/>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17961" dir="2700000" algn="ctr" rotWithShape="0">
                    <a:srgbClr val="213C29"/>
                  </a:outerShdw>
                </a:effectLst>
              </a14:hiddenEffects>
            </a:ext>
          </a:extLst>
        </p:spPr>
        <p:txBody>
          <a:bodyPr lIns="72000" tIns="72000" rIns="72000" b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r>
              <a:rPr kumimoji="1" lang="zh-CN" altLang="en-US" sz="1600">
                <a:solidFill>
                  <a:schemeClr val="tx1"/>
                </a:solidFill>
                <a:ea typeface="宋体" pitchFamily="2" charset="-122"/>
              </a:rPr>
              <a:t>现金流量预算表</a:t>
            </a:r>
            <a:r>
              <a:rPr kumimoji="1" lang="zh-CN" altLang="en-US" sz="1600" b="0">
                <a:solidFill>
                  <a:schemeClr val="tx1"/>
                </a:solidFill>
                <a:ea typeface="宋体" pitchFamily="2" charset="-122"/>
              </a:rPr>
              <a:t>的期初现金结存数据 </a:t>
            </a:r>
            <a:r>
              <a:rPr kumimoji="1" lang="en-US" altLang="zh-CN" sz="1600" b="0">
                <a:solidFill>
                  <a:schemeClr val="tx1"/>
                </a:solidFill>
                <a:ea typeface="宋体" pitchFamily="2" charset="-122"/>
              </a:rPr>
              <a:t>,</a:t>
            </a:r>
            <a:r>
              <a:rPr kumimoji="1" lang="zh-CN" altLang="en-US" sz="1600" b="0">
                <a:solidFill>
                  <a:schemeClr val="tx1"/>
                </a:solidFill>
                <a:ea typeface="宋体" pitchFamily="2" charset="-122"/>
              </a:rPr>
              <a:t>来源于资产负债预算表货币资金的期初数</a:t>
            </a:r>
            <a:endParaRPr kumimoji="1" lang="en-AU" altLang="zh-CN" sz="1600" b="0">
              <a:solidFill>
                <a:schemeClr val="tx1"/>
              </a:solidFill>
              <a:ea typeface="宋体" pitchFamily="2" charset="-122"/>
            </a:endParaRPr>
          </a:p>
        </p:txBody>
      </p:sp>
      <p:sp>
        <p:nvSpPr>
          <p:cNvPr id="94213" name="AutoShape 10"/>
          <p:cNvSpPr>
            <a:spLocks noChangeArrowheads="1"/>
          </p:cNvSpPr>
          <p:nvPr/>
        </p:nvSpPr>
        <p:spPr bwMode="auto">
          <a:xfrm>
            <a:off x="203200" y="2765425"/>
            <a:ext cx="3036888" cy="1863725"/>
          </a:xfrm>
          <a:prstGeom prst="wedgeRoundRectCallout">
            <a:avLst>
              <a:gd name="adj1" fmla="val 31861"/>
              <a:gd name="adj2" fmla="val 44546"/>
              <a:gd name="adj3" fmla="val 16667"/>
            </a:avLst>
          </a:prstGeom>
          <a:noFill/>
          <a:ln w="3175" algn="ctr">
            <a:solidFill>
              <a:schemeClr val="accent2"/>
            </a:solidFill>
            <a:prstDash val="dash"/>
            <a:miter lim="800000"/>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17961" dir="2700000" algn="ctr" rotWithShape="0">
                    <a:srgbClr val="213C29"/>
                  </a:outerShdw>
                </a:effectLst>
              </a14:hiddenEffects>
            </a:ext>
          </a:extLst>
        </p:spPr>
        <p:txBody>
          <a:bodyPr lIns="72000" tIns="72000" rIns="72000" b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r>
              <a:rPr kumimoji="1" lang="zh-CN" altLang="en-US" sz="1600" b="0">
                <a:solidFill>
                  <a:schemeClr val="tx1"/>
                </a:solidFill>
                <a:ea typeface="宋体" pitchFamily="2" charset="-122"/>
              </a:rPr>
              <a:t>编制</a:t>
            </a:r>
            <a:r>
              <a:rPr kumimoji="1" lang="zh-CN" altLang="en-US" sz="1600">
                <a:solidFill>
                  <a:schemeClr val="tx1"/>
                </a:solidFill>
                <a:ea typeface="宋体" pitchFamily="2" charset="-122"/>
              </a:rPr>
              <a:t>资产负债预算表</a:t>
            </a:r>
            <a:r>
              <a:rPr kumimoji="1" lang="zh-CN" altLang="en-US" sz="1600" b="0">
                <a:solidFill>
                  <a:schemeClr val="tx1"/>
                </a:solidFill>
                <a:ea typeface="宋体" pitchFamily="2" charset="-122"/>
              </a:rPr>
              <a:t>以资产负债表期初数为基点 ，充分考虑损益预算表、现金流量预算表的相关数据对资产、负债、所有者权益期初数的影响 ，采用平衡法加以增减后计得。</a:t>
            </a:r>
            <a:endParaRPr kumimoji="1" lang="en-US" altLang="zh-CN" sz="1600" b="0">
              <a:solidFill>
                <a:schemeClr val="tx1"/>
              </a:solidFill>
              <a:ea typeface="宋体" pitchFamily="2" charset="-122"/>
            </a:endParaRPr>
          </a:p>
        </p:txBody>
      </p:sp>
      <p:sp>
        <p:nvSpPr>
          <p:cNvPr id="94214" name="Rectangle 35"/>
          <p:cNvSpPr>
            <a:spLocks noChangeArrowheads="1"/>
          </p:cNvSpPr>
          <p:nvPr/>
        </p:nvSpPr>
        <p:spPr bwMode="auto">
          <a:xfrm>
            <a:off x="203200" y="1130300"/>
            <a:ext cx="8720138" cy="5156200"/>
          </a:xfrm>
          <a:prstGeom prst="rect">
            <a:avLst/>
          </a:prstGeom>
          <a:noFill/>
          <a:ln w="28575">
            <a:solidFill>
              <a:schemeClr val="accent2"/>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213C29"/>
                  </a:outerShdw>
                </a:effectLst>
              </a14:hiddenEffects>
            </a:ext>
          </a:extLst>
        </p:spPr>
        <p:txBody>
          <a:bodyPr wrap="none" lIns="72000" tIns="72000" rIns="72000" b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94215" name="AutoShape 39"/>
          <p:cNvSpPr>
            <a:spLocks noChangeArrowheads="1"/>
          </p:cNvSpPr>
          <p:nvPr/>
        </p:nvSpPr>
        <p:spPr bwMode="auto">
          <a:xfrm>
            <a:off x="5726113" y="2628900"/>
            <a:ext cx="3011487" cy="1677988"/>
          </a:xfrm>
          <a:prstGeom prst="wedgeRoundRectCallout">
            <a:avLst>
              <a:gd name="adj1" fmla="val -62968"/>
              <a:gd name="adj2" fmla="val 97116"/>
              <a:gd name="adj3" fmla="val 16667"/>
            </a:avLst>
          </a:prstGeom>
          <a:solidFill>
            <a:schemeClr val="bg1"/>
          </a:solidFill>
          <a:ln w="3175">
            <a:solidFill>
              <a:schemeClr val="accent2"/>
            </a:solidFill>
            <a:prstDash val="dash"/>
            <a:miter lim="800000"/>
            <a:headEnd/>
            <a:tailEnd/>
          </a:ln>
          <a:effectLst/>
          <a:extLst>
            <a:ext uri="{AF507438-7753-43E0-B8FC-AC1667EBCBE1}">
              <a14:hiddenEffects xmlns:a14="http://schemas.microsoft.com/office/drawing/2010/main">
                <a:effectLst>
                  <a:outerShdw dist="17961" dir="2700000" algn="ctr" rotWithShape="0">
                    <a:srgbClr val="213C29"/>
                  </a:outerShdw>
                </a:effectLst>
              </a14:hiddenEffects>
            </a:ext>
          </a:extLst>
        </p:spPr>
        <p:txBody>
          <a:bodyPr lIns="72000" tIns="72000" rIns="72000" b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r>
              <a:rPr kumimoji="1" lang="zh-CN" altLang="en-US" sz="1600" b="0">
                <a:solidFill>
                  <a:schemeClr val="tx1"/>
                </a:solidFill>
                <a:ea typeface="宋体" pitchFamily="2" charset="-122"/>
              </a:rPr>
              <a:t>由于整个财务预算是以销售收入为起点 ，因此 ，</a:t>
            </a:r>
            <a:r>
              <a:rPr kumimoji="1" lang="zh-CN" altLang="en-US" sz="1600">
                <a:solidFill>
                  <a:schemeClr val="tx1"/>
                </a:solidFill>
                <a:ea typeface="宋体" pitchFamily="2" charset="-122"/>
              </a:rPr>
              <a:t>利润（损益）预算表</a:t>
            </a:r>
            <a:r>
              <a:rPr kumimoji="1" lang="zh-CN" altLang="en-US" sz="1600" b="0">
                <a:solidFill>
                  <a:schemeClr val="tx1"/>
                </a:solidFill>
                <a:ea typeface="宋体" pitchFamily="2" charset="-122"/>
              </a:rPr>
              <a:t>中只有确定了销售收入，才能进一步对与销售收入配比的成本费用进行规划和测算</a:t>
            </a:r>
            <a:endParaRPr kumimoji="1" lang="en-AU" altLang="zh-CN" sz="1600" b="0">
              <a:solidFill>
                <a:schemeClr val="tx1"/>
              </a:solidFill>
              <a:ea typeface="宋体" pitchFamily="2" charset="-122"/>
            </a:endParaRPr>
          </a:p>
        </p:txBody>
      </p:sp>
      <p:sp>
        <p:nvSpPr>
          <p:cNvPr id="94216" name="AutoShape 40"/>
          <p:cNvSpPr>
            <a:spLocks noChangeArrowheads="1"/>
          </p:cNvSpPr>
          <p:nvPr/>
        </p:nvSpPr>
        <p:spPr bwMode="auto">
          <a:xfrm>
            <a:off x="444500" y="1309688"/>
            <a:ext cx="2795588" cy="1319212"/>
          </a:xfrm>
          <a:prstGeom prst="wedgeRoundRectCallout">
            <a:avLst>
              <a:gd name="adj1" fmla="val 56815"/>
              <a:gd name="adj2" fmla="val -25690"/>
              <a:gd name="adj3" fmla="val 16667"/>
            </a:avLst>
          </a:prstGeom>
          <a:noFill/>
          <a:ln w="3175">
            <a:solidFill>
              <a:schemeClr val="accent2"/>
            </a:solidFill>
            <a:prstDash val="dash"/>
            <a:miter lim="800000"/>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17961" dir="2700000" algn="ctr" rotWithShape="0">
                    <a:srgbClr val="213C29"/>
                  </a:outerShdw>
                </a:effectLst>
              </a14:hiddenEffects>
            </a:ext>
          </a:extLst>
        </p:spPr>
        <p:txBody>
          <a:bodyPr lIns="72000" tIns="72000" rIns="72000" b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lnSpc>
                <a:spcPct val="90000"/>
              </a:lnSpc>
              <a:spcBef>
                <a:spcPct val="38000"/>
              </a:spcBef>
              <a:buClr>
                <a:schemeClr val="bg1"/>
              </a:buClr>
              <a:buSzTx/>
              <a:buFont typeface="Wingdings" pitchFamily="2" charset="2"/>
              <a:buChar char="§"/>
            </a:pPr>
            <a:r>
              <a:rPr lang="zh-CN" altLang="en-US" sz="1600" b="0">
                <a:solidFill>
                  <a:schemeClr val="tx1"/>
                </a:solidFill>
                <a:ea typeface="宋体" pitchFamily="2" charset="-122"/>
              </a:rPr>
              <a:t>分析确认业务财务预算数据相互勾稽关系，</a:t>
            </a:r>
            <a:r>
              <a:rPr lang="zh-CN" altLang="en-GB" sz="1600" b="0">
                <a:solidFill>
                  <a:schemeClr val="tx1"/>
                </a:solidFill>
                <a:ea typeface="宋体" pitchFamily="2" charset="-122"/>
              </a:rPr>
              <a:t>初步建立预算表格框架与格式，最后体现于预算报表目录。</a:t>
            </a:r>
            <a:endParaRPr kumimoji="1" lang="zh-CN" altLang="en-AU" sz="1600" b="0">
              <a:solidFill>
                <a:schemeClr val="tx1"/>
              </a:solidFill>
              <a:ea typeface="宋体" pitchFamily="2" charset="-122"/>
            </a:endParaRPr>
          </a:p>
        </p:txBody>
      </p:sp>
      <p:sp>
        <p:nvSpPr>
          <p:cNvPr id="94217" name="Rectangle 43"/>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5.3 </a:t>
            </a:r>
            <a:r>
              <a:rPr lang="zh-CN" altLang="en-GB" sz="2400">
                <a:solidFill>
                  <a:schemeClr val="folHlink"/>
                </a:solidFill>
                <a:ea typeface="宋体" pitchFamily="2" charset="-122"/>
              </a:rPr>
              <a:t>财务预算的编制 </a:t>
            </a:r>
            <a:r>
              <a:rPr lang="en-GB" altLang="zh-CN" sz="2400">
                <a:solidFill>
                  <a:schemeClr val="folHlink"/>
                </a:solidFill>
                <a:ea typeface="宋体" pitchFamily="2" charset="-122"/>
              </a:rPr>
              <a:t>– </a:t>
            </a:r>
            <a:r>
              <a:rPr lang="zh-CN" altLang="en-GB" sz="2400">
                <a:solidFill>
                  <a:schemeClr val="folHlink"/>
                </a:solidFill>
                <a:ea typeface="宋体" pitchFamily="2" charset="-122"/>
              </a:rPr>
              <a:t>编制财务报表的准备（续）</a:t>
            </a:r>
          </a:p>
        </p:txBody>
      </p:sp>
      <p:sp>
        <p:nvSpPr>
          <p:cNvPr id="94218" name="Line 44"/>
          <p:cNvSpPr>
            <a:spLocks noChangeShapeType="1"/>
          </p:cNvSpPr>
          <p:nvPr/>
        </p:nvSpPr>
        <p:spPr bwMode="blackWhite">
          <a:xfrm>
            <a:off x="0" y="8128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94219" name="Rectangle 50"/>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FDAB6611-E92A-4EAB-9320-36B83D060C7A}" type="slidenum">
              <a:rPr lang="en-GB" altLang="zh-CN" sz="1100" b="0">
                <a:solidFill>
                  <a:schemeClr val="bg2"/>
                </a:solidFill>
                <a:ea typeface="宋体" pitchFamily="2" charset="-122"/>
              </a:rPr>
              <a:pPr algn="r" eaLnBrk="1" hangingPunct="1">
                <a:buSzTx/>
              </a:pPr>
              <a:t>81</a:t>
            </a:fld>
            <a:endParaRPr lang="en-GB" altLang="zh-CN" sz="1100" b="0">
              <a:solidFill>
                <a:schemeClr val="bg2"/>
              </a:solidFill>
              <a:ea typeface="宋体"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ctrTitle"/>
          </p:nvPr>
        </p:nvSpPr>
        <p:spPr>
          <a:xfrm>
            <a:off x="179388" y="608013"/>
            <a:ext cx="8786812" cy="820737"/>
          </a:xfrm>
        </p:spPr>
        <p:txBody>
          <a:bodyPr/>
          <a:lstStyle/>
          <a:p>
            <a:pPr eaLnBrk="1" hangingPunct="1"/>
            <a:r>
              <a:rPr lang="zh-CN" altLang="en-GB" smtClean="0">
                <a:ea typeface="宋体" pitchFamily="2" charset="-122"/>
              </a:rPr>
              <a:t>目录</a:t>
            </a:r>
          </a:p>
        </p:txBody>
      </p:sp>
      <p:sp>
        <p:nvSpPr>
          <p:cNvPr id="95235" name="Rectangle 3"/>
          <p:cNvSpPr>
            <a:spLocks noGrp="1" noChangeArrowheads="1"/>
          </p:cNvSpPr>
          <p:nvPr>
            <p:ph type="subTitle" idx="1"/>
          </p:nvPr>
        </p:nvSpPr>
        <p:spPr>
          <a:xfrm>
            <a:off x="163513" y="1219200"/>
            <a:ext cx="7431087" cy="4338638"/>
          </a:xfrm>
        </p:spPr>
        <p:txBody>
          <a:bodyPr/>
          <a:lstStyle/>
          <a:p>
            <a:pPr marL="508000" indent="-508000" eaLnBrk="1" hangingPunct="1">
              <a:buFont typeface="Arial" pitchFamily="34" charset="0"/>
              <a:buAutoNum type="arabicPeriod" startAt="5"/>
            </a:pPr>
            <a:r>
              <a:rPr lang="zh-CN" altLang="en-GB" sz="2800" b="1" smtClean="0">
                <a:ea typeface="宋体" pitchFamily="2" charset="-122"/>
              </a:rPr>
              <a:t>财务预算的编制</a:t>
            </a:r>
          </a:p>
          <a:p>
            <a:pPr marL="508000" indent="-508000" eaLnBrk="1" hangingPunct="1">
              <a:buFont typeface="Arial" pitchFamily="34" charset="0"/>
              <a:buAutoNum type="arabicPeriod" startAt="5"/>
            </a:pPr>
            <a:endParaRPr lang="zh-CN" altLang="en-GB" sz="2800" b="1" smtClean="0">
              <a:ea typeface="宋体" pitchFamily="2" charset="-122"/>
            </a:endParaRPr>
          </a:p>
          <a:p>
            <a:pPr lvl="1" eaLnBrk="1" hangingPunct="1">
              <a:buFontTx/>
              <a:buNone/>
            </a:pPr>
            <a:r>
              <a:rPr lang="en-GB" altLang="zh-CN" b="1" smtClean="0">
                <a:solidFill>
                  <a:srgbClr val="C0C0C0"/>
                </a:solidFill>
                <a:ea typeface="宋体" pitchFamily="2" charset="-122"/>
              </a:rPr>
              <a:t>5.1 </a:t>
            </a:r>
            <a:r>
              <a:rPr lang="zh-CN" altLang="en-GB" b="1" smtClean="0">
                <a:solidFill>
                  <a:srgbClr val="C0C0C0"/>
                </a:solidFill>
                <a:ea typeface="宋体" pitchFamily="2" charset="-122"/>
              </a:rPr>
              <a:t>财务预算编制定义、周期和实现形式</a:t>
            </a:r>
          </a:p>
          <a:p>
            <a:pPr lvl="1" eaLnBrk="1" hangingPunct="1">
              <a:buFontTx/>
              <a:buNone/>
            </a:pPr>
            <a:r>
              <a:rPr lang="en-GB" altLang="zh-CN" b="1" smtClean="0">
                <a:solidFill>
                  <a:srgbClr val="C0C0C0"/>
                </a:solidFill>
                <a:ea typeface="宋体" pitchFamily="2" charset="-122"/>
              </a:rPr>
              <a:t>5.2 </a:t>
            </a:r>
            <a:r>
              <a:rPr lang="zh-CN" altLang="en-GB" b="1" smtClean="0">
                <a:solidFill>
                  <a:srgbClr val="C0C0C0"/>
                </a:solidFill>
                <a:ea typeface="宋体" pitchFamily="2" charset="-122"/>
              </a:rPr>
              <a:t>财务预算流程</a:t>
            </a:r>
          </a:p>
          <a:p>
            <a:pPr lvl="1" eaLnBrk="1" hangingPunct="1">
              <a:buFontTx/>
              <a:buNone/>
            </a:pPr>
            <a:r>
              <a:rPr lang="en-GB" altLang="zh-CN" b="1" smtClean="0">
                <a:solidFill>
                  <a:srgbClr val="C0C0C0"/>
                </a:solidFill>
                <a:ea typeface="宋体" pitchFamily="2" charset="-122"/>
              </a:rPr>
              <a:t>5.3 </a:t>
            </a:r>
            <a:r>
              <a:rPr lang="zh-CN" altLang="en-GB" b="1" smtClean="0">
                <a:solidFill>
                  <a:srgbClr val="C0C0C0"/>
                </a:solidFill>
                <a:ea typeface="宋体" pitchFamily="2" charset="-122"/>
              </a:rPr>
              <a:t>编制财务报表的准备</a:t>
            </a:r>
          </a:p>
          <a:p>
            <a:pPr lvl="1" eaLnBrk="1" hangingPunct="1">
              <a:buFontTx/>
              <a:buNone/>
            </a:pPr>
            <a:r>
              <a:rPr lang="en-GB" altLang="zh-CN" b="1" smtClean="0">
                <a:ea typeface="宋体" pitchFamily="2" charset="-122"/>
              </a:rPr>
              <a:t>5.4 </a:t>
            </a:r>
            <a:r>
              <a:rPr lang="zh-CN" altLang="en-GB" b="1" smtClean="0">
                <a:ea typeface="宋体" pitchFamily="2" charset="-122"/>
              </a:rPr>
              <a:t>财务预算报表编制</a:t>
            </a:r>
          </a:p>
          <a:p>
            <a:pPr lvl="1" eaLnBrk="1" hangingPunct="1">
              <a:buFontTx/>
              <a:buNone/>
            </a:pPr>
            <a:endParaRPr lang="zh-CN" altLang="en-GB" b="1" smtClean="0">
              <a:solidFill>
                <a:srgbClr val="C0C0C0"/>
              </a:solidFill>
              <a:ea typeface="宋体" pitchFamily="2" charset="-122"/>
            </a:endParaRPr>
          </a:p>
          <a:p>
            <a:pPr lvl="1" eaLnBrk="1" hangingPunct="1">
              <a:buFontTx/>
              <a:buNone/>
            </a:pPr>
            <a:endParaRPr lang="zh-CN" altLang="en-GB" b="1" smtClean="0">
              <a:solidFill>
                <a:srgbClr val="C0C0C0"/>
              </a:solidFill>
              <a:ea typeface="宋体" pitchFamily="2" charset="-122"/>
            </a:endParaRPr>
          </a:p>
        </p:txBody>
      </p:sp>
      <p:sp>
        <p:nvSpPr>
          <p:cNvPr id="95236" name="Text Box 4"/>
          <p:cNvSpPr txBox="1">
            <a:spLocks noChangeArrowheads="1"/>
          </p:cNvSpPr>
          <p:nvPr/>
        </p:nvSpPr>
        <p:spPr bwMode="blackWhite">
          <a:xfrm>
            <a:off x="373063" y="5761038"/>
            <a:ext cx="3440112" cy="488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lang="en-US" altLang="zh-CN" sz="1600">
                <a:solidFill>
                  <a:srgbClr val="FB2B15"/>
                </a:solidFill>
                <a:ea typeface="宋体" pitchFamily="2" charset="-122"/>
              </a:rPr>
              <a:t>Need to modify the format to have consistent page separator </a:t>
            </a:r>
            <a:endParaRPr lang="zh-CN" altLang="en-GB" sz="1600">
              <a:solidFill>
                <a:srgbClr val="FB2B15"/>
              </a:solidFill>
              <a:ea typeface="宋体" pitchFamily="2" charset="-122"/>
            </a:endParaRPr>
          </a:p>
        </p:txBody>
      </p:sp>
      <p:pic>
        <p:nvPicPr>
          <p:cNvPr id="95237" name="Picture 5" descr="row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4550"/>
            <a:ext cx="914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subTitle" idx="1"/>
          </p:nvPr>
        </p:nvSpPr>
        <p:spPr>
          <a:xfrm>
            <a:off x="508000" y="1714500"/>
            <a:ext cx="8089900" cy="2085975"/>
          </a:xfrm>
        </p:spPr>
        <p:txBody>
          <a:bodyPr/>
          <a:lstStyle/>
          <a:p>
            <a:pPr eaLnBrk="1" hangingPunct="1">
              <a:buSzTx/>
              <a:buFontTx/>
              <a:buNone/>
            </a:pPr>
            <a:r>
              <a:rPr kumimoji="1" lang="zh-CN" altLang="en-US" sz="1600" b="1" u="sng" smtClean="0">
                <a:solidFill>
                  <a:schemeClr val="tx1"/>
                </a:solidFill>
                <a:ea typeface="宋体" pitchFamily="2" charset="-122"/>
              </a:rPr>
              <a:t>起点</a:t>
            </a:r>
            <a:endParaRPr kumimoji="1" lang="zh-CN" altLang="en-US" sz="1600" smtClean="0">
              <a:solidFill>
                <a:schemeClr val="tx1"/>
              </a:solidFill>
              <a:ea typeface="宋体" pitchFamily="2" charset="-122"/>
            </a:endParaRPr>
          </a:p>
          <a:p>
            <a:pPr eaLnBrk="1" hangingPunct="1">
              <a:buSzTx/>
              <a:buFontTx/>
              <a:buNone/>
            </a:pPr>
            <a:r>
              <a:rPr kumimoji="1" lang="zh-CN" altLang="en-US" sz="1600" smtClean="0">
                <a:solidFill>
                  <a:schemeClr val="tx1"/>
                </a:solidFill>
                <a:ea typeface="宋体" pitchFamily="2" charset="-122"/>
              </a:rPr>
              <a:t>由于整个财务预算是以销售收入为起点 ，因此 ，利润预算表中只有确定了销售收入，才能进一步对与销售收入配比的成本费用进行规划和测算。销售收入超过经营成本的部分称为毛利，销售毛利额高低 ，是企业盈利的关键 ，企业经营费用、管理费用、财务费用的支出，利润的实现，都依赖于毛利。</a:t>
            </a:r>
          </a:p>
          <a:p>
            <a:pPr eaLnBrk="1" hangingPunct="1">
              <a:buSzTx/>
              <a:buFontTx/>
              <a:buNone/>
            </a:pPr>
            <a:endParaRPr kumimoji="1" lang="zh-CN" altLang="en-US" sz="1600" smtClean="0">
              <a:solidFill>
                <a:schemeClr val="tx1"/>
              </a:solidFill>
              <a:ea typeface="宋体" pitchFamily="2" charset="-122"/>
            </a:endParaRPr>
          </a:p>
          <a:p>
            <a:pPr eaLnBrk="1" hangingPunct="1">
              <a:buSzTx/>
              <a:buFontTx/>
              <a:buNone/>
            </a:pPr>
            <a:endParaRPr kumimoji="1" lang="zh-CN" altLang="en-US" sz="1600" smtClean="0">
              <a:solidFill>
                <a:schemeClr val="tx1"/>
              </a:solidFill>
              <a:ea typeface="宋体" pitchFamily="2" charset="-122"/>
            </a:endParaRPr>
          </a:p>
          <a:p>
            <a:pPr eaLnBrk="1" hangingPunct="1">
              <a:buSzTx/>
              <a:buFontTx/>
              <a:buNone/>
            </a:pPr>
            <a:r>
              <a:rPr kumimoji="1" lang="zh-CN" altLang="en-US" sz="1600" b="1" u="sng" smtClean="0">
                <a:solidFill>
                  <a:schemeClr val="tx1"/>
                </a:solidFill>
                <a:ea typeface="宋体" pitchFamily="2" charset="-122"/>
              </a:rPr>
              <a:t>数据来源</a:t>
            </a:r>
            <a:r>
              <a:rPr kumimoji="1" lang="zh-CN" altLang="en-US" sz="1600" b="1" smtClean="0">
                <a:solidFill>
                  <a:schemeClr val="tx1"/>
                </a:solidFill>
                <a:ea typeface="宋体" pitchFamily="2" charset="-122"/>
              </a:rPr>
              <a:t/>
            </a:r>
            <a:br>
              <a:rPr kumimoji="1" lang="zh-CN" altLang="en-US" sz="1600" b="1" smtClean="0">
                <a:solidFill>
                  <a:schemeClr val="tx1"/>
                </a:solidFill>
                <a:ea typeface="宋体" pitchFamily="2" charset="-122"/>
              </a:rPr>
            </a:br>
            <a:endParaRPr kumimoji="1" lang="zh-CN" altLang="en-US" sz="1600" b="1" smtClean="0">
              <a:solidFill>
                <a:schemeClr val="tx1"/>
              </a:solidFill>
              <a:ea typeface="宋体" pitchFamily="2" charset="-122"/>
            </a:endParaRPr>
          </a:p>
          <a:p>
            <a:pPr eaLnBrk="1" hangingPunct="1">
              <a:buSzTx/>
              <a:buFontTx/>
              <a:buNone/>
            </a:pPr>
            <a:endParaRPr kumimoji="1" lang="en-US" altLang="zh-CN" sz="1600" b="1" smtClean="0">
              <a:solidFill>
                <a:schemeClr val="tx1"/>
              </a:solidFill>
              <a:ea typeface="宋体" pitchFamily="2" charset="-122"/>
            </a:endParaRPr>
          </a:p>
          <a:p>
            <a:pPr eaLnBrk="1" hangingPunct="1">
              <a:buSzTx/>
              <a:buFontTx/>
              <a:buNone/>
            </a:pPr>
            <a:endParaRPr kumimoji="1" lang="zh-CN" altLang="en-US" sz="1600" smtClean="0">
              <a:solidFill>
                <a:schemeClr val="tx1"/>
              </a:solidFill>
              <a:ea typeface="宋体" pitchFamily="2" charset="-122"/>
            </a:endParaRPr>
          </a:p>
        </p:txBody>
      </p:sp>
      <p:sp>
        <p:nvSpPr>
          <p:cNvPr id="96259" name="Rectangle 3"/>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2400">
                <a:solidFill>
                  <a:schemeClr val="tx1"/>
                </a:solidFill>
                <a:ea typeface="宋体" pitchFamily="2" charset="-122"/>
              </a:rPr>
              <a:t>5.4 </a:t>
            </a:r>
            <a:r>
              <a:rPr lang="zh-CN" altLang="en-GB" sz="2400">
                <a:solidFill>
                  <a:schemeClr val="tx1"/>
                </a:solidFill>
                <a:ea typeface="宋体" pitchFamily="2" charset="-122"/>
              </a:rPr>
              <a:t>财务预算的编制 </a:t>
            </a:r>
            <a:r>
              <a:rPr lang="en-GB" altLang="zh-CN" sz="2400">
                <a:solidFill>
                  <a:schemeClr val="tx1"/>
                </a:solidFill>
                <a:ea typeface="宋体" pitchFamily="2" charset="-122"/>
              </a:rPr>
              <a:t>– </a:t>
            </a:r>
            <a:r>
              <a:rPr lang="zh-CN" altLang="en-GB" sz="2400">
                <a:solidFill>
                  <a:schemeClr val="tx1"/>
                </a:solidFill>
                <a:ea typeface="宋体" pitchFamily="2" charset="-122"/>
              </a:rPr>
              <a:t>利润预算表</a:t>
            </a:r>
            <a:endParaRPr lang="zh-CN" altLang="en-GB" sz="2400">
              <a:solidFill>
                <a:srgbClr val="FB2B15"/>
              </a:solidFill>
              <a:ea typeface="宋体" pitchFamily="2" charset="-122"/>
            </a:endParaRPr>
          </a:p>
        </p:txBody>
      </p:sp>
      <p:sp>
        <p:nvSpPr>
          <p:cNvPr id="96260" name="Line 4"/>
          <p:cNvSpPr>
            <a:spLocks noChangeShapeType="1"/>
          </p:cNvSpPr>
          <p:nvPr/>
        </p:nvSpPr>
        <p:spPr bwMode="blackWhite">
          <a:xfrm>
            <a:off x="0" y="6096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96261" name="Rectangle 5"/>
          <p:cNvSpPr>
            <a:spLocks noChangeArrowheads="1"/>
          </p:cNvSpPr>
          <p:nvPr/>
        </p:nvSpPr>
        <p:spPr bwMode="auto">
          <a:xfrm>
            <a:off x="292100" y="803275"/>
            <a:ext cx="83058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sz="1800">
                <a:solidFill>
                  <a:schemeClr val="tx1"/>
                </a:solidFill>
                <a:ea typeface="宋体" pitchFamily="2" charset="-122"/>
              </a:rPr>
              <a:t>利润预算表综合反映企业在预算期间的收入、成本费用及经营成果的情况，以下采用航运业务的预算模板简单介绍其结构、数据来源及平衡关系</a:t>
            </a:r>
            <a:r>
              <a:rPr kumimoji="1" lang="zh-CN" altLang="en-US" sz="1800" b="0">
                <a:solidFill>
                  <a:schemeClr val="tx1"/>
                </a:solidFill>
                <a:ea typeface="宋体" pitchFamily="2" charset="-122"/>
              </a:rPr>
              <a:t>：</a:t>
            </a:r>
          </a:p>
          <a:p>
            <a:pPr algn="l" eaLnBrk="1" hangingPunct="1">
              <a:buSzTx/>
            </a:pPr>
            <a:endParaRPr kumimoji="1" lang="zh-CN" altLang="en-US" b="0">
              <a:solidFill>
                <a:schemeClr val="tx1"/>
              </a:solidFill>
              <a:ea typeface="宋体" pitchFamily="2" charset="-122"/>
            </a:endParaRPr>
          </a:p>
        </p:txBody>
      </p:sp>
      <p:graphicFrame>
        <p:nvGraphicFramePr>
          <p:cNvPr id="1645574" name="Group 6"/>
          <p:cNvGraphicFramePr>
            <a:graphicFrameLocks noGrp="1"/>
          </p:cNvGraphicFramePr>
          <p:nvPr/>
        </p:nvGraphicFramePr>
        <p:xfrm>
          <a:off x="1509713" y="3800475"/>
          <a:ext cx="6748462" cy="2444747"/>
        </p:xfrm>
        <a:graphic>
          <a:graphicData uri="http://schemas.openxmlformats.org/drawingml/2006/table">
            <a:tbl>
              <a:tblPr/>
              <a:tblGrid>
                <a:gridCol w="1131887"/>
                <a:gridCol w="5616575"/>
              </a:tblGrid>
              <a:tr h="312737">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endParaRPr kumimoji="0" lang="zh-CN" altLang="en-US" sz="1600" b="0"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400" b="1" i="0" u="none" strike="noStrike" cap="none" normalizeH="0" baseline="0" smtClean="0">
                          <a:ln>
                            <a:noFill/>
                          </a:ln>
                          <a:solidFill>
                            <a:schemeClr val="bg2"/>
                          </a:solidFill>
                          <a:effectLst/>
                          <a:latin typeface="Arial" charset="0"/>
                          <a:ea typeface="宋体" pitchFamily="2" charset="-122"/>
                          <a:cs typeface="Arial" charset="0"/>
                        </a:rPr>
                        <a:t>                                          数据源</a:t>
                      </a:r>
                      <a:endParaRPr kumimoji="0" lang="zh-CN" altLang="en-GB" sz="1400" b="1"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5588">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1" i="0" u="none" strike="noStrike" cap="none" normalizeH="0" baseline="0" smtClean="0">
                          <a:ln>
                            <a:noFill/>
                          </a:ln>
                          <a:solidFill>
                            <a:schemeClr val="bg2"/>
                          </a:solidFill>
                          <a:effectLst/>
                          <a:latin typeface="Arial" charset="0"/>
                          <a:ea typeface="宋体" pitchFamily="2" charset="-122"/>
                          <a:cs typeface="Arial" charset="0"/>
                        </a:rPr>
                        <a:t>A</a:t>
                      </a:r>
                      <a:endParaRPr kumimoji="0" lang="en-GB" altLang="zh-CN" sz="1600" b="1"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1" lang="zh-CN" altLang="en-US" sz="1400" b="0" i="0" u="none" strike="noStrike" cap="none" normalizeH="0" baseline="0" smtClean="0">
                          <a:ln>
                            <a:noFill/>
                          </a:ln>
                          <a:solidFill>
                            <a:schemeClr val="tx1"/>
                          </a:solidFill>
                          <a:effectLst/>
                          <a:latin typeface="Arial" charset="0"/>
                          <a:ea typeface="宋体" pitchFamily="2" charset="-122"/>
                          <a:cs typeface="Arial" charset="0"/>
                        </a:rPr>
                        <a:t>销售收入预算</a:t>
                      </a:r>
                      <a:endParaRPr kumimoji="1" lang="zh-CN" altLang="en-GB" sz="14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2737">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1" i="0" u="none" strike="noStrike" cap="none" normalizeH="0" baseline="0" smtClean="0">
                          <a:ln>
                            <a:noFill/>
                          </a:ln>
                          <a:solidFill>
                            <a:schemeClr val="bg2"/>
                          </a:solidFill>
                          <a:effectLst/>
                          <a:latin typeface="Arial" charset="0"/>
                          <a:ea typeface="宋体" pitchFamily="2" charset="-122"/>
                          <a:cs typeface="Arial" charset="0"/>
                        </a:rPr>
                        <a:t>B</a:t>
                      </a:r>
                      <a:endParaRPr kumimoji="0" lang="en-GB" altLang="zh-CN" sz="1600" b="1"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1" lang="zh-CN" altLang="en-US" sz="1400" b="0" i="0" u="none" strike="noStrike" cap="none" normalizeH="0" baseline="0" smtClean="0">
                          <a:ln>
                            <a:noFill/>
                          </a:ln>
                          <a:solidFill>
                            <a:schemeClr val="tx1"/>
                          </a:solidFill>
                          <a:effectLst/>
                          <a:latin typeface="Arial" charset="0"/>
                          <a:ea typeface="宋体" pitchFamily="2" charset="-122"/>
                          <a:cs typeface="Arial" charset="0"/>
                        </a:rPr>
                        <a:t>经营成本预算（包括主要成本和三大费用，即销售、财务、管理费用）</a:t>
                      </a:r>
                      <a:endParaRPr kumimoji="1" lang="zh-CN" altLang="en-GB" sz="14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2737">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1" i="0" u="none" strike="noStrike" cap="none" normalizeH="0" baseline="0" smtClean="0">
                          <a:ln>
                            <a:noFill/>
                          </a:ln>
                          <a:solidFill>
                            <a:schemeClr val="bg2"/>
                          </a:solidFill>
                          <a:effectLst/>
                          <a:latin typeface="Arial" charset="0"/>
                          <a:ea typeface="宋体" pitchFamily="2" charset="-122"/>
                          <a:cs typeface="Arial" charset="0"/>
                        </a:rPr>
                        <a:t>C=A-B</a:t>
                      </a:r>
                      <a:endParaRPr kumimoji="0" lang="en-GB" altLang="zh-CN" sz="1600" b="1"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1" lang="zh-CN" altLang="en-US" sz="1400" b="0" i="0" u="none" strike="noStrike" cap="none" normalizeH="0" baseline="0" smtClean="0">
                          <a:ln>
                            <a:noFill/>
                          </a:ln>
                          <a:solidFill>
                            <a:schemeClr val="tx1"/>
                          </a:solidFill>
                          <a:effectLst/>
                          <a:latin typeface="Arial" charset="0"/>
                          <a:ea typeface="宋体" pitchFamily="2" charset="-122"/>
                          <a:cs typeface="Arial" charset="0"/>
                        </a:rPr>
                        <a:t>营业利润</a:t>
                      </a:r>
                      <a:endParaRPr kumimoji="1" lang="zh-CN" altLang="en-GB" sz="14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2737">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1" i="0" u="none" strike="noStrike" cap="none" normalizeH="0" baseline="0" smtClean="0">
                          <a:ln>
                            <a:noFill/>
                          </a:ln>
                          <a:solidFill>
                            <a:schemeClr val="bg2"/>
                          </a:solidFill>
                          <a:effectLst/>
                          <a:latin typeface="Arial" charset="0"/>
                          <a:ea typeface="宋体" pitchFamily="2" charset="-122"/>
                          <a:cs typeface="Arial" charset="0"/>
                        </a:rPr>
                        <a:t>D</a:t>
                      </a:r>
                      <a:endParaRPr kumimoji="0" lang="en-GB" altLang="zh-CN" sz="1600" b="1"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1" lang="zh-CN" altLang="en-US" sz="1400" b="0" i="0" u="none" strike="noStrike" cap="none" normalizeH="0" baseline="0" smtClean="0">
                          <a:ln>
                            <a:noFill/>
                          </a:ln>
                          <a:solidFill>
                            <a:schemeClr val="tx1"/>
                          </a:solidFill>
                          <a:effectLst/>
                          <a:latin typeface="Arial" charset="0"/>
                          <a:ea typeface="宋体" pitchFamily="2" charset="-122"/>
                          <a:cs typeface="Arial" charset="0"/>
                        </a:rPr>
                        <a:t>营业外收支预测</a:t>
                      </a:r>
                      <a:endParaRPr kumimoji="1" lang="zh-CN" altLang="en-GB" sz="14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2737">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1" i="0" u="none" strike="noStrike" cap="none" normalizeH="0" baseline="0" smtClean="0">
                          <a:ln>
                            <a:noFill/>
                          </a:ln>
                          <a:solidFill>
                            <a:schemeClr val="bg2"/>
                          </a:solidFill>
                          <a:effectLst/>
                          <a:latin typeface="Arial" charset="0"/>
                          <a:ea typeface="宋体" pitchFamily="2" charset="-122"/>
                          <a:cs typeface="Arial" charset="0"/>
                        </a:rPr>
                        <a:t>E=C-D</a:t>
                      </a:r>
                      <a:endParaRPr kumimoji="0" lang="en-GB" altLang="zh-CN" sz="1600" b="1"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1" lang="zh-CN" altLang="en-US" sz="1400" b="0" i="0" u="none" strike="noStrike" cap="none" normalizeH="0" baseline="0" smtClean="0">
                          <a:ln>
                            <a:noFill/>
                          </a:ln>
                          <a:solidFill>
                            <a:schemeClr val="tx1"/>
                          </a:solidFill>
                          <a:effectLst/>
                          <a:latin typeface="Arial" charset="0"/>
                          <a:ea typeface="宋体" pitchFamily="2" charset="-122"/>
                          <a:cs typeface="Arial" charset="0"/>
                        </a:rPr>
                        <a:t>利润总额</a:t>
                      </a:r>
                      <a:endParaRPr kumimoji="1" lang="zh-CN" altLang="en-GB" sz="14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2737">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1" i="0" u="none" strike="noStrike" cap="none" normalizeH="0" baseline="0" smtClean="0">
                          <a:ln>
                            <a:noFill/>
                          </a:ln>
                          <a:solidFill>
                            <a:schemeClr val="bg2"/>
                          </a:solidFill>
                          <a:effectLst/>
                          <a:latin typeface="Arial" charset="0"/>
                          <a:ea typeface="宋体" pitchFamily="2" charset="-122"/>
                          <a:cs typeface="Arial" charset="0"/>
                        </a:rPr>
                        <a:t>F</a:t>
                      </a:r>
                      <a:endParaRPr kumimoji="0" lang="en-GB" altLang="zh-CN" sz="1600" b="1"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1" lang="zh-CN" altLang="en-US" sz="1400" b="0" i="0" u="none" strike="noStrike" cap="none" normalizeH="0" baseline="0" smtClean="0">
                          <a:ln>
                            <a:noFill/>
                          </a:ln>
                          <a:solidFill>
                            <a:schemeClr val="tx1"/>
                          </a:solidFill>
                          <a:effectLst/>
                          <a:latin typeface="Arial" charset="0"/>
                          <a:ea typeface="宋体" pitchFamily="2" charset="-122"/>
                          <a:cs typeface="Arial" charset="0"/>
                        </a:rPr>
                        <a:t>所得税费测算</a:t>
                      </a:r>
                      <a:endParaRPr kumimoji="1" lang="zh-CN" altLang="en-GB" sz="14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2737">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0" lang="en-US" altLang="zh-CN" sz="1600" b="1" i="0" u="none" strike="noStrike" cap="none" normalizeH="0" baseline="0" smtClean="0">
                          <a:ln>
                            <a:noFill/>
                          </a:ln>
                          <a:solidFill>
                            <a:schemeClr val="bg2"/>
                          </a:solidFill>
                          <a:effectLst/>
                          <a:latin typeface="Arial" charset="0"/>
                          <a:ea typeface="宋体" pitchFamily="2" charset="-122"/>
                          <a:cs typeface="Arial" charset="0"/>
                        </a:rPr>
                        <a:t>G=E-F</a:t>
                      </a:r>
                      <a:endParaRPr kumimoji="0" lang="en-GB" altLang="zh-CN" sz="1600" b="1" i="0" u="none" strike="noStrike" cap="none" normalizeH="0" baseline="0" smtClean="0">
                        <a:ln>
                          <a:noFill/>
                        </a:ln>
                        <a:solidFill>
                          <a:schemeClr val="bg2"/>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1" lang="zh-CN" altLang="en-US" sz="1400" b="0" i="0" u="none" strike="noStrike" cap="none" normalizeH="0" baseline="0" smtClean="0">
                          <a:ln>
                            <a:noFill/>
                          </a:ln>
                          <a:solidFill>
                            <a:schemeClr val="tx1"/>
                          </a:solidFill>
                          <a:effectLst/>
                          <a:latin typeface="Arial" charset="0"/>
                          <a:ea typeface="宋体" pitchFamily="2" charset="-122"/>
                          <a:cs typeface="Arial" charset="0"/>
                        </a:rPr>
                        <a:t>净利润</a:t>
                      </a:r>
                      <a:endParaRPr kumimoji="1" lang="zh-CN" altLang="en-GB" sz="14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6291" name="Rectangle 35"/>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D532911C-B7B1-42DA-A00B-3AF673D49D5D}" type="slidenum">
              <a:rPr lang="en-GB" altLang="zh-CN" sz="1100" b="0">
                <a:solidFill>
                  <a:schemeClr val="bg2"/>
                </a:solidFill>
                <a:ea typeface="宋体" pitchFamily="2" charset="-122"/>
              </a:rPr>
              <a:pPr algn="r" eaLnBrk="1" hangingPunct="1">
                <a:buSzTx/>
              </a:pPr>
              <a:t>83</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blackWhite">
          <a:xfrm>
            <a:off x="482600" y="996950"/>
            <a:ext cx="8102600" cy="5283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7283" name="AutoShape 3"/>
          <p:cNvSpPr>
            <a:spLocks noChangeArrowheads="1"/>
          </p:cNvSpPr>
          <p:nvPr/>
        </p:nvSpPr>
        <p:spPr bwMode="auto">
          <a:xfrm>
            <a:off x="6419850" y="2136775"/>
            <a:ext cx="2476500" cy="906463"/>
          </a:xfrm>
          <a:prstGeom prst="wedgeRoundRectCallout">
            <a:avLst>
              <a:gd name="adj1" fmla="val 29616"/>
              <a:gd name="adj2" fmla="val -81875"/>
              <a:gd name="adj3" fmla="val 16667"/>
            </a:avLst>
          </a:prstGeom>
          <a:solidFill>
            <a:schemeClr val="bg1"/>
          </a:solidFill>
          <a:ln w="3175">
            <a:solidFill>
              <a:schemeClr val="tx1"/>
            </a:solidFill>
            <a:prstDash val="dash"/>
            <a:miter lim="800000"/>
            <a:headEnd/>
            <a:tailEnd/>
          </a:ln>
          <a:effectLst/>
          <a:extLst>
            <a:ext uri="{AF507438-7753-43E0-B8FC-AC1667EBCBE1}">
              <a14:hiddenEffects xmlns:a14="http://schemas.microsoft.com/office/drawing/2010/main">
                <a:effectLst>
                  <a:outerShdw dist="17961" dir="2700000" algn="ctr" rotWithShape="0">
                    <a:srgbClr val="213C29"/>
                  </a:outerShdw>
                </a:effectLst>
              </a14:hiddenEffects>
            </a:ext>
          </a:extLst>
        </p:spPr>
        <p:txBody>
          <a:bodyPr lIns="72000" tIns="72000" rIns="72000" bIns="72000" anchor="ctr"/>
          <a:lstStyle>
            <a:lvl1pPr marL="114300" indent="-1143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lnSpc>
                <a:spcPct val="160000"/>
              </a:lnSpc>
            </a:pPr>
            <a:r>
              <a:rPr kumimoji="1" lang="zh-CN" altLang="en-US" sz="1200">
                <a:solidFill>
                  <a:schemeClr val="tx1"/>
                </a:solidFill>
                <a:ea typeface="宋体" pitchFamily="2" charset="-122"/>
              </a:rPr>
              <a:t>定期对预算执行情况进行差异分析，并对经营活动进行及时的调整</a:t>
            </a:r>
            <a:r>
              <a:rPr kumimoji="1" lang="zh-CN" altLang="en-US" sz="1200" b="0">
                <a:solidFill>
                  <a:schemeClr val="tx1"/>
                </a:solidFill>
                <a:ea typeface="宋体" pitchFamily="2" charset="-122"/>
              </a:rPr>
              <a:t>。</a:t>
            </a:r>
          </a:p>
        </p:txBody>
      </p:sp>
      <p:sp>
        <p:nvSpPr>
          <p:cNvPr id="97284" name="AutoShape 4"/>
          <p:cNvSpPr>
            <a:spLocks noChangeArrowheads="1"/>
          </p:cNvSpPr>
          <p:nvPr/>
        </p:nvSpPr>
        <p:spPr bwMode="auto">
          <a:xfrm>
            <a:off x="3109913" y="3043238"/>
            <a:ext cx="3494087" cy="1457325"/>
          </a:xfrm>
          <a:prstGeom prst="wedgeRoundRectCallout">
            <a:avLst>
              <a:gd name="adj1" fmla="val -60542"/>
              <a:gd name="adj2" fmla="val -53486"/>
              <a:gd name="adj3" fmla="val 16667"/>
            </a:avLst>
          </a:prstGeom>
          <a:solidFill>
            <a:schemeClr val="bg1"/>
          </a:solidFill>
          <a:ln w="3175">
            <a:solidFill>
              <a:schemeClr val="tx1"/>
            </a:solidFill>
            <a:prstDash val="dash"/>
            <a:miter lim="800000"/>
            <a:headEnd/>
            <a:tailEnd/>
          </a:ln>
          <a:effectLst/>
          <a:extLst>
            <a:ext uri="{AF507438-7753-43E0-B8FC-AC1667EBCBE1}">
              <a14:hiddenEffects xmlns:a14="http://schemas.microsoft.com/office/drawing/2010/main">
                <a:effectLst>
                  <a:outerShdw dist="17961" dir="2700000" algn="ctr" rotWithShape="0">
                    <a:srgbClr val="213C29"/>
                  </a:outerShdw>
                </a:effectLst>
              </a14:hiddenEffects>
            </a:ext>
          </a:extLst>
        </p:spPr>
        <p:txBody>
          <a:bodyPr lIns="72000" tIns="72000" rIns="72000" bIns="72000" anchor="ctr"/>
          <a:lstStyle>
            <a:lvl1pPr marL="114300" indent="-1143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lnSpc>
                <a:spcPct val="160000"/>
              </a:lnSpc>
            </a:pPr>
            <a:r>
              <a:rPr kumimoji="1" lang="zh-CN" altLang="en-US" sz="1200">
                <a:solidFill>
                  <a:schemeClr val="tx1"/>
                </a:solidFill>
                <a:ea typeface="宋体" pitchFamily="2" charset="-122"/>
              </a:rPr>
              <a:t>先确定销售收入，即主营业务收入，进一步对与销售收入配比的成本费用进行规划和测算，通过收入成本差额确定毛利额，以此为基础预测各项费用。</a:t>
            </a:r>
          </a:p>
        </p:txBody>
      </p:sp>
      <p:sp>
        <p:nvSpPr>
          <p:cNvPr id="97285" name="Rectangle 5"/>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2400">
                <a:solidFill>
                  <a:schemeClr val="tx1"/>
                </a:solidFill>
                <a:ea typeface="宋体" pitchFamily="2" charset="-122"/>
              </a:rPr>
              <a:t>5.4 </a:t>
            </a:r>
            <a:r>
              <a:rPr lang="zh-CN" altLang="en-GB" sz="2400">
                <a:solidFill>
                  <a:schemeClr val="tx1"/>
                </a:solidFill>
                <a:ea typeface="宋体" pitchFamily="2" charset="-122"/>
              </a:rPr>
              <a:t>财务预算的编制（续）</a:t>
            </a:r>
            <a:r>
              <a:rPr lang="en-GB" altLang="zh-CN" sz="2400">
                <a:solidFill>
                  <a:schemeClr val="tx1"/>
                </a:solidFill>
                <a:ea typeface="宋体" pitchFamily="2" charset="-122"/>
              </a:rPr>
              <a:t>– </a:t>
            </a:r>
            <a:r>
              <a:rPr lang="zh-CN" altLang="en-GB" sz="2400">
                <a:solidFill>
                  <a:schemeClr val="tx1"/>
                </a:solidFill>
                <a:ea typeface="宋体" pitchFamily="2" charset="-122"/>
              </a:rPr>
              <a:t>利润预算表</a:t>
            </a:r>
            <a:endParaRPr lang="en-GB" altLang="zh-CN" sz="2400">
              <a:solidFill>
                <a:schemeClr val="tx1"/>
              </a:solidFill>
              <a:ea typeface="宋体" pitchFamily="2" charset="-122"/>
            </a:endParaRPr>
          </a:p>
        </p:txBody>
      </p:sp>
      <p:sp>
        <p:nvSpPr>
          <p:cNvPr id="97286" name="Line 6"/>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97287" name="Rectangle 7"/>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AF7F3D04-8682-424D-B736-6056B6309A66}" type="slidenum">
              <a:rPr lang="en-GB" altLang="zh-CN" sz="1100" b="0">
                <a:solidFill>
                  <a:schemeClr val="bg2"/>
                </a:solidFill>
                <a:ea typeface="宋体" pitchFamily="2" charset="-122"/>
              </a:rPr>
              <a:pPr algn="r" eaLnBrk="1" hangingPunct="1">
                <a:buSzTx/>
              </a:pPr>
              <a:t>84</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2400">
                <a:solidFill>
                  <a:schemeClr val="tx1"/>
                </a:solidFill>
                <a:ea typeface="宋体" pitchFamily="2" charset="-122"/>
              </a:rPr>
              <a:t>5.4 </a:t>
            </a:r>
            <a:r>
              <a:rPr lang="zh-CN" altLang="en-GB" sz="2400">
                <a:solidFill>
                  <a:schemeClr val="tx1"/>
                </a:solidFill>
                <a:ea typeface="宋体" pitchFamily="2" charset="-122"/>
              </a:rPr>
              <a:t>财务预算的编制 （续）</a:t>
            </a:r>
            <a:r>
              <a:rPr lang="en-GB" altLang="zh-CN" sz="2400">
                <a:solidFill>
                  <a:schemeClr val="tx1"/>
                </a:solidFill>
                <a:ea typeface="宋体" pitchFamily="2" charset="-122"/>
              </a:rPr>
              <a:t>– </a:t>
            </a:r>
            <a:r>
              <a:rPr lang="zh-CN" altLang="en-GB" sz="2400">
                <a:solidFill>
                  <a:schemeClr val="tx1"/>
                </a:solidFill>
                <a:ea typeface="宋体" pitchFamily="2" charset="-122"/>
              </a:rPr>
              <a:t>利润预算表</a:t>
            </a:r>
          </a:p>
        </p:txBody>
      </p:sp>
      <p:sp>
        <p:nvSpPr>
          <p:cNvPr id="98307" name="Line 3"/>
          <p:cNvSpPr>
            <a:spLocks noChangeShapeType="1"/>
          </p:cNvSpPr>
          <p:nvPr/>
        </p:nvSpPr>
        <p:spPr bwMode="blackWhite">
          <a:xfrm>
            <a:off x="0" y="6096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98308" name="Rectangle 4"/>
          <p:cNvSpPr>
            <a:spLocks noChangeArrowheads="1"/>
          </p:cNvSpPr>
          <p:nvPr/>
        </p:nvSpPr>
        <p:spPr bwMode="auto">
          <a:xfrm>
            <a:off x="292100" y="908050"/>
            <a:ext cx="83058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sz="1800">
                <a:solidFill>
                  <a:schemeClr val="tx1"/>
                </a:solidFill>
                <a:ea typeface="宋体" pitchFamily="2" charset="-122"/>
              </a:rPr>
              <a:t>一、主营业务收入</a:t>
            </a:r>
          </a:p>
        </p:txBody>
      </p:sp>
      <p:graphicFrame>
        <p:nvGraphicFramePr>
          <p:cNvPr id="1649669" name="Group 5"/>
          <p:cNvGraphicFramePr>
            <a:graphicFrameLocks noGrp="1"/>
          </p:cNvGraphicFramePr>
          <p:nvPr/>
        </p:nvGraphicFramePr>
        <p:xfrm>
          <a:off x="523875" y="1436688"/>
          <a:ext cx="8074025" cy="4151312"/>
        </p:xfrm>
        <a:graphic>
          <a:graphicData uri="http://schemas.openxmlformats.org/drawingml/2006/table">
            <a:tbl>
              <a:tblPr/>
              <a:tblGrid>
                <a:gridCol w="508000"/>
                <a:gridCol w="1231900"/>
                <a:gridCol w="1916113"/>
                <a:gridCol w="2316162"/>
                <a:gridCol w="2101850"/>
              </a:tblGrid>
              <a:tr h="642938">
                <a:tc gridSpan="2">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需考虑的主要</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参数</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数据来源</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spcAft>
                          <a:spcPct val="20000"/>
                        </a:spcAft>
                        <a:buFont typeface="Arial" charset="0"/>
                        <a:defRPr>
                          <a:solidFill>
                            <a:schemeClr val="bg2"/>
                          </a:solidFill>
                          <a:latin typeface="Arial" charset="0"/>
                          <a:cs typeface="Arial" charset="0"/>
                        </a:defRPr>
                      </a:lvl1pPr>
                      <a:lvl2pPr marL="344488" indent="112713" algn="l">
                        <a:spcAft>
                          <a:spcPct val="20000"/>
                        </a:spcAft>
                        <a:defRPr>
                          <a:solidFill>
                            <a:schemeClr val="bg2"/>
                          </a:solidFill>
                          <a:latin typeface="Arial" charset="0"/>
                          <a:cs typeface="Arial" charset="0"/>
                        </a:defRPr>
                      </a:lvl2pPr>
                      <a:lvl3pPr marL="703263" indent="211138" algn="l">
                        <a:spcAft>
                          <a:spcPct val="20000"/>
                        </a:spcAft>
                        <a:buFont typeface="Arial" charset="0"/>
                        <a:defRPr>
                          <a:solidFill>
                            <a:schemeClr val="bg2"/>
                          </a:solidFill>
                          <a:latin typeface="Arial" charset="0"/>
                          <a:cs typeface="Arial" charset="0"/>
                        </a:defRPr>
                      </a:lvl3pPr>
                      <a:lvl4pPr marL="1068388" indent="303213" algn="l">
                        <a:spcAft>
                          <a:spcPct val="20000"/>
                        </a:spcAft>
                        <a:defRPr>
                          <a:solidFill>
                            <a:schemeClr val="bg2"/>
                          </a:solidFill>
                          <a:latin typeface="Arial" charset="0"/>
                          <a:cs typeface="Arial" charset="0"/>
                        </a:defRPr>
                      </a:lvl4pPr>
                      <a:lvl5pPr marL="1420813" indent="407988" algn="l">
                        <a:spcAft>
                          <a:spcPct val="20000"/>
                        </a:spcAft>
                        <a:buFont typeface="Arial" charset="0"/>
                        <a:defRPr>
                          <a:solidFill>
                            <a:schemeClr val="bg2"/>
                          </a:solidFill>
                          <a:latin typeface="Arial" charset="0"/>
                          <a:cs typeface="Arial" charset="0"/>
                        </a:defRPr>
                      </a:lvl5pPr>
                      <a:lvl6pPr marL="1878013" indent="407988" fontAlgn="base">
                        <a:spcBef>
                          <a:spcPct val="0"/>
                        </a:spcBef>
                        <a:spcAft>
                          <a:spcPct val="20000"/>
                        </a:spcAft>
                        <a:buFont typeface="Arial" charset="0"/>
                        <a:defRPr>
                          <a:solidFill>
                            <a:schemeClr val="bg2"/>
                          </a:solidFill>
                          <a:latin typeface="Arial" charset="0"/>
                          <a:cs typeface="Arial" charset="0"/>
                        </a:defRPr>
                      </a:lvl6pPr>
                      <a:lvl7pPr marL="2335213" indent="407988" fontAlgn="base">
                        <a:spcBef>
                          <a:spcPct val="0"/>
                        </a:spcBef>
                        <a:spcAft>
                          <a:spcPct val="20000"/>
                        </a:spcAft>
                        <a:buFont typeface="Arial" charset="0"/>
                        <a:defRPr>
                          <a:solidFill>
                            <a:schemeClr val="bg2"/>
                          </a:solidFill>
                          <a:latin typeface="Arial" charset="0"/>
                          <a:cs typeface="Arial" charset="0"/>
                        </a:defRPr>
                      </a:lvl7pPr>
                      <a:lvl8pPr marL="2792413" indent="407988" fontAlgn="base">
                        <a:spcBef>
                          <a:spcPct val="0"/>
                        </a:spcBef>
                        <a:spcAft>
                          <a:spcPct val="20000"/>
                        </a:spcAft>
                        <a:buFont typeface="Arial" charset="0"/>
                        <a:defRPr>
                          <a:solidFill>
                            <a:schemeClr val="bg2"/>
                          </a:solidFill>
                          <a:latin typeface="Arial" charset="0"/>
                          <a:cs typeface="Arial" charset="0"/>
                        </a:defRPr>
                      </a:lvl8pPr>
                      <a:lvl9pPr marL="3249613" indent="407988" fontAlgn="base">
                        <a:spcBef>
                          <a:spcPct val="0"/>
                        </a:spcBef>
                        <a:spcAft>
                          <a:spcPct val="20000"/>
                        </a:spcAft>
                        <a:buFont typeface="Arial" charset="0"/>
                        <a:defRPr>
                          <a:solidFill>
                            <a:schemeClr val="bg2"/>
                          </a:solidFill>
                          <a:latin typeface="Arial" charset="0"/>
                          <a:cs typeface="Arial"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需考虑的其他因素</a:t>
                      </a:r>
                      <a:endParaRPr kumimoji="0"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98587">
                <a:tc rowSpan="2">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已锁定航运收入</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zh-CN" sz="1600" b="0" i="0" u="none" strike="noStrike" cap="none" normalizeH="0" baseline="0" smtClean="0">
                          <a:ln>
                            <a:noFill/>
                          </a:ln>
                          <a:solidFill>
                            <a:schemeClr val="tx1"/>
                          </a:solidFill>
                          <a:effectLst/>
                          <a:latin typeface="宋体" pitchFamily="2" charset="-122"/>
                          <a:ea typeface="宋体" pitchFamily="2" charset="-122"/>
                          <a:cs typeface="Arial" charset="0"/>
                        </a:rPr>
                        <a:t>期租收入</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zh-CN" sz="1600" b="0" i="0" u="none" strike="noStrike" cap="none" normalizeH="0" baseline="0" smtClean="0">
                          <a:ln>
                            <a:noFill/>
                          </a:ln>
                          <a:solidFill>
                            <a:schemeClr val="tx1"/>
                          </a:solidFill>
                          <a:effectLst/>
                          <a:latin typeface="宋体" pitchFamily="2" charset="-122"/>
                          <a:ea typeface="宋体" pitchFamily="2" charset="-122"/>
                          <a:cs typeface="Arial" charset="0"/>
                        </a:rPr>
                        <a:t>营运天数</a:t>
                      </a:r>
                      <a:endPar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endParaRP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船舶数量</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日租金</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784225" indent="-342900" algn="l">
                        <a:spcAft>
                          <a:spcPct val="20000"/>
                        </a:spcAft>
                        <a:defRPr>
                          <a:solidFill>
                            <a:schemeClr val="bg2"/>
                          </a:solidFill>
                          <a:latin typeface="Arial" charset="0"/>
                          <a:cs typeface="Arial" charset="0"/>
                        </a:defRPr>
                      </a:lvl2pPr>
                      <a:lvl3pPr marL="1306513" indent="-342900" algn="l">
                        <a:spcAft>
                          <a:spcPct val="20000"/>
                        </a:spcAft>
                        <a:buFont typeface="Arial" charset="0"/>
                        <a:defRPr>
                          <a:solidFill>
                            <a:schemeClr val="bg2"/>
                          </a:solidFill>
                          <a:latin typeface="Arial" charset="0"/>
                          <a:cs typeface="Arial" charset="0"/>
                        </a:defRPr>
                      </a:lvl3pPr>
                      <a:lvl4pPr marL="1828800" indent="-342900" algn="l">
                        <a:spcAft>
                          <a:spcPct val="20000"/>
                        </a:spcAft>
                        <a:defRPr>
                          <a:solidFill>
                            <a:schemeClr val="bg2"/>
                          </a:solidFill>
                          <a:latin typeface="Arial" charset="0"/>
                          <a:cs typeface="Arial" charset="0"/>
                        </a:defRPr>
                      </a:lvl4pPr>
                      <a:lvl5pPr marL="2351088" indent="-342900" algn="l">
                        <a:spcAft>
                          <a:spcPct val="20000"/>
                        </a:spcAft>
                        <a:buFont typeface="Arial" charset="0"/>
                        <a:defRPr>
                          <a:solidFill>
                            <a:schemeClr val="bg2"/>
                          </a:solidFill>
                          <a:latin typeface="Arial" charset="0"/>
                          <a:cs typeface="Arial" charset="0"/>
                        </a:defRPr>
                      </a:lvl5pPr>
                      <a:lvl6pPr marL="2808288" indent="-342900" fontAlgn="base">
                        <a:spcBef>
                          <a:spcPct val="0"/>
                        </a:spcBef>
                        <a:spcAft>
                          <a:spcPct val="20000"/>
                        </a:spcAft>
                        <a:buFont typeface="Arial" charset="0"/>
                        <a:defRPr>
                          <a:solidFill>
                            <a:schemeClr val="bg2"/>
                          </a:solidFill>
                          <a:latin typeface="Arial" charset="0"/>
                          <a:cs typeface="Arial" charset="0"/>
                        </a:defRPr>
                      </a:lvl6pPr>
                      <a:lvl7pPr marL="3265488" indent="-342900" fontAlgn="base">
                        <a:spcBef>
                          <a:spcPct val="0"/>
                        </a:spcBef>
                        <a:spcAft>
                          <a:spcPct val="20000"/>
                        </a:spcAft>
                        <a:buFont typeface="Arial" charset="0"/>
                        <a:defRPr>
                          <a:solidFill>
                            <a:schemeClr val="bg2"/>
                          </a:solidFill>
                          <a:latin typeface="Arial" charset="0"/>
                          <a:cs typeface="Arial" charset="0"/>
                        </a:defRPr>
                      </a:lvl7pPr>
                      <a:lvl8pPr marL="3722688" indent="-342900" fontAlgn="base">
                        <a:spcBef>
                          <a:spcPct val="0"/>
                        </a:spcBef>
                        <a:spcAft>
                          <a:spcPct val="20000"/>
                        </a:spcAft>
                        <a:buFont typeface="Arial" charset="0"/>
                        <a:defRPr>
                          <a:solidFill>
                            <a:schemeClr val="bg2"/>
                          </a:solidFill>
                          <a:latin typeface="Arial" charset="0"/>
                          <a:cs typeface="Arial" charset="0"/>
                        </a:defRPr>
                      </a:lvl8pPr>
                      <a:lvl9pPr marL="4179888"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GB" sz="1600" b="0" i="0" u="none" strike="noStrike" cap="none" normalizeH="0" baseline="0" smtClean="0">
                          <a:ln>
                            <a:noFill/>
                          </a:ln>
                          <a:solidFill>
                            <a:schemeClr val="tx1"/>
                          </a:solidFill>
                          <a:effectLst/>
                          <a:latin typeface="Arial" charset="0"/>
                          <a:ea typeface="宋体" pitchFamily="2" charset="-122"/>
                          <a:cs typeface="Arial" charset="0"/>
                        </a:rPr>
                        <a:t>租船合同、修船明细表</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自有船</a:t>
                      </a:r>
                      <a:r>
                        <a:rPr kumimoji="0" lang="en-US" altLang="zh-CN" sz="1600" b="0" i="0" u="none" strike="noStrike" cap="none" normalizeH="0" baseline="0" smtClean="0">
                          <a:ln>
                            <a:noFill/>
                          </a:ln>
                          <a:solidFill>
                            <a:schemeClr val="tx1"/>
                          </a:solidFill>
                          <a:effectLst/>
                          <a:latin typeface="Arial" charset="0"/>
                          <a:ea typeface="宋体" pitchFamily="2" charset="-122"/>
                          <a:cs typeface="Arial" charset="0"/>
                        </a:rPr>
                        <a:t>+</a:t>
                      </a: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租入船</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租船合同</a:t>
                      </a:r>
                      <a:endParaRPr kumimoji="0" lang="zh-CN" altLang="en-GB" sz="16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GB" sz="1600" b="0" i="0" u="none" strike="noStrike" cap="none" normalizeH="0" baseline="0" smtClean="0">
                          <a:ln>
                            <a:noFill/>
                          </a:ln>
                          <a:solidFill>
                            <a:schemeClr val="tx1"/>
                          </a:solidFill>
                          <a:effectLst/>
                          <a:latin typeface="Arial" charset="0"/>
                          <a:ea typeface="宋体" pitchFamily="2" charset="-122"/>
                          <a:cs typeface="Arial" charset="0"/>
                        </a:rPr>
                        <a:t>购入</a:t>
                      </a:r>
                      <a:r>
                        <a:rPr kumimoji="0" lang="en-GB" altLang="zh-CN" sz="1600" b="0" i="0" u="none" strike="noStrike" cap="none" normalizeH="0" baseline="0" smtClean="0">
                          <a:ln>
                            <a:noFill/>
                          </a:ln>
                          <a:solidFill>
                            <a:schemeClr val="tx1"/>
                          </a:solidFill>
                          <a:effectLst/>
                          <a:latin typeface="Arial" charset="0"/>
                          <a:ea typeface="宋体" pitchFamily="2" charset="-122"/>
                          <a:cs typeface="Arial" charset="0"/>
                        </a:rPr>
                        <a:t>/</a:t>
                      </a:r>
                      <a:r>
                        <a:rPr kumimoji="0" lang="zh-CN" altLang="en-GB" sz="1600" b="0" i="0" u="none" strike="noStrike" cap="none" normalizeH="0" baseline="0" smtClean="0">
                          <a:ln>
                            <a:noFill/>
                          </a:ln>
                          <a:solidFill>
                            <a:schemeClr val="tx1"/>
                          </a:solidFill>
                          <a:effectLst/>
                          <a:latin typeface="Arial" charset="0"/>
                          <a:ea typeface="宋体" pitchFamily="2" charset="-122"/>
                          <a:cs typeface="Arial" charset="0"/>
                        </a:rPr>
                        <a:t>新租入船舶及拟报废</a:t>
                      </a: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a:t>
                      </a:r>
                      <a:r>
                        <a:rPr kumimoji="0" lang="zh-CN" altLang="en-GB" sz="1600" b="0" i="0" u="none" strike="noStrike" cap="none" normalizeH="0" baseline="0" smtClean="0">
                          <a:ln>
                            <a:noFill/>
                          </a:ln>
                          <a:solidFill>
                            <a:schemeClr val="tx1"/>
                          </a:solidFill>
                          <a:effectLst/>
                          <a:latin typeface="Arial" charset="0"/>
                          <a:ea typeface="宋体" pitchFamily="2" charset="-122"/>
                          <a:cs typeface="Arial" charset="0"/>
                        </a:rPr>
                        <a:t>出售</a:t>
                      </a:r>
                      <a:r>
                        <a:rPr kumimoji="0" lang="en-US" altLang="zh-CN" sz="1600" b="0" i="0" u="none" strike="noStrike" cap="none" normalizeH="0" baseline="0" smtClean="0">
                          <a:ln>
                            <a:noFill/>
                          </a:ln>
                          <a:solidFill>
                            <a:schemeClr val="tx1"/>
                          </a:solidFill>
                          <a:effectLst/>
                          <a:latin typeface="Arial" charset="0"/>
                          <a:ea typeface="宋体" pitchFamily="2" charset="-122"/>
                          <a:cs typeface="Arial" charset="0"/>
                        </a:rPr>
                        <a:t>/</a:t>
                      </a: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退租</a:t>
                      </a:r>
                      <a:r>
                        <a:rPr kumimoji="0" lang="zh-CN" altLang="en-GB" sz="1600" b="0" i="0" u="none" strike="noStrike" cap="none" normalizeH="0" baseline="0" smtClean="0">
                          <a:ln>
                            <a:noFill/>
                          </a:ln>
                          <a:solidFill>
                            <a:schemeClr val="tx1"/>
                          </a:solidFill>
                          <a:effectLst/>
                          <a:latin typeface="Arial" charset="0"/>
                          <a:ea typeface="宋体" pitchFamily="2" charset="-122"/>
                          <a:cs typeface="Arial" charset="0"/>
                        </a:rPr>
                        <a:t>船舶</a:t>
                      </a: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1001713">
                <a:tc vMerge="1">
                  <a:txBody>
                    <a:bodyPr/>
                    <a:lstStyle/>
                    <a:p>
                      <a:endParaRPr lang="zh-CN" altLang="en-US"/>
                    </a:p>
                  </a:txBody>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程</a:t>
                      </a:r>
                      <a:r>
                        <a:rPr kumimoji="1" lang="zh-CN" altLang="zh-CN" sz="1600" b="0" i="0" u="none" strike="noStrike" cap="none" normalizeH="0" baseline="0" smtClean="0">
                          <a:ln>
                            <a:noFill/>
                          </a:ln>
                          <a:solidFill>
                            <a:schemeClr val="tx1"/>
                          </a:solidFill>
                          <a:effectLst/>
                          <a:latin typeface="宋体" pitchFamily="2" charset="-122"/>
                          <a:ea typeface="宋体" pitchFamily="2" charset="-122"/>
                          <a:cs typeface="Arial" charset="0"/>
                        </a:rPr>
                        <a:t>租收入</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货量</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运费费率</a:t>
                      </a:r>
                      <a:r>
                        <a:rPr kumimoji="1" lang="en-US" altLang="zh-CN" sz="1600" b="0" i="0" u="none" strike="noStrike" cap="none" normalizeH="0" baseline="0" smtClean="0">
                          <a:ln>
                            <a:noFill/>
                          </a:ln>
                          <a:solidFill>
                            <a:schemeClr val="tx1"/>
                          </a:solidFill>
                          <a:effectLst/>
                          <a:latin typeface="宋体" pitchFamily="2" charset="-122"/>
                          <a:ea typeface="宋体" pitchFamily="2" charset="-122"/>
                          <a:cs typeface="Arial" charset="0"/>
                        </a:rPr>
                        <a:t>(</a:t>
                      </a: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航线、货种</a:t>
                      </a:r>
                      <a:r>
                        <a:rPr kumimoji="1" lang="en-US" altLang="zh-CN" sz="1600" b="0" i="0" u="none" strike="noStrike" cap="none" normalizeH="0" baseline="0" smtClean="0">
                          <a:ln>
                            <a:noFill/>
                          </a:ln>
                          <a:solidFill>
                            <a:schemeClr val="tx1"/>
                          </a:solidFill>
                          <a:effectLst/>
                          <a:latin typeface="宋体" pitchFamily="2" charset="-122"/>
                          <a:ea typeface="宋体" pitchFamily="2" charset="-122"/>
                          <a:cs typeface="Arial" charset="0"/>
                        </a:rPr>
                        <a:t>) </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788988" indent="-342900" algn="l">
                        <a:spcAft>
                          <a:spcPct val="20000"/>
                        </a:spcAft>
                        <a:defRPr>
                          <a:solidFill>
                            <a:schemeClr val="bg2"/>
                          </a:solidFill>
                          <a:latin typeface="Arial" charset="0"/>
                          <a:cs typeface="Arial" charset="0"/>
                        </a:defRPr>
                      </a:lvl2pPr>
                      <a:lvl3pPr marL="1311275" indent="-342900" algn="l">
                        <a:spcAft>
                          <a:spcPct val="20000"/>
                        </a:spcAft>
                        <a:buFont typeface="Arial" charset="0"/>
                        <a:defRPr>
                          <a:solidFill>
                            <a:schemeClr val="bg2"/>
                          </a:solidFill>
                          <a:latin typeface="Arial" charset="0"/>
                          <a:cs typeface="Arial" charset="0"/>
                        </a:defRPr>
                      </a:lvl3pPr>
                      <a:lvl4pPr marL="1833563" indent="-342900" algn="l">
                        <a:spcAft>
                          <a:spcPct val="20000"/>
                        </a:spcAft>
                        <a:defRPr>
                          <a:solidFill>
                            <a:schemeClr val="bg2"/>
                          </a:solidFill>
                          <a:latin typeface="Arial" charset="0"/>
                          <a:cs typeface="Arial" charset="0"/>
                        </a:defRPr>
                      </a:lvl4pPr>
                      <a:lvl5pPr marL="2355850" indent="-342900" algn="l">
                        <a:spcAft>
                          <a:spcPct val="20000"/>
                        </a:spcAft>
                        <a:buFont typeface="Arial" charset="0"/>
                        <a:defRPr>
                          <a:solidFill>
                            <a:schemeClr val="bg2"/>
                          </a:solidFill>
                          <a:latin typeface="Arial" charset="0"/>
                          <a:cs typeface="Arial" charset="0"/>
                        </a:defRPr>
                      </a:lvl5pPr>
                      <a:lvl6pPr marL="2813050" indent="-342900" fontAlgn="base">
                        <a:spcBef>
                          <a:spcPct val="0"/>
                        </a:spcBef>
                        <a:spcAft>
                          <a:spcPct val="20000"/>
                        </a:spcAft>
                        <a:buFont typeface="Arial" charset="0"/>
                        <a:defRPr>
                          <a:solidFill>
                            <a:schemeClr val="bg2"/>
                          </a:solidFill>
                          <a:latin typeface="Arial" charset="0"/>
                          <a:cs typeface="Arial" charset="0"/>
                        </a:defRPr>
                      </a:lvl6pPr>
                      <a:lvl7pPr marL="3270250" indent="-342900" fontAlgn="base">
                        <a:spcBef>
                          <a:spcPct val="0"/>
                        </a:spcBef>
                        <a:spcAft>
                          <a:spcPct val="20000"/>
                        </a:spcAft>
                        <a:buFont typeface="Arial" charset="0"/>
                        <a:defRPr>
                          <a:solidFill>
                            <a:schemeClr val="bg2"/>
                          </a:solidFill>
                          <a:latin typeface="Arial" charset="0"/>
                          <a:cs typeface="Arial" charset="0"/>
                        </a:defRPr>
                      </a:lvl7pPr>
                      <a:lvl8pPr marL="3727450" indent="-342900" fontAlgn="base">
                        <a:spcBef>
                          <a:spcPct val="0"/>
                        </a:spcBef>
                        <a:spcAft>
                          <a:spcPct val="20000"/>
                        </a:spcAft>
                        <a:buFont typeface="Arial" charset="0"/>
                        <a:defRPr>
                          <a:solidFill>
                            <a:schemeClr val="bg2"/>
                          </a:solidFill>
                          <a:latin typeface="Arial" charset="0"/>
                          <a:cs typeface="Arial" charset="0"/>
                        </a:defRPr>
                      </a:lvl8pPr>
                      <a:lvl9pPr marL="4184650"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GB" sz="1600" b="0" i="0" u="none" strike="noStrike" cap="none" normalizeH="0" baseline="0" smtClean="0">
                          <a:ln>
                            <a:noFill/>
                          </a:ln>
                          <a:solidFill>
                            <a:schemeClr val="tx1"/>
                          </a:solidFill>
                          <a:effectLst/>
                          <a:latin typeface="Arial" charset="0"/>
                          <a:ea typeface="宋体" pitchFamily="2" charset="-122"/>
                          <a:cs typeface="Arial" charset="0"/>
                        </a:rPr>
                        <a:t>运费合同</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en-US" altLang="zh-CN" sz="1600" b="0" i="0" u="none" strike="noStrike" cap="none" normalizeH="0" baseline="0" smtClean="0">
                          <a:ln>
                            <a:noFill/>
                          </a:ln>
                          <a:solidFill>
                            <a:schemeClr val="tx1"/>
                          </a:solidFill>
                          <a:effectLst/>
                          <a:latin typeface="Arial" charset="0"/>
                          <a:cs typeface="Arial" charset="0"/>
                        </a:rPr>
                        <a:t>COA</a:t>
                      </a:r>
                      <a:endParaRPr kumimoji="0" lang="en-GB" altLang="zh-CN" sz="16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1108074">
                <a:tc gridSpan="2">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未锁定航运收入</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预计</a:t>
                      </a:r>
                      <a:r>
                        <a:rPr kumimoji="1" lang="zh-CN" altLang="zh-CN" sz="1600" b="0" i="0" u="none" strike="noStrike" cap="none" normalizeH="0" baseline="0" smtClean="0">
                          <a:ln>
                            <a:noFill/>
                          </a:ln>
                          <a:solidFill>
                            <a:schemeClr val="tx1"/>
                          </a:solidFill>
                          <a:effectLst/>
                          <a:latin typeface="宋体" pitchFamily="2" charset="-122"/>
                          <a:ea typeface="宋体" pitchFamily="2" charset="-122"/>
                          <a:cs typeface="Arial" charset="0"/>
                        </a:rPr>
                        <a:t>营运天数</a:t>
                      </a:r>
                      <a:endPar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endParaRP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船舶数量</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预计日租金</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355600" indent="-87313" algn="l">
                        <a:spcAft>
                          <a:spcPct val="20000"/>
                        </a:spcAft>
                        <a:defRPr>
                          <a:solidFill>
                            <a:schemeClr val="bg2"/>
                          </a:solidFill>
                          <a:latin typeface="Arial" charset="0"/>
                          <a:cs typeface="Arial" charset="0"/>
                        </a:defRPr>
                      </a:lvl2pPr>
                      <a:lvl3pPr marL="812800" indent="-277813" algn="l">
                        <a:spcAft>
                          <a:spcPct val="20000"/>
                        </a:spcAft>
                        <a:buFont typeface="Arial" charset="0"/>
                        <a:defRPr>
                          <a:solidFill>
                            <a:schemeClr val="bg2"/>
                          </a:solidFill>
                          <a:latin typeface="Arial" charset="0"/>
                          <a:cs typeface="Arial" charset="0"/>
                        </a:defRPr>
                      </a:lvl3pPr>
                      <a:lvl4pPr marL="1916113" indent="-342900" algn="l">
                        <a:spcAft>
                          <a:spcPct val="20000"/>
                        </a:spcAft>
                        <a:defRPr>
                          <a:solidFill>
                            <a:schemeClr val="bg2"/>
                          </a:solidFill>
                          <a:latin typeface="Arial" charset="0"/>
                          <a:cs typeface="Arial" charset="0"/>
                        </a:defRPr>
                      </a:lvl4pPr>
                      <a:lvl5pPr marL="2438400" indent="-342900" algn="l">
                        <a:spcAft>
                          <a:spcPct val="20000"/>
                        </a:spcAft>
                        <a:buFont typeface="Arial" charset="0"/>
                        <a:defRPr>
                          <a:solidFill>
                            <a:schemeClr val="bg2"/>
                          </a:solidFill>
                          <a:latin typeface="Arial" charset="0"/>
                          <a:cs typeface="Arial" charset="0"/>
                        </a:defRPr>
                      </a:lvl5pPr>
                      <a:lvl6pPr marL="2895600" indent="-342900" fontAlgn="base">
                        <a:spcBef>
                          <a:spcPct val="0"/>
                        </a:spcBef>
                        <a:spcAft>
                          <a:spcPct val="20000"/>
                        </a:spcAft>
                        <a:buFont typeface="Arial" charset="0"/>
                        <a:defRPr>
                          <a:solidFill>
                            <a:schemeClr val="bg2"/>
                          </a:solidFill>
                          <a:latin typeface="Arial" charset="0"/>
                          <a:cs typeface="Arial" charset="0"/>
                        </a:defRPr>
                      </a:lvl6pPr>
                      <a:lvl7pPr marL="3352800" indent="-342900" fontAlgn="base">
                        <a:spcBef>
                          <a:spcPct val="0"/>
                        </a:spcBef>
                        <a:spcAft>
                          <a:spcPct val="20000"/>
                        </a:spcAft>
                        <a:buFont typeface="Arial" charset="0"/>
                        <a:defRPr>
                          <a:solidFill>
                            <a:schemeClr val="bg2"/>
                          </a:solidFill>
                          <a:latin typeface="Arial" charset="0"/>
                          <a:cs typeface="Arial" charset="0"/>
                        </a:defRPr>
                      </a:lvl7pPr>
                      <a:lvl8pPr marL="3810000" indent="-342900" fontAlgn="base">
                        <a:spcBef>
                          <a:spcPct val="0"/>
                        </a:spcBef>
                        <a:spcAft>
                          <a:spcPct val="20000"/>
                        </a:spcAft>
                        <a:buFont typeface="Arial" charset="0"/>
                        <a:defRPr>
                          <a:solidFill>
                            <a:schemeClr val="bg2"/>
                          </a:solidFill>
                          <a:latin typeface="Arial" charset="0"/>
                          <a:cs typeface="Arial" charset="0"/>
                        </a:defRPr>
                      </a:lvl8pPr>
                      <a:lvl9pPr marL="4267200"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未来市场预期期租水平</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sp>
        <p:nvSpPr>
          <p:cNvPr id="98336" name="Rectangle 32"/>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734C0C2C-3C70-4EFD-BB85-B0BD2A97A949}" type="slidenum">
              <a:rPr lang="en-GB" altLang="zh-CN" sz="1100" b="0">
                <a:solidFill>
                  <a:schemeClr val="bg2"/>
                </a:solidFill>
                <a:ea typeface="宋体" pitchFamily="2" charset="-122"/>
              </a:rPr>
              <a:pPr algn="r" eaLnBrk="1" hangingPunct="1">
                <a:buSzTx/>
              </a:pPr>
              <a:t>85</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2400">
                <a:solidFill>
                  <a:schemeClr val="tx1"/>
                </a:solidFill>
                <a:ea typeface="宋体" pitchFamily="2" charset="-122"/>
              </a:rPr>
              <a:t>5.4 </a:t>
            </a:r>
            <a:r>
              <a:rPr lang="zh-CN" altLang="en-GB" sz="2400">
                <a:solidFill>
                  <a:schemeClr val="tx1"/>
                </a:solidFill>
                <a:ea typeface="宋体" pitchFamily="2" charset="-122"/>
              </a:rPr>
              <a:t>财务预算的编制 （续）</a:t>
            </a:r>
            <a:r>
              <a:rPr lang="en-GB" altLang="zh-CN" sz="2400">
                <a:solidFill>
                  <a:schemeClr val="tx1"/>
                </a:solidFill>
                <a:ea typeface="宋体" pitchFamily="2" charset="-122"/>
              </a:rPr>
              <a:t>– </a:t>
            </a:r>
            <a:r>
              <a:rPr lang="zh-CN" altLang="en-GB" sz="2400">
                <a:solidFill>
                  <a:schemeClr val="tx1"/>
                </a:solidFill>
                <a:ea typeface="宋体" pitchFamily="2" charset="-122"/>
              </a:rPr>
              <a:t>利润预算表</a:t>
            </a:r>
          </a:p>
        </p:txBody>
      </p:sp>
      <p:sp>
        <p:nvSpPr>
          <p:cNvPr id="99331" name="Line 3"/>
          <p:cNvSpPr>
            <a:spLocks noChangeShapeType="1"/>
          </p:cNvSpPr>
          <p:nvPr/>
        </p:nvSpPr>
        <p:spPr bwMode="blackWhite">
          <a:xfrm>
            <a:off x="0" y="6096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99332" name="Rectangle 4"/>
          <p:cNvSpPr>
            <a:spLocks noChangeArrowheads="1"/>
          </p:cNvSpPr>
          <p:nvPr/>
        </p:nvSpPr>
        <p:spPr bwMode="auto">
          <a:xfrm>
            <a:off x="292100" y="803275"/>
            <a:ext cx="83058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sz="1800">
                <a:solidFill>
                  <a:schemeClr val="tx1"/>
                </a:solidFill>
                <a:ea typeface="宋体" pitchFamily="2" charset="-122"/>
              </a:rPr>
              <a:t>二、主营业务成本</a:t>
            </a:r>
          </a:p>
        </p:txBody>
      </p:sp>
      <p:graphicFrame>
        <p:nvGraphicFramePr>
          <p:cNvPr id="1651717" name="Group 5"/>
          <p:cNvGraphicFramePr>
            <a:graphicFrameLocks noGrp="1"/>
          </p:cNvGraphicFramePr>
          <p:nvPr/>
        </p:nvGraphicFramePr>
        <p:xfrm>
          <a:off x="531813" y="1839913"/>
          <a:ext cx="8066087" cy="3876676"/>
        </p:xfrm>
        <a:graphic>
          <a:graphicData uri="http://schemas.openxmlformats.org/drawingml/2006/table">
            <a:tbl>
              <a:tblPr/>
              <a:tblGrid>
                <a:gridCol w="1152525"/>
                <a:gridCol w="2263775"/>
                <a:gridCol w="2160587"/>
                <a:gridCol w="2489200"/>
              </a:tblGrid>
              <a:tr h="325438">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需考虑的主要参数</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数据来源</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spcAft>
                          <a:spcPct val="20000"/>
                        </a:spcAft>
                        <a:buFont typeface="Arial" charset="0"/>
                        <a:defRPr>
                          <a:solidFill>
                            <a:schemeClr val="bg2"/>
                          </a:solidFill>
                          <a:latin typeface="Arial" charset="0"/>
                          <a:cs typeface="Arial" charset="0"/>
                        </a:defRPr>
                      </a:lvl1pPr>
                      <a:lvl2pPr marL="344488" indent="112713" algn="l">
                        <a:spcAft>
                          <a:spcPct val="20000"/>
                        </a:spcAft>
                        <a:defRPr>
                          <a:solidFill>
                            <a:schemeClr val="bg2"/>
                          </a:solidFill>
                          <a:latin typeface="Arial" charset="0"/>
                          <a:cs typeface="Arial" charset="0"/>
                        </a:defRPr>
                      </a:lvl2pPr>
                      <a:lvl3pPr marL="703263" indent="211138" algn="l">
                        <a:spcAft>
                          <a:spcPct val="20000"/>
                        </a:spcAft>
                        <a:buFont typeface="Arial" charset="0"/>
                        <a:defRPr>
                          <a:solidFill>
                            <a:schemeClr val="bg2"/>
                          </a:solidFill>
                          <a:latin typeface="Arial" charset="0"/>
                          <a:cs typeface="Arial" charset="0"/>
                        </a:defRPr>
                      </a:lvl3pPr>
                      <a:lvl4pPr marL="1068388" indent="303213" algn="l">
                        <a:spcAft>
                          <a:spcPct val="20000"/>
                        </a:spcAft>
                        <a:defRPr>
                          <a:solidFill>
                            <a:schemeClr val="bg2"/>
                          </a:solidFill>
                          <a:latin typeface="Arial" charset="0"/>
                          <a:cs typeface="Arial" charset="0"/>
                        </a:defRPr>
                      </a:lvl4pPr>
                      <a:lvl5pPr marL="1420813" indent="407988" algn="l">
                        <a:spcAft>
                          <a:spcPct val="20000"/>
                        </a:spcAft>
                        <a:buFont typeface="Arial" charset="0"/>
                        <a:defRPr>
                          <a:solidFill>
                            <a:schemeClr val="bg2"/>
                          </a:solidFill>
                          <a:latin typeface="Arial" charset="0"/>
                          <a:cs typeface="Arial" charset="0"/>
                        </a:defRPr>
                      </a:lvl5pPr>
                      <a:lvl6pPr marL="1878013" indent="407988" fontAlgn="base">
                        <a:spcBef>
                          <a:spcPct val="0"/>
                        </a:spcBef>
                        <a:spcAft>
                          <a:spcPct val="20000"/>
                        </a:spcAft>
                        <a:buFont typeface="Arial" charset="0"/>
                        <a:defRPr>
                          <a:solidFill>
                            <a:schemeClr val="bg2"/>
                          </a:solidFill>
                          <a:latin typeface="Arial" charset="0"/>
                          <a:cs typeface="Arial" charset="0"/>
                        </a:defRPr>
                      </a:lvl6pPr>
                      <a:lvl7pPr marL="2335213" indent="407988" fontAlgn="base">
                        <a:spcBef>
                          <a:spcPct val="0"/>
                        </a:spcBef>
                        <a:spcAft>
                          <a:spcPct val="20000"/>
                        </a:spcAft>
                        <a:buFont typeface="Arial" charset="0"/>
                        <a:defRPr>
                          <a:solidFill>
                            <a:schemeClr val="bg2"/>
                          </a:solidFill>
                          <a:latin typeface="Arial" charset="0"/>
                          <a:cs typeface="Arial" charset="0"/>
                        </a:defRPr>
                      </a:lvl7pPr>
                      <a:lvl8pPr marL="2792413" indent="407988" fontAlgn="base">
                        <a:spcBef>
                          <a:spcPct val="0"/>
                        </a:spcBef>
                        <a:spcAft>
                          <a:spcPct val="20000"/>
                        </a:spcAft>
                        <a:buFont typeface="Arial" charset="0"/>
                        <a:defRPr>
                          <a:solidFill>
                            <a:schemeClr val="bg2"/>
                          </a:solidFill>
                          <a:latin typeface="Arial" charset="0"/>
                          <a:cs typeface="Arial" charset="0"/>
                        </a:defRPr>
                      </a:lvl8pPr>
                      <a:lvl9pPr marL="3249613" indent="407988" fontAlgn="base">
                        <a:spcBef>
                          <a:spcPct val="0"/>
                        </a:spcBef>
                        <a:spcAft>
                          <a:spcPct val="20000"/>
                        </a:spcAft>
                        <a:buFont typeface="Arial" charset="0"/>
                        <a:defRPr>
                          <a:solidFill>
                            <a:schemeClr val="bg2"/>
                          </a:solidFill>
                          <a:latin typeface="Arial" charset="0"/>
                          <a:cs typeface="Arial"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需考虑的其他因素</a:t>
                      </a:r>
                      <a:endParaRPr kumimoji="0"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8175">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zh-CN" sz="1600" b="0" i="0" u="none" strike="noStrike" cap="none" normalizeH="0" baseline="0" smtClean="0">
                          <a:ln>
                            <a:noFill/>
                          </a:ln>
                          <a:solidFill>
                            <a:schemeClr val="tx1"/>
                          </a:solidFill>
                          <a:effectLst/>
                          <a:latin typeface="宋体" pitchFamily="2" charset="-122"/>
                          <a:ea typeface="宋体" pitchFamily="2" charset="-122"/>
                          <a:cs typeface="Arial" charset="0"/>
                        </a:rPr>
                        <a:t>船舶租赁费用</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租入天数</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日租金</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784225" indent="-342900" algn="l">
                        <a:spcAft>
                          <a:spcPct val="20000"/>
                        </a:spcAft>
                        <a:defRPr>
                          <a:solidFill>
                            <a:schemeClr val="bg2"/>
                          </a:solidFill>
                          <a:latin typeface="Arial" charset="0"/>
                          <a:cs typeface="Arial" charset="0"/>
                        </a:defRPr>
                      </a:lvl2pPr>
                      <a:lvl3pPr marL="1306513" indent="-342900" algn="l">
                        <a:spcAft>
                          <a:spcPct val="20000"/>
                        </a:spcAft>
                        <a:buFont typeface="Arial" charset="0"/>
                        <a:defRPr>
                          <a:solidFill>
                            <a:schemeClr val="bg2"/>
                          </a:solidFill>
                          <a:latin typeface="Arial" charset="0"/>
                          <a:cs typeface="Arial" charset="0"/>
                        </a:defRPr>
                      </a:lvl3pPr>
                      <a:lvl4pPr marL="1828800" indent="-342900" algn="l">
                        <a:spcAft>
                          <a:spcPct val="20000"/>
                        </a:spcAft>
                        <a:defRPr>
                          <a:solidFill>
                            <a:schemeClr val="bg2"/>
                          </a:solidFill>
                          <a:latin typeface="Arial" charset="0"/>
                          <a:cs typeface="Arial" charset="0"/>
                        </a:defRPr>
                      </a:lvl4pPr>
                      <a:lvl5pPr marL="2351088" indent="-342900" algn="l">
                        <a:spcAft>
                          <a:spcPct val="20000"/>
                        </a:spcAft>
                        <a:buFont typeface="Arial" charset="0"/>
                        <a:defRPr>
                          <a:solidFill>
                            <a:schemeClr val="bg2"/>
                          </a:solidFill>
                          <a:latin typeface="Arial" charset="0"/>
                          <a:cs typeface="Arial" charset="0"/>
                        </a:defRPr>
                      </a:lvl5pPr>
                      <a:lvl6pPr marL="2808288" indent="-342900" fontAlgn="base">
                        <a:spcBef>
                          <a:spcPct val="0"/>
                        </a:spcBef>
                        <a:spcAft>
                          <a:spcPct val="20000"/>
                        </a:spcAft>
                        <a:buFont typeface="Arial" charset="0"/>
                        <a:defRPr>
                          <a:solidFill>
                            <a:schemeClr val="bg2"/>
                          </a:solidFill>
                          <a:latin typeface="Arial" charset="0"/>
                          <a:cs typeface="Arial" charset="0"/>
                        </a:defRPr>
                      </a:lvl6pPr>
                      <a:lvl7pPr marL="3265488" indent="-342900" fontAlgn="base">
                        <a:spcBef>
                          <a:spcPct val="0"/>
                        </a:spcBef>
                        <a:spcAft>
                          <a:spcPct val="20000"/>
                        </a:spcAft>
                        <a:buFont typeface="Arial" charset="0"/>
                        <a:defRPr>
                          <a:solidFill>
                            <a:schemeClr val="bg2"/>
                          </a:solidFill>
                          <a:latin typeface="Arial" charset="0"/>
                          <a:cs typeface="Arial" charset="0"/>
                        </a:defRPr>
                      </a:lvl7pPr>
                      <a:lvl8pPr marL="3722688" indent="-342900" fontAlgn="base">
                        <a:spcBef>
                          <a:spcPct val="0"/>
                        </a:spcBef>
                        <a:spcAft>
                          <a:spcPct val="20000"/>
                        </a:spcAft>
                        <a:buFont typeface="Arial" charset="0"/>
                        <a:defRPr>
                          <a:solidFill>
                            <a:schemeClr val="bg2"/>
                          </a:solidFill>
                          <a:latin typeface="Arial" charset="0"/>
                          <a:cs typeface="Arial" charset="0"/>
                        </a:defRPr>
                      </a:lvl8pPr>
                      <a:lvl9pPr marL="4179888"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租入船合同、</a:t>
                      </a: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未来市场预期租金水平</a:t>
                      </a:r>
                      <a:endParaRPr kumimoji="0" lang="en-GB" altLang="zh-CN"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GB" sz="1600" b="0" i="0" u="none" strike="noStrike" cap="none" normalizeH="0" baseline="0" smtClean="0">
                          <a:ln>
                            <a:noFill/>
                          </a:ln>
                          <a:solidFill>
                            <a:schemeClr val="tx1"/>
                          </a:solidFill>
                          <a:effectLst/>
                          <a:latin typeface="Arial" charset="0"/>
                          <a:ea typeface="宋体" pitchFamily="2" charset="-122"/>
                          <a:cs typeface="Arial" charset="0"/>
                        </a:rPr>
                        <a:t>购入</a:t>
                      </a:r>
                      <a:r>
                        <a:rPr kumimoji="0" lang="en-GB" altLang="zh-CN" sz="1600" b="0" i="0" u="none" strike="noStrike" cap="none" normalizeH="0" baseline="0" smtClean="0">
                          <a:ln>
                            <a:noFill/>
                          </a:ln>
                          <a:solidFill>
                            <a:schemeClr val="tx1"/>
                          </a:solidFill>
                          <a:effectLst/>
                          <a:latin typeface="Arial" charset="0"/>
                          <a:ea typeface="宋体" pitchFamily="2" charset="-122"/>
                          <a:cs typeface="Arial" charset="0"/>
                        </a:rPr>
                        <a:t>/</a:t>
                      </a:r>
                      <a:r>
                        <a:rPr kumimoji="0" lang="zh-CN" altLang="en-GB" sz="1600" b="0" i="0" u="none" strike="noStrike" cap="none" normalizeH="0" baseline="0" smtClean="0">
                          <a:ln>
                            <a:noFill/>
                          </a:ln>
                          <a:solidFill>
                            <a:schemeClr val="tx1"/>
                          </a:solidFill>
                          <a:effectLst/>
                          <a:latin typeface="Arial" charset="0"/>
                          <a:ea typeface="宋体" pitchFamily="2" charset="-122"/>
                          <a:cs typeface="Arial" charset="0"/>
                        </a:rPr>
                        <a:t>新租入船舶及拟报废</a:t>
                      </a: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a:t>
                      </a:r>
                      <a:r>
                        <a:rPr kumimoji="0" lang="zh-CN" altLang="en-GB" sz="1600" b="0" i="0" u="none" strike="noStrike" cap="none" normalizeH="0" baseline="0" smtClean="0">
                          <a:ln>
                            <a:noFill/>
                          </a:ln>
                          <a:solidFill>
                            <a:schemeClr val="tx1"/>
                          </a:solidFill>
                          <a:effectLst/>
                          <a:latin typeface="Arial" charset="0"/>
                          <a:ea typeface="宋体" pitchFamily="2" charset="-122"/>
                          <a:cs typeface="Arial" charset="0"/>
                        </a:rPr>
                        <a:t>出售</a:t>
                      </a:r>
                      <a:r>
                        <a:rPr kumimoji="0" lang="en-US" altLang="zh-CN" sz="1600" b="0" i="0" u="none" strike="noStrike" cap="none" normalizeH="0" baseline="0" smtClean="0">
                          <a:ln>
                            <a:noFill/>
                          </a:ln>
                          <a:solidFill>
                            <a:schemeClr val="tx1"/>
                          </a:solidFill>
                          <a:effectLst/>
                          <a:latin typeface="Arial" charset="0"/>
                          <a:ea typeface="宋体" pitchFamily="2" charset="-122"/>
                          <a:cs typeface="Arial" charset="0"/>
                        </a:rPr>
                        <a:t>/</a:t>
                      </a: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退租</a:t>
                      </a:r>
                      <a:r>
                        <a:rPr kumimoji="0" lang="zh-CN" altLang="en-GB" sz="1600" b="0" i="0" u="none" strike="noStrike" cap="none" normalizeH="0" baseline="0" smtClean="0">
                          <a:ln>
                            <a:noFill/>
                          </a:ln>
                          <a:solidFill>
                            <a:schemeClr val="tx1"/>
                          </a:solidFill>
                          <a:effectLst/>
                          <a:latin typeface="Arial" charset="0"/>
                          <a:ea typeface="宋体" pitchFamily="2" charset="-122"/>
                          <a:cs typeface="Arial" charset="0"/>
                        </a:rPr>
                        <a:t>船舶</a:t>
                      </a: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92213">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折旧费用</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自有船原值及船龄</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使用年限、残值率</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788988" indent="-342900" algn="l">
                        <a:spcAft>
                          <a:spcPct val="20000"/>
                        </a:spcAft>
                        <a:defRPr>
                          <a:solidFill>
                            <a:schemeClr val="bg2"/>
                          </a:solidFill>
                          <a:latin typeface="Arial" charset="0"/>
                          <a:cs typeface="Arial" charset="0"/>
                        </a:defRPr>
                      </a:lvl2pPr>
                      <a:lvl3pPr marL="1311275" indent="-342900" algn="l">
                        <a:spcAft>
                          <a:spcPct val="20000"/>
                        </a:spcAft>
                        <a:buFont typeface="Arial" charset="0"/>
                        <a:defRPr>
                          <a:solidFill>
                            <a:schemeClr val="bg2"/>
                          </a:solidFill>
                          <a:latin typeface="Arial" charset="0"/>
                          <a:cs typeface="Arial" charset="0"/>
                        </a:defRPr>
                      </a:lvl3pPr>
                      <a:lvl4pPr marL="1833563" indent="-342900" algn="l">
                        <a:spcAft>
                          <a:spcPct val="20000"/>
                        </a:spcAft>
                        <a:defRPr>
                          <a:solidFill>
                            <a:schemeClr val="bg2"/>
                          </a:solidFill>
                          <a:latin typeface="Arial" charset="0"/>
                          <a:cs typeface="Arial" charset="0"/>
                        </a:defRPr>
                      </a:lvl4pPr>
                      <a:lvl5pPr marL="2355850" indent="-342900" algn="l">
                        <a:spcAft>
                          <a:spcPct val="20000"/>
                        </a:spcAft>
                        <a:buFont typeface="Arial" charset="0"/>
                        <a:defRPr>
                          <a:solidFill>
                            <a:schemeClr val="bg2"/>
                          </a:solidFill>
                          <a:latin typeface="Arial" charset="0"/>
                          <a:cs typeface="Arial" charset="0"/>
                        </a:defRPr>
                      </a:lvl5pPr>
                      <a:lvl6pPr marL="2813050" indent="-342900" fontAlgn="base">
                        <a:spcBef>
                          <a:spcPct val="0"/>
                        </a:spcBef>
                        <a:spcAft>
                          <a:spcPct val="20000"/>
                        </a:spcAft>
                        <a:buFont typeface="Arial" charset="0"/>
                        <a:defRPr>
                          <a:solidFill>
                            <a:schemeClr val="bg2"/>
                          </a:solidFill>
                          <a:latin typeface="Arial" charset="0"/>
                          <a:cs typeface="Arial" charset="0"/>
                        </a:defRPr>
                      </a:lvl6pPr>
                      <a:lvl7pPr marL="3270250" indent="-342900" fontAlgn="base">
                        <a:spcBef>
                          <a:spcPct val="0"/>
                        </a:spcBef>
                        <a:spcAft>
                          <a:spcPct val="20000"/>
                        </a:spcAft>
                        <a:buFont typeface="Arial" charset="0"/>
                        <a:defRPr>
                          <a:solidFill>
                            <a:schemeClr val="bg2"/>
                          </a:solidFill>
                          <a:latin typeface="Arial" charset="0"/>
                          <a:cs typeface="Arial" charset="0"/>
                        </a:defRPr>
                      </a:lvl7pPr>
                      <a:lvl8pPr marL="3727450" indent="-342900" fontAlgn="base">
                        <a:spcBef>
                          <a:spcPct val="0"/>
                        </a:spcBef>
                        <a:spcAft>
                          <a:spcPct val="20000"/>
                        </a:spcAft>
                        <a:buFont typeface="Arial" charset="0"/>
                        <a:defRPr>
                          <a:solidFill>
                            <a:schemeClr val="bg2"/>
                          </a:solidFill>
                          <a:latin typeface="Arial" charset="0"/>
                          <a:cs typeface="Arial" charset="0"/>
                        </a:defRPr>
                      </a:lvl8pPr>
                      <a:lvl9pPr marL="4184650"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固定资产记录</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集团折旧政策</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GB" sz="1600" b="0" i="0" u="none" strike="noStrike" cap="none" normalizeH="0" baseline="0" smtClean="0">
                          <a:ln>
                            <a:noFill/>
                          </a:ln>
                          <a:solidFill>
                            <a:schemeClr val="tx1"/>
                          </a:solidFill>
                          <a:effectLst/>
                          <a:latin typeface="Arial" charset="0"/>
                          <a:ea typeface="宋体" pitchFamily="2" charset="-122"/>
                          <a:cs typeface="Arial" charset="0"/>
                        </a:rPr>
                        <a:t>购入新船及拟报废或出售的船舶</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20850">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zh-CN" sz="1600" b="0" i="0" u="none" strike="noStrike" cap="none" normalizeH="0" baseline="0" smtClean="0">
                          <a:ln>
                            <a:noFill/>
                          </a:ln>
                          <a:solidFill>
                            <a:schemeClr val="tx1"/>
                          </a:solidFill>
                          <a:effectLst/>
                          <a:latin typeface="宋体" pitchFamily="2" charset="-122"/>
                          <a:ea typeface="宋体" pitchFamily="2" charset="-122"/>
                          <a:cs typeface="Arial" charset="0"/>
                        </a:rPr>
                        <a:t>船员费用</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人数</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绩效</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考核及评估结果</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上年度集团工资文件</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津贴费率</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788988" indent="-342900" algn="l">
                        <a:spcAft>
                          <a:spcPct val="20000"/>
                        </a:spcAft>
                        <a:defRPr>
                          <a:solidFill>
                            <a:schemeClr val="bg2"/>
                          </a:solidFill>
                          <a:latin typeface="Arial" charset="0"/>
                          <a:cs typeface="Arial" charset="0"/>
                        </a:defRPr>
                      </a:lvl2pPr>
                      <a:lvl3pPr marL="1311275" indent="-342900" algn="l">
                        <a:spcAft>
                          <a:spcPct val="20000"/>
                        </a:spcAft>
                        <a:buFont typeface="Arial" charset="0"/>
                        <a:defRPr>
                          <a:solidFill>
                            <a:schemeClr val="bg2"/>
                          </a:solidFill>
                          <a:latin typeface="Arial" charset="0"/>
                          <a:cs typeface="Arial" charset="0"/>
                        </a:defRPr>
                      </a:lvl3pPr>
                      <a:lvl4pPr marL="1833563" indent="-342900" algn="l">
                        <a:spcAft>
                          <a:spcPct val="20000"/>
                        </a:spcAft>
                        <a:defRPr>
                          <a:solidFill>
                            <a:schemeClr val="bg2"/>
                          </a:solidFill>
                          <a:latin typeface="Arial" charset="0"/>
                          <a:cs typeface="Arial" charset="0"/>
                        </a:defRPr>
                      </a:lvl4pPr>
                      <a:lvl5pPr marL="2355850" indent="-342900" algn="l">
                        <a:spcAft>
                          <a:spcPct val="20000"/>
                        </a:spcAft>
                        <a:buFont typeface="Arial" charset="0"/>
                        <a:defRPr>
                          <a:solidFill>
                            <a:schemeClr val="bg2"/>
                          </a:solidFill>
                          <a:latin typeface="Arial" charset="0"/>
                          <a:cs typeface="Arial" charset="0"/>
                        </a:defRPr>
                      </a:lvl5pPr>
                      <a:lvl6pPr marL="2813050" indent="-342900" fontAlgn="base">
                        <a:spcBef>
                          <a:spcPct val="0"/>
                        </a:spcBef>
                        <a:spcAft>
                          <a:spcPct val="20000"/>
                        </a:spcAft>
                        <a:buFont typeface="Arial" charset="0"/>
                        <a:defRPr>
                          <a:solidFill>
                            <a:schemeClr val="bg2"/>
                          </a:solidFill>
                          <a:latin typeface="Arial" charset="0"/>
                          <a:cs typeface="Arial" charset="0"/>
                        </a:defRPr>
                      </a:lvl6pPr>
                      <a:lvl7pPr marL="3270250" indent="-342900" fontAlgn="base">
                        <a:spcBef>
                          <a:spcPct val="0"/>
                        </a:spcBef>
                        <a:spcAft>
                          <a:spcPct val="20000"/>
                        </a:spcAft>
                        <a:buFont typeface="Arial" charset="0"/>
                        <a:defRPr>
                          <a:solidFill>
                            <a:schemeClr val="bg2"/>
                          </a:solidFill>
                          <a:latin typeface="Arial" charset="0"/>
                          <a:cs typeface="Arial" charset="0"/>
                        </a:defRPr>
                      </a:lvl7pPr>
                      <a:lvl8pPr marL="3727450" indent="-342900" fontAlgn="base">
                        <a:spcBef>
                          <a:spcPct val="0"/>
                        </a:spcBef>
                        <a:spcAft>
                          <a:spcPct val="20000"/>
                        </a:spcAft>
                        <a:buFont typeface="Arial" charset="0"/>
                        <a:defRPr>
                          <a:solidFill>
                            <a:schemeClr val="bg2"/>
                          </a:solidFill>
                          <a:latin typeface="Arial" charset="0"/>
                          <a:cs typeface="Arial" charset="0"/>
                        </a:defRPr>
                      </a:lvl8pPr>
                      <a:lvl9pPr marL="4184650"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年度绩效工资预算</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新入职、退休、内退及离退人员</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9360" name="Rectangle 32"/>
          <p:cNvSpPr>
            <a:spLocks noChangeArrowheads="1"/>
          </p:cNvSpPr>
          <p:nvPr/>
        </p:nvSpPr>
        <p:spPr bwMode="auto">
          <a:xfrm>
            <a:off x="531813" y="1384300"/>
            <a:ext cx="83058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en-US" altLang="zh-CN" sz="1800">
                <a:solidFill>
                  <a:schemeClr val="tx1"/>
                </a:solidFill>
                <a:ea typeface="宋体" pitchFamily="2" charset="-122"/>
              </a:rPr>
              <a:t>1. </a:t>
            </a:r>
            <a:r>
              <a:rPr kumimoji="1" lang="zh-CN" altLang="en-US" sz="1800">
                <a:solidFill>
                  <a:schemeClr val="tx1"/>
                </a:solidFill>
                <a:ea typeface="宋体" pitchFamily="2" charset="-122"/>
              </a:rPr>
              <a:t>固定费用</a:t>
            </a:r>
          </a:p>
        </p:txBody>
      </p:sp>
      <p:sp>
        <p:nvSpPr>
          <p:cNvPr id="99361" name="Rectangle 33"/>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77DC53E5-01B2-418E-BA9E-49E364F31986}" type="slidenum">
              <a:rPr lang="en-GB" altLang="zh-CN" sz="1100" b="0">
                <a:solidFill>
                  <a:schemeClr val="bg2"/>
                </a:solidFill>
                <a:ea typeface="宋体" pitchFamily="2" charset="-122"/>
              </a:rPr>
              <a:pPr algn="r" eaLnBrk="1" hangingPunct="1">
                <a:buSzTx/>
              </a:pPr>
              <a:t>86</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2400">
                <a:solidFill>
                  <a:schemeClr val="tx1"/>
                </a:solidFill>
                <a:ea typeface="宋体" pitchFamily="2" charset="-122"/>
              </a:rPr>
              <a:t>5.4 </a:t>
            </a:r>
            <a:r>
              <a:rPr lang="zh-CN" altLang="en-GB" sz="2400">
                <a:solidFill>
                  <a:schemeClr val="tx1"/>
                </a:solidFill>
                <a:ea typeface="宋体" pitchFamily="2" charset="-122"/>
              </a:rPr>
              <a:t>财务预算的编制（续） </a:t>
            </a:r>
            <a:r>
              <a:rPr lang="en-GB" altLang="zh-CN" sz="2400">
                <a:solidFill>
                  <a:schemeClr val="tx1"/>
                </a:solidFill>
                <a:ea typeface="宋体" pitchFamily="2" charset="-122"/>
              </a:rPr>
              <a:t>– </a:t>
            </a:r>
            <a:r>
              <a:rPr lang="zh-CN" altLang="en-GB" sz="2400">
                <a:solidFill>
                  <a:schemeClr val="tx1"/>
                </a:solidFill>
                <a:ea typeface="宋体" pitchFamily="2" charset="-122"/>
              </a:rPr>
              <a:t>利润预算表</a:t>
            </a:r>
          </a:p>
        </p:txBody>
      </p:sp>
      <p:sp>
        <p:nvSpPr>
          <p:cNvPr id="100355" name="Line 3"/>
          <p:cNvSpPr>
            <a:spLocks noChangeShapeType="1"/>
          </p:cNvSpPr>
          <p:nvPr/>
        </p:nvSpPr>
        <p:spPr bwMode="blackWhite">
          <a:xfrm>
            <a:off x="0" y="6096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00356" name="Rectangle 4"/>
          <p:cNvSpPr>
            <a:spLocks noChangeArrowheads="1"/>
          </p:cNvSpPr>
          <p:nvPr/>
        </p:nvSpPr>
        <p:spPr bwMode="auto">
          <a:xfrm>
            <a:off x="292100" y="803275"/>
            <a:ext cx="83058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sz="1800">
                <a:solidFill>
                  <a:schemeClr val="tx1"/>
                </a:solidFill>
                <a:ea typeface="宋体" pitchFamily="2" charset="-122"/>
              </a:rPr>
              <a:t>二、主营业务成本</a:t>
            </a:r>
            <a:r>
              <a:rPr kumimoji="1" lang="en-US" altLang="zh-CN" sz="1800">
                <a:solidFill>
                  <a:schemeClr val="tx1"/>
                </a:solidFill>
                <a:ea typeface="宋体" pitchFamily="2" charset="-122"/>
              </a:rPr>
              <a:t>(</a:t>
            </a:r>
            <a:r>
              <a:rPr kumimoji="1" lang="zh-CN" altLang="en-US" sz="1800">
                <a:solidFill>
                  <a:schemeClr val="tx1"/>
                </a:solidFill>
                <a:ea typeface="宋体" pitchFamily="2" charset="-122"/>
              </a:rPr>
              <a:t>续</a:t>
            </a:r>
            <a:r>
              <a:rPr kumimoji="1" lang="en-US" altLang="zh-CN" sz="1800">
                <a:solidFill>
                  <a:schemeClr val="tx1"/>
                </a:solidFill>
                <a:ea typeface="宋体" pitchFamily="2" charset="-122"/>
              </a:rPr>
              <a:t>)</a:t>
            </a:r>
          </a:p>
        </p:txBody>
      </p:sp>
      <p:graphicFrame>
        <p:nvGraphicFramePr>
          <p:cNvPr id="1653765" name="Group 5"/>
          <p:cNvGraphicFramePr>
            <a:graphicFrameLocks noGrp="1"/>
          </p:cNvGraphicFramePr>
          <p:nvPr/>
        </p:nvGraphicFramePr>
        <p:xfrm>
          <a:off x="531813" y="1771650"/>
          <a:ext cx="8066087" cy="3388136"/>
        </p:xfrm>
        <a:graphic>
          <a:graphicData uri="http://schemas.openxmlformats.org/drawingml/2006/table">
            <a:tbl>
              <a:tblPr/>
              <a:tblGrid>
                <a:gridCol w="966787"/>
                <a:gridCol w="2108200"/>
                <a:gridCol w="2733675"/>
                <a:gridCol w="2257425"/>
              </a:tblGrid>
              <a:tr h="393626">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需考虑的主要参数</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数据来源</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spcAft>
                          <a:spcPct val="20000"/>
                        </a:spcAft>
                        <a:buFont typeface="Arial" charset="0"/>
                        <a:defRPr>
                          <a:solidFill>
                            <a:schemeClr val="bg2"/>
                          </a:solidFill>
                          <a:latin typeface="Arial" charset="0"/>
                          <a:cs typeface="Arial" charset="0"/>
                        </a:defRPr>
                      </a:lvl1pPr>
                      <a:lvl2pPr marL="344488" indent="112713" algn="l">
                        <a:spcAft>
                          <a:spcPct val="20000"/>
                        </a:spcAft>
                        <a:defRPr>
                          <a:solidFill>
                            <a:schemeClr val="bg2"/>
                          </a:solidFill>
                          <a:latin typeface="Arial" charset="0"/>
                          <a:cs typeface="Arial" charset="0"/>
                        </a:defRPr>
                      </a:lvl2pPr>
                      <a:lvl3pPr marL="703263" indent="211138" algn="l">
                        <a:spcAft>
                          <a:spcPct val="20000"/>
                        </a:spcAft>
                        <a:buFont typeface="Arial" charset="0"/>
                        <a:defRPr>
                          <a:solidFill>
                            <a:schemeClr val="bg2"/>
                          </a:solidFill>
                          <a:latin typeface="Arial" charset="0"/>
                          <a:cs typeface="Arial" charset="0"/>
                        </a:defRPr>
                      </a:lvl3pPr>
                      <a:lvl4pPr marL="1068388" indent="303213" algn="l">
                        <a:spcAft>
                          <a:spcPct val="20000"/>
                        </a:spcAft>
                        <a:defRPr>
                          <a:solidFill>
                            <a:schemeClr val="bg2"/>
                          </a:solidFill>
                          <a:latin typeface="Arial" charset="0"/>
                          <a:cs typeface="Arial" charset="0"/>
                        </a:defRPr>
                      </a:lvl4pPr>
                      <a:lvl5pPr marL="1420813" indent="407988" algn="l">
                        <a:spcAft>
                          <a:spcPct val="20000"/>
                        </a:spcAft>
                        <a:buFont typeface="Arial" charset="0"/>
                        <a:defRPr>
                          <a:solidFill>
                            <a:schemeClr val="bg2"/>
                          </a:solidFill>
                          <a:latin typeface="Arial" charset="0"/>
                          <a:cs typeface="Arial" charset="0"/>
                        </a:defRPr>
                      </a:lvl5pPr>
                      <a:lvl6pPr marL="1878013" indent="407988" fontAlgn="base">
                        <a:spcBef>
                          <a:spcPct val="0"/>
                        </a:spcBef>
                        <a:spcAft>
                          <a:spcPct val="20000"/>
                        </a:spcAft>
                        <a:buFont typeface="Arial" charset="0"/>
                        <a:defRPr>
                          <a:solidFill>
                            <a:schemeClr val="bg2"/>
                          </a:solidFill>
                          <a:latin typeface="Arial" charset="0"/>
                          <a:cs typeface="Arial" charset="0"/>
                        </a:defRPr>
                      </a:lvl6pPr>
                      <a:lvl7pPr marL="2335213" indent="407988" fontAlgn="base">
                        <a:spcBef>
                          <a:spcPct val="0"/>
                        </a:spcBef>
                        <a:spcAft>
                          <a:spcPct val="20000"/>
                        </a:spcAft>
                        <a:buFont typeface="Arial" charset="0"/>
                        <a:defRPr>
                          <a:solidFill>
                            <a:schemeClr val="bg2"/>
                          </a:solidFill>
                          <a:latin typeface="Arial" charset="0"/>
                          <a:cs typeface="Arial" charset="0"/>
                        </a:defRPr>
                      </a:lvl7pPr>
                      <a:lvl8pPr marL="2792413" indent="407988" fontAlgn="base">
                        <a:spcBef>
                          <a:spcPct val="0"/>
                        </a:spcBef>
                        <a:spcAft>
                          <a:spcPct val="20000"/>
                        </a:spcAft>
                        <a:buFont typeface="Arial" charset="0"/>
                        <a:defRPr>
                          <a:solidFill>
                            <a:schemeClr val="bg2"/>
                          </a:solidFill>
                          <a:latin typeface="Arial" charset="0"/>
                          <a:cs typeface="Arial" charset="0"/>
                        </a:defRPr>
                      </a:lvl8pPr>
                      <a:lvl9pPr marL="3249613" indent="407988" fontAlgn="base">
                        <a:spcBef>
                          <a:spcPct val="0"/>
                        </a:spcBef>
                        <a:spcAft>
                          <a:spcPct val="20000"/>
                        </a:spcAft>
                        <a:buFont typeface="Arial" charset="0"/>
                        <a:defRPr>
                          <a:solidFill>
                            <a:schemeClr val="bg2"/>
                          </a:solidFill>
                          <a:latin typeface="Arial" charset="0"/>
                          <a:cs typeface="Arial"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需考虑的其他因素</a:t>
                      </a:r>
                      <a:endParaRPr kumimoji="0"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62766">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船舶维修维费</a:t>
                      </a: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市场价格</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自有船或光租船的船龄及使用状况</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特检要求、国际公约</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年度预算额度</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784225" indent="-342900" algn="l">
                        <a:spcAft>
                          <a:spcPct val="20000"/>
                        </a:spcAft>
                        <a:defRPr>
                          <a:solidFill>
                            <a:schemeClr val="bg2"/>
                          </a:solidFill>
                          <a:latin typeface="Arial" charset="0"/>
                          <a:cs typeface="Arial" charset="0"/>
                        </a:defRPr>
                      </a:lvl2pPr>
                      <a:lvl3pPr marL="1306513" indent="-342900" algn="l">
                        <a:spcAft>
                          <a:spcPct val="20000"/>
                        </a:spcAft>
                        <a:buFont typeface="Arial" charset="0"/>
                        <a:defRPr>
                          <a:solidFill>
                            <a:schemeClr val="bg2"/>
                          </a:solidFill>
                          <a:latin typeface="Arial" charset="0"/>
                          <a:cs typeface="Arial" charset="0"/>
                        </a:defRPr>
                      </a:lvl3pPr>
                      <a:lvl4pPr marL="1828800" indent="-342900" algn="l">
                        <a:spcAft>
                          <a:spcPct val="20000"/>
                        </a:spcAft>
                        <a:defRPr>
                          <a:solidFill>
                            <a:schemeClr val="bg2"/>
                          </a:solidFill>
                          <a:latin typeface="Arial" charset="0"/>
                          <a:cs typeface="Arial" charset="0"/>
                        </a:defRPr>
                      </a:lvl4pPr>
                      <a:lvl5pPr marL="2351088" indent="-342900" algn="l">
                        <a:spcAft>
                          <a:spcPct val="20000"/>
                        </a:spcAft>
                        <a:buFont typeface="Arial" charset="0"/>
                        <a:defRPr>
                          <a:solidFill>
                            <a:schemeClr val="bg2"/>
                          </a:solidFill>
                          <a:latin typeface="Arial" charset="0"/>
                          <a:cs typeface="Arial" charset="0"/>
                        </a:defRPr>
                      </a:lvl5pPr>
                      <a:lvl6pPr marL="2808288" indent="-342900" fontAlgn="base">
                        <a:spcBef>
                          <a:spcPct val="0"/>
                        </a:spcBef>
                        <a:spcAft>
                          <a:spcPct val="20000"/>
                        </a:spcAft>
                        <a:buFont typeface="Arial" charset="0"/>
                        <a:defRPr>
                          <a:solidFill>
                            <a:schemeClr val="bg2"/>
                          </a:solidFill>
                          <a:latin typeface="Arial" charset="0"/>
                          <a:cs typeface="Arial" charset="0"/>
                        </a:defRPr>
                      </a:lvl6pPr>
                      <a:lvl7pPr marL="3265488" indent="-342900" fontAlgn="base">
                        <a:spcBef>
                          <a:spcPct val="0"/>
                        </a:spcBef>
                        <a:spcAft>
                          <a:spcPct val="20000"/>
                        </a:spcAft>
                        <a:buFont typeface="Arial" charset="0"/>
                        <a:defRPr>
                          <a:solidFill>
                            <a:schemeClr val="bg2"/>
                          </a:solidFill>
                          <a:latin typeface="Arial" charset="0"/>
                          <a:cs typeface="Arial" charset="0"/>
                        </a:defRPr>
                      </a:lvl7pPr>
                      <a:lvl8pPr marL="3722688" indent="-342900" fontAlgn="base">
                        <a:spcBef>
                          <a:spcPct val="0"/>
                        </a:spcBef>
                        <a:spcAft>
                          <a:spcPct val="20000"/>
                        </a:spcAft>
                        <a:buFont typeface="Arial" charset="0"/>
                        <a:defRPr>
                          <a:solidFill>
                            <a:schemeClr val="bg2"/>
                          </a:solidFill>
                          <a:latin typeface="Arial" charset="0"/>
                          <a:cs typeface="Arial" charset="0"/>
                        </a:defRPr>
                      </a:lvl8pPr>
                      <a:lvl9pPr marL="4179888"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市场询价、历史数据</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修船厂报价</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海事局及相关部门的管理规定</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年度机务费用说明</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年度预算报告</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GB" sz="1600" b="0" i="0" u="none" strike="noStrike" cap="none" normalizeH="0" baseline="0" smtClean="0">
                          <a:ln>
                            <a:noFill/>
                          </a:ln>
                          <a:solidFill>
                            <a:schemeClr val="tx1"/>
                          </a:solidFill>
                          <a:effectLst/>
                          <a:latin typeface="Arial" charset="0"/>
                          <a:ea typeface="宋体" pitchFamily="2" charset="-122"/>
                          <a:cs typeface="Arial" charset="0"/>
                        </a:rPr>
                        <a:t>新增自有船及光租船及拟报废或出售的船舶</a:t>
                      </a:r>
                      <a:endPar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endParaRPr>
                    </a:p>
                    <a:p>
                      <a:pPr marL="88900" marR="0" lvl="0" indent="-88900" algn="l" defTabSz="914400" rtl="0" eaLnBrk="1" fontAlgn="base" latinLnBrk="0" hangingPunct="1">
                        <a:lnSpc>
                          <a:spcPct val="100000"/>
                        </a:lnSpc>
                        <a:spcBef>
                          <a:spcPct val="0"/>
                        </a:spcBef>
                        <a:spcAft>
                          <a:spcPct val="0"/>
                        </a:spcAft>
                        <a:buClrTx/>
                        <a:buSzTx/>
                        <a:buFont typeface="Wingdings" pitchFamily="2" charset="2"/>
                        <a:buNone/>
                        <a:tabLst/>
                      </a:pP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1383">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备件及物料费</a:t>
                      </a: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市场价格</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自有船或光租船舶的船龄及使用状况</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885825" indent="-342900" algn="l">
                        <a:spcAft>
                          <a:spcPct val="20000"/>
                        </a:spcAft>
                        <a:defRPr>
                          <a:solidFill>
                            <a:schemeClr val="bg2"/>
                          </a:solidFill>
                          <a:latin typeface="Arial" charset="0"/>
                          <a:cs typeface="Arial" charset="0"/>
                        </a:defRPr>
                      </a:lvl2pPr>
                      <a:lvl3pPr marL="1408113" indent="-342900" algn="l">
                        <a:spcAft>
                          <a:spcPct val="20000"/>
                        </a:spcAft>
                        <a:buFont typeface="Arial" charset="0"/>
                        <a:defRPr>
                          <a:solidFill>
                            <a:schemeClr val="bg2"/>
                          </a:solidFill>
                          <a:latin typeface="Arial" charset="0"/>
                          <a:cs typeface="Arial" charset="0"/>
                        </a:defRPr>
                      </a:lvl3pPr>
                      <a:lvl4pPr marL="1930400" indent="-342900" algn="l">
                        <a:spcAft>
                          <a:spcPct val="20000"/>
                        </a:spcAft>
                        <a:defRPr>
                          <a:solidFill>
                            <a:schemeClr val="bg2"/>
                          </a:solidFill>
                          <a:latin typeface="Arial" charset="0"/>
                          <a:cs typeface="Arial" charset="0"/>
                        </a:defRPr>
                      </a:lvl4pPr>
                      <a:lvl5pPr marL="2452688" indent="-342900" algn="l">
                        <a:spcAft>
                          <a:spcPct val="20000"/>
                        </a:spcAft>
                        <a:buFont typeface="Arial" charset="0"/>
                        <a:defRPr>
                          <a:solidFill>
                            <a:schemeClr val="bg2"/>
                          </a:solidFill>
                          <a:latin typeface="Arial" charset="0"/>
                          <a:cs typeface="Arial" charset="0"/>
                        </a:defRPr>
                      </a:lvl5pPr>
                      <a:lvl6pPr marL="2909888" indent="-342900" fontAlgn="base">
                        <a:spcBef>
                          <a:spcPct val="0"/>
                        </a:spcBef>
                        <a:spcAft>
                          <a:spcPct val="20000"/>
                        </a:spcAft>
                        <a:buFont typeface="Arial" charset="0"/>
                        <a:defRPr>
                          <a:solidFill>
                            <a:schemeClr val="bg2"/>
                          </a:solidFill>
                          <a:latin typeface="Arial" charset="0"/>
                          <a:cs typeface="Arial" charset="0"/>
                        </a:defRPr>
                      </a:lvl6pPr>
                      <a:lvl7pPr marL="3367088" indent="-342900" fontAlgn="base">
                        <a:spcBef>
                          <a:spcPct val="0"/>
                        </a:spcBef>
                        <a:spcAft>
                          <a:spcPct val="20000"/>
                        </a:spcAft>
                        <a:buFont typeface="Arial" charset="0"/>
                        <a:defRPr>
                          <a:solidFill>
                            <a:schemeClr val="bg2"/>
                          </a:solidFill>
                          <a:latin typeface="Arial" charset="0"/>
                          <a:cs typeface="Arial" charset="0"/>
                        </a:defRPr>
                      </a:lvl7pPr>
                      <a:lvl8pPr marL="3824288" indent="-342900" fontAlgn="base">
                        <a:spcBef>
                          <a:spcPct val="0"/>
                        </a:spcBef>
                        <a:spcAft>
                          <a:spcPct val="20000"/>
                        </a:spcAft>
                        <a:buFont typeface="Arial" charset="0"/>
                        <a:defRPr>
                          <a:solidFill>
                            <a:schemeClr val="bg2"/>
                          </a:solidFill>
                          <a:latin typeface="Arial" charset="0"/>
                          <a:cs typeface="Arial" charset="0"/>
                        </a:defRPr>
                      </a:lvl8pPr>
                      <a:lvl9pPr marL="4281488"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市场询价、历史数据</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年度机务费用说明、</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年度预算报告</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GB" sz="1600" b="0" i="0" u="none" strike="noStrike" cap="none" normalizeH="0" baseline="0" smtClean="0">
                          <a:ln>
                            <a:noFill/>
                          </a:ln>
                          <a:solidFill>
                            <a:schemeClr val="tx1"/>
                          </a:solidFill>
                          <a:effectLst/>
                          <a:latin typeface="Arial" charset="0"/>
                          <a:ea typeface="宋体" pitchFamily="2" charset="-122"/>
                          <a:cs typeface="Arial" charset="0"/>
                        </a:rPr>
                        <a:t>购入新船及拟报废或出售的船舶</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9950">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保险费</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保险费率</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保险标地</a:t>
                      </a:r>
                      <a:endParaRPr kumimoji="0" lang="en-GB" altLang="zh-CN"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355600" indent="-87313" algn="l">
                        <a:spcAft>
                          <a:spcPct val="20000"/>
                        </a:spcAft>
                        <a:defRPr>
                          <a:solidFill>
                            <a:schemeClr val="bg2"/>
                          </a:solidFill>
                          <a:latin typeface="Arial" charset="0"/>
                          <a:cs typeface="Arial" charset="0"/>
                        </a:defRPr>
                      </a:lvl2pPr>
                      <a:lvl3pPr marL="812800" indent="-277813" algn="l">
                        <a:spcAft>
                          <a:spcPct val="20000"/>
                        </a:spcAft>
                        <a:buFont typeface="Arial" charset="0"/>
                        <a:defRPr>
                          <a:solidFill>
                            <a:schemeClr val="bg2"/>
                          </a:solidFill>
                          <a:latin typeface="Arial" charset="0"/>
                          <a:cs typeface="Arial" charset="0"/>
                        </a:defRPr>
                      </a:lvl3pPr>
                      <a:lvl4pPr marL="1916113" indent="-342900" algn="l">
                        <a:spcAft>
                          <a:spcPct val="20000"/>
                        </a:spcAft>
                        <a:defRPr>
                          <a:solidFill>
                            <a:schemeClr val="bg2"/>
                          </a:solidFill>
                          <a:latin typeface="Arial" charset="0"/>
                          <a:cs typeface="Arial" charset="0"/>
                        </a:defRPr>
                      </a:lvl4pPr>
                      <a:lvl5pPr marL="2438400" indent="-342900" algn="l">
                        <a:spcAft>
                          <a:spcPct val="20000"/>
                        </a:spcAft>
                        <a:buFont typeface="Arial" charset="0"/>
                        <a:defRPr>
                          <a:solidFill>
                            <a:schemeClr val="bg2"/>
                          </a:solidFill>
                          <a:latin typeface="Arial" charset="0"/>
                          <a:cs typeface="Arial" charset="0"/>
                        </a:defRPr>
                      </a:lvl5pPr>
                      <a:lvl6pPr marL="2895600" indent="-342900" fontAlgn="base">
                        <a:spcBef>
                          <a:spcPct val="0"/>
                        </a:spcBef>
                        <a:spcAft>
                          <a:spcPct val="20000"/>
                        </a:spcAft>
                        <a:buFont typeface="Arial" charset="0"/>
                        <a:defRPr>
                          <a:solidFill>
                            <a:schemeClr val="bg2"/>
                          </a:solidFill>
                          <a:latin typeface="Arial" charset="0"/>
                          <a:cs typeface="Arial" charset="0"/>
                        </a:defRPr>
                      </a:lvl6pPr>
                      <a:lvl7pPr marL="3352800" indent="-342900" fontAlgn="base">
                        <a:spcBef>
                          <a:spcPct val="0"/>
                        </a:spcBef>
                        <a:spcAft>
                          <a:spcPct val="20000"/>
                        </a:spcAft>
                        <a:buFont typeface="Arial" charset="0"/>
                        <a:defRPr>
                          <a:solidFill>
                            <a:schemeClr val="bg2"/>
                          </a:solidFill>
                          <a:latin typeface="Arial" charset="0"/>
                          <a:cs typeface="Arial" charset="0"/>
                        </a:defRPr>
                      </a:lvl7pPr>
                      <a:lvl8pPr marL="3810000" indent="-342900" fontAlgn="base">
                        <a:spcBef>
                          <a:spcPct val="0"/>
                        </a:spcBef>
                        <a:spcAft>
                          <a:spcPct val="20000"/>
                        </a:spcAft>
                        <a:buFont typeface="Arial" charset="0"/>
                        <a:defRPr>
                          <a:solidFill>
                            <a:schemeClr val="bg2"/>
                          </a:solidFill>
                          <a:latin typeface="Arial" charset="0"/>
                          <a:cs typeface="Arial" charset="0"/>
                        </a:defRPr>
                      </a:lvl8pPr>
                      <a:lvl9pPr marL="4267200"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已签署的预算年度保险合同</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206375">
                        <a:spcBef>
                          <a:spcPct val="20000"/>
                        </a:spcBef>
                        <a:spcAft>
                          <a:spcPct val="20000"/>
                        </a:spcAft>
                        <a:buFont typeface="Arial" charset="0"/>
                        <a:defRPr>
                          <a:solidFill>
                            <a:schemeClr val="bg2"/>
                          </a:solidFill>
                          <a:latin typeface="Arial" charset="0"/>
                          <a:cs typeface="Arial" charset="0"/>
                        </a:defRPr>
                      </a:lvl1pPr>
                      <a:lvl2pPr marL="179388" algn="l" defTabSz="206375">
                        <a:spcAft>
                          <a:spcPct val="20000"/>
                        </a:spcAft>
                        <a:defRPr>
                          <a:solidFill>
                            <a:schemeClr val="bg2"/>
                          </a:solidFill>
                          <a:latin typeface="Arial" charset="0"/>
                          <a:cs typeface="Arial" charset="0"/>
                        </a:defRPr>
                      </a:lvl2pPr>
                      <a:lvl3pPr marL="533400" indent="-174625" algn="l" defTabSz="206375">
                        <a:spcAft>
                          <a:spcPct val="20000"/>
                        </a:spcAft>
                        <a:buFont typeface="Arial" charset="0"/>
                        <a:defRPr>
                          <a:solidFill>
                            <a:schemeClr val="bg2"/>
                          </a:solidFill>
                          <a:latin typeface="Arial" charset="0"/>
                          <a:cs typeface="Arial" charset="0"/>
                        </a:defRPr>
                      </a:lvl3pPr>
                      <a:lvl4pPr marL="1909763" indent="-342900" algn="l" defTabSz="206375">
                        <a:spcAft>
                          <a:spcPct val="20000"/>
                        </a:spcAft>
                        <a:defRPr>
                          <a:solidFill>
                            <a:schemeClr val="bg2"/>
                          </a:solidFill>
                          <a:latin typeface="Arial" charset="0"/>
                          <a:cs typeface="Arial" charset="0"/>
                        </a:defRPr>
                      </a:lvl4pPr>
                      <a:lvl5pPr marL="2432050" indent="-342900" algn="l" defTabSz="206375">
                        <a:spcAft>
                          <a:spcPct val="20000"/>
                        </a:spcAft>
                        <a:buFont typeface="Arial" charset="0"/>
                        <a:defRPr>
                          <a:solidFill>
                            <a:schemeClr val="bg2"/>
                          </a:solidFill>
                          <a:latin typeface="Arial" charset="0"/>
                          <a:cs typeface="Arial" charset="0"/>
                        </a:defRPr>
                      </a:lvl5pPr>
                      <a:lvl6pPr marL="2889250" indent="-342900" defTabSz="206375" fontAlgn="base">
                        <a:spcBef>
                          <a:spcPct val="0"/>
                        </a:spcBef>
                        <a:spcAft>
                          <a:spcPct val="20000"/>
                        </a:spcAft>
                        <a:buFont typeface="Arial" charset="0"/>
                        <a:defRPr>
                          <a:solidFill>
                            <a:schemeClr val="bg2"/>
                          </a:solidFill>
                          <a:latin typeface="Arial" charset="0"/>
                          <a:cs typeface="Arial" charset="0"/>
                        </a:defRPr>
                      </a:lvl6pPr>
                      <a:lvl7pPr marL="3346450" indent="-342900" defTabSz="206375" fontAlgn="base">
                        <a:spcBef>
                          <a:spcPct val="0"/>
                        </a:spcBef>
                        <a:spcAft>
                          <a:spcPct val="20000"/>
                        </a:spcAft>
                        <a:buFont typeface="Arial" charset="0"/>
                        <a:defRPr>
                          <a:solidFill>
                            <a:schemeClr val="bg2"/>
                          </a:solidFill>
                          <a:latin typeface="Arial" charset="0"/>
                          <a:cs typeface="Arial" charset="0"/>
                        </a:defRPr>
                      </a:lvl7pPr>
                      <a:lvl8pPr marL="3803650" indent="-342900" defTabSz="206375" fontAlgn="base">
                        <a:spcBef>
                          <a:spcPct val="0"/>
                        </a:spcBef>
                        <a:spcAft>
                          <a:spcPct val="20000"/>
                        </a:spcAft>
                        <a:buFont typeface="Arial" charset="0"/>
                        <a:defRPr>
                          <a:solidFill>
                            <a:schemeClr val="bg2"/>
                          </a:solidFill>
                          <a:latin typeface="Arial" charset="0"/>
                          <a:cs typeface="Arial" charset="0"/>
                        </a:defRPr>
                      </a:lvl8pPr>
                      <a:lvl9pPr marL="4260850" indent="-342900" defTabSz="20637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206375" rtl="0" eaLnBrk="1" fontAlgn="base" latinLnBrk="0" hangingPunct="1">
                        <a:lnSpc>
                          <a:spcPct val="100000"/>
                        </a:lnSpc>
                        <a:spcBef>
                          <a:spcPct val="0"/>
                        </a:spcBef>
                        <a:spcAft>
                          <a:spcPct val="0"/>
                        </a:spcAft>
                        <a:buClrTx/>
                        <a:buSzTx/>
                        <a:buFontTx/>
                        <a:buNone/>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无</a:t>
                      </a: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0384" name="Rectangle 32"/>
          <p:cNvSpPr>
            <a:spLocks noChangeArrowheads="1"/>
          </p:cNvSpPr>
          <p:nvPr/>
        </p:nvSpPr>
        <p:spPr bwMode="auto">
          <a:xfrm>
            <a:off x="531813" y="1190625"/>
            <a:ext cx="83058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en-US" altLang="zh-CN" sz="1800">
                <a:solidFill>
                  <a:schemeClr val="tx1"/>
                </a:solidFill>
                <a:ea typeface="宋体" pitchFamily="2" charset="-122"/>
              </a:rPr>
              <a:t>1. </a:t>
            </a:r>
            <a:r>
              <a:rPr kumimoji="1" lang="zh-CN" altLang="en-US" sz="1800">
                <a:solidFill>
                  <a:schemeClr val="tx1"/>
                </a:solidFill>
                <a:ea typeface="宋体" pitchFamily="2" charset="-122"/>
              </a:rPr>
              <a:t>固定费用</a:t>
            </a:r>
            <a:r>
              <a:rPr kumimoji="1" lang="en-US" altLang="zh-CN" sz="1800">
                <a:solidFill>
                  <a:schemeClr val="tx1"/>
                </a:solidFill>
                <a:ea typeface="宋体" pitchFamily="2" charset="-122"/>
              </a:rPr>
              <a:t>(</a:t>
            </a:r>
            <a:r>
              <a:rPr kumimoji="1" lang="zh-CN" altLang="en-US" sz="1800">
                <a:solidFill>
                  <a:schemeClr val="tx1"/>
                </a:solidFill>
                <a:ea typeface="宋体" pitchFamily="2" charset="-122"/>
              </a:rPr>
              <a:t>续</a:t>
            </a:r>
            <a:r>
              <a:rPr kumimoji="1" lang="en-US" altLang="zh-CN" sz="1800">
                <a:solidFill>
                  <a:schemeClr val="tx1"/>
                </a:solidFill>
                <a:ea typeface="宋体" pitchFamily="2" charset="-122"/>
              </a:rPr>
              <a:t>)</a:t>
            </a:r>
          </a:p>
        </p:txBody>
      </p:sp>
      <p:sp>
        <p:nvSpPr>
          <p:cNvPr id="100385" name="Rectangle 33"/>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8B73FAF3-7B0B-4BFB-BA74-C87D4EA0B68B}" type="slidenum">
              <a:rPr lang="en-GB" altLang="zh-CN" sz="1100" b="0">
                <a:solidFill>
                  <a:schemeClr val="bg2"/>
                </a:solidFill>
                <a:ea typeface="宋体" pitchFamily="2" charset="-122"/>
              </a:rPr>
              <a:pPr algn="r" eaLnBrk="1" hangingPunct="1">
                <a:buSzTx/>
              </a:pPr>
              <a:t>87</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2400">
                <a:solidFill>
                  <a:schemeClr val="tx1"/>
                </a:solidFill>
                <a:ea typeface="宋体" pitchFamily="2" charset="-122"/>
              </a:rPr>
              <a:t>5.4 </a:t>
            </a:r>
            <a:r>
              <a:rPr lang="zh-CN" altLang="en-GB" sz="2400">
                <a:solidFill>
                  <a:schemeClr val="tx1"/>
                </a:solidFill>
                <a:ea typeface="宋体" pitchFamily="2" charset="-122"/>
              </a:rPr>
              <a:t>财务预算的编制 （续）</a:t>
            </a:r>
            <a:r>
              <a:rPr lang="en-GB" altLang="zh-CN" sz="2400">
                <a:solidFill>
                  <a:schemeClr val="tx1"/>
                </a:solidFill>
                <a:ea typeface="宋体" pitchFamily="2" charset="-122"/>
              </a:rPr>
              <a:t>– </a:t>
            </a:r>
            <a:r>
              <a:rPr lang="zh-CN" altLang="en-GB" sz="2400">
                <a:solidFill>
                  <a:schemeClr val="tx1"/>
                </a:solidFill>
                <a:ea typeface="宋体" pitchFamily="2" charset="-122"/>
              </a:rPr>
              <a:t>利润预算表</a:t>
            </a:r>
          </a:p>
        </p:txBody>
      </p:sp>
      <p:sp>
        <p:nvSpPr>
          <p:cNvPr id="101379" name="Line 3"/>
          <p:cNvSpPr>
            <a:spLocks noChangeShapeType="1"/>
          </p:cNvSpPr>
          <p:nvPr/>
        </p:nvSpPr>
        <p:spPr bwMode="blackWhite">
          <a:xfrm>
            <a:off x="0" y="6096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01380" name="Rectangle 4"/>
          <p:cNvSpPr>
            <a:spLocks noChangeArrowheads="1"/>
          </p:cNvSpPr>
          <p:nvPr/>
        </p:nvSpPr>
        <p:spPr bwMode="auto">
          <a:xfrm>
            <a:off x="292100" y="803275"/>
            <a:ext cx="83058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sz="1800">
                <a:solidFill>
                  <a:schemeClr val="tx1"/>
                </a:solidFill>
                <a:ea typeface="宋体" pitchFamily="2" charset="-122"/>
              </a:rPr>
              <a:t>二、主营业务成本</a:t>
            </a:r>
            <a:r>
              <a:rPr kumimoji="1" lang="en-US" altLang="zh-CN" sz="1800">
                <a:solidFill>
                  <a:schemeClr val="tx1"/>
                </a:solidFill>
                <a:ea typeface="宋体" pitchFamily="2" charset="-122"/>
              </a:rPr>
              <a:t>(</a:t>
            </a:r>
            <a:r>
              <a:rPr kumimoji="1" lang="zh-CN" altLang="en-US" sz="1800">
                <a:solidFill>
                  <a:schemeClr val="tx1"/>
                </a:solidFill>
                <a:ea typeface="宋体" pitchFamily="2" charset="-122"/>
              </a:rPr>
              <a:t>续</a:t>
            </a:r>
            <a:r>
              <a:rPr kumimoji="1" lang="en-US" altLang="zh-CN" sz="1800">
                <a:solidFill>
                  <a:schemeClr val="tx1"/>
                </a:solidFill>
                <a:ea typeface="宋体" pitchFamily="2" charset="-122"/>
              </a:rPr>
              <a:t>)</a:t>
            </a:r>
          </a:p>
        </p:txBody>
      </p:sp>
      <p:graphicFrame>
        <p:nvGraphicFramePr>
          <p:cNvPr id="1655813" name="Group 5"/>
          <p:cNvGraphicFramePr>
            <a:graphicFrameLocks noGrp="1"/>
          </p:cNvGraphicFramePr>
          <p:nvPr/>
        </p:nvGraphicFramePr>
        <p:xfrm>
          <a:off x="531813" y="1643063"/>
          <a:ext cx="8066087" cy="4627562"/>
        </p:xfrm>
        <a:graphic>
          <a:graphicData uri="http://schemas.openxmlformats.org/drawingml/2006/table">
            <a:tbl>
              <a:tblPr/>
              <a:tblGrid>
                <a:gridCol w="1062037"/>
                <a:gridCol w="2152650"/>
                <a:gridCol w="2781300"/>
                <a:gridCol w="2070100"/>
              </a:tblGrid>
              <a:tr h="341322">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endParaRPr kumimoji="1" lang="zh-CN" altLang="en-US"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需考虑的主要参数</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数据来源</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algn="l" defTabSz="695325">
                        <a:spcBef>
                          <a:spcPct val="20000"/>
                        </a:spcBef>
                        <a:spcAft>
                          <a:spcPct val="20000"/>
                        </a:spcAft>
                        <a:buFont typeface="Arial" charset="0"/>
                        <a:defRPr>
                          <a:solidFill>
                            <a:schemeClr val="bg2"/>
                          </a:solidFill>
                          <a:latin typeface="Arial" charset="0"/>
                          <a:cs typeface="Arial" charset="0"/>
                        </a:defRPr>
                      </a:lvl1pPr>
                      <a:lvl2pPr marL="344488" indent="-342900" algn="l" defTabSz="695325">
                        <a:spcAft>
                          <a:spcPct val="20000"/>
                        </a:spcAft>
                        <a:defRPr>
                          <a:solidFill>
                            <a:schemeClr val="bg2"/>
                          </a:solidFill>
                          <a:latin typeface="Arial" charset="0"/>
                          <a:cs typeface="Arial" charset="0"/>
                        </a:defRPr>
                      </a:lvl2pPr>
                      <a:lvl3pPr marL="703263" indent="-342900" algn="l" defTabSz="695325">
                        <a:spcAft>
                          <a:spcPct val="20000"/>
                        </a:spcAft>
                        <a:buFont typeface="Arial" charset="0"/>
                        <a:defRPr>
                          <a:solidFill>
                            <a:schemeClr val="bg2"/>
                          </a:solidFill>
                          <a:latin typeface="Arial" charset="0"/>
                          <a:cs typeface="Arial" charset="0"/>
                        </a:defRPr>
                      </a:lvl3pPr>
                      <a:lvl4pPr marL="1068388" indent="-342900" algn="l" defTabSz="695325">
                        <a:spcAft>
                          <a:spcPct val="20000"/>
                        </a:spcAft>
                        <a:defRPr>
                          <a:solidFill>
                            <a:schemeClr val="bg2"/>
                          </a:solidFill>
                          <a:latin typeface="Arial" charset="0"/>
                          <a:cs typeface="Arial" charset="0"/>
                        </a:defRPr>
                      </a:lvl4pPr>
                      <a:lvl5pPr marL="1420813" indent="-342900" algn="l" defTabSz="695325">
                        <a:spcAft>
                          <a:spcPct val="20000"/>
                        </a:spcAft>
                        <a:buFont typeface="Arial" charset="0"/>
                        <a:defRPr>
                          <a:solidFill>
                            <a:schemeClr val="bg2"/>
                          </a:solidFill>
                          <a:latin typeface="Arial" charset="0"/>
                          <a:cs typeface="Arial" charset="0"/>
                        </a:defRPr>
                      </a:lvl5pPr>
                      <a:lvl6pPr marL="1878013" indent="-342900" defTabSz="695325" fontAlgn="base">
                        <a:spcBef>
                          <a:spcPct val="0"/>
                        </a:spcBef>
                        <a:spcAft>
                          <a:spcPct val="20000"/>
                        </a:spcAft>
                        <a:buFont typeface="Arial" charset="0"/>
                        <a:defRPr>
                          <a:solidFill>
                            <a:schemeClr val="bg2"/>
                          </a:solidFill>
                          <a:latin typeface="Arial" charset="0"/>
                          <a:cs typeface="Arial" charset="0"/>
                        </a:defRPr>
                      </a:lvl6pPr>
                      <a:lvl7pPr marL="2335213" indent="-342900" defTabSz="695325" fontAlgn="base">
                        <a:spcBef>
                          <a:spcPct val="0"/>
                        </a:spcBef>
                        <a:spcAft>
                          <a:spcPct val="20000"/>
                        </a:spcAft>
                        <a:buFont typeface="Arial" charset="0"/>
                        <a:defRPr>
                          <a:solidFill>
                            <a:schemeClr val="bg2"/>
                          </a:solidFill>
                          <a:latin typeface="Arial" charset="0"/>
                          <a:cs typeface="Arial" charset="0"/>
                        </a:defRPr>
                      </a:lvl7pPr>
                      <a:lvl8pPr marL="2792413" indent="-342900" defTabSz="695325" fontAlgn="base">
                        <a:spcBef>
                          <a:spcPct val="0"/>
                        </a:spcBef>
                        <a:spcAft>
                          <a:spcPct val="20000"/>
                        </a:spcAft>
                        <a:buFont typeface="Arial" charset="0"/>
                        <a:defRPr>
                          <a:solidFill>
                            <a:schemeClr val="bg2"/>
                          </a:solidFill>
                          <a:latin typeface="Arial" charset="0"/>
                          <a:cs typeface="Arial" charset="0"/>
                        </a:defRPr>
                      </a:lvl8pPr>
                      <a:lvl9pPr marL="3249613" indent="-342900" defTabSz="695325" fontAlgn="base">
                        <a:spcBef>
                          <a:spcPct val="0"/>
                        </a:spcBef>
                        <a:spcAft>
                          <a:spcPct val="20000"/>
                        </a:spcAft>
                        <a:buFont typeface="Arial" charset="0"/>
                        <a:defRPr>
                          <a:solidFill>
                            <a:schemeClr val="bg2"/>
                          </a:solidFill>
                          <a:latin typeface="Arial" charset="0"/>
                          <a:cs typeface="Arial" charset="0"/>
                        </a:defRPr>
                      </a:lvl9pPr>
                    </a:lstStyle>
                    <a:p>
                      <a:pPr marL="342900" marR="0" lvl="0" indent="-342900" algn="ctr" defTabSz="695325" rtl="0" eaLnBrk="1" fontAlgn="base" latinLnBrk="0" hangingPunct="1">
                        <a:lnSpc>
                          <a:spcPct val="100000"/>
                        </a:lnSpc>
                        <a:spcBef>
                          <a:spcPct val="20000"/>
                        </a:spcBef>
                        <a:spcAft>
                          <a:spcPct val="20000"/>
                        </a:spcAft>
                        <a:buClrTx/>
                        <a:buSzPct val="90000"/>
                        <a:buFontTx/>
                        <a:buNone/>
                        <a:tabLst/>
                      </a:pPr>
                      <a:r>
                        <a:rPr kumimoji="0"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需考虑的其他因素</a:t>
                      </a:r>
                      <a:endParaRPr kumimoji="0"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9079">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燃油费</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市场价格</a:t>
                      </a:r>
                    </a:p>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加油量</a:t>
                      </a:r>
                      <a:r>
                        <a:rPr kumimoji="1" lang="en-US" altLang="zh-CN" sz="1600" b="0" i="0" u="none" strike="noStrike" cap="none" normalizeH="0" baseline="0" smtClean="0">
                          <a:ln>
                            <a:noFill/>
                          </a:ln>
                          <a:solidFill>
                            <a:schemeClr val="tx1"/>
                          </a:solidFill>
                          <a:effectLst/>
                          <a:latin typeface="宋体" pitchFamily="2" charset="-122"/>
                          <a:ea typeface="宋体" pitchFamily="2" charset="-122"/>
                          <a:cs typeface="Arial" charset="0"/>
                        </a:rPr>
                        <a:t>(</a:t>
                      </a: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船型、航线、货量</a:t>
                      </a:r>
                      <a:r>
                        <a:rPr kumimoji="1" lang="en-US" altLang="zh-CN" sz="1600" b="0" i="0" u="none" strike="noStrike" cap="none" normalizeH="0" baseline="0" smtClean="0">
                          <a:ln>
                            <a:noFill/>
                          </a:ln>
                          <a:solidFill>
                            <a:schemeClr val="tx1"/>
                          </a:solidFill>
                          <a:effectLst/>
                          <a:latin typeface="宋体" pitchFamily="2" charset="-122"/>
                          <a:ea typeface="宋体" pitchFamily="2" charset="-122"/>
                          <a:cs typeface="Arial" charset="0"/>
                        </a:rPr>
                        <a:t>)</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784225" indent="-342900" algn="l" defTabSz="695325">
                        <a:spcAft>
                          <a:spcPct val="20000"/>
                        </a:spcAft>
                        <a:defRPr>
                          <a:solidFill>
                            <a:schemeClr val="bg2"/>
                          </a:solidFill>
                          <a:latin typeface="Arial" charset="0"/>
                          <a:cs typeface="Arial" charset="0"/>
                        </a:defRPr>
                      </a:lvl2pPr>
                      <a:lvl3pPr marL="1306513" indent="-342900" algn="l" defTabSz="695325">
                        <a:spcAft>
                          <a:spcPct val="20000"/>
                        </a:spcAft>
                        <a:buFont typeface="Arial" charset="0"/>
                        <a:defRPr>
                          <a:solidFill>
                            <a:schemeClr val="bg2"/>
                          </a:solidFill>
                          <a:latin typeface="Arial" charset="0"/>
                          <a:cs typeface="Arial" charset="0"/>
                        </a:defRPr>
                      </a:lvl3pPr>
                      <a:lvl4pPr marL="1828800" indent="-342900" algn="l" defTabSz="695325">
                        <a:spcAft>
                          <a:spcPct val="20000"/>
                        </a:spcAft>
                        <a:defRPr>
                          <a:solidFill>
                            <a:schemeClr val="bg2"/>
                          </a:solidFill>
                          <a:latin typeface="Arial" charset="0"/>
                          <a:cs typeface="Arial" charset="0"/>
                        </a:defRPr>
                      </a:lvl4pPr>
                      <a:lvl5pPr marL="2351088" indent="-342900" algn="l" defTabSz="695325">
                        <a:spcAft>
                          <a:spcPct val="20000"/>
                        </a:spcAft>
                        <a:buFont typeface="Arial" charset="0"/>
                        <a:defRPr>
                          <a:solidFill>
                            <a:schemeClr val="bg2"/>
                          </a:solidFill>
                          <a:latin typeface="Arial" charset="0"/>
                          <a:cs typeface="Arial" charset="0"/>
                        </a:defRPr>
                      </a:lvl5pPr>
                      <a:lvl6pPr marL="2808288" indent="-342900" defTabSz="695325" fontAlgn="base">
                        <a:spcBef>
                          <a:spcPct val="0"/>
                        </a:spcBef>
                        <a:spcAft>
                          <a:spcPct val="20000"/>
                        </a:spcAft>
                        <a:buFont typeface="Arial" charset="0"/>
                        <a:defRPr>
                          <a:solidFill>
                            <a:schemeClr val="bg2"/>
                          </a:solidFill>
                          <a:latin typeface="Arial" charset="0"/>
                          <a:cs typeface="Arial" charset="0"/>
                        </a:defRPr>
                      </a:lvl6pPr>
                      <a:lvl7pPr marL="3265488" indent="-342900" defTabSz="695325" fontAlgn="base">
                        <a:spcBef>
                          <a:spcPct val="0"/>
                        </a:spcBef>
                        <a:spcAft>
                          <a:spcPct val="20000"/>
                        </a:spcAft>
                        <a:buFont typeface="Arial" charset="0"/>
                        <a:defRPr>
                          <a:solidFill>
                            <a:schemeClr val="bg2"/>
                          </a:solidFill>
                          <a:latin typeface="Arial" charset="0"/>
                          <a:cs typeface="Arial" charset="0"/>
                        </a:defRPr>
                      </a:lvl7pPr>
                      <a:lvl8pPr marL="3722688" indent="-342900" defTabSz="695325" fontAlgn="base">
                        <a:spcBef>
                          <a:spcPct val="0"/>
                        </a:spcBef>
                        <a:spcAft>
                          <a:spcPct val="20000"/>
                        </a:spcAft>
                        <a:buFont typeface="Arial" charset="0"/>
                        <a:defRPr>
                          <a:solidFill>
                            <a:schemeClr val="bg2"/>
                          </a:solidFill>
                          <a:latin typeface="Arial" charset="0"/>
                          <a:cs typeface="Arial" charset="0"/>
                        </a:defRPr>
                      </a:lvl8pPr>
                      <a:lvl9pPr marL="4179888" indent="-342900"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燃油现货</a:t>
                      </a:r>
                      <a:r>
                        <a:rPr kumimoji="0" lang="en-US" altLang="zh-CN" sz="1600" b="0" i="0" u="none" strike="noStrike" cap="none" normalizeH="0" baseline="0" smtClean="0">
                          <a:ln>
                            <a:noFill/>
                          </a:ln>
                          <a:solidFill>
                            <a:schemeClr val="tx1"/>
                          </a:solidFill>
                          <a:effectLst/>
                          <a:latin typeface="宋体" pitchFamily="2" charset="-122"/>
                          <a:ea typeface="宋体" pitchFamily="2" charset="-122"/>
                          <a:cs typeface="Arial" charset="0"/>
                        </a:rPr>
                        <a:t>/</a:t>
                      </a: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远期合约价格</a:t>
                      </a:r>
                    </a:p>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参考上年同期实际耗用量</a:t>
                      </a:r>
                      <a:endParaRPr kumimoji="0" lang="en-GB" altLang="zh-CN"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0" lang="zh-CN" altLang="en-GB" sz="1600" b="0" i="0" u="none" strike="noStrike" cap="none" normalizeH="0" baseline="0" smtClean="0">
                          <a:ln>
                            <a:noFill/>
                          </a:ln>
                          <a:solidFill>
                            <a:schemeClr val="tx1"/>
                          </a:solidFill>
                          <a:effectLst/>
                          <a:latin typeface="Arial" charset="0"/>
                          <a:ea typeface="宋体" pitchFamily="2" charset="-122"/>
                          <a:cs typeface="Arial" charset="0"/>
                        </a:rPr>
                        <a:t>购入新船及拟报废或出售的船舶</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p>
                      <a:pPr marL="88900" marR="0" lvl="0" indent="-88900" algn="l" defTabSz="695325" rtl="0" eaLnBrk="1" fontAlgn="base" latinLnBrk="0" hangingPunct="1">
                        <a:lnSpc>
                          <a:spcPct val="100000"/>
                        </a:lnSpc>
                        <a:spcBef>
                          <a:spcPct val="0"/>
                        </a:spcBef>
                        <a:spcAft>
                          <a:spcPct val="20000"/>
                        </a:spcAft>
                        <a:buClrTx/>
                        <a:buSzTx/>
                        <a:buFont typeface="Wingdings" pitchFamily="2" charset="2"/>
                        <a:buNone/>
                        <a:tabLst/>
                      </a:pP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26617">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港口使费</a:t>
                      </a: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船型</a:t>
                      </a:r>
                      <a:r>
                        <a:rPr kumimoji="0" lang="en-US" altLang="zh-CN" sz="1600" b="0" i="0" u="none" strike="noStrike" cap="none" normalizeH="0" baseline="0" smtClean="0">
                          <a:ln>
                            <a:noFill/>
                          </a:ln>
                          <a:solidFill>
                            <a:schemeClr val="tx1"/>
                          </a:solidFill>
                          <a:effectLst/>
                          <a:latin typeface="宋体" pitchFamily="2" charset="-122"/>
                          <a:ea typeface="宋体" pitchFamily="2" charset="-122"/>
                          <a:cs typeface="Arial" charset="0"/>
                        </a:rPr>
                        <a:t>(</a:t>
                      </a: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船舶净吨</a:t>
                      </a:r>
                      <a:r>
                        <a:rPr kumimoji="0" lang="en-US" altLang="zh-CN" sz="1600" b="0" i="0" u="none" strike="noStrike" cap="none" normalizeH="0" baseline="0" smtClean="0">
                          <a:ln>
                            <a:noFill/>
                          </a:ln>
                          <a:solidFill>
                            <a:schemeClr val="tx1"/>
                          </a:solidFill>
                          <a:effectLst/>
                          <a:latin typeface="宋体" pitchFamily="2" charset="-122"/>
                          <a:ea typeface="宋体" pitchFamily="2" charset="-122"/>
                          <a:cs typeface="Arial" charset="0"/>
                        </a:rPr>
                        <a:t>)</a:t>
                      </a:r>
                    </a:p>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船舶数量</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滞港天数</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885825" indent="-342900" algn="l" defTabSz="695325">
                        <a:spcAft>
                          <a:spcPct val="20000"/>
                        </a:spcAft>
                        <a:defRPr>
                          <a:solidFill>
                            <a:schemeClr val="bg2"/>
                          </a:solidFill>
                          <a:latin typeface="Arial" charset="0"/>
                          <a:cs typeface="Arial" charset="0"/>
                        </a:defRPr>
                      </a:lvl2pPr>
                      <a:lvl3pPr marL="1408113" indent="-342900" algn="l" defTabSz="695325">
                        <a:spcAft>
                          <a:spcPct val="20000"/>
                        </a:spcAft>
                        <a:buFont typeface="Arial" charset="0"/>
                        <a:defRPr>
                          <a:solidFill>
                            <a:schemeClr val="bg2"/>
                          </a:solidFill>
                          <a:latin typeface="Arial" charset="0"/>
                          <a:cs typeface="Arial" charset="0"/>
                        </a:defRPr>
                      </a:lvl3pPr>
                      <a:lvl4pPr marL="1930400" indent="-342900" algn="l" defTabSz="695325">
                        <a:spcAft>
                          <a:spcPct val="20000"/>
                        </a:spcAft>
                        <a:defRPr>
                          <a:solidFill>
                            <a:schemeClr val="bg2"/>
                          </a:solidFill>
                          <a:latin typeface="Arial" charset="0"/>
                          <a:cs typeface="Arial" charset="0"/>
                        </a:defRPr>
                      </a:lvl4pPr>
                      <a:lvl5pPr marL="2452688" indent="-342900" algn="l" defTabSz="695325">
                        <a:spcAft>
                          <a:spcPct val="20000"/>
                        </a:spcAft>
                        <a:buFont typeface="Arial" charset="0"/>
                        <a:defRPr>
                          <a:solidFill>
                            <a:schemeClr val="bg2"/>
                          </a:solidFill>
                          <a:latin typeface="Arial" charset="0"/>
                          <a:cs typeface="Arial" charset="0"/>
                        </a:defRPr>
                      </a:lvl5pPr>
                      <a:lvl6pPr marL="2909888" indent="-342900" defTabSz="695325" fontAlgn="base">
                        <a:spcBef>
                          <a:spcPct val="0"/>
                        </a:spcBef>
                        <a:spcAft>
                          <a:spcPct val="20000"/>
                        </a:spcAft>
                        <a:buFont typeface="Arial" charset="0"/>
                        <a:defRPr>
                          <a:solidFill>
                            <a:schemeClr val="bg2"/>
                          </a:solidFill>
                          <a:latin typeface="Arial" charset="0"/>
                          <a:cs typeface="Arial" charset="0"/>
                        </a:defRPr>
                      </a:lvl6pPr>
                      <a:lvl7pPr marL="3367088" indent="-342900" defTabSz="695325" fontAlgn="base">
                        <a:spcBef>
                          <a:spcPct val="0"/>
                        </a:spcBef>
                        <a:spcAft>
                          <a:spcPct val="20000"/>
                        </a:spcAft>
                        <a:buFont typeface="Arial" charset="0"/>
                        <a:defRPr>
                          <a:solidFill>
                            <a:schemeClr val="bg2"/>
                          </a:solidFill>
                          <a:latin typeface="Arial" charset="0"/>
                          <a:cs typeface="Arial" charset="0"/>
                        </a:defRPr>
                      </a:lvl7pPr>
                      <a:lvl8pPr marL="3824288" indent="-342900" defTabSz="695325" fontAlgn="base">
                        <a:spcBef>
                          <a:spcPct val="0"/>
                        </a:spcBef>
                        <a:spcAft>
                          <a:spcPct val="20000"/>
                        </a:spcAft>
                        <a:buFont typeface="Arial" charset="0"/>
                        <a:defRPr>
                          <a:solidFill>
                            <a:schemeClr val="bg2"/>
                          </a:solidFill>
                          <a:latin typeface="Arial" charset="0"/>
                          <a:cs typeface="Arial" charset="0"/>
                        </a:defRPr>
                      </a:lvl8pPr>
                      <a:lvl9pPr marL="4281488" indent="-342900"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港口费结算报告，包括泊位费、代理费、港口费及拖轮费等</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0"/>
                        </a:spcBef>
                        <a:spcAft>
                          <a:spcPct val="20000"/>
                        </a:spcAft>
                        <a:buClrTx/>
                        <a:buSzTx/>
                        <a:buFont typeface="Wingdings" pitchFamily="2" charset="2"/>
                        <a:buNone/>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无</a:t>
                      </a: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2169">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佣金</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航运收入预算</a:t>
                      </a:r>
                    </a:p>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佣金比例</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355600" indent="-87313" algn="l" defTabSz="695325">
                        <a:spcAft>
                          <a:spcPct val="20000"/>
                        </a:spcAft>
                        <a:defRPr>
                          <a:solidFill>
                            <a:schemeClr val="bg2"/>
                          </a:solidFill>
                          <a:latin typeface="Arial" charset="0"/>
                          <a:cs typeface="Arial" charset="0"/>
                        </a:defRPr>
                      </a:lvl2pPr>
                      <a:lvl3pPr marL="812800" indent="-277813" algn="l" defTabSz="695325">
                        <a:spcAft>
                          <a:spcPct val="20000"/>
                        </a:spcAft>
                        <a:buFont typeface="Arial" charset="0"/>
                        <a:defRPr>
                          <a:solidFill>
                            <a:schemeClr val="bg2"/>
                          </a:solidFill>
                          <a:latin typeface="Arial" charset="0"/>
                          <a:cs typeface="Arial" charset="0"/>
                        </a:defRPr>
                      </a:lvl3pPr>
                      <a:lvl4pPr marL="1916113" indent="-342900" algn="l" defTabSz="695325">
                        <a:spcAft>
                          <a:spcPct val="20000"/>
                        </a:spcAft>
                        <a:defRPr>
                          <a:solidFill>
                            <a:schemeClr val="bg2"/>
                          </a:solidFill>
                          <a:latin typeface="Arial" charset="0"/>
                          <a:cs typeface="Arial" charset="0"/>
                        </a:defRPr>
                      </a:lvl4pPr>
                      <a:lvl5pPr marL="2438400" indent="-342900" algn="l" defTabSz="695325">
                        <a:spcAft>
                          <a:spcPct val="20000"/>
                        </a:spcAft>
                        <a:buFont typeface="Arial" charset="0"/>
                        <a:defRPr>
                          <a:solidFill>
                            <a:schemeClr val="bg2"/>
                          </a:solidFill>
                          <a:latin typeface="Arial" charset="0"/>
                          <a:cs typeface="Arial" charset="0"/>
                        </a:defRPr>
                      </a:lvl5pPr>
                      <a:lvl6pPr marL="2895600" indent="-342900" defTabSz="695325" fontAlgn="base">
                        <a:spcBef>
                          <a:spcPct val="0"/>
                        </a:spcBef>
                        <a:spcAft>
                          <a:spcPct val="20000"/>
                        </a:spcAft>
                        <a:buFont typeface="Arial" charset="0"/>
                        <a:defRPr>
                          <a:solidFill>
                            <a:schemeClr val="bg2"/>
                          </a:solidFill>
                          <a:latin typeface="Arial" charset="0"/>
                          <a:cs typeface="Arial" charset="0"/>
                        </a:defRPr>
                      </a:lvl6pPr>
                      <a:lvl7pPr marL="3352800" indent="-342900" defTabSz="695325" fontAlgn="base">
                        <a:spcBef>
                          <a:spcPct val="0"/>
                        </a:spcBef>
                        <a:spcAft>
                          <a:spcPct val="20000"/>
                        </a:spcAft>
                        <a:buFont typeface="Arial" charset="0"/>
                        <a:defRPr>
                          <a:solidFill>
                            <a:schemeClr val="bg2"/>
                          </a:solidFill>
                          <a:latin typeface="Arial" charset="0"/>
                          <a:cs typeface="Arial" charset="0"/>
                        </a:defRPr>
                      </a:lvl7pPr>
                      <a:lvl8pPr marL="3810000" indent="-342900" defTabSz="695325" fontAlgn="base">
                        <a:spcBef>
                          <a:spcPct val="0"/>
                        </a:spcBef>
                        <a:spcAft>
                          <a:spcPct val="20000"/>
                        </a:spcAft>
                        <a:buFont typeface="Arial" charset="0"/>
                        <a:defRPr>
                          <a:solidFill>
                            <a:schemeClr val="bg2"/>
                          </a:solidFill>
                          <a:latin typeface="Arial" charset="0"/>
                          <a:cs typeface="Arial" charset="0"/>
                        </a:defRPr>
                      </a:lvl8pPr>
                      <a:lvl9pPr marL="4267200" indent="-342900"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租船合同</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206375">
                        <a:spcBef>
                          <a:spcPct val="20000"/>
                        </a:spcBef>
                        <a:spcAft>
                          <a:spcPct val="20000"/>
                        </a:spcAft>
                        <a:buFont typeface="Arial" charset="0"/>
                        <a:defRPr>
                          <a:solidFill>
                            <a:schemeClr val="bg2"/>
                          </a:solidFill>
                          <a:latin typeface="Arial" charset="0"/>
                          <a:cs typeface="Arial" charset="0"/>
                        </a:defRPr>
                      </a:lvl1pPr>
                      <a:lvl2pPr marL="179388" algn="l" defTabSz="206375">
                        <a:spcAft>
                          <a:spcPct val="20000"/>
                        </a:spcAft>
                        <a:defRPr>
                          <a:solidFill>
                            <a:schemeClr val="bg2"/>
                          </a:solidFill>
                          <a:latin typeface="Arial" charset="0"/>
                          <a:cs typeface="Arial" charset="0"/>
                        </a:defRPr>
                      </a:lvl2pPr>
                      <a:lvl3pPr marL="533400" indent="-174625" algn="l" defTabSz="206375">
                        <a:spcAft>
                          <a:spcPct val="20000"/>
                        </a:spcAft>
                        <a:buFont typeface="Arial" charset="0"/>
                        <a:defRPr>
                          <a:solidFill>
                            <a:schemeClr val="bg2"/>
                          </a:solidFill>
                          <a:latin typeface="Arial" charset="0"/>
                          <a:cs typeface="Arial" charset="0"/>
                        </a:defRPr>
                      </a:lvl3pPr>
                      <a:lvl4pPr marL="1909763" indent="-342900" algn="l" defTabSz="206375">
                        <a:spcAft>
                          <a:spcPct val="20000"/>
                        </a:spcAft>
                        <a:defRPr>
                          <a:solidFill>
                            <a:schemeClr val="bg2"/>
                          </a:solidFill>
                          <a:latin typeface="Arial" charset="0"/>
                          <a:cs typeface="Arial" charset="0"/>
                        </a:defRPr>
                      </a:lvl4pPr>
                      <a:lvl5pPr marL="2432050" indent="-342900" algn="l" defTabSz="206375">
                        <a:spcAft>
                          <a:spcPct val="20000"/>
                        </a:spcAft>
                        <a:buFont typeface="Arial" charset="0"/>
                        <a:defRPr>
                          <a:solidFill>
                            <a:schemeClr val="bg2"/>
                          </a:solidFill>
                          <a:latin typeface="Arial" charset="0"/>
                          <a:cs typeface="Arial" charset="0"/>
                        </a:defRPr>
                      </a:lvl5pPr>
                      <a:lvl6pPr marL="2889250" indent="-342900" defTabSz="206375" fontAlgn="base">
                        <a:spcBef>
                          <a:spcPct val="0"/>
                        </a:spcBef>
                        <a:spcAft>
                          <a:spcPct val="20000"/>
                        </a:spcAft>
                        <a:buFont typeface="Arial" charset="0"/>
                        <a:defRPr>
                          <a:solidFill>
                            <a:schemeClr val="bg2"/>
                          </a:solidFill>
                          <a:latin typeface="Arial" charset="0"/>
                          <a:cs typeface="Arial" charset="0"/>
                        </a:defRPr>
                      </a:lvl6pPr>
                      <a:lvl7pPr marL="3346450" indent="-342900" defTabSz="206375" fontAlgn="base">
                        <a:spcBef>
                          <a:spcPct val="0"/>
                        </a:spcBef>
                        <a:spcAft>
                          <a:spcPct val="20000"/>
                        </a:spcAft>
                        <a:buFont typeface="Arial" charset="0"/>
                        <a:defRPr>
                          <a:solidFill>
                            <a:schemeClr val="bg2"/>
                          </a:solidFill>
                          <a:latin typeface="Arial" charset="0"/>
                          <a:cs typeface="Arial" charset="0"/>
                        </a:defRPr>
                      </a:lvl7pPr>
                      <a:lvl8pPr marL="3803650" indent="-342900" defTabSz="206375" fontAlgn="base">
                        <a:spcBef>
                          <a:spcPct val="0"/>
                        </a:spcBef>
                        <a:spcAft>
                          <a:spcPct val="20000"/>
                        </a:spcAft>
                        <a:buFont typeface="Arial" charset="0"/>
                        <a:defRPr>
                          <a:solidFill>
                            <a:schemeClr val="bg2"/>
                          </a:solidFill>
                          <a:latin typeface="Arial" charset="0"/>
                          <a:cs typeface="Arial" charset="0"/>
                        </a:defRPr>
                      </a:lvl8pPr>
                      <a:lvl9pPr marL="4260850" indent="-342900" defTabSz="20637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206375" rtl="0" eaLnBrk="1" fontAlgn="base" latinLnBrk="0" hangingPunct="1">
                        <a:lnSpc>
                          <a:spcPct val="100000"/>
                        </a:lnSpc>
                        <a:spcBef>
                          <a:spcPct val="20000"/>
                        </a:spcBef>
                        <a:spcAft>
                          <a:spcPct val="20000"/>
                        </a:spcAft>
                        <a:buClrTx/>
                        <a:buSzPct val="90000"/>
                        <a:buFont typeface="Arial" charset="0"/>
                        <a:buNone/>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无</a:t>
                      </a:r>
                    </a:p>
                    <a:p>
                      <a:pPr marL="0" marR="0" lvl="0" indent="0" algn="l" defTabSz="206375" rtl="0" eaLnBrk="1" fontAlgn="base" latinLnBrk="0" hangingPunct="1">
                        <a:lnSpc>
                          <a:spcPct val="100000"/>
                        </a:lnSpc>
                        <a:spcBef>
                          <a:spcPct val="0"/>
                        </a:spcBef>
                        <a:spcAft>
                          <a:spcPct val="20000"/>
                        </a:spcAft>
                        <a:buClrTx/>
                        <a:buSzTx/>
                        <a:buFont typeface="Wingdings" pitchFamily="2" charset="2"/>
                        <a:buNone/>
                        <a:tabLst/>
                      </a:pP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50954">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其他成本</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非经常性费用，如滞速费、货物费、绑扎费、事故损失等</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355600" indent="-87313" algn="l" defTabSz="695325">
                        <a:spcAft>
                          <a:spcPct val="20000"/>
                        </a:spcAft>
                        <a:defRPr>
                          <a:solidFill>
                            <a:schemeClr val="bg2"/>
                          </a:solidFill>
                          <a:latin typeface="Arial" charset="0"/>
                          <a:cs typeface="Arial" charset="0"/>
                        </a:defRPr>
                      </a:lvl2pPr>
                      <a:lvl3pPr marL="812800" indent="-277813" algn="l" defTabSz="695325">
                        <a:spcAft>
                          <a:spcPct val="20000"/>
                        </a:spcAft>
                        <a:buFont typeface="Arial" charset="0"/>
                        <a:defRPr>
                          <a:solidFill>
                            <a:schemeClr val="bg2"/>
                          </a:solidFill>
                          <a:latin typeface="Arial" charset="0"/>
                          <a:cs typeface="Arial" charset="0"/>
                        </a:defRPr>
                      </a:lvl3pPr>
                      <a:lvl4pPr marL="1916113" indent="-342900" algn="l" defTabSz="695325">
                        <a:spcAft>
                          <a:spcPct val="20000"/>
                        </a:spcAft>
                        <a:defRPr>
                          <a:solidFill>
                            <a:schemeClr val="bg2"/>
                          </a:solidFill>
                          <a:latin typeface="Arial" charset="0"/>
                          <a:cs typeface="Arial" charset="0"/>
                        </a:defRPr>
                      </a:lvl4pPr>
                      <a:lvl5pPr marL="2438400" indent="-342900" algn="l" defTabSz="695325">
                        <a:spcAft>
                          <a:spcPct val="20000"/>
                        </a:spcAft>
                        <a:buFont typeface="Arial" charset="0"/>
                        <a:defRPr>
                          <a:solidFill>
                            <a:schemeClr val="bg2"/>
                          </a:solidFill>
                          <a:latin typeface="Arial" charset="0"/>
                          <a:cs typeface="Arial" charset="0"/>
                        </a:defRPr>
                      </a:lvl5pPr>
                      <a:lvl6pPr marL="2895600" indent="-342900" defTabSz="695325" fontAlgn="base">
                        <a:spcBef>
                          <a:spcPct val="0"/>
                        </a:spcBef>
                        <a:spcAft>
                          <a:spcPct val="20000"/>
                        </a:spcAft>
                        <a:buFont typeface="Arial" charset="0"/>
                        <a:defRPr>
                          <a:solidFill>
                            <a:schemeClr val="bg2"/>
                          </a:solidFill>
                          <a:latin typeface="Arial" charset="0"/>
                          <a:cs typeface="Arial" charset="0"/>
                        </a:defRPr>
                      </a:lvl6pPr>
                      <a:lvl7pPr marL="3352800" indent="-342900" defTabSz="695325" fontAlgn="base">
                        <a:spcBef>
                          <a:spcPct val="0"/>
                        </a:spcBef>
                        <a:spcAft>
                          <a:spcPct val="20000"/>
                        </a:spcAft>
                        <a:buFont typeface="Arial" charset="0"/>
                        <a:defRPr>
                          <a:solidFill>
                            <a:schemeClr val="bg2"/>
                          </a:solidFill>
                          <a:latin typeface="Arial" charset="0"/>
                          <a:cs typeface="Arial" charset="0"/>
                        </a:defRPr>
                      </a:lvl7pPr>
                      <a:lvl8pPr marL="3810000" indent="-342900" defTabSz="695325" fontAlgn="base">
                        <a:spcBef>
                          <a:spcPct val="0"/>
                        </a:spcBef>
                        <a:spcAft>
                          <a:spcPct val="20000"/>
                        </a:spcAft>
                        <a:buFont typeface="Arial" charset="0"/>
                        <a:defRPr>
                          <a:solidFill>
                            <a:schemeClr val="bg2"/>
                          </a:solidFill>
                          <a:latin typeface="Arial" charset="0"/>
                          <a:cs typeface="Arial" charset="0"/>
                        </a:defRPr>
                      </a:lvl8pPr>
                      <a:lvl9pPr marL="4267200" indent="-342900"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上年度同期实际发生金额</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206375">
                        <a:spcBef>
                          <a:spcPct val="20000"/>
                        </a:spcBef>
                        <a:spcAft>
                          <a:spcPct val="20000"/>
                        </a:spcAft>
                        <a:buFont typeface="Arial" charset="0"/>
                        <a:defRPr>
                          <a:solidFill>
                            <a:schemeClr val="bg2"/>
                          </a:solidFill>
                          <a:latin typeface="Arial" charset="0"/>
                          <a:cs typeface="Arial" charset="0"/>
                        </a:defRPr>
                      </a:lvl1pPr>
                      <a:lvl2pPr marL="179388" algn="l" defTabSz="206375">
                        <a:spcAft>
                          <a:spcPct val="20000"/>
                        </a:spcAft>
                        <a:defRPr>
                          <a:solidFill>
                            <a:schemeClr val="bg2"/>
                          </a:solidFill>
                          <a:latin typeface="Arial" charset="0"/>
                          <a:cs typeface="Arial" charset="0"/>
                        </a:defRPr>
                      </a:lvl2pPr>
                      <a:lvl3pPr marL="533400" indent="-174625" algn="l" defTabSz="206375">
                        <a:spcAft>
                          <a:spcPct val="20000"/>
                        </a:spcAft>
                        <a:buFont typeface="Arial" charset="0"/>
                        <a:defRPr>
                          <a:solidFill>
                            <a:schemeClr val="bg2"/>
                          </a:solidFill>
                          <a:latin typeface="Arial" charset="0"/>
                          <a:cs typeface="Arial" charset="0"/>
                        </a:defRPr>
                      </a:lvl3pPr>
                      <a:lvl4pPr marL="1909763" indent="-342900" algn="l" defTabSz="206375">
                        <a:spcAft>
                          <a:spcPct val="20000"/>
                        </a:spcAft>
                        <a:defRPr>
                          <a:solidFill>
                            <a:schemeClr val="bg2"/>
                          </a:solidFill>
                          <a:latin typeface="Arial" charset="0"/>
                          <a:cs typeface="Arial" charset="0"/>
                        </a:defRPr>
                      </a:lvl4pPr>
                      <a:lvl5pPr marL="2432050" indent="-342900" algn="l" defTabSz="206375">
                        <a:spcAft>
                          <a:spcPct val="20000"/>
                        </a:spcAft>
                        <a:buFont typeface="Arial" charset="0"/>
                        <a:defRPr>
                          <a:solidFill>
                            <a:schemeClr val="bg2"/>
                          </a:solidFill>
                          <a:latin typeface="Arial" charset="0"/>
                          <a:cs typeface="Arial" charset="0"/>
                        </a:defRPr>
                      </a:lvl5pPr>
                      <a:lvl6pPr marL="2889250" indent="-342900" defTabSz="206375" fontAlgn="base">
                        <a:spcBef>
                          <a:spcPct val="0"/>
                        </a:spcBef>
                        <a:spcAft>
                          <a:spcPct val="20000"/>
                        </a:spcAft>
                        <a:buFont typeface="Arial" charset="0"/>
                        <a:defRPr>
                          <a:solidFill>
                            <a:schemeClr val="bg2"/>
                          </a:solidFill>
                          <a:latin typeface="Arial" charset="0"/>
                          <a:cs typeface="Arial" charset="0"/>
                        </a:defRPr>
                      </a:lvl6pPr>
                      <a:lvl7pPr marL="3346450" indent="-342900" defTabSz="206375" fontAlgn="base">
                        <a:spcBef>
                          <a:spcPct val="0"/>
                        </a:spcBef>
                        <a:spcAft>
                          <a:spcPct val="20000"/>
                        </a:spcAft>
                        <a:buFont typeface="Arial" charset="0"/>
                        <a:defRPr>
                          <a:solidFill>
                            <a:schemeClr val="bg2"/>
                          </a:solidFill>
                          <a:latin typeface="Arial" charset="0"/>
                          <a:cs typeface="Arial" charset="0"/>
                        </a:defRPr>
                      </a:lvl7pPr>
                      <a:lvl8pPr marL="3803650" indent="-342900" defTabSz="206375" fontAlgn="base">
                        <a:spcBef>
                          <a:spcPct val="0"/>
                        </a:spcBef>
                        <a:spcAft>
                          <a:spcPct val="20000"/>
                        </a:spcAft>
                        <a:buFont typeface="Arial" charset="0"/>
                        <a:defRPr>
                          <a:solidFill>
                            <a:schemeClr val="bg2"/>
                          </a:solidFill>
                          <a:latin typeface="Arial" charset="0"/>
                          <a:cs typeface="Arial" charset="0"/>
                        </a:defRPr>
                      </a:lvl8pPr>
                      <a:lvl9pPr marL="4260850" indent="-342900" defTabSz="20637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206375" rtl="0" eaLnBrk="1" fontAlgn="base" latinLnBrk="0" hangingPunct="1">
                        <a:lnSpc>
                          <a:spcPct val="100000"/>
                        </a:lnSpc>
                        <a:spcBef>
                          <a:spcPct val="20000"/>
                        </a:spcBef>
                        <a:spcAft>
                          <a:spcPct val="20000"/>
                        </a:spcAft>
                        <a:buClrTx/>
                        <a:buSzPct val="90000"/>
                        <a:buFont typeface="Arial" charset="0"/>
                        <a:buNone/>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无</a:t>
                      </a:r>
                    </a:p>
                    <a:p>
                      <a:pPr marL="0" marR="0" lvl="0" indent="0" algn="l" defTabSz="206375" rtl="0" eaLnBrk="1" fontAlgn="base" latinLnBrk="0" hangingPunct="1">
                        <a:lnSpc>
                          <a:spcPct val="100000"/>
                        </a:lnSpc>
                        <a:spcBef>
                          <a:spcPct val="0"/>
                        </a:spcBef>
                        <a:spcAft>
                          <a:spcPct val="20000"/>
                        </a:spcAft>
                        <a:buClrTx/>
                        <a:buSzTx/>
                        <a:buFont typeface="Wingdings" pitchFamily="2" charset="2"/>
                        <a:buNone/>
                        <a:tabLst/>
                      </a:pP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87421">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营业税</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主营业务收入预算</a:t>
                      </a:r>
                    </a:p>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营业税税率</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355600" indent="-87313" algn="l" defTabSz="695325">
                        <a:spcAft>
                          <a:spcPct val="20000"/>
                        </a:spcAft>
                        <a:defRPr>
                          <a:solidFill>
                            <a:schemeClr val="bg2"/>
                          </a:solidFill>
                          <a:latin typeface="Arial" charset="0"/>
                          <a:cs typeface="Arial" charset="0"/>
                        </a:defRPr>
                      </a:lvl2pPr>
                      <a:lvl3pPr marL="812800" indent="-277813" algn="l" defTabSz="695325">
                        <a:spcAft>
                          <a:spcPct val="20000"/>
                        </a:spcAft>
                        <a:buFont typeface="Arial" charset="0"/>
                        <a:defRPr>
                          <a:solidFill>
                            <a:schemeClr val="bg2"/>
                          </a:solidFill>
                          <a:latin typeface="Arial" charset="0"/>
                          <a:cs typeface="Arial" charset="0"/>
                        </a:defRPr>
                      </a:lvl3pPr>
                      <a:lvl4pPr marL="1916113" indent="-342900" algn="l" defTabSz="695325">
                        <a:spcAft>
                          <a:spcPct val="20000"/>
                        </a:spcAft>
                        <a:defRPr>
                          <a:solidFill>
                            <a:schemeClr val="bg2"/>
                          </a:solidFill>
                          <a:latin typeface="Arial" charset="0"/>
                          <a:cs typeface="Arial" charset="0"/>
                        </a:defRPr>
                      </a:lvl4pPr>
                      <a:lvl5pPr marL="2438400" indent="-342900" algn="l" defTabSz="695325">
                        <a:spcAft>
                          <a:spcPct val="20000"/>
                        </a:spcAft>
                        <a:buFont typeface="Arial" charset="0"/>
                        <a:defRPr>
                          <a:solidFill>
                            <a:schemeClr val="bg2"/>
                          </a:solidFill>
                          <a:latin typeface="Arial" charset="0"/>
                          <a:cs typeface="Arial" charset="0"/>
                        </a:defRPr>
                      </a:lvl5pPr>
                      <a:lvl6pPr marL="2895600" indent="-342900" defTabSz="695325" fontAlgn="base">
                        <a:spcBef>
                          <a:spcPct val="0"/>
                        </a:spcBef>
                        <a:spcAft>
                          <a:spcPct val="20000"/>
                        </a:spcAft>
                        <a:buFont typeface="Arial" charset="0"/>
                        <a:defRPr>
                          <a:solidFill>
                            <a:schemeClr val="bg2"/>
                          </a:solidFill>
                          <a:latin typeface="Arial" charset="0"/>
                          <a:cs typeface="Arial" charset="0"/>
                        </a:defRPr>
                      </a:lvl6pPr>
                      <a:lvl7pPr marL="3352800" indent="-342900" defTabSz="695325" fontAlgn="base">
                        <a:spcBef>
                          <a:spcPct val="0"/>
                        </a:spcBef>
                        <a:spcAft>
                          <a:spcPct val="20000"/>
                        </a:spcAft>
                        <a:buFont typeface="Arial" charset="0"/>
                        <a:defRPr>
                          <a:solidFill>
                            <a:schemeClr val="bg2"/>
                          </a:solidFill>
                          <a:latin typeface="Arial" charset="0"/>
                          <a:cs typeface="Arial" charset="0"/>
                        </a:defRPr>
                      </a:lvl7pPr>
                      <a:lvl8pPr marL="3810000" indent="-342900" defTabSz="695325" fontAlgn="base">
                        <a:spcBef>
                          <a:spcPct val="0"/>
                        </a:spcBef>
                        <a:spcAft>
                          <a:spcPct val="20000"/>
                        </a:spcAft>
                        <a:buFont typeface="Arial" charset="0"/>
                        <a:defRPr>
                          <a:solidFill>
                            <a:schemeClr val="bg2"/>
                          </a:solidFill>
                          <a:latin typeface="Arial" charset="0"/>
                          <a:cs typeface="Arial" charset="0"/>
                        </a:defRPr>
                      </a:lvl8pPr>
                      <a:lvl9pPr marL="4267200" indent="-342900"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参考主营业务收入预算</a:t>
                      </a:r>
                    </a:p>
                    <a:p>
                      <a:pPr marL="88900" marR="0" lvl="0" indent="-88900" algn="l" defTabSz="695325" rtl="0" eaLnBrk="1" fontAlgn="base" latinLnBrk="0" hangingPunct="1">
                        <a:lnSpc>
                          <a:spcPct val="100000"/>
                        </a:lnSpc>
                        <a:spcBef>
                          <a:spcPct val="20000"/>
                        </a:spcBef>
                        <a:spcAft>
                          <a:spcPct val="20000"/>
                        </a:spcAft>
                        <a:buClrTx/>
                        <a:buSzPct val="90000"/>
                        <a:buFont typeface="Arial" charset="0"/>
                        <a:buNone/>
                        <a:tabLst/>
                      </a:pP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206375">
                        <a:spcBef>
                          <a:spcPct val="20000"/>
                        </a:spcBef>
                        <a:spcAft>
                          <a:spcPct val="20000"/>
                        </a:spcAft>
                        <a:buFont typeface="Arial" charset="0"/>
                        <a:defRPr>
                          <a:solidFill>
                            <a:schemeClr val="bg2"/>
                          </a:solidFill>
                          <a:latin typeface="Arial" charset="0"/>
                          <a:cs typeface="Arial" charset="0"/>
                        </a:defRPr>
                      </a:lvl1pPr>
                      <a:lvl2pPr marL="179388" algn="l" defTabSz="206375">
                        <a:spcAft>
                          <a:spcPct val="20000"/>
                        </a:spcAft>
                        <a:defRPr>
                          <a:solidFill>
                            <a:schemeClr val="bg2"/>
                          </a:solidFill>
                          <a:latin typeface="Arial" charset="0"/>
                          <a:cs typeface="Arial" charset="0"/>
                        </a:defRPr>
                      </a:lvl2pPr>
                      <a:lvl3pPr marL="533400" indent="-174625" algn="l" defTabSz="206375">
                        <a:spcAft>
                          <a:spcPct val="20000"/>
                        </a:spcAft>
                        <a:buFont typeface="Arial" charset="0"/>
                        <a:defRPr>
                          <a:solidFill>
                            <a:schemeClr val="bg2"/>
                          </a:solidFill>
                          <a:latin typeface="Arial" charset="0"/>
                          <a:cs typeface="Arial" charset="0"/>
                        </a:defRPr>
                      </a:lvl3pPr>
                      <a:lvl4pPr marL="1909763" indent="-342900" algn="l" defTabSz="206375">
                        <a:spcAft>
                          <a:spcPct val="20000"/>
                        </a:spcAft>
                        <a:defRPr>
                          <a:solidFill>
                            <a:schemeClr val="bg2"/>
                          </a:solidFill>
                          <a:latin typeface="Arial" charset="0"/>
                          <a:cs typeface="Arial" charset="0"/>
                        </a:defRPr>
                      </a:lvl4pPr>
                      <a:lvl5pPr marL="2432050" indent="-342900" algn="l" defTabSz="206375">
                        <a:spcAft>
                          <a:spcPct val="20000"/>
                        </a:spcAft>
                        <a:buFont typeface="Arial" charset="0"/>
                        <a:defRPr>
                          <a:solidFill>
                            <a:schemeClr val="bg2"/>
                          </a:solidFill>
                          <a:latin typeface="Arial" charset="0"/>
                          <a:cs typeface="Arial" charset="0"/>
                        </a:defRPr>
                      </a:lvl5pPr>
                      <a:lvl6pPr marL="2889250" indent="-342900" defTabSz="206375" fontAlgn="base">
                        <a:spcBef>
                          <a:spcPct val="0"/>
                        </a:spcBef>
                        <a:spcAft>
                          <a:spcPct val="20000"/>
                        </a:spcAft>
                        <a:buFont typeface="Arial" charset="0"/>
                        <a:defRPr>
                          <a:solidFill>
                            <a:schemeClr val="bg2"/>
                          </a:solidFill>
                          <a:latin typeface="Arial" charset="0"/>
                          <a:cs typeface="Arial" charset="0"/>
                        </a:defRPr>
                      </a:lvl6pPr>
                      <a:lvl7pPr marL="3346450" indent="-342900" defTabSz="206375" fontAlgn="base">
                        <a:spcBef>
                          <a:spcPct val="0"/>
                        </a:spcBef>
                        <a:spcAft>
                          <a:spcPct val="20000"/>
                        </a:spcAft>
                        <a:buFont typeface="Arial" charset="0"/>
                        <a:defRPr>
                          <a:solidFill>
                            <a:schemeClr val="bg2"/>
                          </a:solidFill>
                          <a:latin typeface="Arial" charset="0"/>
                          <a:cs typeface="Arial" charset="0"/>
                        </a:defRPr>
                      </a:lvl7pPr>
                      <a:lvl8pPr marL="3803650" indent="-342900" defTabSz="206375" fontAlgn="base">
                        <a:spcBef>
                          <a:spcPct val="0"/>
                        </a:spcBef>
                        <a:spcAft>
                          <a:spcPct val="20000"/>
                        </a:spcAft>
                        <a:buFont typeface="Arial" charset="0"/>
                        <a:defRPr>
                          <a:solidFill>
                            <a:schemeClr val="bg2"/>
                          </a:solidFill>
                          <a:latin typeface="Arial" charset="0"/>
                          <a:cs typeface="Arial" charset="0"/>
                        </a:defRPr>
                      </a:lvl8pPr>
                      <a:lvl9pPr marL="4260850" indent="-342900" defTabSz="20637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206375" rtl="0" eaLnBrk="1" fontAlgn="base" latinLnBrk="0" hangingPunct="1">
                        <a:lnSpc>
                          <a:spcPct val="100000"/>
                        </a:lnSpc>
                        <a:spcBef>
                          <a:spcPct val="0"/>
                        </a:spcBef>
                        <a:spcAft>
                          <a:spcPct val="20000"/>
                        </a:spcAft>
                        <a:buClrTx/>
                        <a:buSzTx/>
                        <a:buFont typeface="Wingdings" pitchFamily="2" charset="2"/>
                        <a:buNone/>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无</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1418" name="Rectangle 42"/>
          <p:cNvSpPr>
            <a:spLocks noChangeArrowheads="1"/>
          </p:cNvSpPr>
          <p:nvPr/>
        </p:nvSpPr>
        <p:spPr bwMode="auto">
          <a:xfrm>
            <a:off x="531813" y="1190625"/>
            <a:ext cx="83058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en-US" altLang="zh-CN" sz="1800">
                <a:solidFill>
                  <a:schemeClr val="tx1"/>
                </a:solidFill>
                <a:ea typeface="宋体" pitchFamily="2" charset="-122"/>
              </a:rPr>
              <a:t>2. </a:t>
            </a:r>
            <a:r>
              <a:rPr kumimoji="1" lang="zh-CN" altLang="en-US" sz="1800">
                <a:solidFill>
                  <a:schemeClr val="tx1"/>
                </a:solidFill>
                <a:ea typeface="宋体" pitchFamily="2" charset="-122"/>
              </a:rPr>
              <a:t>变动费用</a:t>
            </a:r>
            <a:endParaRPr kumimoji="1" lang="en-US" altLang="zh-CN" sz="1800">
              <a:solidFill>
                <a:schemeClr val="tx1"/>
              </a:solidFill>
              <a:ea typeface="宋体" pitchFamily="2" charset="-122"/>
            </a:endParaRPr>
          </a:p>
        </p:txBody>
      </p:sp>
      <p:sp>
        <p:nvSpPr>
          <p:cNvPr id="101419" name="Rectangle 43"/>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3417330E-E8D8-4D6C-AE2A-497739FD4DD7}" type="slidenum">
              <a:rPr lang="en-GB" altLang="zh-CN" sz="1100" b="0">
                <a:solidFill>
                  <a:schemeClr val="bg2"/>
                </a:solidFill>
                <a:ea typeface="宋体" pitchFamily="2" charset="-122"/>
              </a:rPr>
              <a:pPr algn="r" eaLnBrk="1" hangingPunct="1">
                <a:buSzTx/>
              </a:pPr>
              <a:t>88</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2400">
                <a:solidFill>
                  <a:schemeClr val="tx1"/>
                </a:solidFill>
                <a:ea typeface="宋体" pitchFamily="2" charset="-122"/>
              </a:rPr>
              <a:t>5.4 </a:t>
            </a:r>
            <a:r>
              <a:rPr lang="zh-CN" altLang="en-GB" sz="2400">
                <a:solidFill>
                  <a:schemeClr val="tx1"/>
                </a:solidFill>
                <a:ea typeface="宋体" pitchFamily="2" charset="-122"/>
              </a:rPr>
              <a:t>财务预算的编制 （续）</a:t>
            </a:r>
            <a:r>
              <a:rPr lang="en-GB" altLang="zh-CN" sz="2400">
                <a:solidFill>
                  <a:schemeClr val="tx1"/>
                </a:solidFill>
                <a:ea typeface="宋体" pitchFamily="2" charset="-122"/>
              </a:rPr>
              <a:t>– </a:t>
            </a:r>
            <a:r>
              <a:rPr lang="zh-CN" altLang="en-GB" sz="2400">
                <a:solidFill>
                  <a:schemeClr val="tx1"/>
                </a:solidFill>
                <a:ea typeface="宋体" pitchFamily="2" charset="-122"/>
              </a:rPr>
              <a:t>利润预算表</a:t>
            </a:r>
          </a:p>
        </p:txBody>
      </p:sp>
      <p:sp>
        <p:nvSpPr>
          <p:cNvPr id="102403" name="Line 3"/>
          <p:cNvSpPr>
            <a:spLocks noChangeShapeType="1"/>
          </p:cNvSpPr>
          <p:nvPr/>
        </p:nvSpPr>
        <p:spPr bwMode="blackWhite">
          <a:xfrm>
            <a:off x="0" y="6096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02404" name="Rectangle 4"/>
          <p:cNvSpPr>
            <a:spLocks noChangeArrowheads="1"/>
          </p:cNvSpPr>
          <p:nvPr/>
        </p:nvSpPr>
        <p:spPr bwMode="auto">
          <a:xfrm>
            <a:off x="292100" y="803275"/>
            <a:ext cx="83058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sz="1800">
                <a:solidFill>
                  <a:schemeClr val="tx1"/>
                </a:solidFill>
                <a:ea typeface="宋体" pitchFamily="2" charset="-122"/>
              </a:rPr>
              <a:t>三、销售费用、管理费用</a:t>
            </a:r>
            <a:endParaRPr kumimoji="1" lang="en-US" altLang="zh-CN" sz="1800">
              <a:solidFill>
                <a:schemeClr val="tx1"/>
              </a:solidFill>
              <a:ea typeface="宋体" pitchFamily="2" charset="-122"/>
            </a:endParaRPr>
          </a:p>
        </p:txBody>
      </p:sp>
      <p:graphicFrame>
        <p:nvGraphicFramePr>
          <p:cNvPr id="1657861" name="Group 5"/>
          <p:cNvGraphicFramePr>
            <a:graphicFrameLocks noGrp="1"/>
          </p:cNvGraphicFramePr>
          <p:nvPr/>
        </p:nvGraphicFramePr>
        <p:xfrm>
          <a:off x="531813" y="1384300"/>
          <a:ext cx="8066087" cy="3744913"/>
        </p:xfrm>
        <a:graphic>
          <a:graphicData uri="http://schemas.openxmlformats.org/drawingml/2006/table">
            <a:tbl>
              <a:tblPr/>
              <a:tblGrid>
                <a:gridCol w="1062037"/>
                <a:gridCol w="2455863"/>
                <a:gridCol w="2290762"/>
                <a:gridCol w="2257425"/>
              </a:tblGrid>
              <a:tr h="241300">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需考虑的主要参数</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数据来源</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spcAft>
                          <a:spcPct val="20000"/>
                        </a:spcAft>
                        <a:buFont typeface="Arial" charset="0"/>
                        <a:defRPr>
                          <a:solidFill>
                            <a:schemeClr val="bg2"/>
                          </a:solidFill>
                          <a:latin typeface="Arial" charset="0"/>
                          <a:cs typeface="Arial" charset="0"/>
                        </a:defRPr>
                      </a:lvl1pPr>
                      <a:lvl2pPr marL="344488" indent="112713" algn="l">
                        <a:spcAft>
                          <a:spcPct val="20000"/>
                        </a:spcAft>
                        <a:defRPr>
                          <a:solidFill>
                            <a:schemeClr val="bg2"/>
                          </a:solidFill>
                          <a:latin typeface="Arial" charset="0"/>
                          <a:cs typeface="Arial" charset="0"/>
                        </a:defRPr>
                      </a:lvl2pPr>
                      <a:lvl3pPr marL="703263" indent="211138" algn="l">
                        <a:spcAft>
                          <a:spcPct val="20000"/>
                        </a:spcAft>
                        <a:buFont typeface="Arial" charset="0"/>
                        <a:defRPr>
                          <a:solidFill>
                            <a:schemeClr val="bg2"/>
                          </a:solidFill>
                          <a:latin typeface="Arial" charset="0"/>
                          <a:cs typeface="Arial" charset="0"/>
                        </a:defRPr>
                      </a:lvl3pPr>
                      <a:lvl4pPr marL="1068388" indent="303213" algn="l">
                        <a:spcAft>
                          <a:spcPct val="20000"/>
                        </a:spcAft>
                        <a:defRPr>
                          <a:solidFill>
                            <a:schemeClr val="bg2"/>
                          </a:solidFill>
                          <a:latin typeface="Arial" charset="0"/>
                          <a:cs typeface="Arial" charset="0"/>
                        </a:defRPr>
                      </a:lvl4pPr>
                      <a:lvl5pPr marL="1420813" indent="407988" algn="l">
                        <a:spcAft>
                          <a:spcPct val="20000"/>
                        </a:spcAft>
                        <a:buFont typeface="Arial" charset="0"/>
                        <a:defRPr>
                          <a:solidFill>
                            <a:schemeClr val="bg2"/>
                          </a:solidFill>
                          <a:latin typeface="Arial" charset="0"/>
                          <a:cs typeface="Arial" charset="0"/>
                        </a:defRPr>
                      </a:lvl5pPr>
                      <a:lvl6pPr marL="1878013" indent="407988" fontAlgn="base">
                        <a:spcBef>
                          <a:spcPct val="0"/>
                        </a:spcBef>
                        <a:spcAft>
                          <a:spcPct val="20000"/>
                        </a:spcAft>
                        <a:buFont typeface="Arial" charset="0"/>
                        <a:defRPr>
                          <a:solidFill>
                            <a:schemeClr val="bg2"/>
                          </a:solidFill>
                          <a:latin typeface="Arial" charset="0"/>
                          <a:cs typeface="Arial" charset="0"/>
                        </a:defRPr>
                      </a:lvl6pPr>
                      <a:lvl7pPr marL="2335213" indent="407988" fontAlgn="base">
                        <a:spcBef>
                          <a:spcPct val="0"/>
                        </a:spcBef>
                        <a:spcAft>
                          <a:spcPct val="20000"/>
                        </a:spcAft>
                        <a:buFont typeface="Arial" charset="0"/>
                        <a:defRPr>
                          <a:solidFill>
                            <a:schemeClr val="bg2"/>
                          </a:solidFill>
                          <a:latin typeface="Arial" charset="0"/>
                          <a:cs typeface="Arial" charset="0"/>
                        </a:defRPr>
                      </a:lvl7pPr>
                      <a:lvl8pPr marL="2792413" indent="407988" fontAlgn="base">
                        <a:spcBef>
                          <a:spcPct val="0"/>
                        </a:spcBef>
                        <a:spcAft>
                          <a:spcPct val="20000"/>
                        </a:spcAft>
                        <a:buFont typeface="Arial" charset="0"/>
                        <a:defRPr>
                          <a:solidFill>
                            <a:schemeClr val="bg2"/>
                          </a:solidFill>
                          <a:latin typeface="Arial" charset="0"/>
                          <a:cs typeface="Arial" charset="0"/>
                        </a:defRPr>
                      </a:lvl8pPr>
                      <a:lvl9pPr marL="3249613" indent="407988" fontAlgn="base">
                        <a:spcBef>
                          <a:spcPct val="0"/>
                        </a:spcBef>
                        <a:spcAft>
                          <a:spcPct val="20000"/>
                        </a:spcAft>
                        <a:buFont typeface="Arial" charset="0"/>
                        <a:defRPr>
                          <a:solidFill>
                            <a:schemeClr val="bg2"/>
                          </a:solidFill>
                          <a:latin typeface="Arial" charset="0"/>
                          <a:cs typeface="Arial"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需考虑的其他因素</a:t>
                      </a:r>
                      <a:endParaRPr kumimoji="0"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1825">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工资及福利</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人数</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绩效</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考核及评估结果</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上年度集团工资文件</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津贴费率</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784225" indent="-342900" algn="l">
                        <a:spcAft>
                          <a:spcPct val="20000"/>
                        </a:spcAft>
                        <a:defRPr>
                          <a:solidFill>
                            <a:schemeClr val="bg2"/>
                          </a:solidFill>
                          <a:latin typeface="Arial" charset="0"/>
                          <a:cs typeface="Arial" charset="0"/>
                        </a:defRPr>
                      </a:lvl2pPr>
                      <a:lvl3pPr marL="1306513" indent="-342900" algn="l">
                        <a:spcAft>
                          <a:spcPct val="20000"/>
                        </a:spcAft>
                        <a:buFont typeface="Arial" charset="0"/>
                        <a:defRPr>
                          <a:solidFill>
                            <a:schemeClr val="bg2"/>
                          </a:solidFill>
                          <a:latin typeface="Arial" charset="0"/>
                          <a:cs typeface="Arial" charset="0"/>
                        </a:defRPr>
                      </a:lvl3pPr>
                      <a:lvl4pPr marL="1828800" indent="-342900" algn="l">
                        <a:spcAft>
                          <a:spcPct val="20000"/>
                        </a:spcAft>
                        <a:defRPr>
                          <a:solidFill>
                            <a:schemeClr val="bg2"/>
                          </a:solidFill>
                          <a:latin typeface="Arial" charset="0"/>
                          <a:cs typeface="Arial" charset="0"/>
                        </a:defRPr>
                      </a:lvl4pPr>
                      <a:lvl5pPr marL="2351088" indent="-342900" algn="l">
                        <a:spcAft>
                          <a:spcPct val="20000"/>
                        </a:spcAft>
                        <a:buFont typeface="Arial" charset="0"/>
                        <a:defRPr>
                          <a:solidFill>
                            <a:schemeClr val="bg2"/>
                          </a:solidFill>
                          <a:latin typeface="Arial" charset="0"/>
                          <a:cs typeface="Arial" charset="0"/>
                        </a:defRPr>
                      </a:lvl5pPr>
                      <a:lvl6pPr marL="2808288" indent="-342900" fontAlgn="base">
                        <a:spcBef>
                          <a:spcPct val="0"/>
                        </a:spcBef>
                        <a:spcAft>
                          <a:spcPct val="20000"/>
                        </a:spcAft>
                        <a:buFont typeface="Arial" charset="0"/>
                        <a:defRPr>
                          <a:solidFill>
                            <a:schemeClr val="bg2"/>
                          </a:solidFill>
                          <a:latin typeface="Arial" charset="0"/>
                          <a:cs typeface="Arial" charset="0"/>
                        </a:defRPr>
                      </a:lvl6pPr>
                      <a:lvl7pPr marL="3265488" indent="-342900" fontAlgn="base">
                        <a:spcBef>
                          <a:spcPct val="0"/>
                        </a:spcBef>
                        <a:spcAft>
                          <a:spcPct val="20000"/>
                        </a:spcAft>
                        <a:buFont typeface="Arial" charset="0"/>
                        <a:defRPr>
                          <a:solidFill>
                            <a:schemeClr val="bg2"/>
                          </a:solidFill>
                          <a:latin typeface="Arial" charset="0"/>
                          <a:cs typeface="Arial" charset="0"/>
                        </a:defRPr>
                      </a:lvl7pPr>
                      <a:lvl8pPr marL="3722688" indent="-342900" fontAlgn="base">
                        <a:spcBef>
                          <a:spcPct val="0"/>
                        </a:spcBef>
                        <a:spcAft>
                          <a:spcPct val="20000"/>
                        </a:spcAft>
                        <a:buFont typeface="Arial" charset="0"/>
                        <a:defRPr>
                          <a:solidFill>
                            <a:schemeClr val="bg2"/>
                          </a:solidFill>
                          <a:latin typeface="Arial" charset="0"/>
                          <a:cs typeface="Arial" charset="0"/>
                        </a:defRPr>
                      </a:lvl8pPr>
                      <a:lvl9pPr marL="4179888"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年度绩效工资预算</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新入职、退休、内退及离退人员</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3713">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折旧费用</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固定资产原值及已使用年限</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使用年限、残值率</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885825" indent="-342900" algn="l">
                        <a:spcAft>
                          <a:spcPct val="20000"/>
                        </a:spcAft>
                        <a:defRPr>
                          <a:solidFill>
                            <a:schemeClr val="bg2"/>
                          </a:solidFill>
                          <a:latin typeface="Arial" charset="0"/>
                          <a:cs typeface="Arial" charset="0"/>
                        </a:defRPr>
                      </a:lvl2pPr>
                      <a:lvl3pPr marL="1408113" indent="-342900" algn="l">
                        <a:spcAft>
                          <a:spcPct val="20000"/>
                        </a:spcAft>
                        <a:buFont typeface="Arial" charset="0"/>
                        <a:defRPr>
                          <a:solidFill>
                            <a:schemeClr val="bg2"/>
                          </a:solidFill>
                          <a:latin typeface="Arial" charset="0"/>
                          <a:cs typeface="Arial" charset="0"/>
                        </a:defRPr>
                      </a:lvl3pPr>
                      <a:lvl4pPr marL="1930400" indent="-342900" algn="l">
                        <a:spcAft>
                          <a:spcPct val="20000"/>
                        </a:spcAft>
                        <a:defRPr>
                          <a:solidFill>
                            <a:schemeClr val="bg2"/>
                          </a:solidFill>
                          <a:latin typeface="Arial" charset="0"/>
                          <a:cs typeface="Arial" charset="0"/>
                        </a:defRPr>
                      </a:lvl4pPr>
                      <a:lvl5pPr marL="2452688" indent="-342900" algn="l">
                        <a:spcAft>
                          <a:spcPct val="20000"/>
                        </a:spcAft>
                        <a:buFont typeface="Arial" charset="0"/>
                        <a:defRPr>
                          <a:solidFill>
                            <a:schemeClr val="bg2"/>
                          </a:solidFill>
                          <a:latin typeface="Arial" charset="0"/>
                          <a:cs typeface="Arial" charset="0"/>
                        </a:defRPr>
                      </a:lvl5pPr>
                      <a:lvl6pPr marL="2909888" indent="-342900" fontAlgn="base">
                        <a:spcBef>
                          <a:spcPct val="0"/>
                        </a:spcBef>
                        <a:spcAft>
                          <a:spcPct val="20000"/>
                        </a:spcAft>
                        <a:buFont typeface="Arial" charset="0"/>
                        <a:defRPr>
                          <a:solidFill>
                            <a:schemeClr val="bg2"/>
                          </a:solidFill>
                          <a:latin typeface="Arial" charset="0"/>
                          <a:cs typeface="Arial" charset="0"/>
                        </a:defRPr>
                      </a:lvl6pPr>
                      <a:lvl7pPr marL="3367088" indent="-342900" fontAlgn="base">
                        <a:spcBef>
                          <a:spcPct val="0"/>
                        </a:spcBef>
                        <a:spcAft>
                          <a:spcPct val="20000"/>
                        </a:spcAft>
                        <a:buFont typeface="Arial" charset="0"/>
                        <a:defRPr>
                          <a:solidFill>
                            <a:schemeClr val="bg2"/>
                          </a:solidFill>
                          <a:latin typeface="Arial" charset="0"/>
                          <a:cs typeface="Arial" charset="0"/>
                        </a:defRPr>
                      </a:lvl7pPr>
                      <a:lvl8pPr marL="3824288" indent="-342900" fontAlgn="base">
                        <a:spcBef>
                          <a:spcPct val="0"/>
                        </a:spcBef>
                        <a:spcAft>
                          <a:spcPct val="20000"/>
                        </a:spcAft>
                        <a:buFont typeface="Arial" charset="0"/>
                        <a:defRPr>
                          <a:solidFill>
                            <a:schemeClr val="bg2"/>
                          </a:solidFill>
                          <a:latin typeface="Arial" charset="0"/>
                          <a:cs typeface="Arial" charset="0"/>
                        </a:defRPr>
                      </a:lvl8pPr>
                      <a:lvl9pPr marL="4281488"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固定资产记录</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集团折旧政策</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GB" sz="1600" b="0" i="0" u="none" strike="noStrike" cap="none" normalizeH="0" baseline="0" smtClean="0">
                          <a:ln>
                            <a:noFill/>
                          </a:ln>
                          <a:solidFill>
                            <a:schemeClr val="tx1"/>
                          </a:solidFill>
                          <a:effectLst/>
                          <a:latin typeface="Arial" charset="0"/>
                          <a:ea typeface="宋体" pitchFamily="2" charset="-122"/>
                          <a:cs typeface="Arial" charset="0"/>
                        </a:rPr>
                        <a:t>新购入固定资产及拟报废或出售的固定资产</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4513">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房租</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日租金</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使用面积</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355600" indent="-87313" algn="l">
                        <a:spcAft>
                          <a:spcPct val="20000"/>
                        </a:spcAft>
                        <a:defRPr>
                          <a:solidFill>
                            <a:schemeClr val="bg2"/>
                          </a:solidFill>
                          <a:latin typeface="Arial" charset="0"/>
                          <a:cs typeface="Arial" charset="0"/>
                        </a:defRPr>
                      </a:lvl2pPr>
                      <a:lvl3pPr marL="812800" indent="-277813" algn="l">
                        <a:spcAft>
                          <a:spcPct val="20000"/>
                        </a:spcAft>
                        <a:buFont typeface="Arial" charset="0"/>
                        <a:defRPr>
                          <a:solidFill>
                            <a:schemeClr val="bg2"/>
                          </a:solidFill>
                          <a:latin typeface="Arial" charset="0"/>
                          <a:cs typeface="Arial" charset="0"/>
                        </a:defRPr>
                      </a:lvl3pPr>
                      <a:lvl4pPr marL="1916113" indent="-342900" algn="l">
                        <a:spcAft>
                          <a:spcPct val="20000"/>
                        </a:spcAft>
                        <a:defRPr>
                          <a:solidFill>
                            <a:schemeClr val="bg2"/>
                          </a:solidFill>
                          <a:latin typeface="Arial" charset="0"/>
                          <a:cs typeface="Arial" charset="0"/>
                        </a:defRPr>
                      </a:lvl4pPr>
                      <a:lvl5pPr marL="2438400" indent="-342900" algn="l">
                        <a:spcAft>
                          <a:spcPct val="20000"/>
                        </a:spcAft>
                        <a:buFont typeface="Arial" charset="0"/>
                        <a:defRPr>
                          <a:solidFill>
                            <a:schemeClr val="bg2"/>
                          </a:solidFill>
                          <a:latin typeface="Arial" charset="0"/>
                          <a:cs typeface="Arial" charset="0"/>
                        </a:defRPr>
                      </a:lvl5pPr>
                      <a:lvl6pPr marL="2895600" indent="-342900" fontAlgn="base">
                        <a:spcBef>
                          <a:spcPct val="0"/>
                        </a:spcBef>
                        <a:spcAft>
                          <a:spcPct val="20000"/>
                        </a:spcAft>
                        <a:buFont typeface="Arial" charset="0"/>
                        <a:defRPr>
                          <a:solidFill>
                            <a:schemeClr val="bg2"/>
                          </a:solidFill>
                          <a:latin typeface="Arial" charset="0"/>
                          <a:cs typeface="Arial" charset="0"/>
                        </a:defRPr>
                      </a:lvl6pPr>
                      <a:lvl7pPr marL="3352800" indent="-342900" fontAlgn="base">
                        <a:spcBef>
                          <a:spcPct val="0"/>
                        </a:spcBef>
                        <a:spcAft>
                          <a:spcPct val="20000"/>
                        </a:spcAft>
                        <a:buFont typeface="Arial" charset="0"/>
                        <a:defRPr>
                          <a:solidFill>
                            <a:schemeClr val="bg2"/>
                          </a:solidFill>
                          <a:latin typeface="Arial" charset="0"/>
                          <a:cs typeface="Arial" charset="0"/>
                        </a:defRPr>
                      </a:lvl7pPr>
                      <a:lvl8pPr marL="3810000" indent="-342900" fontAlgn="base">
                        <a:spcBef>
                          <a:spcPct val="0"/>
                        </a:spcBef>
                        <a:spcAft>
                          <a:spcPct val="20000"/>
                        </a:spcAft>
                        <a:buFont typeface="Arial" charset="0"/>
                        <a:defRPr>
                          <a:solidFill>
                            <a:schemeClr val="bg2"/>
                          </a:solidFill>
                          <a:latin typeface="Arial" charset="0"/>
                          <a:cs typeface="Arial" charset="0"/>
                        </a:defRPr>
                      </a:lvl8pPr>
                      <a:lvl9pPr marL="4267200"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房屋租赁合同</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206375">
                        <a:spcBef>
                          <a:spcPct val="20000"/>
                        </a:spcBef>
                        <a:spcAft>
                          <a:spcPct val="20000"/>
                        </a:spcAft>
                        <a:buFont typeface="Arial" charset="0"/>
                        <a:defRPr>
                          <a:solidFill>
                            <a:schemeClr val="bg2"/>
                          </a:solidFill>
                          <a:latin typeface="Arial" charset="0"/>
                          <a:cs typeface="Arial" charset="0"/>
                        </a:defRPr>
                      </a:lvl1pPr>
                      <a:lvl2pPr marL="268288" algn="l" defTabSz="206375">
                        <a:spcAft>
                          <a:spcPct val="20000"/>
                        </a:spcAft>
                        <a:defRPr>
                          <a:solidFill>
                            <a:schemeClr val="bg2"/>
                          </a:solidFill>
                          <a:latin typeface="Arial" charset="0"/>
                          <a:cs typeface="Arial" charset="0"/>
                        </a:defRPr>
                      </a:lvl2pPr>
                      <a:lvl3pPr marL="622300" indent="-174625" algn="l" defTabSz="206375">
                        <a:spcAft>
                          <a:spcPct val="20000"/>
                        </a:spcAft>
                        <a:buFont typeface="Arial" charset="0"/>
                        <a:defRPr>
                          <a:solidFill>
                            <a:schemeClr val="bg2"/>
                          </a:solidFill>
                          <a:latin typeface="Arial" charset="0"/>
                          <a:cs typeface="Arial" charset="0"/>
                        </a:defRPr>
                      </a:lvl3pPr>
                      <a:lvl4pPr marL="1909763" indent="-342900" algn="l" defTabSz="206375">
                        <a:spcAft>
                          <a:spcPct val="20000"/>
                        </a:spcAft>
                        <a:defRPr>
                          <a:solidFill>
                            <a:schemeClr val="bg2"/>
                          </a:solidFill>
                          <a:latin typeface="Arial" charset="0"/>
                          <a:cs typeface="Arial" charset="0"/>
                        </a:defRPr>
                      </a:lvl4pPr>
                      <a:lvl5pPr marL="2432050" indent="-342900" algn="l" defTabSz="206375">
                        <a:spcAft>
                          <a:spcPct val="20000"/>
                        </a:spcAft>
                        <a:buFont typeface="Arial" charset="0"/>
                        <a:defRPr>
                          <a:solidFill>
                            <a:schemeClr val="bg2"/>
                          </a:solidFill>
                          <a:latin typeface="Arial" charset="0"/>
                          <a:cs typeface="Arial" charset="0"/>
                        </a:defRPr>
                      </a:lvl5pPr>
                      <a:lvl6pPr marL="2889250" indent="-342900" defTabSz="206375" fontAlgn="base">
                        <a:spcBef>
                          <a:spcPct val="0"/>
                        </a:spcBef>
                        <a:spcAft>
                          <a:spcPct val="20000"/>
                        </a:spcAft>
                        <a:buFont typeface="Arial" charset="0"/>
                        <a:defRPr>
                          <a:solidFill>
                            <a:schemeClr val="bg2"/>
                          </a:solidFill>
                          <a:latin typeface="Arial" charset="0"/>
                          <a:cs typeface="Arial" charset="0"/>
                        </a:defRPr>
                      </a:lvl6pPr>
                      <a:lvl7pPr marL="3346450" indent="-342900" defTabSz="206375" fontAlgn="base">
                        <a:spcBef>
                          <a:spcPct val="0"/>
                        </a:spcBef>
                        <a:spcAft>
                          <a:spcPct val="20000"/>
                        </a:spcAft>
                        <a:buFont typeface="Arial" charset="0"/>
                        <a:defRPr>
                          <a:solidFill>
                            <a:schemeClr val="bg2"/>
                          </a:solidFill>
                          <a:latin typeface="Arial" charset="0"/>
                          <a:cs typeface="Arial" charset="0"/>
                        </a:defRPr>
                      </a:lvl7pPr>
                      <a:lvl8pPr marL="3803650" indent="-342900" defTabSz="206375" fontAlgn="base">
                        <a:spcBef>
                          <a:spcPct val="0"/>
                        </a:spcBef>
                        <a:spcAft>
                          <a:spcPct val="20000"/>
                        </a:spcAft>
                        <a:buFont typeface="Arial" charset="0"/>
                        <a:defRPr>
                          <a:solidFill>
                            <a:schemeClr val="bg2"/>
                          </a:solidFill>
                          <a:latin typeface="Arial" charset="0"/>
                          <a:cs typeface="Arial" charset="0"/>
                        </a:defRPr>
                      </a:lvl8pPr>
                      <a:lvl9pPr marL="4260850" indent="-342900" defTabSz="20637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206375"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新租或退租的房屋</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5825">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招待费</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办公费</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交通费</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电话费</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业务规模</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上年同期实际发生费用</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p>
                      <a:pPr marL="88900" marR="0" lvl="0" indent="-88900" algn="l" defTabSz="914400" rtl="0" eaLnBrk="1" fontAlgn="base" latinLnBrk="0" hangingPunct="1">
                        <a:lnSpc>
                          <a:spcPct val="100000"/>
                        </a:lnSpc>
                        <a:spcBef>
                          <a:spcPct val="0"/>
                        </a:spcBef>
                        <a:spcAft>
                          <a:spcPct val="0"/>
                        </a:spcAft>
                        <a:buClrTx/>
                        <a:buSzTx/>
                        <a:buFontTx/>
                        <a:buNone/>
                        <a:tabLst/>
                      </a:pPr>
                      <a:endPar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355600" indent="-87313" algn="l">
                        <a:spcAft>
                          <a:spcPct val="20000"/>
                        </a:spcAft>
                        <a:defRPr>
                          <a:solidFill>
                            <a:schemeClr val="bg2"/>
                          </a:solidFill>
                          <a:latin typeface="Arial" charset="0"/>
                          <a:cs typeface="Arial" charset="0"/>
                        </a:defRPr>
                      </a:lvl2pPr>
                      <a:lvl3pPr marL="812800" indent="-277813" algn="l">
                        <a:spcAft>
                          <a:spcPct val="20000"/>
                        </a:spcAft>
                        <a:buFont typeface="Arial" charset="0"/>
                        <a:defRPr>
                          <a:solidFill>
                            <a:schemeClr val="bg2"/>
                          </a:solidFill>
                          <a:latin typeface="Arial" charset="0"/>
                          <a:cs typeface="Arial" charset="0"/>
                        </a:defRPr>
                      </a:lvl3pPr>
                      <a:lvl4pPr marL="1916113" indent="-342900" algn="l">
                        <a:spcAft>
                          <a:spcPct val="20000"/>
                        </a:spcAft>
                        <a:defRPr>
                          <a:solidFill>
                            <a:schemeClr val="bg2"/>
                          </a:solidFill>
                          <a:latin typeface="Arial" charset="0"/>
                          <a:cs typeface="Arial" charset="0"/>
                        </a:defRPr>
                      </a:lvl4pPr>
                      <a:lvl5pPr marL="2438400" indent="-342900" algn="l">
                        <a:spcAft>
                          <a:spcPct val="20000"/>
                        </a:spcAft>
                        <a:buFont typeface="Arial" charset="0"/>
                        <a:defRPr>
                          <a:solidFill>
                            <a:schemeClr val="bg2"/>
                          </a:solidFill>
                          <a:latin typeface="Arial" charset="0"/>
                          <a:cs typeface="Arial" charset="0"/>
                        </a:defRPr>
                      </a:lvl5pPr>
                      <a:lvl6pPr marL="2895600" indent="-342900" fontAlgn="base">
                        <a:spcBef>
                          <a:spcPct val="0"/>
                        </a:spcBef>
                        <a:spcAft>
                          <a:spcPct val="20000"/>
                        </a:spcAft>
                        <a:buFont typeface="Arial" charset="0"/>
                        <a:defRPr>
                          <a:solidFill>
                            <a:schemeClr val="bg2"/>
                          </a:solidFill>
                          <a:latin typeface="Arial" charset="0"/>
                          <a:cs typeface="Arial" charset="0"/>
                        </a:defRPr>
                      </a:lvl6pPr>
                      <a:lvl7pPr marL="3352800" indent="-342900" fontAlgn="base">
                        <a:spcBef>
                          <a:spcPct val="0"/>
                        </a:spcBef>
                        <a:spcAft>
                          <a:spcPct val="20000"/>
                        </a:spcAft>
                        <a:buFont typeface="Arial" charset="0"/>
                        <a:defRPr>
                          <a:solidFill>
                            <a:schemeClr val="bg2"/>
                          </a:solidFill>
                          <a:latin typeface="Arial" charset="0"/>
                          <a:cs typeface="Arial" charset="0"/>
                        </a:defRPr>
                      </a:lvl7pPr>
                      <a:lvl8pPr marL="3810000" indent="-342900" fontAlgn="base">
                        <a:spcBef>
                          <a:spcPct val="0"/>
                        </a:spcBef>
                        <a:spcAft>
                          <a:spcPct val="20000"/>
                        </a:spcAft>
                        <a:buFont typeface="Arial" charset="0"/>
                        <a:defRPr>
                          <a:solidFill>
                            <a:schemeClr val="bg2"/>
                          </a:solidFill>
                          <a:latin typeface="Arial" charset="0"/>
                          <a:cs typeface="Arial" charset="0"/>
                        </a:defRPr>
                      </a:lvl8pPr>
                      <a:lvl9pPr marL="4267200"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参考上年同期实际发生费用</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206375">
                        <a:spcBef>
                          <a:spcPct val="20000"/>
                        </a:spcBef>
                        <a:spcAft>
                          <a:spcPct val="20000"/>
                        </a:spcAft>
                        <a:buFont typeface="Arial" charset="0"/>
                        <a:defRPr>
                          <a:solidFill>
                            <a:schemeClr val="bg2"/>
                          </a:solidFill>
                          <a:latin typeface="Arial" charset="0"/>
                          <a:cs typeface="Arial" charset="0"/>
                        </a:defRPr>
                      </a:lvl1pPr>
                      <a:lvl2pPr marL="357188" algn="l" defTabSz="206375">
                        <a:spcAft>
                          <a:spcPct val="20000"/>
                        </a:spcAft>
                        <a:defRPr>
                          <a:solidFill>
                            <a:schemeClr val="bg2"/>
                          </a:solidFill>
                          <a:latin typeface="Arial" charset="0"/>
                          <a:cs typeface="Arial" charset="0"/>
                        </a:defRPr>
                      </a:lvl2pPr>
                      <a:lvl3pPr marL="711200" indent="-174625" algn="l" defTabSz="206375">
                        <a:spcAft>
                          <a:spcPct val="20000"/>
                        </a:spcAft>
                        <a:buFont typeface="Arial" charset="0"/>
                        <a:defRPr>
                          <a:solidFill>
                            <a:schemeClr val="bg2"/>
                          </a:solidFill>
                          <a:latin typeface="Arial" charset="0"/>
                          <a:cs typeface="Arial" charset="0"/>
                        </a:defRPr>
                      </a:lvl3pPr>
                      <a:lvl4pPr marL="1909763" indent="-342900" algn="l" defTabSz="206375">
                        <a:spcAft>
                          <a:spcPct val="20000"/>
                        </a:spcAft>
                        <a:defRPr>
                          <a:solidFill>
                            <a:schemeClr val="bg2"/>
                          </a:solidFill>
                          <a:latin typeface="Arial" charset="0"/>
                          <a:cs typeface="Arial" charset="0"/>
                        </a:defRPr>
                      </a:lvl4pPr>
                      <a:lvl5pPr marL="2432050" indent="-342900" algn="l" defTabSz="206375">
                        <a:spcAft>
                          <a:spcPct val="20000"/>
                        </a:spcAft>
                        <a:buFont typeface="Arial" charset="0"/>
                        <a:defRPr>
                          <a:solidFill>
                            <a:schemeClr val="bg2"/>
                          </a:solidFill>
                          <a:latin typeface="Arial" charset="0"/>
                          <a:cs typeface="Arial" charset="0"/>
                        </a:defRPr>
                      </a:lvl5pPr>
                      <a:lvl6pPr marL="2889250" indent="-342900" defTabSz="206375" fontAlgn="base">
                        <a:spcBef>
                          <a:spcPct val="0"/>
                        </a:spcBef>
                        <a:spcAft>
                          <a:spcPct val="20000"/>
                        </a:spcAft>
                        <a:buFont typeface="Arial" charset="0"/>
                        <a:defRPr>
                          <a:solidFill>
                            <a:schemeClr val="bg2"/>
                          </a:solidFill>
                          <a:latin typeface="Arial" charset="0"/>
                          <a:cs typeface="Arial" charset="0"/>
                        </a:defRPr>
                      </a:lvl6pPr>
                      <a:lvl7pPr marL="3346450" indent="-342900" defTabSz="206375" fontAlgn="base">
                        <a:spcBef>
                          <a:spcPct val="0"/>
                        </a:spcBef>
                        <a:spcAft>
                          <a:spcPct val="20000"/>
                        </a:spcAft>
                        <a:buFont typeface="Arial" charset="0"/>
                        <a:defRPr>
                          <a:solidFill>
                            <a:schemeClr val="bg2"/>
                          </a:solidFill>
                          <a:latin typeface="Arial" charset="0"/>
                          <a:cs typeface="Arial" charset="0"/>
                        </a:defRPr>
                      </a:lvl7pPr>
                      <a:lvl8pPr marL="3803650" indent="-342900" defTabSz="206375" fontAlgn="base">
                        <a:spcBef>
                          <a:spcPct val="0"/>
                        </a:spcBef>
                        <a:spcAft>
                          <a:spcPct val="20000"/>
                        </a:spcAft>
                        <a:buFont typeface="Arial" charset="0"/>
                        <a:defRPr>
                          <a:solidFill>
                            <a:schemeClr val="bg2"/>
                          </a:solidFill>
                          <a:latin typeface="Arial" charset="0"/>
                          <a:cs typeface="Arial" charset="0"/>
                        </a:defRPr>
                      </a:lvl8pPr>
                      <a:lvl9pPr marL="4260850" indent="-342900" defTabSz="20637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206375"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新增或减少的业务单元</a:t>
                      </a:r>
                    </a:p>
                    <a:p>
                      <a:pPr marL="88900" marR="0" lvl="0" indent="-88900" algn="l" defTabSz="206375"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特殊活动安排</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437" name="Rectangle 37"/>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034AF645-B3B2-423A-8492-821F19C2B10D}" type="slidenum">
              <a:rPr lang="en-GB" altLang="zh-CN" sz="1100" b="0">
                <a:solidFill>
                  <a:schemeClr val="bg2"/>
                </a:solidFill>
                <a:ea typeface="宋体" pitchFamily="2" charset="-122"/>
              </a:rPr>
              <a:pPr algn="r" eaLnBrk="1" hangingPunct="1">
                <a:buSzTx/>
              </a:pPr>
              <a:t>89</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D4A2FDCE-6F5F-4F72-AB6E-6FCC4778DE7B}" type="slidenum">
              <a:rPr lang="en-GB" altLang="zh-CN" sz="1100" b="0">
                <a:solidFill>
                  <a:schemeClr val="bg2"/>
                </a:solidFill>
              </a:rPr>
              <a:pPr eaLnBrk="1" hangingPunct="1"/>
              <a:t>9</a:t>
            </a:fld>
            <a:endParaRPr lang="en-GB" altLang="zh-CN" sz="1100" b="0">
              <a:solidFill>
                <a:schemeClr val="bg2"/>
              </a:solidFill>
            </a:endParaRPr>
          </a:p>
        </p:txBody>
      </p:sp>
      <p:sp>
        <p:nvSpPr>
          <p:cNvPr id="11267" name="Rectangle 2"/>
          <p:cNvSpPr>
            <a:spLocks noGrp="1" noChangeArrowheads="1"/>
          </p:cNvSpPr>
          <p:nvPr>
            <p:ph type="body" idx="1"/>
          </p:nvPr>
        </p:nvSpPr>
        <p:spPr>
          <a:xfrm>
            <a:off x="631825" y="1211263"/>
            <a:ext cx="8258175" cy="426720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lIns="91440" tIns="45720" rIns="91440" bIns="45720"/>
          <a:lstStyle/>
          <a:p>
            <a:pPr marL="444500" indent="-444500" defTabSz="914400" eaLnBrk="1" hangingPunct="1">
              <a:lnSpc>
                <a:spcPct val="130000"/>
              </a:lnSpc>
            </a:pPr>
            <a:r>
              <a:rPr lang="en-US" altLang="zh-CN" sz="1600" b="1" smtClean="0">
                <a:solidFill>
                  <a:schemeClr val="tx1"/>
                </a:solidFill>
                <a:ea typeface="宋体" pitchFamily="2" charset="-122"/>
              </a:rPr>
              <a:t>2. </a:t>
            </a:r>
            <a:r>
              <a:rPr lang="zh-CN" altLang="en-US" sz="1600" b="1" smtClean="0">
                <a:solidFill>
                  <a:schemeClr val="tx1"/>
                </a:solidFill>
                <a:ea typeface="宋体" pitchFamily="2" charset="-122"/>
              </a:rPr>
              <a:t>财务预算</a:t>
            </a:r>
            <a:r>
              <a:rPr lang="zh-CN" altLang="en-US" sz="1600" smtClean="0">
                <a:solidFill>
                  <a:schemeClr val="tx1"/>
                </a:solidFill>
                <a:ea typeface="宋体" pitchFamily="2" charset="-122"/>
              </a:rPr>
              <a:t>主要包括四项内容：</a:t>
            </a:r>
          </a:p>
          <a:p>
            <a:pPr marL="444500" indent="-444500" defTabSz="914400" eaLnBrk="1" hangingPunct="1">
              <a:lnSpc>
                <a:spcPct val="130000"/>
              </a:lnSpc>
              <a:buFont typeface="Arial" pitchFamily="34" charset="0"/>
              <a:buAutoNum type="arabicParenR"/>
            </a:pPr>
            <a:r>
              <a:rPr lang="zh-CN" altLang="en-US" sz="1600" b="1" smtClean="0">
                <a:solidFill>
                  <a:schemeClr val="tx1"/>
                </a:solidFill>
                <a:ea typeface="宋体" pitchFamily="2" charset="-122"/>
              </a:rPr>
              <a:t>现金预算</a:t>
            </a:r>
            <a:r>
              <a:rPr lang="zh-CN" altLang="en-US" sz="1600" smtClean="0">
                <a:solidFill>
                  <a:schemeClr val="tx1"/>
                </a:solidFill>
                <a:ea typeface="宋体" pitchFamily="2" charset="-122"/>
              </a:rPr>
              <a:t> </a:t>
            </a:r>
            <a:r>
              <a:rPr lang="en-US" altLang="zh-CN" sz="1600" smtClean="0">
                <a:solidFill>
                  <a:schemeClr val="tx1"/>
                </a:solidFill>
                <a:ea typeface="宋体" pitchFamily="2" charset="-122"/>
              </a:rPr>
              <a:t>– </a:t>
            </a:r>
            <a:r>
              <a:rPr lang="zh-CN" altLang="en-US" sz="1600" smtClean="0">
                <a:solidFill>
                  <a:schemeClr val="tx1"/>
                </a:solidFill>
                <a:ea typeface="宋体" pitchFamily="2" charset="-122"/>
              </a:rPr>
              <a:t>反映企业现金收入和支出情况的预算。销售预算引起企业现金的流入；成本预算、费用预算和资本预算引起现金支出。 </a:t>
            </a:r>
          </a:p>
          <a:p>
            <a:pPr marL="444500" indent="-444500" defTabSz="914400" eaLnBrk="1" hangingPunct="1">
              <a:lnSpc>
                <a:spcPct val="130000"/>
              </a:lnSpc>
              <a:buFont typeface="Arial" pitchFamily="34" charset="0"/>
              <a:buAutoNum type="arabicParenR"/>
            </a:pPr>
            <a:r>
              <a:rPr lang="zh-CN" altLang="en-US" sz="1600" b="1" smtClean="0">
                <a:solidFill>
                  <a:schemeClr val="tx1"/>
                </a:solidFill>
                <a:ea typeface="宋体" pitchFamily="2" charset="-122"/>
              </a:rPr>
              <a:t>预计利润表</a:t>
            </a:r>
            <a:r>
              <a:rPr lang="zh-CN" altLang="en-US" sz="1600" smtClean="0">
                <a:solidFill>
                  <a:schemeClr val="tx1"/>
                </a:solidFill>
                <a:ea typeface="宋体" pitchFamily="2" charset="-122"/>
              </a:rPr>
              <a:t> </a:t>
            </a:r>
            <a:r>
              <a:rPr lang="en-US" altLang="zh-CN" sz="1600" smtClean="0">
                <a:solidFill>
                  <a:schemeClr val="tx1"/>
                </a:solidFill>
                <a:ea typeface="宋体" pitchFamily="2" charset="-122"/>
              </a:rPr>
              <a:t>– </a:t>
            </a:r>
            <a:r>
              <a:rPr lang="zh-CN" altLang="en-US" sz="1600" smtClean="0">
                <a:solidFill>
                  <a:schemeClr val="tx1"/>
                </a:solidFill>
                <a:ea typeface="宋体" pitchFamily="2" charset="-122"/>
              </a:rPr>
              <a:t>在业务预算的基础上按照销售收入预算、成本预算和费用预算的数据编制的反映公司预期经营结果的预算。</a:t>
            </a:r>
          </a:p>
          <a:p>
            <a:pPr marL="444500" indent="-444500" defTabSz="914400" eaLnBrk="1" hangingPunct="1">
              <a:lnSpc>
                <a:spcPct val="130000"/>
              </a:lnSpc>
              <a:buFont typeface="Arial" pitchFamily="34" charset="0"/>
              <a:buAutoNum type="arabicParenR"/>
            </a:pPr>
            <a:r>
              <a:rPr lang="zh-CN" altLang="en-US" sz="1600" b="1" smtClean="0">
                <a:solidFill>
                  <a:schemeClr val="tx1"/>
                </a:solidFill>
                <a:ea typeface="宋体" pitchFamily="2" charset="-122"/>
              </a:rPr>
              <a:t>预计现金流量表</a:t>
            </a:r>
            <a:r>
              <a:rPr lang="zh-CN" altLang="en-US" sz="1600" smtClean="0">
                <a:solidFill>
                  <a:schemeClr val="tx1"/>
                </a:solidFill>
                <a:ea typeface="宋体" pitchFamily="2" charset="-122"/>
              </a:rPr>
              <a:t> </a:t>
            </a:r>
            <a:r>
              <a:rPr lang="en-US" altLang="zh-CN" sz="1600" smtClean="0">
                <a:solidFill>
                  <a:schemeClr val="tx1"/>
                </a:solidFill>
                <a:ea typeface="宋体" pitchFamily="2" charset="-122"/>
              </a:rPr>
              <a:t>– </a:t>
            </a:r>
            <a:r>
              <a:rPr lang="zh-CN" altLang="en-US" sz="1600" smtClean="0">
                <a:solidFill>
                  <a:schemeClr val="tx1"/>
                </a:solidFill>
                <a:ea typeface="宋体" pitchFamily="2" charset="-122"/>
              </a:rPr>
              <a:t>根据经营预算和资本预算编制的预期现金流变动的情况的报表</a:t>
            </a:r>
          </a:p>
          <a:p>
            <a:pPr marL="444500" indent="-444500" defTabSz="914400" eaLnBrk="1" hangingPunct="1">
              <a:lnSpc>
                <a:spcPct val="130000"/>
              </a:lnSpc>
              <a:buFont typeface="Arial" pitchFamily="34" charset="0"/>
              <a:buAutoNum type="arabicParenR"/>
            </a:pPr>
            <a:r>
              <a:rPr lang="zh-CN" altLang="en-US" sz="1600" b="1" smtClean="0">
                <a:solidFill>
                  <a:schemeClr val="tx1"/>
                </a:solidFill>
                <a:ea typeface="宋体" pitchFamily="2" charset="-122"/>
              </a:rPr>
              <a:t>预计资产负债表</a:t>
            </a:r>
            <a:r>
              <a:rPr lang="zh-CN" altLang="en-US" sz="1600" smtClean="0">
                <a:solidFill>
                  <a:schemeClr val="tx1"/>
                </a:solidFill>
                <a:ea typeface="宋体" pitchFamily="2" charset="-122"/>
              </a:rPr>
              <a:t> </a:t>
            </a:r>
            <a:r>
              <a:rPr lang="en-US" altLang="zh-CN" sz="1600" smtClean="0">
                <a:solidFill>
                  <a:schemeClr val="tx1"/>
                </a:solidFill>
                <a:ea typeface="宋体" pitchFamily="2" charset="-122"/>
              </a:rPr>
              <a:t>–</a:t>
            </a:r>
            <a:r>
              <a:rPr lang="zh-CN" altLang="en-US" sz="1600" smtClean="0">
                <a:solidFill>
                  <a:schemeClr val="tx1"/>
                </a:solidFill>
                <a:ea typeface="宋体" pitchFamily="2" charset="-122"/>
              </a:rPr>
              <a:t>反映期末企业资产、负债、所有者权益占资产账户的预期余额。 本表一般是根据营业预算、资本预算和现金预算的数据调整编制出来</a:t>
            </a:r>
            <a:r>
              <a:rPr lang="zh-CN" altLang="en-US" sz="1600" smtClean="0">
                <a:ea typeface="宋体" pitchFamily="2" charset="-122"/>
              </a:rPr>
              <a:t>。</a:t>
            </a:r>
          </a:p>
        </p:txBody>
      </p:sp>
      <p:sp>
        <p:nvSpPr>
          <p:cNvPr id="11268" name="Rectangle 3"/>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2.1</a:t>
            </a:r>
            <a:r>
              <a:rPr lang="zh-CN" altLang="en-GB" sz="2400">
                <a:solidFill>
                  <a:schemeClr val="folHlink"/>
                </a:solidFill>
                <a:ea typeface="宋体" pitchFamily="2" charset="-122"/>
              </a:rPr>
              <a:t>预算管理的概念、本质、构成及演进（续）</a:t>
            </a:r>
          </a:p>
        </p:txBody>
      </p:sp>
      <p:sp>
        <p:nvSpPr>
          <p:cNvPr id="11269" name="Rectangle 4"/>
          <p:cNvSpPr>
            <a:spLocks noChangeArrowheads="1"/>
          </p:cNvSpPr>
          <p:nvPr/>
        </p:nvSpPr>
        <p:spPr bwMode="auto">
          <a:xfrm>
            <a:off x="279400" y="769938"/>
            <a:ext cx="1462088"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a:buSzTx/>
            </a:pPr>
            <a:r>
              <a:rPr lang="zh-CN" altLang="en-AU" sz="2000" i="1" u="sng">
                <a:solidFill>
                  <a:schemeClr val="tx1"/>
                </a:solidFill>
                <a:ea typeface="宋体" pitchFamily="2" charset="-122"/>
              </a:rPr>
              <a:t>预算的构成</a:t>
            </a:r>
            <a:endParaRPr lang="en-GB" altLang="zh-CN" sz="2000" i="1" u="sng">
              <a:solidFill>
                <a:schemeClr val="tx1"/>
              </a:solidFill>
              <a:ea typeface="宋体" pitchFamily="2" charset="-122"/>
            </a:endParaRPr>
          </a:p>
        </p:txBody>
      </p:sp>
      <p:sp>
        <p:nvSpPr>
          <p:cNvPr id="11270" name="Line 5"/>
          <p:cNvSpPr>
            <a:spLocks noChangeShapeType="1"/>
          </p:cNvSpPr>
          <p:nvPr/>
        </p:nvSpPr>
        <p:spPr bwMode="blackWhite">
          <a:xfrm>
            <a:off x="0" y="609600"/>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transition advTm="7100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2400">
                <a:solidFill>
                  <a:schemeClr val="tx1"/>
                </a:solidFill>
                <a:ea typeface="宋体" pitchFamily="2" charset="-122"/>
              </a:rPr>
              <a:t>5.4 </a:t>
            </a:r>
            <a:r>
              <a:rPr lang="zh-CN" altLang="en-GB" sz="2400">
                <a:solidFill>
                  <a:schemeClr val="tx1"/>
                </a:solidFill>
                <a:ea typeface="宋体" pitchFamily="2" charset="-122"/>
              </a:rPr>
              <a:t>财务预算的编制 （续）</a:t>
            </a:r>
            <a:r>
              <a:rPr lang="en-GB" altLang="zh-CN" sz="2400">
                <a:solidFill>
                  <a:schemeClr val="tx1"/>
                </a:solidFill>
                <a:ea typeface="宋体" pitchFamily="2" charset="-122"/>
              </a:rPr>
              <a:t>– </a:t>
            </a:r>
            <a:r>
              <a:rPr lang="zh-CN" altLang="en-GB" sz="2400">
                <a:solidFill>
                  <a:schemeClr val="tx1"/>
                </a:solidFill>
                <a:ea typeface="宋体" pitchFamily="2" charset="-122"/>
              </a:rPr>
              <a:t>利润预算表</a:t>
            </a:r>
          </a:p>
        </p:txBody>
      </p:sp>
      <p:sp>
        <p:nvSpPr>
          <p:cNvPr id="103427" name="Line 3"/>
          <p:cNvSpPr>
            <a:spLocks noChangeShapeType="1"/>
          </p:cNvSpPr>
          <p:nvPr/>
        </p:nvSpPr>
        <p:spPr bwMode="blackWhite">
          <a:xfrm>
            <a:off x="0" y="6096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03428" name="Rectangle 4"/>
          <p:cNvSpPr>
            <a:spLocks noChangeArrowheads="1"/>
          </p:cNvSpPr>
          <p:nvPr/>
        </p:nvSpPr>
        <p:spPr bwMode="auto">
          <a:xfrm>
            <a:off x="292100" y="803275"/>
            <a:ext cx="83058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sz="1800">
                <a:solidFill>
                  <a:schemeClr val="tx1"/>
                </a:solidFill>
                <a:ea typeface="宋体" pitchFamily="2" charset="-122"/>
              </a:rPr>
              <a:t>三、销售费用、管理费用</a:t>
            </a:r>
            <a:r>
              <a:rPr kumimoji="1" lang="en-US" altLang="zh-CN" sz="1800">
                <a:solidFill>
                  <a:schemeClr val="tx1"/>
                </a:solidFill>
                <a:ea typeface="宋体" pitchFamily="2" charset="-122"/>
              </a:rPr>
              <a:t>(</a:t>
            </a:r>
            <a:r>
              <a:rPr kumimoji="1" lang="zh-CN" altLang="en-US" sz="1800">
                <a:solidFill>
                  <a:schemeClr val="tx1"/>
                </a:solidFill>
                <a:ea typeface="宋体" pitchFamily="2" charset="-122"/>
              </a:rPr>
              <a:t>续</a:t>
            </a:r>
            <a:r>
              <a:rPr kumimoji="1" lang="en-US" altLang="zh-CN" sz="1800">
                <a:solidFill>
                  <a:schemeClr val="tx1"/>
                </a:solidFill>
                <a:ea typeface="宋体" pitchFamily="2" charset="-122"/>
              </a:rPr>
              <a:t>)</a:t>
            </a:r>
          </a:p>
        </p:txBody>
      </p:sp>
      <p:graphicFrame>
        <p:nvGraphicFramePr>
          <p:cNvPr id="1659909" name="Group 5"/>
          <p:cNvGraphicFramePr>
            <a:graphicFrameLocks noGrp="1"/>
          </p:cNvGraphicFramePr>
          <p:nvPr/>
        </p:nvGraphicFramePr>
        <p:xfrm>
          <a:off x="531813" y="1573213"/>
          <a:ext cx="8066087" cy="3011487"/>
        </p:xfrm>
        <a:graphic>
          <a:graphicData uri="http://schemas.openxmlformats.org/drawingml/2006/table">
            <a:tbl>
              <a:tblPr/>
              <a:tblGrid>
                <a:gridCol w="1062037"/>
                <a:gridCol w="2455863"/>
                <a:gridCol w="2290762"/>
                <a:gridCol w="2257425"/>
              </a:tblGrid>
              <a:tr h="369888">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需考虑的主要参数</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数据来源</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spcAft>
                          <a:spcPct val="20000"/>
                        </a:spcAft>
                        <a:buFont typeface="Arial" charset="0"/>
                        <a:defRPr>
                          <a:solidFill>
                            <a:schemeClr val="bg2"/>
                          </a:solidFill>
                          <a:latin typeface="Arial" charset="0"/>
                          <a:cs typeface="Arial" charset="0"/>
                        </a:defRPr>
                      </a:lvl1pPr>
                      <a:lvl2pPr marL="344488" indent="112713" algn="l">
                        <a:spcAft>
                          <a:spcPct val="20000"/>
                        </a:spcAft>
                        <a:defRPr>
                          <a:solidFill>
                            <a:schemeClr val="bg2"/>
                          </a:solidFill>
                          <a:latin typeface="Arial" charset="0"/>
                          <a:cs typeface="Arial" charset="0"/>
                        </a:defRPr>
                      </a:lvl2pPr>
                      <a:lvl3pPr marL="703263" indent="211138" algn="l">
                        <a:spcAft>
                          <a:spcPct val="20000"/>
                        </a:spcAft>
                        <a:buFont typeface="Arial" charset="0"/>
                        <a:defRPr>
                          <a:solidFill>
                            <a:schemeClr val="bg2"/>
                          </a:solidFill>
                          <a:latin typeface="Arial" charset="0"/>
                          <a:cs typeface="Arial" charset="0"/>
                        </a:defRPr>
                      </a:lvl3pPr>
                      <a:lvl4pPr marL="1068388" indent="303213" algn="l">
                        <a:spcAft>
                          <a:spcPct val="20000"/>
                        </a:spcAft>
                        <a:defRPr>
                          <a:solidFill>
                            <a:schemeClr val="bg2"/>
                          </a:solidFill>
                          <a:latin typeface="Arial" charset="0"/>
                          <a:cs typeface="Arial" charset="0"/>
                        </a:defRPr>
                      </a:lvl4pPr>
                      <a:lvl5pPr marL="1420813" indent="407988" algn="l">
                        <a:spcAft>
                          <a:spcPct val="20000"/>
                        </a:spcAft>
                        <a:buFont typeface="Arial" charset="0"/>
                        <a:defRPr>
                          <a:solidFill>
                            <a:schemeClr val="bg2"/>
                          </a:solidFill>
                          <a:latin typeface="Arial" charset="0"/>
                          <a:cs typeface="Arial" charset="0"/>
                        </a:defRPr>
                      </a:lvl5pPr>
                      <a:lvl6pPr marL="1878013" indent="407988" fontAlgn="base">
                        <a:spcBef>
                          <a:spcPct val="0"/>
                        </a:spcBef>
                        <a:spcAft>
                          <a:spcPct val="20000"/>
                        </a:spcAft>
                        <a:buFont typeface="Arial" charset="0"/>
                        <a:defRPr>
                          <a:solidFill>
                            <a:schemeClr val="bg2"/>
                          </a:solidFill>
                          <a:latin typeface="Arial" charset="0"/>
                          <a:cs typeface="Arial" charset="0"/>
                        </a:defRPr>
                      </a:lvl6pPr>
                      <a:lvl7pPr marL="2335213" indent="407988" fontAlgn="base">
                        <a:spcBef>
                          <a:spcPct val="0"/>
                        </a:spcBef>
                        <a:spcAft>
                          <a:spcPct val="20000"/>
                        </a:spcAft>
                        <a:buFont typeface="Arial" charset="0"/>
                        <a:defRPr>
                          <a:solidFill>
                            <a:schemeClr val="bg2"/>
                          </a:solidFill>
                          <a:latin typeface="Arial" charset="0"/>
                          <a:cs typeface="Arial" charset="0"/>
                        </a:defRPr>
                      </a:lvl7pPr>
                      <a:lvl8pPr marL="2792413" indent="407988" fontAlgn="base">
                        <a:spcBef>
                          <a:spcPct val="0"/>
                        </a:spcBef>
                        <a:spcAft>
                          <a:spcPct val="20000"/>
                        </a:spcAft>
                        <a:buFont typeface="Arial" charset="0"/>
                        <a:defRPr>
                          <a:solidFill>
                            <a:schemeClr val="bg2"/>
                          </a:solidFill>
                          <a:latin typeface="Arial" charset="0"/>
                          <a:cs typeface="Arial" charset="0"/>
                        </a:defRPr>
                      </a:lvl8pPr>
                      <a:lvl9pPr marL="3249613" indent="407988" fontAlgn="base">
                        <a:spcBef>
                          <a:spcPct val="0"/>
                        </a:spcBef>
                        <a:spcAft>
                          <a:spcPct val="20000"/>
                        </a:spcAft>
                        <a:buFont typeface="Arial" charset="0"/>
                        <a:defRPr>
                          <a:solidFill>
                            <a:schemeClr val="bg2"/>
                          </a:solidFill>
                          <a:latin typeface="Arial" charset="0"/>
                          <a:cs typeface="Arial"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需考虑的其他因素</a:t>
                      </a:r>
                      <a:endParaRPr kumimoji="0"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28824">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印花税</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租入及租出船合同</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租赁合同</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固定资产等购买合同</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保险合同等</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印花税税率</a:t>
                      </a:r>
                      <a:endParaRPr kumimoji="1" lang="en-US" altLang="zh-CN"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784225" indent="-342900" algn="l">
                        <a:spcAft>
                          <a:spcPct val="20000"/>
                        </a:spcAft>
                        <a:defRPr>
                          <a:solidFill>
                            <a:schemeClr val="bg2"/>
                          </a:solidFill>
                          <a:latin typeface="Arial" charset="0"/>
                          <a:cs typeface="Arial" charset="0"/>
                        </a:defRPr>
                      </a:lvl2pPr>
                      <a:lvl3pPr marL="1306513" indent="-342900" algn="l">
                        <a:spcAft>
                          <a:spcPct val="20000"/>
                        </a:spcAft>
                        <a:buFont typeface="Arial" charset="0"/>
                        <a:defRPr>
                          <a:solidFill>
                            <a:schemeClr val="bg2"/>
                          </a:solidFill>
                          <a:latin typeface="Arial" charset="0"/>
                          <a:cs typeface="Arial" charset="0"/>
                        </a:defRPr>
                      </a:lvl3pPr>
                      <a:lvl4pPr marL="1828800" indent="-342900" algn="l">
                        <a:spcAft>
                          <a:spcPct val="20000"/>
                        </a:spcAft>
                        <a:defRPr>
                          <a:solidFill>
                            <a:schemeClr val="bg2"/>
                          </a:solidFill>
                          <a:latin typeface="Arial" charset="0"/>
                          <a:cs typeface="Arial" charset="0"/>
                        </a:defRPr>
                      </a:lvl4pPr>
                      <a:lvl5pPr marL="2351088" indent="-342900" algn="l">
                        <a:spcAft>
                          <a:spcPct val="20000"/>
                        </a:spcAft>
                        <a:buFont typeface="Arial" charset="0"/>
                        <a:defRPr>
                          <a:solidFill>
                            <a:schemeClr val="bg2"/>
                          </a:solidFill>
                          <a:latin typeface="Arial" charset="0"/>
                          <a:cs typeface="Arial" charset="0"/>
                        </a:defRPr>
                      </a:lvl5pPr>
                      <a:lvl6pPr marL="2808288" indent="-342900" fontAlgn="base">
                        <a:spcBef>
                          <a:spcPct val="0"/>
                        </a:spcBef>
                        <a:spcAft>
                          <a:spcPct val="20000"/>
                        </a:spcAft>
                        <a:buFont typeface="Arial" charset="0"/>
                        <a:defRPr>
                          <a:solidFill>
                            <a:schemeClr val="bg2"/>
                          </a:solidFill>
                          <a:latin typeface="Arial" charset="0"/>
                          <a:cs typeface="Arial" charset="0"/>
                        </a:defRPr>
                      </a:lvl6pPr>
                      <a:lvl7pPr marL="3265488" indent="-342900" fontAlgn="base">
                        <a:spcBef>
                          <a:spcPct val="0"/>
                        </a:spcBef>
                        <a:spcAft>
                          <a:spcPct val="20000"/>
                        </a:spcAft>
                        <a:buFont typeface="Arial" charset="0"/>
                        <a:defRPr>
                          <a:solidFill>
                            <a:schemeClr val="bg2"/>
                          </a:solidFill>
                          <a:latin typeface="Arial" charset="0"/>
                          <a:cs typeface="Arial" charset="0"/>
                        </a:defRPr>
                      </a:lvl7pPr>
                      <a:lvl8pPr marL="3722688" indent="-342900" fontAlgn="base">
                        <a:spcBef>
                          <a:spcPct val="0"/>
                        </a:spcBef>
                        <a:spcAft>
                          <a:spcPct val="20000"/>
                        </a:spcAft>
                        <a:buFont typeface="Arial" charset="0"/>
                        <a:defRPr>
                          <a:solidFill>
                            <a:schemeClr val="bg2"/>
                          </a:solidFill>
                          <a:latin typeface="Arial" charset="0"/>
                          <a:cs typeface="Arial" charset="0"/>
                        </a:defRPr>
                      </a:lvl8pPr>
                      <a:lvl9pPr marL="4179888"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参考营业收入及成本的预算</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税务局相关规定</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新租、退租、报废或拟出售的船舶、固定资产、保险等</a:t>
                      </a:r>
                    </a:p>
                    <a:p>
                      <a:pPr marL="88900" marR="0" lvl="0" indent="-88900" algn="l" defTabSz="914400" rtl="0" eaLnBrk="1" fontAlgn="base" latinLnBrk="0" hangingPunct="1">
                        <a:lnSpc>
                          <a:spcPct val="100000"/>
                        </a:lnSpc>
                        <a:spcBef>
                          <a:spcPct val="0"/>
                        </a:spcBef>
                        <a:spcAft>
                          <a:spcPct val="0"/>
                        </a:spcAft>
                        <a:buClrTx/>
                        <a:buSzTx/>
                        <a:buFontTx/>
                        <a:buNone/>
                        <a:tabLst/>
                      </a:pP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2775">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技术研发费</a:t>
                      </a:r>
                      <a:endParaRPr kumimoji="0" lang="en-GB" altLang="zh-CN"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已签署开发协议金额</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885825" indent="-342900" algn="l">
                        <a:spcAft>
                          <a:spcPct val="20000"/>
                        </a:spcAft>
                        <a:defRPr>
                          <a:solidFill>
                            <a:schemeClr val="bg2"/>
                          </a:solidFill>
                          <a:latin typeface="Arial" charset="0"/>
                          <a:cs typeface="Arial" charset="0"/>
                        </a:defRPr>
                      </a:lvl2pPr>
                      <a:lvl3pPr marL="1408113" indent="-342900" algn="l">
                        <a:spcAft>
                          <a:spcPct val="20000"/>
                        </a:spcAft>
                        <a:buFont typeface="Arial" charset="0"/>
                        <a:defRPr>
                          <a:solidFill>
                            <a:schemeClr val="bg2"/>
                          </a:solidFill>
                          <a:latin typeface="Arial" charset="0"/>
                          <a:cs typeface="Arial" charset="0"/>
                        </a:defRPr>
                      </a:lvl3pPr>
                      <a:lvl4pPr marL="1930400" indent="-342900" algn="l">
                        <a:spcAft>
                          <a:spcPct val="20000"/>
                        </a:spcAft>
                        <a:defRPr>
                          <a:solidFill>
                            <a:schemeClr val="bg2"/>
                          </a:solidFill>
                          <a:latin typeface="Arial" charset="0"/>
                          <a:cs typeface="Arial" charset="0"/>
                        </a:defRPr>
                      </a:lvl4pPr>
                      <a:lvl5pPr marL="2452688" indent="-342900" algn="l">
                        <a:spcAft>
                          <a:spcPct val="20000"/>
                        </a:spcAft>
                        <a:buFont typeface="Arial" charset="0"/>
                        <a:defRPr>
                          <a:solidFill>
                            <a:schemeClr val="bg2"/>
                          </a:solidFill>
                          <a:latin typeface="Arial" charset="0"/>
                          <a:cs typeface="Arial" charset="0"/>
                        </a:defRPr>
                      </a:lvl5pPr>
                      <a:lvl6pPr marL="2909888" indent="-342900" fontAlgn="base">
                        <a:spcBef>
                          <a:spcPct val="0"/>
                        </a:spcBef>
                        <a:spcAft>
                          <a:spcPct val="20000"/>
                        </a:spcAft>
                        <a:buFont typeface="Arial" charset="0"/>
                        <a:defRPr>
                          <a:solidFill>
                            <a:schemeClr val="bg2"/>
                          </a:solidFill>
                          <a:latin typeface="Arial" charset="0"/>
                          <a:cs typeface="Arial" charset="0"/>
                        </a:defRPr>
                      </a:lvl6pPr>
                      <a:lvl7pPr marL="3367088" indent="-342900" fontAlgn="base">
                        <a:spcBef>
                          <a:spcPct val="0"/>
                        </a:spcBef>
                        <a:spcAft>
                          <a:spcPct val="20000"/>
                        </a:spcAft>
                        <a:buFont typeface="Arial" charset="0"/>
                        <a:defRPr>
                          <a:solidFill>
                            <a:schemeClr val="bg2"/>
                          </a:solidFill>
                          <a:latin typeface="Arial" charset="0"/>
                          <a:cs typeface="Arial" charset="0"/>
                        </a:defRPr>
                      </a:lvl7pPr>
                      <a:lvl8pPr marL="3824288" indent="-342900" fontAlgn="base">
                        <a:spcBef>
                          <a:spcPct val="0"/>
                        </a:spcBef>
                        <a:spcAft>
                          <a:spcPct val="20000"/>
                        </a:spcAft>
                        <a:buFont typeface="Arial" charset="0"/>
                        <a:defRPr>
                          <a:solidFill>
                            <a:schemeClr val="bg2"/>
                          </a:solidFill>
                          <a:latin typeface="Arial" charset="0"/>
                          <a:cs typeface="Arial" charset="0"/>
                        </a:defRPr>
                      </a:lvl8pPr>
                      <a:lvl9pPr marL="4281488"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系统开发协议</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新增或减少的系统开发项目</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3451" name="Rectangle 27"/>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18D4534A-C869-451B-89BB-47875AACD3C3}" type="slidenum">
              <a:rPr lang="en-GB" altLang="zh-CN" sz="1100" b="0">
                <a:solidFill>
                  <a:schemeClr val="bg2"/>
                </a:solidFill>
                <a:ea typeface="宋体" pitchFamily="2" charset="-122"/>
              </a:rPr>
              <a:pPr algn="r" eaLnBrk="1" hangingPunct="1">
                <a:buSzTx/>
              </a:pPr>
              <a:t>90</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2400">
                <a:solidFill>
                  <a:schemeClr val="tx1"/>
                </a:solidFill>
                <a:ea typeface="宋体" pitchFamily="2" charset="-122"/>
              </a:rPr>
              <a:t>5.4 </a:t>
            </a:r>
            <a:r>
              <a:rPr lang="zh-CN" altLang="en-GB" sz="2400">
                <a:solidFill>
                  <a:schemeClr val="tx1"/>
                </a:solidFill>
                <a:ea typeface="宋体" pitchFamily="2" charset="-122"/>
              </a:rPr>
              <a:t>财务预算的编制 （续）</a:t>
            </a:r>
            <a:r>
              <a:rPr lang="en-GB" altLang="zh-CN" sz="2400">
                <a:solidFill>
                  <a:schemeClr val="tx1"/>
                </a:solidFill>
                <a:ea typeface="宋体" pitchFamily="2" charset="-122"/>
              </a:rPr>
              <a:t>– </a:t>
            </a:r>
            <a:r>
              <a:rPr lang="zh-CN" altLang="en-GB" sz="2400">
                <a:solidFill>
                  <a:schemeClr val="tx1"/>
                </a:solidFill>
                <a:ea typeface="宋体" pitchFamily="2" charset="-122"/>
              </a:rPr>
              <a:t>利润预算表</a:t>
            </a:r>
          </a:p>
        </p:txBody>
      </p:sp>
      <p:sp>
        <p:nvSpPr>
          <p:cNvPr id="104451" name="Line 3"/>
          <p:cNvSpPr>
            <a:spLocks noChangeShapeType="1"/>
          </p:cNvSpPr>
          <p:nvPr/>
        </p:nvSpPr>
        <p:spPr bwMode="blackWhite">
          <a:xfrm>
            <a:off x="0" y="6096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04452" name="Rectangle 4"/>
          <p:cNvSpPr>
            <a:spLocks noChangeArrowheads="1"/>
          </p:cNvSpPr>
          <p:nvPr/>
        </p:nvSpPr>
        <p:spPr bwMode="auto">
          <a:xfrm>
            <a:off x="292100" y="803275"/>
            <a:ext cx="83058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sz="1800">
                <a:solidFill>
                  <a:schemeClr val="tx1"/>
                </a:solidFill>
                <a:ea typeface="宋体" pitchFamily="2" charset="-122"/>
              </a:rPr>
              <a:t>四、财务费用</a:t>
            </a:r>
            <a:endParaRPr kumimoji="1" lang="en-US" altLang="zh-CN" sz="1800">
              <a:solidFill>
                <a:schemeClr val="tx1"/>
              </a:solidFill>
              <a:ea typeface="宋体" pitchFamily="2" charset="-122"/>
            </a:endParaRPr>
          </a:p>
        </p:txBody>
      </p:sp>
      <p:graphicFrame>
        <p:nvGraphicFramePr>
          <p:cNvPr id="1661957" name="Group 5"/>
          <p:cNvGraphicFramePr>
            <a:graphicFrameLocks noGrp="1"/>
          </p:cNvGraphicFramePr>
          <p:nvPr/>
        </p:nvGraphicFramePr>
        <p:xfrm>
          <a:off x="531813" y="1573213"/>
          <a:ext cx="8066087" cy="2667204"/>
        </p:xfrm>
        <a:graphic>
          <a:graphicData uri="http://schemas.openxmlformats.org/drawingml/2006/table">
            <a:tbl>
              <a:tblPr/>
              <a:tblGrid>
                <a:gridCol w="1062037"/>
                <a:gridCol w="2455863"/>
                <a:gridCol w="2290762"/>
                <a:gridCol w="2257425"/>
              </a:tblGrid>
              <a:tr h="328574">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需考虑的主要参数</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数据来源</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spcAft>
                          <a:spcPct val="20000"/>
                        </a:spcAft>
                        <a:buFont typeface="Arial" charset="0"/>
                        <a:defRPr>
                          <a:solidFill>
                            <a:schemeClr val="bg2"/>
                          </a:solidFill>
                          <a:latin typeface="Arial" charset="0"/>
                          <a:cs typeface="Arial" charset="0"/>
                        </a:defRPr>
                      </a:lvl1pPr>
                      <a:lvl2pPr marL="344488" indent="112713" algn="l">
                        <a:spcAft>
                          <a:spcPct val="20000"/>
                        </a:spcAft>
                        <a:defRPr>
                          <a:solidFill>
                            <a:schemeClr val="bg2"/>
                          </a:solidFill>
                          <a:latin typeface="Arial" charset="0"/>
                          <a:cs typeface="Arial" charset="0"/>
                        </a:defRPr>
                      </a:lvl2pPr>
                      <a:lvl3pPr marL="703263" indent="211138" algn="l">
                        <a:spcAft>
                          <a:spcPct val="20000"/>
                        </a:spcAft>
                        <a:buFont typeface="Arial" charset="0"/>
                        <a:defRPr>
                          <a:solidFill>
                            <a:schemeClr val="bg2"/>
                          </a:solidFill>
                          <a:latin typeface="Arial" charset="0"/>
                          <a:cs typeface="Arial" charset="0"/>
                        </a:defRPr>
                      </a:lvl3pPr>
                      <a:lvl4pPr marL="1068388" indent="303213" algn="l">
                        <a:spcAft>
                          <a:spcPct val="20000"/>
                        </a:spcAft>
                        <a:defRPr>
                          <a:solidFill>
                            <a:schemeClr val="bg2"/>
                          </a:solidFill>
                          <a:latin typeface="Arial" charset="0"/>
                          <a:cs typeface="Arial" charset="0"/>
                        </a:defRPr>
                      </a:lvl4pPr>
                      <a:lvl5pPr marL="1420813" indent="407988" algn="l">
                        <a:spcAft>
                          <a:spcPct val="20000"/>
                        </a:spcAft>
                        <a:buFont typeface="Arial" charset="0"/>
                        <a:defRPr>
                          <a:solidFill>
                            <a:schemeClr val="bg2"/>
                          </a:solidFill>
                          <a:latin typeface="Arial" charset="0"/>
                          <a:cs typeface="Arial" charset="0"/>
                        </a:defRPr>
                      </a:lvl5pPr>
                      <a:lvl6pPr marL="1878013" indent="407988" fontAlgn="base">
                        <a:spcBef>
                          <a:spcPct val="0"/>
                        </a:spcBef>
                        <a:spcAft>
                          <a:spcPct val="20000"/>
                        </a:spcAft>
                        <a:buFont typeface="Arial" charset="0"/>
                        <a:defRPr>
                          <a:solidFill>
                            <a:schemeClr val="bg2"/>
                          </a:solidFill>
                          <a:latin typeface="Arial" charset="0"/>
                          <a:cs typeface="Arial" charset="0"/>
                        </a:defRPr>
                      </a:lvl6pPr>
                      <a:lvl7pPr marL="2335213" indent="407988" fontAlgn="base">
                        <a:spcBef>
                          <a:spcPct val="0"/>
                        </a:spcBef>
                        <a:spcAft>
                          <a:spcPct val="20000"/>
                        </a:spcAft>
                        <a:buFont typeface="Arial" charset="0"/>
                        <a:defRPr>
                          <a:solidFill>
                            <a:schemeClr val="bg2"/>
                          </a:solidFill>
                          <a:latin typeface="Arial" charset="0"/>
                          <a:cs typeface="Arial" charset="0"/>
                        </a:defRPr>
                      </a:lvl7pPr>
                      <a:lvl8pPr marL="2792413" indent="407988" fontAlgn="base">
                        <a:spcBef>
                          <a:spcPct val="0"/>
                        </a:spcBef>
                        <a:spcAft>
                          <a:spcPct val="20000"/>
                        </a:spcAft>
                        <a:buFont typeface="Arial" charset="0"/>
                        <a:defRPr>
                          <a:solidFill>
                            <a:schemeClr val="bg2"/>
                          </a:solidFill>
                          <a:latin typeface="Arial" charset="0"/>
                          <a:cs typeface="Arial" charset="0"/>
                        </a:defRPr>
                      </a:lvl8pPr>
                      <a:lvl9pPr marL="3249613" indent="407988" fontAlgn="base">
                        <a:spcBef>
                          <a:spcPct val="0"/>
                        </a:spcBef>
                        <a:spcAft>
                          <a:spcPct val="20000"/>
                        </a:spcAft>
                        <a:buFont typeface="Arial" charset="0"/>
                        <a:defRPr>
                          <a:solidFill>
                            <a:schemeClr val="bg2"/>
                          </a:solidFill>
                          <a:latin typeface="Arial" charset="0"/>
                          <a:cs typeface="Arial"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需考虑的其他因素</a:t>
                      </a:r>
                      <a:endParaRPr kumimoji="0"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1750">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利息收入及手续费</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银行存款</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利率</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784225" indent="-342900" algn="l">
                        <a:spcAft>
                          <a:spcPct val="20000"/>
                        </a:spcAft>
                        <a:defRPr>
                          <a:solidFill>
                            <a:schemeClr val="bg2"/>
                          </a:solidFill>
                          <a:latin typeface="Arial" charset="0"/>
                          <a:cs typeface="Arial" charset="0"/>
                        </a:defRPr>
                      </a:lvl2pPr>
                      <a:lvl3pPr marL="1306513" indent="-342900" algn="l">
                        <a:spcAft>
                          <a:spcPct val="20000"/>
                        </a:spcAft>
                        <a:buFont typeface="Arial" charset="0"/>
                        <a:defRPr>
                          <a:solidFill>
                            <a:schemeClr val="bg2"/>
                          </a:solidFill>
                          <a:latin typeface="Arial" charset="0"/>
                          <a:cs typeface="Arial" charset="0"/>
                        </a:defRPr>
                      </a:lvl3pPr>
                      <a:lvl4pPr marL="1828800" indent="-342900" algn="l">
                        <a:spcAft>
                          <a:spcPct val="20000"/>
                        </a:spcAft>
                        <a:defRPr>
                          <a:solidFill>
                            <a:schemeClr val="bg2"/>
                          </a:solidFill>
                          <a:latin typeface="Arial" charset="0"/>
                          <a:cs typeface="Arial" charset="0"/>
                        </a:defRPr>
                      </a:lvl4pPr>
                      <a:lvl5pPr marL="2351088" indent="-342900" algn="l">
                        <a:spcAft>
                          <a:spcPct val="20000"/>
                        </a:spcAft>
                        <a:buFont typeface="Arial" charset="0"/>
                        <a:defRPr>
                          <a:solidFill>
                            <a:schemeClr val="bg2"/>
                          </a:solidFill>
                          <a:latin typeface="Arial" charset="0"/>
                          <a:cs typeface="Arial" charset="0"/>
                        </a:defRPr>
                      </a:lvl5pPr>
                      <a:lvl6pPr marL="2808288" indent="-342900" fontAlgn="base">
                        <a:spcBef>
                          <a:spcPct val="0"/>
                        </a:spcBef>
                        <a:spcAft>
                          <a:spcPct val="20000"/>
                        </a:spcAft>
                        <a:buFont typeface="Arial" charset="0"/>
                        <a:defRPr>
                          <a:solidFill>
                            <a:schemeClr val="bg2"/>
                          </a:solidFill>
                          <a:latin typeface="Arial" charset="0"/>
                          <a:cs typeface="Arial" charset="0"/>
                        </a:defRPr>
                      </a:lvl6pPr>
                      <a:lvl7pPr marL="3265488" indent="-342900" fontAlgn="base">
                        <a:spcBef>
                          <a:spcPct val="0"/>
                        </a:spcBef>
                        <a:spcAft>
                          <a:spcPct val="20000"/>
                        </a:spcAft>
                        <a:buFont typeface="Arial" charset="0"/>
                        <a:defRPr>
                          <a:solidFill>
                            <a:schemeClr val="bg2"/>
                          </a:solidFill>
                          <a:latin typeface="Arial" charset="0"/>
                          <a:cs typeface="Arial" charset="0"/>
                        </a:defRPr>
                      </a:lvl7pPr>
                      <a:lvl8pPr marL="3722688" indent="-342900" fontAlgn="base">
                        <a:spcBef>
                          <a:spcPct val="0"/>
                        </a:spcBef>
                        <a:spcAft>
                          <a:spcPct val="20000"/>
                        </a:spcAft>
                        <a:buFont typeface="Arial" charset="0"/>
                        <a:defRPr>
                          <a:solidFill>
                            <a:schemeClr val="bg2"/>
                          </a:solidFill>
                          <a:latin typeface="Arial" charset="0"/>
                          <a:cs typeface="Arial" charset="0"/>
                        </a:defRPr>
                      </a:lvl8pPr>
                      <a:lvl9pPr marL="4179888"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参考上年度平均余额</a:t>
                      </a:r>
                      <a:endParaRPr kumimoji="0" lang="en-US" altLang="zh-CN" sz="1600" b="0" i="0" u="none" strike="noStrike" cap="none" normalizeH="0" baseline="0" smtClean="0">
                        <a:ln>
                          <a:noFill/>
                        </a:ln>
                        <a:solidFill>
                          <a:schemeClr val="tx1"/>
                        </a:solidFill>
                        <a:effectLst/>
                        <a:latin typeface="宋体" pitchFamily="2" charset="-122"/>
                        <a:ea typeface="宋体" pitchFamily="2" charset="-122"/>
                        <a:cs typeface="Arial" charset="0"/>
                      </a:endParaRP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现金流预测</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无</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1433">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利息支出</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贷款金额</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贷款期间</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贷款利率</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885825" indent="-342900" algn="l">
                        <a:spcAft>
                          <a:spcPct val="20000"/>
                        </a:spcAft>
                        <a:defRPr>
                          <a:solidFill>
                            <a:schemeClr val="bg2"/>
                          </a:solidFill>
                          <a:latin typeface="Arial" charset="0"/>
                          <a:cs typeface="Arial" charset="0"/>
                        </a:defRPr>
                      </a:lvl2pPr>
                      <a:lvl3pPr marL="1408113" indent="-342900" algn="l">
                        <a:spcAft>
                          <a:spcPct val="20000"/>
                        </a:spcAft>
                        <a:buFont typeface="Arial" charset="0"/>
                        <a:defRPr>
                          <a:solidFill>
                            <a:schemeClr val="bg2"/>
                          </a:solidFill>
                          <a:latin typeface="Arial" charset="0"/>
                          <a:cs typeface="Arial" charset="0"/>
                        </a:defRPr>
                      </a:lvl3pPr>
                      <a:lvl4pPr marL="1930400" indent="-342900" algn="l">
                        <a:spcAft>
                          <a:spcPct val="20000"/>
                        </a:spcAft>
                        <a:defRPr>
                          <a:solidFill>
                            <a:schemeClr val="bg2"/>
                          </a:solidFill>
                          <a:latin typeface="Arial" charset="0"/>
                          <a:cs typeface="Arial" charset="0"/>
                        </a:defRPr>
                      </a:lvl4pPr>
                      <a:lvl5pPr marL="2452688" indent="-342900" algn="l">
                        <a:spcAft>
                          <a:spcPct val="20000"/>
                        </a:spcAft>
                        <a:buFont typeface="Arial" charset="0"/>
                        <a:defRPr>
                          <a:solidFill>
                            <a:schemeClr val="bg2"/>
                          </a:solidFill>
                          <a:latin typeface="Arial" charset="0"/>
                          <a:cs typeface="Arial" charset="0"/>
                        </a:defRPr>
                      </a:lvl5pPr>
                      <a:lvl6pPr marL="2909888" indent="-342900" fontAlgn="base">
                        <a:spcBef>
                          <a:spcPct val="0"/>
                        </a:spcBef>
                        <a:spcAft>
                          <a:spcPct val="20000"/>
                        </a:spcAft>
                        <a:buFont typeface="Arial" charset="0"/>
                        <a:defRPr>
                          <a:solidFill>
                            <a:schemeClr val="bg2"/>
                          </a:solidFill>
                          <a:latin typeface="Arial" charset="0"/>
                          <a:cs typeface="Arial" charset="0"/>
                        </a:defRPr>
                      </a:lvl6pPr>
                      <a:lvl7pPr marL="3367088" indent="-342900" fontAlgn="base">
                        <a:spcBef>
                          <a:spcPct val="0"/>
                        </a:spcBef>
                        <a:spcAft>
                          <a:spcPct val="20000"/>
                        </a:spcAft>
                        <a:buFont typeface="Arial" charset="0"/>
                        <a:defRPr>
                          <a:solidFill>
                            <a:schemeClr val="bg2"/>
                          </a:solidFill>
                          <a:latin typeface="Arial" charset="0"/>
                          <a:cs typeface="Arial" charset="0"/>
                        </a:defRPr>
                      </a:lvl7pPr>
                      <a:lvl8pPr marL="3824288" indent="-342900" fontAlgn="base">
                        <a:spcBef>
                          <a:spcPct val="0"/>
                        </a:spcBef>
                        <a:spcAft>
                          <a:spcPct val="20000"/>
                        </a:spcAft>
                        <a:buFont typeface="Arial" charset="0"/>
                        <a:defRPr>
                          <a:solidFill>
                            <a:schemeClr val="bg2"/>
                          </a:solidFill>
                          <a:latin typeface="Arial" charset="0"/>
                          <a:cs typeface="Arial" charset="0"/>
                        </a:defRPr>
                      </a:lvl8pPr>
                      <a:lvl9pPr marL="4281488"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贷款合同</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现金流预测</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p>
                      <a:pPr marL="88900" marR="0" lvl="0" indent="-88900" algn="l" defTabSz="914400" rtl="0" eaLnBrk="1" fontAlgn="base" latinLnBrk="0" hangingPunct="1">
                        <a:lnSpc>
                          <a:spcPct val="100000"/>
                        </a:lnSpc>
                        <a:spcBef>
                          <a:spcPct val="0"/>
                        </a:spcBef>
                        <a:spcAft>
                          <a:spcPct val="0"/>
                        </a:spcAft>
                        <a:buClrTx/>
                        <a:buSzTx/>
                        <a:buFontTx/>
                        <a:buNone/>
                        <a:tabLst/>
                      </a:pP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无</a:t>
                      </a: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75244">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汇兑损益</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当年预计的经营及外币交易及资产状况</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p>
                      <a:pPr marL="88900" marR="0" lvl="0" indent="-88900" algn="l" defTabSz="914400" rtl="0" eaLnBrk="1" fontAlgn="base" latinLnBrk="0" hangingPunct="1">
                        <a:lnSpc>
                          <a:spcPct val="100000"/>
                        </a:lnSpc>
                        <a:spcBef>
                          <a:spcPct val="0"/>
                        </a:spcBef>
                        <a:spcAft>
                          <a:spcPct val="0"/>
                        </a:spcAft>
                        <a:buClrTx/>
                        <a:buSzTx/>
                        <a:buFontTx/>
                        <a:buChar char="•"/>
                        <a:tabLst/>
                      </a:pP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355600" indent="-87313" algn="l">
                        <a:spcAft>
                          <a:spcPct val="20000"/>
                        </a:spcAft>
                        <a:defRPr>
                          <a:solidFill>
                            <a:schemeClr val="bg2"/>
                          </a:solidFill>
                          <a:latin typeface="Arial" charset="0"/>
                          <a:cs typeface="Arial" charset="0"/>
                        </a:defRPr>
                      </a:lvl2pPr>
                      <a:lvl3pPr marL="812800" indent="-277813" algn="l">
                        <a:spcAft>
                          <a:spcPct val="20000"/>
                        </a:spcAft>
                        <a:buFont typeface="Arial" charset="0"/>
                        <a:defRPr>
                          <a:solidFill>
                            <a:schemeClr val="bg2"/>
                          </a:solidFill>
                          <a:latin typeface="Arial" charset="0"/>
                          <a:cs typeface="Arial" charset="0"/>
                        </a:defRPr>
                      </a:lvl3pPr>
                      <a:lvl4pPr marL="1916113" indent="-342900" algn="l">
                        <a:spcAft>
                          <a:spcPct val="20000"/>
                        </a:spcAft>
                        <a:defRPr>
                          <a:solidFill>
                            <a:schemeClr val="bg2"/>
                          </a:solidFill>
                          <a:latin typeface="Arial" charset="0"/>
                          <a:cs typeface="Arial" charset="0"/>
                        </a:defRPr>
                      </a:lvl4pPr>
                      <a:lvl5pPr marL="2438400" indent="-342900" algn="l">
                        <a:spcAft>
                          <a:spcPct val="20000"/>
                        </a:spcAft>
                        <a:buFont typeface="Arial" charset="0"/>
                        <a:defRPr>
                          <a:solidFill>
                            <a:schemeClr val="bg2"/>
                          </a:solidFill>
                          <a:latin typeface="Arial" charset="0"/>
                          <a:cs typeface="Arial" charset="0"/>
                        </a:defRPr>
                      </a:lvl5pPr>
                      <a:lvl6pPr marL="2895600" indent="-342900" fontAlgn="base">
                        <a:spcBef>
                          <a:spcPct val="0"/>
                        </a:spcBef>
                        <a:spcAft>
                          <a:spcPct val="20000"/>
                        </a:spcAft>
                        <a:buFont typeface="Arial" charset="0"/>
                        <a:defRPr>
                          <a:solidFill>
                            <a:schemeClr val="bg2"/>
                          </a:solidFill>
                          <a:latin typeface="Arial" charset="0"/>
                          <a:cs typeface="Arial" charset="0"/>
                        </a:defRPr>
                      </a:lvl6pPr>
                      <a:lvl7pPr marL="3352800" indent="-342900" fontAlgn="base">
                        <a:spcBef>
                          <a:spcPct val="0"/>
                        </a:spcBef>
                        <a:spcAft>
                          <a:spcPct val="20000"/>
                        </a:spcAft>
                        <a:buFont typeface="Arial" charset="0"/>
                        <a:defRPr>
                          <a:solidFill>
                            <a:schemeClr val="bg2"/>
                          </a:solidFill>
                          <a:latin typeface="Arial" charset="0"/>
                          <a:cs typeface="Arial" charset="0"/>
                        </a:defRPr>
                      </a:lvl7pPr>
                      <a:lvl8pPr marL="3810000" indent="-342900" fontAlgn="base">
                        <a:spcBef>
                          <a:spcPct val="0"/>
                        </a:spcBef>
                        <a:spcAft>
                          <a:spcPct val="20000"/>
                        </a:spcAft>
                        <a:buFont typeface="Arial" charset="0"/>
                        <a:defRPr>
                          <a:solidFill>
                            <a:schemeClr val="bg2"/>
                          </a:solidFill>
                          <a:latin typeface="Arial" charset="0"/>
                          <a:cs typeface="Arial" charset="0"/>
                        </a:defRPr>
                      </a:lvl8pPr>
                      <a:lvl9pPr marL="4267200"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美元以外币种交易量</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美元以外币种资产每月末平均余额</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汇率变动预测</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206375">
                        <a:spcBef>
                          <a:spcPct val="20000"/>
                        </a:spcBef>
                        <a:spcAft>
                          <a:spcPct val="20000"/>
                        </a:spcAft>
                        <a:buFont typeface="Arial" charset="0"/>
                        <a:defRPr>
                          <a:solidFill>
                            <a:schemeClr val="bg2"/>
                          </a:solidFill>
                          <a:latin typeface="Arial" charset="0"/>
                          <a:cs typeface="Arial" charset="0"/>
                        </a:defRPr>
                      </a:lvl1pPr>
                      <a:lvl2pPr marL="179388" algn="l" defTabSz="206375">
                        <a:spcAft>
                          <a:spcPct val="20000"/>
                        </a:spcAft>
                        <a:defRPr>
                          <a:solidFill>
                            <a:schemeClr val="bg2"/>
                          </a:solidFill>
                          <a:latin typeface="Arial" charset="0"/>
                          <a:cs typeface="Arial" charset="0"/>
                        </a:defRPr>
                      </a:lvl2pPr>
                      <a:lvl3pPr marL="533400" indent="-174625" algn="l" defTabSz="206375">
                        <a:spcAft>
                          <a:spcPct val="20000"/>
                        </a:spcAft>
                        <a:buFont typeface="Arial" charset="0"/>
                        <a:defRPr>
                          <a:solidFill>
                            <a:schemeClr val="bg2"/>
                          </a:solidFill>
                          <a:latin typeface="Arial" charset="0"/>
                          <a:cs typeface="Arial" charset="0"/>
                        </a:defRPr>
                      </a:lvl3pPr>
                      <a:lvl4pPr marL="1909763" indent="-342900" algn="l" defTabSz="206375">
                        <a:spcAft>
                          <a:spcPct val="20000"/>
                        </a:spcAft>
                        <a:defRPr>
                          <a:solidFill>
                            <a:schemeClr val="bg2"/>
                          </a:solidFill>
                          <a:latin typeface="Arial" charset="0"/>
                          <a:cs typeface="Arial" charset="0"/>
                        </a:defRPr>
                      </a:lvl4pPr>
                      <a:lvl5pPr marL="2432050" indent="-342900" algn="l" defTabSz="206375">
                        <a:spcAft>
                          <a:spcPct val="20000"/>
                        </a:spcAft>
                        <a:buFont typeface="Arial" charset="0"/>
                        <a:defRPr>
                          <a:solidFill>
                            <a:schemeClr val="bg2"/>
                          </a:solidFill>
                          <a:latin typeface="Arial" charset="0"/>
                          <a:cs typeface="Arial" charset="0"/>
                        </a:defRPr>
                      </a:lvl5pPr>
                      <a:lvl6pPr marL="2889250" indent="-342900" defTabSz="206375" fontAlgn="base">
                        <a:spcBef>
                          <a:spcPct val="0"/>
                        </a:spcBef>
                        <a:spcAft>
                          <a:spcPct val="20000"/>
                        </a:spcAft>
                        <a:buFont typeface="Arial" charset="0"/>
                        <a:defRPr>
                          <a:solidFill>
                            <a:schemeClr val="bg2"/>
                          </a:solidFill>
                          <a:latin typeface="Arial" charset="0"/>
                          <a:cs typeface="Arial" charset="0"/>
                        </a:defRPr>
                      </a:lvl6pPr>
                      <a:lvl7pPr marL="3346450" indent="-342900" defTabSz="206375" fontAlgn="base">
                        <a:spcBef>
                          <a:spcPct val="0"/>
                        </a:spcBef>
                        <a:spcAft>
                          <a:spcPct val="20000"/>
                        </a:spcAft>
                        <a:buFont typeface="Arial" charset="0"/>
                        <a:defRPr>
                          <a:solidFill>
                            <a:schemeClr val="bg2"/>
                          </a:solidFill>
                          <a:latin typeface="Arial" charset="0"/>
                          <a:cs typeface="Arial" charset="0"/>
                        </a:defRPr>
                      </a:lvl7pPr>
                      <a:lvl8pPr marL="3803650" indent="-342900" defTabSz="206375" fontAlgn="base">
                        <a:spcBef>
                          <a:spcPct val="0"/>
                        </a:spcBef>
                        <a:spcAft>
                          <a:spcPct val="20000"/>
                        </a:spcAft>
                        <a:buFont typeface="Arial" charset="0"/>
                        <a:defRPr>
                          <a:solidFill>
                            <a:schemeClr val="bg2"/>
                          </a:solidFill>
                          <a:latin typeface="Arial" charset="0"/>
                          <a:cs typeface="Arial" charset="0"/>
                        </a:defRPr>
                      </a:lvl8pPr>
                      <a:lvl9pPr marL="4260850" indent="-342900" defTabSz="20637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206375" rtl="0" eaLnBrk="1" fontAlgn="base" latinLnBrk="0" hangingPunct="1">
                        <a:lnSpc>
                          <a:spcPct val="100000"/>
                        </a:lnSpc>
                        <a:spcBef>
                          <a:spcPct val="0"/>
                        </a:spcBef>
                        <a:spcAft>
                          <a:spcPct val="0"/>
                        </a:spcAft>
                        <a:buClrTx/>
                        <a:buSzTx/>
                        <a:buFont typeface="Wingdings" pitchFamily="2" charset="2"/>
                        <a:buNone/>
                        <a:tabLst/>
                      </a:pPr>
                      <a:r>
                        <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rPr>
                        <a:t>无</a:t>
                      </a: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4480" name="Rectangle 32"/>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1FC3DEDC-BFA2-4DE0-9FA9-9BE2B9217D0B}" type="slidenum">
              <a:rPr lang="en-GB" altLang="zh-CN" sz="1100" b="0">
                <a:solidFill>
                  <a:schemeClr val="bg2"/>
                </a:solidFill>
                <a:ea typeface="宋体" pitchFamily="2" charset="-122"/>
              </a:rPr>
              <a:pPr algn="r" eaLnBrk="1" hangingPunct="1">
                <a:buSzTx/>
              </a:pPr>
              <a:t>91</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2400">
                <a:solidFill>
                  <a:schemeClr val="tx1"/>
                </a:solidFill>
                <a:ea typeface="宋体" pitchFamily="2" charset="-122"/>
              </a:rPr>
              <a:t>5.4 </a:t>
            </a:r>
            <a:r>
              <a:rPr lang="zh-CN" altLang="en-GB" sz="2400">
                <a:solidFill>
                  <a:schemeClr val="tx1"/>
                </a:solidFill>
                <a:ea typeface="宋体" pitchFamily="2" charset="-122"/>
              </a:rPr>
              <a:t>财务预算的编制 （续）</a:t>
            </a:r>
            <a:r>
              <a:rPr lang="en-GB" altLang="zh-CN" sz="2400">
                <a:solidFill>
                  <a:schemeClr val="tx1"/>
                </a:solidFill>
                <a:ea typeface="宋体" pitchFamily="2" charset="-122"/>
              </a:rPr>
              <a:t>– </a:t>
            </a:r>
            <a:r>
              <a:rPr lang="zh-CN" altLang="en-GB" sz="2400">
                <a:solidFill>
                  <a:schemeClr val="tx1"/>
                </a:solidFill>
                <a:ea typeface="宋体" pitchFamily="2" charset="-122"/>
              </a:rPr>
              <a:t>利润预算表</a:t>
            </a:r>
          </a:p>
        </p:txBody>
      </p:sp>
      <p:sp>
        <p:nvSpPr>
          <p:cNvPr id="105475" name="Line 3"/>
          <p:cNvSpPr>
            <a:spLocks noChangeShapeType="1"/>
          </p:cNvSpPr>
          <p:nvPr/>
        </p:nvSpPr>
        <p:spPr bwMode="blackWhite">
          <a:xfrm>
            <a:off x="0" y="6096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05476" name="Rectangle 4"/>
          <p:cNvSpPr>
            <a:spLocks noChangeArrowheads="1"/>
          </p:cNvSpPr>
          <p:nvPr/>
        </p:nvSpPr>
        <p:spPr bwMode="auto">
          <a:xfrm>
            <a:off x="292100" y="996950"/>
            <a:ext cx="83058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sz="1800">
                <a:solidFill>
                  <a:schemeClr val="tx1"/>
                </a:solidFill>
                <a:ea typeface="宋体" pitchFamily="2" charset="-122"/>
              </a:rPr>
              <a:t>五、营业外收支</a:t>
            </a:r>
            <a:endParaRPr kumimoji="1" lang="en-US" altLang="zh-CN" sz="1800">
              <a:solidFill>
                <a:schemeClr val="tx1"/>
              </a:solidFill>
              <a:ea typeface="宋体" pitchFamily="2" charset="-122"/>
            </a:endParaRPr>
          </a:p>
        </p:txBody>
      </p:sp>
      <p:graphicFrame>
        <p:nvGraphicFramePr>
          <p:cNvPr id="1664005" name="Group 5"/>
          <p:cNvGraphicFramePr>
            <a:graphicFrameLocks noGrp="1"/>
          </p:cNvGraphicFramePr>
          <p:nvPr/>
        </p:nvGraphicFramePr>
        <p:xfrm>
          <a:off x="531813" y="1573213"/>
          <a:ext cx="8066087" cy="1792287"/>
        </p:xfrm>
        <a:graphic>
          <a:graphicData uri="http://schemas.openxmlformats.org/drawingml/2006/table">
            <a:tbl>
              <a:tblPr/>
              <a:tblGrid>
                <a:gridCol w="1062037"/>
                <a:gridCol w="2455863"/>
                <a:gridCol w="2290762"/>
                <a:gridCol w="2257425"/>
              </a:tblGrid>
              <a:tr h="328729">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需考虑的主要参数</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数据来源</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spcAft>
                          <a:spcPct val="20000"/>
                        </a:spcAft>
                        <a:buFont typeface="Arial" charset="0"/>
                        <a:defRPr>
                          <a:solidFill>
                            <a:schemeClr val="bg2"/>
                          </a:solidFill>
                          <a:latin typeface="Arial" charset="0"/>
                          <a:cs typeface="Arial" charset="0"/>
                        </a:defRPr>
                      </a:lvl1pPr>
                      <a:lvl2pPr marL="344488" indent="112713" algn="l">
                        <a:spcAft>
                          <a:spcPct val="20000"/>
                        </a:spcAft>
                        <a:defRPr>
                          <a:solidFill>
                            <a:schemeClr val="bg2"/>
                          </a:solidFill>
                          <a:latin typeface="Arial" charset="0"/>
                          <a:cs typeface="Arial" charset="0"/>
                        </a:defRPr>
                      </a:lvl2pPr>
                      <a:lvl3pPr marL="703263" indent="211138" algn="l">
                        <a:spcAft>
                          <a:spcPct val="20000"/>
                        </a:spcAft>
                        <a:buFont typeface="Arial" charset="0"/>
                        <a:defRPr>
                          <a:solidFill>
                            <a:schemeClr val="bg2"/>
                          </a:solidFill>
                          <a:latin typeface="Arial" charset="0"/>
                          <a:cs typeface="Arial" charset="0"/>
                        </a:defRPr>
                      </a:lvl3pPr>
                      <a:lvl4pPr marL="1068388" indent="303213" algn="l">
                        <a:spcAft>
                          <a:spcPct val="20000"/>
                        </a:spcAft>
                        <a:defRPr>
                          <a:solidFill>
                            <a:schemeClr val="bg2"/>
                          </a:solidFill>
                          <a:latin typeface="Arial" charset="0"/>
                          <a:cs typeface="Arial" charset="0"/>
                        </a:defRPr>
                      </a:lvl4pPr>
                      <a:lvl5pPr marL="1420813" indent="407988" algn="l">
                        <a:spcAft>
                          <a:spcPct val="20000"/>
                        </a:spcAft>
                        <a:buFont typeface="Arial" charset="0"/>
                        <a:defRPr>
                          <a:solidFill>
                            <a:schemeClr val="bg2"/>
                          </a:solidFill>
                          <a:latin typeface="Arial" charset="0"/>
                          <a:cs typeface="Arial" charset="0"/>
                        </a:defRPr>
                      </a:lvl5pPr>
                      <a:lvl6pPr marL="1878013" indent="407988" fontAlgn="base">
                        <a:spcBef>
                          <a:spcPct val="0"/>
                        </a:spcBef>
                        <a:spcAft>
                          <a:spcPct val="20000"/>
                        </a:spcAft>
                        <a:buFont typeface="Arial" charset="0"/>
                        <a:defRPr>
                          <a:solidFill>
                            <a:schemeClr val="bg2"/>
                          </a:solidFill>
                          <a:latin typeface="Arial" charset="0"/>
                          <a:cs typeface="Arial" charset="0"/>
                        </a:defRPr>
                      </a:lvl6pPr>
                      <a:lvl7pPr marL="2335213" indent="407988" fontAlgn="base">
                        <a:spcBef>
                          <a:spcPct val="0"/>
                        </a:spcBef>
                        <a:spcAft>
                          <a:spcPct val="20000"/>
                        </a:spcAft>
                        <a:buFont typeface="Arial" charset="0"/>
                        <a:defRPr>
                          <a:solidFill>
                            <a:schemeClr val="bg2"/>
                          </a:solidFill>
                          <a:latin typeface="Arial" charset="0"/>
                          <a:cs typeface="Arial" charset="0"/>
                        </a:defRPr>
                      </a:lvl7pPr>
                      <a:lvl8pPr marL="2792413" indent="407988" fontAlgn="base">
                        <a:spcBef>
                          <a:spcPct val="0"/>
                        </a:spcBef>
                        <a:spcAft>
                          <a:spcPct val="20000"/>
                        </a:spcAft>
                        <a:buFont typeface="Arial" charset="0"/>
                        <a:defRPr>
                          <a:solidFill>
                            <a:schemeClr val="bg2"/>
                          </a:solidFill>
                          <a:latin typeface="Arial" charset="0"/>
                          <a:cs typeface="Arial" charset="0"/>
                        </a:defRPr>
                      </a:lvl8pPr>
                      <a:lvl9pPr marL="3249613" indent="407988" fontAlgn="base">
                        <a:spcBef>
                          <a:spcPct val="0"/>
                        </a:spcBef>
                        <a:spcAft>
                          <a:spcPct val="20000"/>
                        </a:spcAft>
                        <a:buFont typeface="Arial" charset="0"/>
                        <a:defRPr>
                          <a:solidFill>
                            <a:schemeClr val="bg2"/>
                          </a:solidFill>
                          <a:latin typeface="Arial" charset="0"/>
                          <a:cs typeface="Arial"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需考虑的其他因素</a:t>
                      </a:r>
                      <a:endParaRPr kumimoji="0"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1779">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营业外收入</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参考上年度实际发生金额</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p>
                      <a:pPr marL="88900" marR="0" lvl="0" indent="-88900" algn="l" defTabSz="914400" rtl="0" eaLnBrk="1" fontAlgn="base" latinLnBrk="0" hangingPunct="1">
                        <a:lnSpc>
                          <a:spcPct val="100000"/>
                        </a:lnSpc>
                        <a:spcBef>
                          <a:spcPct val="0"/>
                        </a:spcBef>
                        <a:spcAft>
                          <a:spcPct val="0"/>
                        </a:spcAft>
                        <a:buClrTx/>
                        <a:buSzTx/>
                        <a:buFontTx/>
                        <a:buChar char="•"/>
                        <a:tabLst/>
                      </a:pPr>
                      <a:endPar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784225" indent="-342900" algn="l">
                        <a:spcAft>
                          <a:spcPct val="20000"/>
                        </a:spcAft>
                        <a:defRPr>
                          <a:solidFill>
                            <a:schemeClr val="bg2"/>
                          </a:solidFill>
                          <a:latin typeface="Arial" charset="0"/>
                          <a:cs typeface="Arial" charset="0"/>
                        </a:defRPr>
                      </a:lvl2pPr>
                      <a:lvl3pPr marL="1306513" indent="-342900" algn="l">
                        <a:spcAft>
                          <a:spcPct val="20000"/>
                        </a:spcAft>
                        <a:buFont typeface="Arial" charset="0"/>
                        <a:defRPr>
                          <a:solidFill>
                            <a:schemeClr val="bg2"/>
                          </a:solidFill>
                          <a:latin typeface="Arial" charset="0"/>
                          <a:cs typeface="Arial" charset="0"/>
                        </a:defRPr>
                      </a:lvl3pPr>
                      <a:lvl4pPr marL="1828800" indent="-342900" algn="l">
                        <a:spcAft>
                          <a:spcPct val="20000"/>
                        </a:spcAft>
                        <a:defRPr>
                          <a:solidFill>
                            <a:schemeClr val="bg2"/>
                          </a:solidFill>
                          <a:latin typeface="Arial" charset="0"/>
                          <a:cs typeface="Arial" charset="0"/>
                        </a:defRPr>
                      </a:lvl4pPr>
                      <a:lvl5pPr marL="2351088" indent="-342900" algn="l">
                        <a:spcAft>
                          <a:spcPct val="20000"/>
                        </a:spcAft>
                        <a:buFont typeface="Arial" charset="0"/>
                        <a:defRPr>
                          <a:solidFill>
                            <a:schemeClr val="bg2"/>
                          </a:solidFill>
                          <a:latin typeface="Arial" charset="0"/>
                          <a:cs typeface="Arial" charset="0"/>
                        </a:defRPr>
                      </a:lvl5pPr>
                      <a:lvl6pPr marL="2808288" indent="-342900" fontAlgn="base">
                        <a:spcBef>
                          <a:spcPct val="0"/>
                        </a:spcBef>
                        <a:spcAft>
                          <a:spcPct val="20000"/>
                        </a:spcAft>
                        <a:buFont typeface="Arial" charset="0"/>
                        <a:defRPr>
                          <a:solidFill>
                            <a:schemeClr val="bg2"/>
                          </a:solidFill>
                          <a:latin typeface="Arial" charset="0"/>
                          <a:cs typeface="Arial" charset="0"/>
                        </a:defRPr>
                      </a:lvl6pPr>
                      <a:lvl7pPr marL="3265488" indent="-342900" fontAlgn="base">
                        <a:spcBef>
                          <a:spcPct val="0"/>
                        </a:spcBef>
                        <a:spcAft>
                          <a:spcPct val="20000"/>
                        </a:spcAft>
                        <a:buFont typeface="Arial" charset="0"/>
                        <a:defRPr>
                          <a:solidFill>
                            <a:schemeClr val="bg2"/>
                          </a:solidFill>
                          <a:latin typeface="Arial" charset="0"/>
                          <a:cs typeface="Arial" charset="0"/>
                        </a:defRPr>
                      </a:lvl7pPr>
                      <a:lvl8pPr marL="3722688" indent="-342900" fontAlgn="base">
                        <a:spcBef>
                          <a:spcPct val="0"/>
                        </a:spcBef>
                        <a:spcAft>
                          <a:spcPct val="20000"/>
                        </a:spcAft>
                        <a:buFont typeface="Arial" charset="0"/>
                        <a:defRPr>
                          <a:solidFill>
                            <a:schemeClr val="bg2"/>
                          </a:solidFill>
                          <a:latin typeface="Arial" charset="0"/>
                          <a:cs typeface="Arial" charset="0"/>
                        </a:defRPr>
                      </a:lvl8pPr>
                      <a:lvl9pPr marL="4179888"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上年度实际发生金额</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拟报废固定资产等</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1779">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营业外支出</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参考上年度实际发生金额</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p>
                      <a:pPr marL="88900" marR="0" lvl="0" indent="-88900" algn="l" defTabSz="914400" rtl="0" eaLnBrk="1" fontAlgn="base" latinLnBrk="0" hangingPunct="1">
                        <a:lnSpc>
                          <a:spcPct val="100000"/>
                        </a:lnSpc>
                        <a:spcBef>
                          <a:spcPct val="0"/>
                        </a:spcBef>
                        <a:spcAft>
                          <a:spcPct val="0"/>
                        </a:spcAft>
                        <a:buClrTx/>
                        <a:buSzTx/>
                        <a:buFontTx/>
                        <a:buChar char="•"/>
                        <a:tabLst/>
                      </a:pPr>
                      <a:endPar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885825" indent="-342900" algn="l">
                        <a:spcAft>
                          <a:spcPct val="20000"/>
                        </a:spcAft>
                        <a:defRPr>
                          <a:solidFill>
                            <a:schemeClr val="bg2"/>
                          </a:solidFill>
                          <a:latin typeface="Arial" charset="0"/>
                          <a:cs typeface="Arial" charset="0"/>
                        </a:defRPr>
                      </a:lvl2pPr>
                      <a:lvl3pPr marL="1408113" indent="-342900" algn="l">
                        <a:spcAft>
                          <a:spcPct val="20000"/>
                        </a:spcAft>
                        <a:buFont typeface="Arial" charset="0"/>
                        <a:defRPr>
                          <a:solidFill>
                            <a:schemeClr val="bg2"/>
                          </a:solidFill>
                          <a:latin typeface="Arial" charset="0"/>
                          <a:cs typeface="Arial" charset="0"/>
                        </a:defRPr>
                      </a:lvl3pPr>
                      <a:lvl4pPr marL="1930400" indent="-342900" algn="l">
                        <a:spcAft>
                          <a:spcPct val="20000"/>
                        </a:spcAft>
                        <a:defRPr>
                          <a:solidFill>
                            <a:schemeClr val="bg2"/>
                          </a:solidFill>
                          <a:latin typeface="Arial" charset="0"/>
                          <a:cs typeface="Arial" charset="0"/>
                        </a:defRPr>
                      </a:lvl4pPr>
                      <a:lvl5pPr marL="2452688" indent="-342900" algn="l">
                        <a:spcAft>
                          <a:spcPct val="20000"/>
                        </a:spcAft>
                        <a:buFont typeface="Arial" charset="0"/>
                        <a:defRPr>
                          <a:solidFill>
                            <a:schemeClr val="bg2"/>
                          </a:solidFill>
                          <a:latin typeface="Arial" charset="0"/>
                          <a:cs typeface="Arial" charset="0"/>
                        </a:defRPr>
                      </a:lvl5pPr>
                      <a:lvl6pPr marL="2909888" indent="-342900" fontAlgn="base">
                        <a:spcBef>
                          <a:spcPct val="0"/>
                        </a:spcBef>
                        <a:spcAft>
                          <a:spcPct val="20000"/>
                        </a:spcAft>
                        <a:buFont typeface="Arial" charset="0"/>
                        <a:defRPr>
                          <a:solidFill>
                            <a:schemeClr val="bg2"/>
                          </a:solidFill>
                          <a:latin typeface="Arial" charset="0"/>
                          <a:cs typeface="Arial" charset="0"/>
                        </a:defRPr>
                      </a:lvl6pPr>
                      <a:lvl7pPr marL="3367088" indent="-342900" fontAlgn="base">
                        <a:spcBef>
                          <a:spcPct val="0"/>
                        </a:spcBef>
                        <a:spcAft>
                          <a:spcPct val="20000"/>
                        </a:spcAft>
                        <a:buFont typeface="Arial" charset="0"/>
                        <a:defRPr>
                          <a:solidFill>
                            <a:schemeClr val="bg2"/>
                          </a:solidFill>
                          <a:latin typeface="Arial" charset="0"/>
                          <a:cs typeface="Arial" charset="0"/>
                        </a:defRPr>
                      </a:lvl7pPr>
                      <a:lvl8pPr marL="3824288" indent="-342900" fontAlgn="base">
                        <a:spcBef>
                          <a:spcPct val="0"/>
                        </a:spcBef>
                        <a:spcAft>
                          <a:spcPct val="20000"/>
                        </a:spcAft>
                        <a:buFont typeface="Arial" charset="0"/>
                        <a:defRPr>
                          <a:solidFill>
                            <a:schemeClr val="bg2"/>
                          </a:solidFill>
                          <a:latin typeface="Arial" charset="0"/>
                          <a:cs typeface="Arial" charset="0"/>
                        </a:defRPr>
                      </a:lvl8pPr>
                      <a:lvl9pPr marL="4281488"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上年度实际发生金额</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p>
                      <a:pPr marL="88900" marR="0" lvl="0" indent="-88900" algn="l" defTabSz="914400" rtl="0" eaLnBrk="1" fontAlgn="base" latinLnBrk="0" hangingPunct="1">
                        <a:lnSpc>
                          <a:spcPct val="100000"/>
                        </a:lnSpc>
                        <a:spcBef>
                          <a:spcPct val="0"/>
                        </a:spcBef>
                        <a:spcAft>
                          <a:spcPct val="0"/>
                        </a:spcAft>
                        <a:buClrTx/>
                        <a:buSzTx/>
                        <a:buFontTx/>
                        <a:buChar char="•"/>
                        <a:tabLst/>
                      </a:pP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捐赠等特殊支出等</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5499" name="Rectangle 27"/>
          <p:cNvSpPr>
            <a:spLocks noChangeArrowheads="1"/>
          </p:cNvSpPr>
          <p:nvPr/>
        </p:nvSpPr>
        <p:spPr bwMode="auto">
          <a:xfrm>
            <a:off x="292100" y="3633788"/>
            <a:ext cx="83058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kumimoji="1" lang="zh-CN" altLang="en-US" sz="1800">
                <a:solidFill>
                  <a:schemeClr val="tx1"/>
                </a:solidFill>
                <a:ea typeface="宋体" pitchFamily="2" charset="-122"/>
              </a:rPr>
              <a:t>六、所得税</a:t>
            </a:r>
            <a:endParaRPr kumimoji="1" lang="en-US" altLang="zh-CN" sz="1800">
              <a:solidFill>
                <a:schemeClr val="tx1"/>
              </a:solidFill>
              <a:ea typeface="宋体" pitchFamily="2" charset="-122"/>
            </a:endParaRPr>
          </a:p>
        </p:txBody>
      </p:sp>
      <p:graphicFrame>
        <p:nvGraphicFramePr>
          <p:cNvPr id="1664028" name="Group 28"/>
          <p:cNvGraphicFramePr>
            <a:graphicFrameLocks noGrp="1"/>
          </p:cNvGraphicFramePr>
          <p:nvPr/>
        </p:nvGraphicFramePr>
        <p:xfrm>
          <a:off x="531813" y="4248150"/>
          <a:ext cx="8066087" cy="1285875"/>
        </p:xfrm>
        <a:graphic>
          <a:graphicData uri="http://schemas.openxmlformats.org/drawingml/2006/table">
            <a:tbl>
              <a:tblPr/>
              <a:tblGrid>
                <a:gridCol w="1062037"/>
                <a:gridCol w="2455863"/>
                <a:gridCol w="2290762"/>
                <a:gridCol w="2257425"/>
              </a:tblGrid>
              <a:tr h="290513">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需考虑的主要参数</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数据来源</a:t>
                      </a:r>
                      <a:endParaRPr kumimoji="1"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spcAft>
                          <a:spcPct val="20000"/>
                        </a:spcAft>
                        <a:buFont typeface="Arial" charset="0"/>
                        <a:defRPr>
                          <a:solidFill>
                            <a:schemeClr val="bg2"/>
                          </a:solidFill>
                          <a:latin typeface="Arial" charset="0"/>
                          <a:cs typeface="Arial" charset="0"/>
                        </a:defRPr>
                      </a:lvl1pPr>
                      <a:lvl2pPr marL="344488" indent="112713" algn="l">
                        <a:spcAft>
                          <a:spcPct val="20000"/>
                        </a:spcAft>
                        <a:defRPr>
                          <a:solidFill>
                            <a:schemeClr val="bg2"/>
                          </a:solidFill>
                          <a:latin typeface="Arial" charset="0"/>
                          <a:cs typeface="Arial" charset="0"/>
                        </a:defRPr>
                      </a:lvl2pPr>
                      <a:lvl3pPr marL="703263" indent="211138" algn="l">
                        <a:spcAft>
                          <a:spcPct val="20000"/>
                        </a:spcAft>
                        <a:buFont typeface="Arial" charset="0"/>
                        <a:defRPr>
                          <a:solidFill>
                            <a:schemeClr val="bg2"/>
                          </a:solidFill>
                          <a:latin typeface="Arial" charset="0"/>
                          <a:cs typeface="Arial" charset="0"/>
                        </a:defRPr>
                      </a:lvl3pPr>
                      <a:lvl4pPr marL="1068388" indent="303213" algn="l">
                        <a:spcAft>
                          <a:spcPct val="20000"/>
                        </a:spcAft>
                        <a:defRPr>
                          <a:solidFill>
                            <a:schemeClr val="bg2"/>
                          </a:solidFill>
                          <a:latin typeface="Arial" charset="0"/>
                          <a:cs typeface="Arial" charset="0"/>
                        </a:defRPr>
                      </a:lvl4pPr>
                      <a:lvl5pPr marL="1420813" indent="407988" algn="l">
                        <a:spcAft>
                          <a:spcPct val="20000"/>
                        </a:spcAft>
                        <a:buFont typeface="Arial" charset="0"/>
                        <a:defRPr>
                          <a:solidFill>
                            <a:schemeClr val="bg2"/>
                          </a:solidFill>
                          <a:latin typeface="Arial" charset="0"/>
                          <a:cs typeface="Arial" charset="0"/>
                        </a:defRPr>
                      </a:lvl5pPr>
                      <a:lvl6pPr marL="1878013" indent="407988" fontAlgn="base">
                        <a:spcBef>
                          <a:spcPct val="0"/>
                        </a:spcBef>
                        <a:spcAft>
                          <a:spcPct val="20000"/>
                        </a:spcAft>
                        <a:buFont typeface="Arial" charset="0"/>
                        <a:defRPr>
                          <a:solidFill>
                            <a:schemeClr val="bg2"/>
                          </a:solidFill>
                          <a:latin typeface="Arial" charset="0"/>
                          <a:cs typeface="Arial" charset="0"/>
                        </a:defRPr>
                      </a:lvl6pPr>
                      <a:lvl7pPr marL="2335213" indent="407988" fontAlgn="base">
                        <a:spcBef>
                          <a:spcPct val="0"/>
                        </a:spcBef>
                        <a:spcAft>
                          <a:spcPct val="20000"/>
                        </a:spcAft>
                        <a:buFont typeface="Arial" charset="0"/>
                        <a:defRPr>
                          <a:solidFill>
                            <a:schemeClr val="bg2"/>
                          </a:solidFill>
                          <a:latin typeface="Arial" charset="0"/>
                          <a:cs typeface="Arial" charset="0"/>
                        </a:defRPr>
                      </a:lvl7pPr>
                      <a:lvl8pPr marL="2792413" indent="407988" fontAlgn="base">
                        <a:spcBef>
                          <a:spcPct val="0"/>
                        </a:spcBef>
                        <a:spcAft>
                          <a:spcPct val="20000"/>
                        </a:spcAft>
                        <a:buFont typeface="Arial" charset="0"/>
                        <a:defRPr>
                          <a:solidFill>
                            <a:schemeClr val="bg2"/>
                          </a:solidFill>
                          <a:latin typeface="Arial" charset="0"/>
                          <a:cs typeface="Arial" charset="0"/>
                        </a:defRPr>
                      </a:lvl8pPr>
                      <a:lvl9pPr marL="3249613" indent="407988" fontAlgn="base">
                        <a:spcBef>
                          <a:spcPct val="0"/>
                        </a:spcBef>
                        <a:spcAft>
                          <a:spcPct val="20000"/>
                        </a:spcAft>
                        <a:buFont typeface="Arial" charset="0"/>
                        <a:defRPr>
                          <a:solidFill>
                            <a:schemeClr val="bg2"/>
                          </a:solidFill>
                          <a:latin typeface="Arial" charset="0"/>
                          <a:cs typeface="Arial"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chemeClr val="tx1"/>
                          </a:solidFill>
                          <a:effectLst/>
                          <a:latin typeface="宋体" pitchFamily="2" charset="-122"/>
                          <a:ea typeface="宋体" pitchFamily="2" charset="-122"/>
                          <a:cs typeface="Arial" charset="0"/>
                        </a:rPr>
                        <a:t>需考虑的其他因素</a:t>
                      </a:r>
                      <a:endParaRPr kumimoji="0" lang="zh-CN" altLang="en-GB" sz="1800" b="1"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95362">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所得税</a:t>
                      </a:r>
                      <a:endParaRPr kumimoji="1"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利润总额</a:t>
                      </a:r>
                    </a:p>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所得税税率</a:t>
                      </a: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784225" indent="-342900" algn="l">
                        <a:spcAft>
                          <a:spcPct val="20000"/>
                        </a:spcAft>
                        <a:defRPr>
                          <a:solidFill>
                            <a:schemeClr val="bg2"/>
                          </a:solidFill>
                          <a:latin typeface="Arial" charset="0"/>
                          <a:cs typeface="Arial" charset="0"/>
                        </a:defRPr>
                      </a:lvl2pPr>
                      <a:lvl3pPr marL="1306513" indent="-342900" algn="l">
                        <a:spcAft>
                          <a:spcPct val="20000"/>
                        </a:spcAft>
                        <a:buFont typeface="Arial" charset="0"/>
                        <a:defRPr>
                          <a:solidFill>
                            <a:schemeClr val="bg2"/>
                          </a:solidFill>
                          <a:latin typeface="Arial" charset="0"/>
                          <a:cs typeface="Arial" charset="0"/>
                        </a:defRPr>
                      </a:lvl3pPr>
                      <a:lvl4pPr marL="1828800" indent="-342900" algn="l">
                        <a:spcAft>
                          <a:spcPct val="20000"/>
                        </a:spcAft>
                        <a:defRPr>
                          <a:solidFill>
                            <a:schemeClr val="bg2"/>
                          </a:solidFill>
                          <a:latin typeface="Arial" charset="0"/>
                          <a:cs typeface="Arial" charset="0"/>
                        </a:defRPr>
                      </a:lvl4pPr>
                      <a:lvl5pPr marL="2351088" indent="-342900" algn="l">
                        <a:spcAft>
                          <a:spcPct val="20000"/>
                        </a:spcAft>
                        <a:buFont typeface="Arial" charset="0"/>
                        <a:defRPr>
                          <a:solidFill>
                            <a:schemeClr val="bg2"/>
                          </a:solidFill>
                          <a:latin typeface="Arial" charset="0"/>
                          <a:cs typeface="Arial" charset="0"/>
                        </a:defRPr>
                      </a:lvl5pPr>
                      <a:lvl6pPr marL="2808288" indent="-342900" fontAlgn="base">
                        <a:spcBef>
                          <a:spcPct val="0"/>
                        </a:spcBef>
                        <a:spcAft>
                          <a:spcPct val="20000"/>
                        </a:spcAft>
                        <a:buFont typeface="Arial" charset="0"/>
                        <a:defRPr>
                          <a:solidFill>
                            <a:schemeClr val="bg2"/>
                          </a:solidFill>
                          <a:latin typeface="Arial" charset="0"/>
                          <a:cs typeface="Arial" charset="0"/>
                        </a:defRPr>
                      </a:lvl6pPr>
                      <a:lvl7pPr marL="3265488" indent="-342900" fontAlgn="base">
                        <a:spcBef>
                          <a:spcPct val="0"/>
                        </a:spcBef>
                        <a:spcAft>
                          <a:spcPct val="20000"/>
                        </a:spcAft>
                        <a:buFont typeface="Arial" charset="0"/>
                        <a:defRPr>
                          <a:solidFill>
                            <a:schemeClr val="bg2"/>
                          </a:solidFill>
                          <a:latin typeface="Arial" charset="0"/>
                          <a:cs typeface="Arial" charset="0"/>
                        </a:defRPr>
                      </a:lvl7pPr>
                      <a:lvl8pPr marL="3722688" indent="-342900" fontAlgn="base">
                        <a:spcBef>
                          <a:spcPct val="0"/>
                        </a:spcBef>
                        <a:spcAft>
                          <a:spcPct val="20000"/>
                        </a:spcAft>
                        <a:buFont typeface="Arial" charset="0"/>
                        <a:defRPr>
                          <a:solidFill>
                            <a:schemeClr val="bg2"/>
                          </a:solidFill>
                          <a:latin typeface="Arial" charset="0"/>
                          <a:cs typeface="Arial" charset="0"/>
                        </a:defRPr>
                      </a:lvl8pPr>
                      <a:lvl9pPr marL="4179888"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利润预算</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447675"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0" lang="zh-CN" altLang="en-US" sz="1600" b="0" i="0" u="none" strike="noStrike" cap="none" normalizeH="0" baseline="0" smtClean="0">
                          <a:ln>
                            <a:noFill/>
                          </a:ln>
                          <a:solidFill>
                            <a:schemeClr val="tx1"/>
                          </a:solidFill>
                          <a:effectLst/>
                          <a:latin typeface="宋体" pitchFamily="2" charset="-122"/>
                          <a:ea typeface="宋体" pitchFamily="2" charset="-122"/>
                          <a:cs typeface="Arial" charset="0"/>
                        </a:rPr>
                        <a:t>纳税调整项目</a:t>
                      </a:r>
                      <a:endParaRPr kumimoji="0" lang="zh-CN" altLang="en-GB" sz="1600" b="0" i="0" u="none" strike="noStrike" cap="none" normalizeH="0" baseline="0" smtClean="0">
                        <a:ln>
                          <a:noFill/>
                        </a:ln>
                        <a:solidFill>
                          <a:schemeClr val="tx1"/>
                        </a:solidFill>
                        <a:effectLst/>
                        <a:latin typeface="宋体" pitchFamily="2" charset="-122"/>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5517" name="Rectangle 45"/>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D06B9D84-88E0-41A6-A166-27EA7C788E75}" type="slidenum">
              <a:rPr lang="en-GB" altLang="zh-CN" sz="1100" b="0">
                <a:solidFill>
                  <a:schemeClr val="bg2"/>
                </a:solidFill>
                <a:ea typeface="宋体" pitchFamily="2" charset="-122"/>
              </a:rPr>
              <a:pPr algn="r" eaLnBrk="1" hangingPunct="1">
                <a:buSzTx/>
              </a:pPr>
              <a:t>92</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subTitle" idx="1"/>
          </p:nvPr>
        </p:nvSpPr>
        <p:spPr>
          <a:xfrm>
            <a:off x="163513" y="1981200"/>
            <a:ext cx="8802687" cy="3732213"/>
          </a:xfrm>
        </p:spPr>
        <p:txBody>
          <a:bodyPr/>
          <a:lstStyle/>
          <a:p>
            <a:pPr marL="266700" indent="-266700" eaLnBrk="1" hangingPunct="1">
              <a:buSzTx/>
              <a:buFontTx/>
              <a:buChar char="•"/>
              <a:tabLst>
                <a:tab pos="812800" algn="l"/>
              </a:tabLst>
            </a:pPr>
            <a:r>
              <a:rPr kumimoji="1" lang="zh-CN" altLang="en-US" sz="1600" smtClean="0">
                <a:solidFill>
                  <a:schemeClr val="tx1"/>
                </a:solidFill>
                <a:ea typeface="宋体" pitchFamily="2" charset="-122"/>
              </a:rPr>
              <a:t>通过编制现金流量预算，合理地安排、处理现金收支及资金调度的业务，保证企业现金正常流转及相对平衡。</a:t>
            </a:r>
            <a:br>
              <a:rPr kumimoji="1" lang="zh-CN" altLang="en-US" sz="1600" smtClean="0">
                <a:solidFill>
                  <a:schemeClr val="tx1"/>
                </a:solidFill>
                <a:ea typeface="宋体" pitchFamily="2" charset="-122"/>
              </a:rPr>
            </a:br>
            <a:r>
              <a:rPr kumimoji="1" lang="zh-CN" altLang="en-US" sz="1600" smtClean="0">
                <a:solidFill>
                  <a:schemeClr val="tx1"/>
                </a:solidFill>
                <a:ea typeface="宋体" pitchFamily="2" charset="-122"/>
              </a:rPr>
              <a:t>    </a:t>
            </a:r>
          </a:p>
          <a:p>
            <a:pPr marL="266700" indent="-266700" eaLnBrk="1" hangingPunct="1">
              <a:buSzTx/>
              <a:buFontTx/>
              <a:buChar char="•"/>
              <a:tabLst>
                <a:tab pos="812800" algn="l"/>
              </a:tabLst>
            </a:pPr>
            <a:r>
              <a:rPr kumimoji="1" lang="zh-CN" altLang="en-US" sz="1600" smtClean="0">
                <a:solidFill>
                  <a:schemeClr val="tx1"/>
                </a:solidFill>
                <a:ea typeface="宋体" pitchFamily="2" charset="-122"/>
              </a:rPr>
              <a:t>编制现金流量预算，以企业期初现金的结存额为基点，充分考虑预算期间的现金收入，预计期末的理想现金结存额，确定预算期间的现金支出。</a:t>
            </a:r>
          </a:p>
          <a:p>
            <a:pPr marL="266700" indent="-266700" eaLnBrk="1" hangingPunct="1">
              <a:buSzTx/>
              <a:buFontTx/>
              <a:buChar char="•"/>
              <a:tabLst>
                <a:tab pos="812800" algn="l"/>
              </a:tabLst>
            </a:pPr>
            <a:endParaRPr kumimoji="1" lang="zh-CN" altLang="en-US" sz="1600" smtClean="0">
              <a:solidFill>
                <a:schemeClr val="tx1"/>
              </a:solidFill>
              <a:ea typeface="宋体" pitchFamily="2" charset="-122"/>
            </a:endParaRPr>
          </a:p>
          <a:p>
            <a:pPr marL="266700" indent="-266700" eaLnBrk="1" hangingPunct="1">
              <a:buSzTx/>
              <a:buFontTx/>
              <a:buChar char="•"/>
              <a:tabLst>
                <a:tab pos="812800" algn="l"/>
              </a:tabLst>
            </a:pPr>
            <a:r>
              <a:rPr kumimoji="1" lang="zh-CN" altLang="en-US" sz="1600" smtClean="0">
                <a:solidFill>
                  <a:schemeClr val="tx1"/>
                </a:solidFill>
                <a:ea typeface="宋体" pitchFamily="2" charset="-122"/>
              </a:rPr>
              <a:t>相互的关系可用公式表示为：</a:t>
            </a:r>
            <a:endParaRPr kumimoji="1" lang="zh-CN" altLang="en-US" sz="1600" b="1" smtClean="0">
              <a:solidFill>
                <a:schemeClr val="tx1"/>
              </a:solidFill>
              <a:ea typeface="宋体" pitchFamily="2" charset="-122"/>
            </a:endParaRPr>
          </a:p>
          <a:p>
            <a:pPr marL="266700" indent="-266700" eaLnBrk="1" hangingPunct="1">
              <a:buSzTx/>
              <a:buFontTx/>
              <a:buNone/>
              <a:tabLst>
                <a:tab pos="812800" algn="l"/>
              </a:tabLst>
            </a:pPr>
            <a:r>
              <a:rPr kumimoji="1" lang="zh-CN" altLang="en-US" sz="1600" b="1" smtClean="0">
                <a:solidFill>
                  <a:schemeClr val="tx1"/>
                </a:solidFill>
                <a:ea typeface="宋体" pitchFamily="2" charset="-122"/>
              </a:rPr>
              <a:t>	期初现金结存额 </a:t>
            </a:r>
          </a:p>
          <a:p>
            <a:pPr marL="266700" indent="-266700" eaLnBrk="1" hangingPunct="1">
              <a:buSzTx/>
              <a:buFontTx/>
              <a:buNone/>
              <a:tabLst>
                <a:tab pos="812800" algn="l"/>
              </a:tabLst>
            </a:pPr>
            <a:r>
              <a:rPr kumimoji="1" lang="en-US" altLang="zh-CN" sz="1600" b="1" smtClean="0">
                <a:solidFill>
                  <a:schemeClr val="tx1"/>
                </a:solidFill>
                <a:ea typeface="宋体" pitchFamily="2" charset="-122"/>
              </a:rPr>
              <a:t>	+  </a:t>
            </a:r>
            <a:r>
              <a:rPr kumimoji="1" lang="zh-CN" altLang="en-US" sz="1600" b="1" smtClean="0">
                <a:solidFill>
                  <a:schemeClr val="tx1"/>
                </a:solidFill>
                <a:ea typeface="宋体" pitchFamily="2" charset="-122"/>
              </a:rPr>
              <a:t>预算期间的现金收入</a:t>
            </a:r>
          </a:p>
          <a:p>
            <a:pPr marL="266700" indent="-266700" eaLnBrk="1" hangingPunct="1">
              <a:buSzTx/>
              <a:buFontTx/>
              <a:buNone/>
              <a:tabLst>
                <a:tab pos="812800" algn="l"/>
              </a:tabLst>
            </a:pPr>
            <a:r>
              <a:rPr kumimoji="1" lang="en-US" altLang="zh-CN" sz="1600" b="1" smtClean="0">
                <a:solidFill>
                  <a:schemeClr val="tx1"/>
                </a:solidFill>
                <a:ea typeface="宋体" pitchFamily="2" charset="-122"/>
              </a:rPr>
              <a:t>	- </a:t>
            </a:r>
            <a:r>
              <a:rPr kumimoji="1" lang="zh-CN" altLang="en-US" sz="1600" b="1" smtClean="0">
                <a:solidFill>
                  <a:schemeClr val="tx1"/>
                </a:solidFill>
                <a:ea typeface="宋体" pitchFamily="2" charset="-122"/>
              </a:rPr>
              <a:t>预算期末理想的现金结存余额 </a:t>
            </a:r>
          </a:p>
          <a:p>
            <a:pPr marL="266700" indent="-266700" eaLnBrk="1" hangingPunct="1">
              <a:buSzTx/>
              <a:buFontTx/>
              <a:buNone/>
              <a:tabLst>
                <a:tab pos="812800" algn="l"/>
              </a:tabLst>
            </a:pPr>
            <a:r>
              <a:rPr kumimoji="1" lang="en-US" altLang="zh-CN" sz="1600" b="1" smtClean="0">
                <a:solidFill>
                  <a:schemeClr val="tx1"/>
                </a:solidFill>
                <a:ea typeface="宋体" pitchFamily="2" charset="-122"/>
              </a:rPr>
              <a:t>	= </a:t>
            </a:r>
            <a:r>
              <a:rPr kumimoji="1" lang="zh-CN" altLang="en-US" sz="1600" b="1" smtClean="0">
                <a:solidFill>
                  <a:schemeClr val="tx1"/>
                </a:solidFill>
                <a:ea typeface="宋体" pitchFamily="2" charset="-122"/>
              </a:rPr>
              <a:t>预算期间的现金支出</a:t>
            </a:r>
          </a:p>
          <a:p>
            <a:pPr marL="1258888" lvl="2" indent="-177800" eaLnBrk="1" hangingPunct="1">
              <a:lnSpc>
                <a:spcPct val="150000"/>
              </a:lnSpc>
              <a:buFont typeface="新宋体" pitchFamily="49" charset="-122"/>
              <a:buNone/>
              <a:tabLst>
                <a:tab pos="812800" algn="l"/>
              </a:tabLst>
            </a:pPr>
            <a:endParaRPr kumimoji="1" lang="zh-CN" altLang="en-US" sz="1600" smtClean="0">
              <a:solidFill>
                <a:schemeClr val="tx1"/>
              </a:solidFill>
              <a:ea typeface="宋体" pitchFamily="2" charset="-122"/>
            </a:endParaRPr>
          </a:p>
        </p:txBody>
      </p:sp>
      <p:sp>
        <p:nvSpPr>
          <p:cNvPr id="106499" name="Rectangle 3"/>
          <p:cNvSpPr>
            <a:spLocks noGrp="1" noChangeArrowheads="1"/>
          </p:cNvSpPr>
          <p:nvPr>
            <p:ph type="ctrTitle"/>
          </p:nvPr>
        </p:nvSpPr>
        <p:spPr>
          <a:xfrm>
            <a:off x="100013" y="747713"/>
            <a:ext cx="8802687" cy="820737"/>
          </a:xfrm>
        </p:spPr>
        <p:txBody>
          <a:bodyPr/>
          <a:lstStyle/>
          <a:p>
            <a:pPr eaLnBrk="1" hangingPunct="1"/>
            <a:r>
              <a:rPr kumimoji="1" lang="zh-CN" altLang="en-US" sz="2000" b="1" smtClean="0">
                <a:solidFill>
                  <a:schemeClr val="tx1"/>
                </a:solidFill>
                <a:ea typeface="宋体" pitchFamily="2" charset="-122"/>
              </a:rPr>
              <a:t>现金流量预算是以经营活动、投资活动、筹资活动产生的现金流入及流出量，反映企业预算期间现金流量的方向、规模和结构，以现金流入、流出的净值反映企业的支付能力和偿债能力</a:t>
            </a:r>
            <a:r>
              <a:rPr kumimoji="1" lang="en-US" altLang="zh-CN" sz="2000" b="1" smtClean="0">
                <a:solidFill>
                  <a:schemeClr val="tx1"/>
                </a:solidFill>
                <a:ea typeface="宋体" pitchFamily="2" charset="-122"/>
              </a:rPr>
              <a:t>…</a:t>
            </a:r>
            <a:endParaRPr kumimoji="1" lang="en-GB" altLang="zh-CN" sz="2000" b="1" smtClean="0">
              <a:solidFill>
                <a:schemeClr val="tx1"/>
              </a:solidFill>
              <a:ea typeface="宋体" pitchFamily="2" charset="-122"/>
            </a:endParaRPr>
          </a:p>
        </p:txBody>
      </p:sp>
      <p:sp>
        <p:nvSpPr>
          <p:cNvPr id="106500" name="Rectangle 4"/>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2400">
                <a:solidFill>
                  <a:schemeClr val="tx1"/>
                </a:solidFill>
                <a:ea typeface="宋体" pitchFamily="2" charset="-122"/>
              </a:rPr>
              <a:t>5.4 </a:t>
            </a:r>
            <a:r>
              <a:rPr lang="zh-CN" altLang="en-GB" sz="2400">
                <a:solidFill>
                  <a:schemeClr val="tx1"/>
                </a:solidFill>
                <a:ea typeface="宋体" pitchFamily="2" charset="-122"/>
              </a:rPr>
              <a:t>财务预算的编制（续） </a:t>
            </a:r>
            <a:r>
              <a:rPr lang="en-GB" altLang="zh-CN" sz="2400">
                <a:solidFill>
                  <a:schemeClr val="tx1"/>
                </a:solidFill>
                <a:ea typeface="宋体" pitchFamily="2" charset="-122"/>
              </a:rPr>
              <a:t>– </a:t>
            </a:r>
            <a:r>
              <a:rPr lang="zh-CN" altLang="en-GB" sz="2400">
                <a:solidFill>
                  <a:schemeClr val="tx1"/>
                </a:solidFill>
                <a:ea typeface="宋体" pitchFamily="2" charset="-122"/>
              </a:rPr>
              <a:t>现金流量预算表</a:t>
            </a:r>
          </a:p>
        </p:txBody>
      </p:sp>
      <p:sp>
        <p:nvSpPr>
          <p:cNvPr id="106501" name="Line 5"/>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06502" name="Rectangle 6"/>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D2129697-7DB2-4BE2-B0B3-8021A3B51E02}" type="slidenum">
              <a:rPr lang="en-GB" altLang="zh-CN" sz="1100" b="0">
                <a:solidFill>
                  <a:schemeClr val="bg2"/>
                </a:solidFill>
                <a:ea typeface="宋体" pitchFamily="2" charset="-122"/>
              </a:rPr>
              <a:pPr algn="r" eaLnBrk="1" hangingPunct="1">
                <a:buSzTx/>
              </a:pPr>
              <a:t>93</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2400">
                <a:solidFill>
                  <a:schemeClr val="tx1"/>
                </a:solidFill>
                <a:ea typeface="宋体" pitchFamily="2" charset="-122"/>
              </a:rPr>
              <a:t>5.4 </a:t>
            </a:r>
            <a:r>
              <a:rPr lang="zh-CN" altLang="en-GB" sz="2400">
                <a:solidFill>
                  <a:schemeClr val="tx1"/>
                </a:solidFill>
                <a:ea typeface="宋体" pitchFamily="2" charset="-122"/>
              </a:rPr>
              <a:t>财务预算的编制（续）</a:t>
            </a:r>
            <a:r>
              <a:rPr lang="en-GB" altLang="zh-CN" sz="2400">
                <a:solidFill>
                  <a:schemeClr val="tx1"/>
                </a:solidFill>
                <a:ea typeface="宋体" pitchFamily="2" charset="-122"/>
              </a:rPr>
              <a:t>– </a:t>
            </a:r>
            <a:r>
              <a:rPr lang="zh-CN" altLang="en-GB" sz="2400">
                <a:solidFill>
                  <a:schemeClr val="tx1"/>
                </a:solidFill>
                <a:ea typeface="宋体" pitchFamily="2" charset="-122"/>
              </a:rPr>
              <a:t>现金流量预算表</a:t>
            </a:r>
          </a:p>
        </p:txBody>
      </p:sp>
      <p:sp>
        <p:nvSpPr>
          <p:cNvPr id="107523" name="Line 3"/>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aphicFrame>
        <p:nvGraphicFramePr>
          <p:cNvPr id="1668100" name="Group 4"/>
          <p:cNvGraphicFramePr>
            <a:graphicFrameLocks noGrp="1"/>
          </p:cNvGraphicFramePr>
          <p:nvPr/>
        </p:nvGraphicFramePr>
        <p:xfrm>
          <a:off x="125413" y="1670050"/>
          <a:ext cx="8805862" cy="4664193"/>
        </p:xfrm>
        <a:graphic>
          <a:graphicData uri="http://schemas.openxmlformats.org/drawingml/2006/table">
            <a:tbl>
              <a:tblPr/>
              <a:tblGrid>
                <a:gridCol w="674687"/>
                <a:gridCol w="2060575"/>
                <a:gridCol w="3441700"/>
                <a:gridCol w="2628900"/>
              </a:tblGrid>
              <a:tr h="323841">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endParaRPr kumimoji="1" lang="zh-CN" altLang="en-US" sz="2000" b="1"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1" lang="zh-CN" altLang="en-US" sz="1800" b="1" i="0" u="none" strike="noStrike" cap="none" normalizeH="0" baseline="0" smtClean="0">
                          <a:ln>
                            <a:noFill/>
                          </a:ln>
                          <a:solidFill>
                            <a:schemeClr val="tx1"/>
                          </a:solidFill>
                          <a:effectLst/>
                          <a:latin typeface="Arial" charset="0"/>
                          <a:ea typeface="宋体" pitchFamily="2" charset="-122"/>
                          <a:cs typeface="Arial" charset="0"/>
                        </a:rPr>
                        <a:t>经营活动</a:t>
                      </a:r>
                      <a:endParaRPr kumimoji="0" lang="zh-CN" altLang="en-GB" sz="18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1" lang="zh-CN" altLang="en-US" sz="1800" b="1" i="0" u="none" strike="noStrike" cap="none" normalizeH="0" baseline="0" smtClean="0">
                          <a:ln>
                            <a:noFill/>
                          </a:ln>
                          <a:solidFill>
                            <a:schemeClr val="tx1"/>
                          </a:solidFill>
                          <a:effectLst/>
                          <a:latin typeface="Arial" charset="0"/>
                          <a:ea typeface="宋体" pitchFamily="2" charset="-122"/>
                          <a:cs typeface="Arial" charset="0"/>
                        </a:rPr>
                        <a:t>投资活动</a:t>
                      </a:r>
                      <a:endParaRPr kumimoji="1" lang="zh-CN" altLang="en-GB" sz="1800" b="1"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algn="l" defTabSz="695325">
                        <a:spcBef>
                          <a:spcPct val="20000"/>
                        </a:spcBef>
                        <a:spcAft>
                          <a:spcPct val="20000"/>
                        </a:spcAft>
                        <a:buFont typeface="Arial" charset="0"/>
                        <a:defRPr>
                          <a:solidFill>
                            <a:schemeClr val="bg2"/>
                          </a:solidFill>
                          <a:latin typeface="Arial" charset="0"/>
                          <a:cs typeface="Arial" charset="0"/>
                        </a:defRPr>
                      </a:lvl1pPr>
                      <a:lvl2pPr marL="344488" indent="-342900" algn="l" defTabSz="695325">
                        <a:spcAft>
                          <a:spcPct val="20000"/>
                        </a:spcAft>
                        <a:defRPr>
                          <a:solidFill>
                            <a:schemeClr val="bg2"/>
                          </a:solidFill>
                          <a:latin typeface="Arial" charset="0"/>
                          <a:cs typeface="Arial" charset="0"/>
                        </a:defRPr>
                      </a:lvl2pPr>
                      <a:lvl3pPr marL="703263" indent="-342900" algn="l" defTabSz="695325">
                        <a:spcAft>
                          <a:spcPct val="20000"/>
                        </a:spcAft>
                        <a:buFont typeface="Arial" charset="0"/>
                        <a:defRPr>
                          <a:solidFill>
                            <a:schemeClr val="bg2"/>
                          </a:solidFill>
                          <a:latin typeface="Arial" charset="0"/>
                          <a:cs typeface="Arial" charset="0"/>
                        </a:defRPr>
                      </a:lvl3pPr>
                      <a:lvl4pPr marL="1068388" indent="-342900" algn="l" defTabSz="695325">
                        <a:spcAft>
                          <a:spcPct val="20000"/>
                        </a:spcAft>
                        <a:defRPr>
                          <a:solidFill>
                            <a:schemeClr val="bg2"/>
                          </a:solidFill>
                          <a:latin typeface="Arial" charset="0"/>
                          <a:cs typeface="Arial" charset="0"/>
                        </a:defRPr>
                      </a:lvl4pPr>
                      <a:lvl5pPr marL="1420813" indent="-342900" algn="l" defTabSz="695325">
                        <a:spcAft>
                          <a:spcPct val="20000"/>
                        </a:spcAft>
                        <a:buFont typeface="Arial" charset="0"/>
                        <a:defRPr>
                          <a:solidFill>
                            <a:schemeClr val="bg2"/>
                          </a:solidFill>
                          <a:latin typeface="Arial" charset="0"/>
                          <a:cs typeface="Arial" charset="0"/>
                        </a:defRPr>
                      </a:lvl5pPr>
                      <a:lvl6pPr marL="1878013" indent="-342900" defTabSz="695325" fontAlgn="base">
                        <a:spcBef>
                          <a:spcPct val="0"/>
                        </a:spcBef>
                        <a:spcAft>
                          <a:spcPct val="20000"/>
                        </a:spcAft>
                        <a:buFont typeface="Arial" charset="0"/>
                        <a:defRPr>
                          <a:solidFill>
                            <a:schemeClr val="bg2"/>
                          </a:solidFill>
                          <a:latin typeface="Arial" charset="0"/>
                          <a:cs typeface="Arial" charset="0"/>
                        </a:defRPr>
                      </a:lvl6pPr>
                      <a:lvl7pPr marL="2335213" indent="-342900" defTabSz="695325" fontAlgn="base">
                        <a:spcBef>
                          <a:spcPct val="0"/>
                        </a:spcBef>
                        <a:spcAft>
                          <a:spcPct val="20000"/>
                        </a:spcAft>
                        <a:buFont typeface="Arial" charset="0"/>
                        <a:defRPr>
                          <a:solidFill>
                            <a:schemeClr val="bg2"/>
                          </a:solidFill>
                          <a:latin typeface="Arial" charset="0"/>
                          <a:cs typeface="Arial" charset="0"/>
                        </a:defRPr>
                      </a:lvl7pPr>
                      <a:lvl8pPr marL="2792413" indent="-342900" defTabSz="695325" fontAlgn="base">
                        <a:spcBef>
                          <a:spcPct val="0"/>
                        </a:spcBef>
                        <a:spcAft>
                          <a:spcPct val="20000"/>
                        </a:spcAft>
                        <a:buFont typeface="Arial" charset="0"/>
                        <a:defRPr>
                          <a:solidFill>
                            <a:schemeClr val="bg2"/>
                          </a:solidFill>
                          <a:latin typeface="Arial" charset="0"/>
                          <a:cs typeface="Arial" charset="0"/>
                        </a:defRPr>
                      </a:lvl8pPr>
                      <a:lvl9pPr marL="3249613" indent="-342900" defTabSz="695325" fontAlgn="base">
                        <a:spcBef>
                          <a:spcPct val="0"/>
                        </a:spcBef>
                        <a:spcAft>
                          <a:spcPct val="20000"/>
                        </a:spcAft>
                        <a:buFont typeface="Arial" charset="0"/>
                        <a:defRPr>
                          <a:solidFill>
                            <a:schemeClr val="bg2"/>
                          </a:solidFill>
                          <a:latin typeface="Arial" charset="0"/>
                          <a:cs typeface="Arial" charset="0"/>
                        </a:defRPr>
                      </a:lvl9pPr>
                    </a:lstStyle>
                    <a:p>
                      <a:pPr marL="342900" marR="0" lvl="0" indent="-342900" algn="ctr" defTabSz="695325" rtl="0" eaLnBrk="1" fontAlgn="base" latinLnBrk="0" hangingPunct="1">
                        <a:lnSpc>
                          <a:spcPct val="100000"/>
                        </a:lnSpc>
                        <a:spcBef>
                          <a:spcPct val="20000"/>
                        </a:spcBef>
                        <a:spcAft>
                          <a:spcPct val="20000"/>
                        </a:spcAft>
                        <a:buClrTx/>
                        <a:buSzPct val="90000"/>
                        <a:buFontTx/>
                        <a:buNone/>
                        <a:tabLst/>
                      </a:pPr>
                      <a:r>
                        <a:rPr kumimoji="1" lang="zh-CN" altLang="en-US" sz="1800" b="1" i="0" u="none" strike="noStrike" cap="none" normalizeH="0" baseline="0" smtClean="0">
                          <a:ln>
                            <a:noFill/>
                          </a:ln>
                          <a:solidFill>
                            <a:schemeClr val="tx1"/>
                          </a:solidFill>
                          <a:effectLst/>
                          <a:latin typeface="Arial" charset="0"/>
                          <a:ea typeface="宋体" pitchFamily="2" charset="-122"/>
                          <a:cs typeface="Arial" charset="0"/>
                        </a:rPr>
                        <a:t>筹资活动</a:t>
                      </a:r>
                      <a:endParaRPr kumimoji="0" lang="zh-CN" altLang="en-GB" sz="18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19167">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主要来源</a:t>
                      </a:r>
                      <a:endParaRPr kumimoji="1" lang="zh-CN" altLang="en-GB" sz="1600" b="0" i="0" u="none" strike="noStrike" cap="none" normalizeH="0" baseline="0" smtClean="0">
                        <a:ln>
                          <a:noFill/>
                        </a:ln>
                        <a:solidFill>
                          <a:schemeClr val="tx1"/>
                        </a:solidFill>
                        <a:effectLst/>
                        <a:latin typeface="Arial" charset="0"/>
                        <a:ea typeface="宋体" pitchFamily="2" charset="-122"/>
                        <a:cs typeface="Arial" charset="0"/>
                      </a:endParaRPr>
                    </a:p>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endParaRPr kumimoji="1" lang="zh-CN" altLang="en-GB" sz="16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177800" indent="-177800" algn="l" defTabSz="695325">
                        <a:spcBef>
                          <a:spcPct val="20000"/>
                        </a:spcBef>
                        <a:spcAft>
                          <a:spcPct val="20000"/>
                        </a:spcAft>
                        <a:buFont typeface="Arial" charset="0"/>
                        <a:defRPr>
                          <a:solidFill>
                            <a:schemeClr val="bg2"/>
                          </a:solidFill>
                          <a:latin typeface="Arial" charset="0"/>
                          <a:cs typeface="Arial" charset="0"/>
                        </a:defRPr>
                      </a:lvl1pPr>
                      <a:lvl2pPr marL="357188" algn="l" defTabSz="695325">
                        <a:spcAft>
                          <a:spcPct val="20000"/>
                        </a:spcAft>
                        <a:defRPr>
                          <a:solidFill>
                            <a:schemeClr val="bg2"/>
                          </a:solidFill>
                          <a:latin typeface="Arial" charset="0"/>
                          <a:cs typeface="Arial" charset="0"/>
                        </a:defRPr>
                      </a:lvl2pPr>
                      <a:lvl3pPr marL="5365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177800" marR="0" lvl="0" indent="-1778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船舶租金收入、运费收入、销售商品或提供劳务的现金收入，</a:t>
                      </a:r>
                      <a:r>
                        <a:rPr kumimoji="1" lang="en-US" altLang="zh-CN" sz="1600" b="0" i="0" u="none" strike="noStrike" cap="none" normalizeH="0" baseline="0" smtClean="0">
                          <a:ln>
                            <a:noFill/>
                          </a:ln>
                          <a:solidFill>
                            <a:schemeClr val="tx1"/>
                          </a:solidFill>
                          <a:effectLst/>
                          <a:latin typeface="Arial" charset="0"/>
                          <a:ea typeface="宋体" pitchFamily="2" charset="-122"/>
                          <a:cs typeface="Arial" charset="0"/>
                        </a:rPr>
                        <a:t>,</a:t>
                      </a: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其他与经营活动有关的收入</a:t>
                      </a:r>
                      <a:endParaRPr kumimoji="1" lang="zh-CN" altLang="en-GB" sz="16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177800" indent="-177800" algn="l" defTabSz="695325">
                        <a:spcBef>
                          <a:spcPct val="20000"/>
                        </a:spcBef>
                        <a:spcAft>
                          <a:spcPct val="20000"/>
                        </a:spcAft>
                        <a:buFont typeface="Arial" charset="0"/>
                        <a:defRPr>
                          <a:solidFill>
                            <a:schemeClr val="bg2"/>
                          </a:solidFill>
                          <a:latin typeface="Arial" charset="0"/>
                          <a:cs typeface="Arial" charset="0"/>
                        </a:defRPr>
                      </a:lvl1pPr>
                      <a:lvl2pPr marL="1055688" indent="-520700" algn="l" defTabSz="695325">
                        <a:spcAft>
                          <a:spcPct val="20000"/>
                        </a:spcAft>
                        <a:defRPr>
                          <a:solidFill>
                            <a:schemeClr val="bg2"/>
                          </a:solidFill>
                          <a:latin typeface="Arial" charset="0"/>
                          <a:cs typeface="Arial" charset="0"/>
                        </a:defRPr>
                      </a:lvl2pPr>
                      <a:lvl3pPr marL="1577975" indent="-342900" algn="l" defTabSz="695325">
                        <a:spcAft>
                          <a:spcPct val="20000"/>
                        </a:spcAft>
                        <a:buFont typeface="Arial" charset="0"/>
                        <a:defRPr>
                          <a:solidFill>
                            <a:schemeClr val="bg2"/>
                          </a:solidFill>
                          <a:latin typeface="Arial" charset="0"/>
                          <a:cs typeface="Arial" charset="0"/>
                        </a:defRPr>
                      </a:lvl3pPr>
                      <a:lvl4pPr marL="2100263" indent="-342900" algn="l" defTabSz="695325">
                        <a:spcAft>
                          <a:spcPct val="20000"/>
                        </a:spcAft>
                        <a:defRPr>
                          <a:solidFill>
                            <a:schemeClr val="bg2"/>
                          </a:solidFill>
                          <a:latin typeface="Arial" charset="0"/>
                          <a:cs typeface="Arial" charset="0"/>
                        </a:defRPr>
                      </a:lvl4pPr>
                      <a:lvl5pPr marL="2622550" indent="-342900" algn="l" defTabSz="695325">
                        <a:spcAft>
                          <a:spcPct val="20000"/>
                        </a:spcAft>
                        <a:buFont typeface="Arial" charset="0"/>
                        <a:defRPr>
                          <a:solidFill>
                            <a:schemeClr val="bg2"/>
                          </a:solidFill>
                          <a:latin typeface="Arial" charset="0"/>
                          <a:cs typeface="Arial" charset="0"/>
                        </a:defRPr>
                      </a:lvl5pPr>
                      <a:lvl6pPr marL="3079750" indent="-342900" defTabSz="695325" fontAlgn="base">
                        <a:spcBef>
                          <a:spcPct val="0"/>
                        </a:spcBef>
                        <a:spcAft>
                          <a:spcPct val="20000"/>
                        </a:spcAft>
                        <a:buFont typeface="Arial" charset="0"/>
                        <a:defRPr>
                          <a:solidFill>
                            <a:schemeClr val="bg2"/>
                          </a:solidFill>
                          <a:latin typeface="Arial" charset="0"/>
                          <a:cs typeface="Arial" charset="0"/>
                        </a:defRPr>
                      </a:lvl6pPr>
                      <a:lvl7pPr marL="3536950" indent="-342900" defTabSz="695325" fontAlgn="base">
                        <a:spcBef>
                          <a:spcPct val="0"/>
                        </a:spcBef>
                        <a:spcAft>
                          <a:spcPct val="20000"/>
                        </a:spcAft>
                        <a:buFont typeface="Arial" charset="0"/>
                        <a:defRPr>
                          <a:solidFill>
                            <a:schemeClr val="bg2"/>
                          </a:solidFill>
                          <a:latin typeface="Arial" charset="0"/>
                          <a:cs typeface="Arial" charset="0"/>
                        </a:defRPr>
                      </a:lvl7pPr>
                      <a:lvl8pPr marL="3994150" indent="-342900" defTabSz="695325" fontAlgn="base">
                        <a:spcBef>
                          <a:spcPct val="0"/>
                        </a:spcBef>
                        <a:spcAft>
                          <a:spcPct val="20000"/>
                        </a:spcAft>
                        <a:buFont typeface="Arial" charset="0"/>
                        <a:defRPr>
                          <a:solidFill>
                            <a:schemeClr val="bg2"/>
                          </a:solidFill>
                          <a:latin typeface="Arial" charset="0"/>
                          <a:cs typeface="Arial" charset="0"/>
                        </a:defRPr>
                      </a:lvl8pPr>
                      <a:lvl9pPr marL="4451350" indent="-342900" defTabSz="695325" fontAlgn="base">
                        <a:spcBef>
                          <a:spcPct val="0"/>
                        </a:spcBef>
                        <a:spcAft>
                          <a:spcPct val="20000"/>
                        </a:spcAft>
                        <a:buFont typeface="Arial" charset="0"/>
                        <a:defRPr>
                          <a:solidFill>
                            <a:schemeClr val="bg2"/>
                          </a:solidFill>
                          <a:latin typeface="Arial" charset="0"/>
                          <a:cs typeface="Arial" charset="0"/>
                        </a:defRPr>
                      </a:lvl9pPr>
                    </a:lstStyle>
                    <a:p>
                      <a:pPr marL="177800" marR="0" lvl="0" indent="-177800" algn="l" defTabSz="695325" rtl="0" eaLnBrk="1" fontAlgn="base" latinLnBrk="0" hangingPunct="1">
                        <a:lnSpc>
                          <a:spcPct val="100000"/>
                        </a:lnSpc>
                        <a:spcBef>
                          <a:spcPct val="20000"/>
                        </a:spcBef>
                        <a:spcAft>
                          <a:spcPct val="20000"/>
                        </a:spcAft>
                        <a:buClrTx/>
                        <a:buSzPct val="90000"/>
                        <a:buFontTx/>
                        <a:buChar char="•"/>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对外投资收到的回报 ，收回投资，处置固定资产、无形资产和其他长期资产收到的现金。</a:t>
                      </a:r>
                    </a:p>
                    <a:p>
                      <a:pPr marL="177800" marR="0" lvl="0" indent="-177800" algn="l" defTabSz="695325" rtl="0" eaLnBrk="1" fontAlgn="base" latinLnBrk="0" hangingPunct="1">
                        <a:lnSpc>
                          <a:spcPct val="100000"/>
                        </a:lnSpc>
                        <a:spcBef>
                          <a:spcPct val="20000"/>
                        </a:spcBef>
                        <a:spcAft>
                          <a:spcPct val="20000"/>
                        </a:spcAft>
                        <a:buClrTx/>
                        <a:buSzPct val="90000"/>
                        <a:buFont typeface="Arial" charset="0"/>
                        <a:buNone/>
                        <a:tabLst/>
                      </a:pPr>
                      <a:endParaRPr kumimoji="0" lang="zh-CN" altLang="en-GB" sz="16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177800" indent="-177800" algn="l" defTabSz="695325">
                        <a:spcBef>
                          <a:spcPct val="20000"/>
                        </a:spcBef>
                        <a:spcAft>
                          <a:spcPct val="20000"/>
                        </a:spcAft>
                        <a:buFont typeface="Arial" charset="0"/>
                        <a:defRPr>
                          <a:solidFill>
                            <a:schemeClr val="bg2"/>
                          </a:solidFill>
                          <a:latin typeface="Arial" charset="0"/>
                          <a:cs typeface="Arial" charset="0"/>
                        </a:defRPr>
                      </a:lvl1pPr>
                      <a:lvl2pPr marL="357188" algn="l" defTabSz="695325">
                        <a:spcAft>
                          <a:spcPct val="20000"/>
                        </a:spcAft>
                        <a:defRPr>
                          <a:solidFill>
                            <a:schemeClr val="bg2"/>
                          </a:solidFill>
                          <a:latin typeface="Arial" charset="0"/>
                          <a:cs typeface="Arial" charset="0"/>
                        </a:defRPr>
                      </a:lvl2pPr>
                      <a:lvl3pPr marL="5365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177800" marR="0" lvl="0" indent="-1778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等于吸收权益性投资收到的现金和借款收到的现金。</a:t>
                      </a:r>
                      <a:endParaRPr kumimoji="1" lang="zh-CN" altLang="en-GB" sz="16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21067">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计算方法</a:t>
                      </a:r>
                      <a:endParaRPr kumimoji="1" lang="zh-CN" altLang="en-GB" sz="1600" b="0" i="0" u="none" strike="noStrike" cap="none" normalizeH="0" baseline="0" smtClean="0">
                        <a:ln>
                          <a:noFill/>
                        </a:ln>
                        <a:solidFill>
                          <a:schemeClr val="tx1"/>
                        </a:solidFill>
                        <a:effectLst/>
                        <a:latin typeface="Arial" charset="0"/>
                        <a:ea typeface="宋体" pitchFamily="2" charset="-122"/>
                        <a:cs typeface="Arial" charset="0"/>
                      </a:endParaRPr>
                    </a:p>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endParaRPr kumimoji="1" lang="zh-CN" altLang="en-GB" sz="16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177800" indent="-177800" algn="l" defTabSz="695325">
                        <a:spcBef>
                          <a:spcPct val="20000"/>
                        </a:spcBef>
                        <a:spcAft>
                          <a:spcPct val="20000"/>
                        </a:spcAft>
                        <a:buFont typeface="Arial" charset="0"/>
                        <a:defRPr>
                          <a:solidFill>
                            <a:schemeClr val="bg2"/>
                          </a:solidFill>
                          <a:latin typeface="Arial" charset="0"/>
                          <a:cs typeface="Arial" charset="0"/>
                        </a:defRPr>
                      </a:lvl1pPr>
                      <a:lvl2pPr marL="357188" algn="l" defTabSz="695325">
                        <a:spcAft>
                          <a:spcPct val="20000"/>
                        </a:spcAft>
                        <a:defRPr>
                          <a:solidFill>
                            <a:schemeClr val="bg2"/>
                          </a:solidFill>
                          <a:latin typeface="Arial" charset="0"/>
                          <a:cs typeface="Arial" charset="0"/>
                        </a:defRPr>
                      </a:lvl2pPr>
                      <a:lvl3pPr marL="5365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177800" marR="0" lvl="0" indent="-1778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等于航运收入及其他经营收入 ，加、减应收、预收帐款的期末与期初的差额</a:t>
                      </a:r>
                      <a:endParaRPr kumimoji="1" lang="zh-CN" altLang="en-GB" sz="16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177800" indent="-177800" algn="l" defTabSz="695325">
                        <a:spcBef>
                          <a:spcPct val="20000"/>
                        </a:spcBef>
                        <a:spcAft>
                          <a:spcPct val="20000"/>
                        </a:spcAft>
                        <a:buFont typeface="Arial" charset="0"/>
                        <a:defRPr>
                          <a:solidFill>
                            <a:schemeClr val="bg2"/>
                          </a:solidFill>
                          <a:latin typeface="Arial" charset="0"/>
                          <a:cs typeface="Arial" charset="0"/>
                        </a:defRPr>
                      </a:lvl1pPr>
                      <a:lvl2pPr marL="444500" indent="-87313" algn="l" defTabSz="695325">
                        <a:spcAft>
                          <a:spcPct val="20000"/>
                        </a:spcAft>
                        <a:defRPr>
                          <a:solidFill>
                            <a:schemeClr val="bg2"/>
                          </a:solidFill>
                          <a:latin typeface="Arial" charset="0"/>
                          <a:cs typeface="Arial" charset="0"/>
                        </a:defRPr>
                      </a:lvl2pPr>
                      <a:lvl3pPr marL="901700" indent="-277813" algn="l" defTabSz="695325">
                        <a:spcAft>
                          <a:spcPct val="20000"/>
                        </a:spcAft>
                        <a:buFont typeface="Arial" charset="0"/>
                        <a:defRPr>
                          <a:solidFill>
                            <a:schemeClr val="bg2"/>
                          </a:solidFill>
                          <a:latin typeface="Arial" charset="0"/>
                          <a:cs typeface="Arial" charset="0"/>
                        </a:defRPr>
                      </a:lvl3pPr>
                      <a:lvl4pPr marL="1916113" indent="-342900" algn="l" defTabSz="695325">
                        <a:spcAft>
                          <a:spcPct val="20000"/>
                        </a:spcAft>
                        <a:defRPr>
                          <a:solidFill>
                            <a:schemeClr val="bg2"/>
                          </a:solidFill>
                          <a:latin typeface="Arial" charset="0"/>
                          <a:cs typeface="Arial" charset="0"/>
                        </a:defRPr>
                      </a:lvl4pPr>
                      <a:lvl5pPr marL="2438400" indent="-342900" algn="l" defTabSz="695325">
                        <a:spcAft>
                          <a:spcPct val="20000"/>
                        </a:spcAft>
                        <a:buFont typeface="Arial" charset="0"/>
                        <a:defRPr>
                          <a:solidFill>
                            <a:schemeClr val="bg2"/>
                          </a:solidFill>
                          <a:latin typeface="Arial" charset="0"/>
                          <a:cs typeface="Arial" charset="0"/>
                        </a:defRPr>
                      </a:lvl5pPr>
                      <a:lvl6pPr marL="2895600" indent="-342900" defTabSz="695325" fontAlgn="base">
                        <a:spcBef>
                          <a:spcPct val="0"/>
                        </a:spcBef>
                        <a:spcAft>
                          <a:spcPct val="20000"/>
                        </a:spcAft>
                        <a:buFont typeface="Arial" charset="0"/>
                        <a:defRPr>
                          <a:solidFill>
                            <a:schemeClr val="bg2"/>
                          </a:solidFill>
                          <a:latin typeface="Arial" charset="0"/>
                          <a:cs typeface="Arial" charset="0"/>
                        </a:defRPr>
                      </a:lvl6pPr>
                      <a:lvl7pPr marL="3352800" indent="-342900" defTabSz="695325" fontAlgn="base">
                        <a:spcBef>
                          <a:spcPct val="0"/>
                        </a:spcBef>
                        <a:spcAft>
                          <a:spcPct val="20000"/>
                        </a:spcAft>
                        <a:buFont typeface="Arial" charset="0"/>
                        <a:defRPr>
                          <a:solidFill>
                            <a:schemeClr val="bg2"/>
                          </a:solidFill>
                          <a:latin typeface="Arial" charset="0"/>
                          <a:cs typeface="Arial" charset="0"/>
                        </a:defRPr>
                      </a:lvl7pPr>
                      <a:lvl8pPr marL="3810000" indent="-342900" defTabSz="695325" fontAlgn="base">
                        <a:spcBef>
                          <a:spcPct val="0"/>
                        </a:spcBef>
                        <a:spcAft>
                          <a:spcPct val="20000"/>
                        </a:spcAft>
                        <a:buFont typeface="Arial" charset="0"/>
                        <a:defRPr>
                          <a:solidFill>
                            <a:schemeClr val="bg2"/>
                          </a:solidFill>
                          <a:latin typeface="Arial" charset="0"/>
                          <a:cs typeface="Arial" charset="0"/>
                        </a:defRPr>
                      </a:lvl8pPr>
                      <a:lvl9pPr marL="4267200" indent="-342900" defTabSz="695325" fontAlgn="base">
                        <a:spcBef>
                          <a:spcPct val="0"/>
                        </a:spcBef>
                        <a:spcAft>
                          <a:spcPct val="20000"/>
                        </a:spcAft>
                        <a:buFont typeface="Arial" charset="0"/>
                        <a:defRPr>
                          <a:solidFill>
                            <a:schemeClr val="bg2"/>
                          </a:solidFill>
                          <a:latin typeface="Arial" charset="0"/>
                          <a:cs typeface="Arial" charset="0"/>
                        </a:defRPr>
                      </a:lvl9pPr>
                    </a:lstStyle>
                    <a:p>
                      <a:pPr marL="177800" marR="0" lvl="0" indent="-177800" algn="l" defTabSz="695325" rtl="0" eaLnBrk="1" fontAlgn="base" latinLnBrk="0" hangingPunct="1">
                        <a:lnSpc>
                          <a:spcPct val="100000"/>
                        </a:lnSpc>
                        <a:spcBef>
                          <a:spcPct val="20000"/>
                        </a:spcBef>
                        <a:spcAft>
                          <a:spcPct val="20000"/>
                        </a:spcAft>
                        <a:buClrTx/>
                        <a:buSzPct val="90000"/>
                        <a:buFontTx/>
                        <a:buChar char="•"/>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对外投资收到的现金，等于利润预算表的投资收益，加、减 </a:t>
                      </a:r>
                      <a:r>
                        <a:rPr kumimoji="1" lang="en-US" altLang="zh-CN" sz="1600" b="0" i="0" u="none" strike="noStrike" cap="none" normalizeH="0" baseline="0" smtClean="0">
                          <a:ln>
                            <a:noFill/>
                          </a:ln>
                          <a:solidFill>
                            <a:schemeClr val="tx1"/>
                          </a:solidFill>
                          <a:effectLst/>
                          <a:latin typeface="Arial" charset="0"/>
                          <a:ea typeface="宋体" pitchFamily="2" charset="-122"/>
                          <a:cs typeface="Arial" charset="0"/>
                        </a:rPr>
                        <a:t>:</a:t>
                      </a: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有关应收、预收帐项的期末与期初的差额。</a:t>
                      </a:r>
                    </a:p>
                    <a:p>
                      <a:pPr marL="177800" marR="0" lvl="0" indent="-177800" algn="l" defTabSz="695325" rtl="0" eaLnBrk="1" fontAlgn="base" latinLnBrk="0" hangingPunct="1">
                        <a:lnSpc>
                          <a:spcPct val="100000"/>
                        </a:lnSpc>
                        <a:spcBef>
                          <a:spcPct val="20000"/>
                        </a:spcBef>
                        <a:spcAft>
                          <a:spcPct val="20000"/>
                        </a:spcAft>
                        <a:buClrTx/>
                        <a:buSzPct val="90000"/>
                        <a:buFontTx/>
                        <a:buChar char="•"/>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收回投资收到的现金，根据董事会收回投资的决议，预计长期投资、短期投资的减少数，加、减 </a:t>
                      </a:r>
                      <a:r>
                        <a:rPr kumimoji="1" lang="en-US" altLang="zh-CN" sz="1600" b="0" i="0" u="none" strike="noStrike" cap="none" normalizeH="0" baseline="0" smtClean="0">
                          <a:ln>
                            <a:noFill/>
                          </a:ln>
                          <a:solidFill>
                            <a:schemeClr val="tx1"/>
                          </a:solidFill>
                          <a:effectLst/>
                          <a:latin typeface="Arial" charset="0"/>
                          <a:ea typeface="宋体" pitchFamily="2" charset="-122"/>
                          <a:cs typeface="Arial" charset="0"/>
                        </a:rPr>
                        <a:t>:</a:t>
                      </a: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有关应收、预收帐项的期末与期初的差额。</a:t>
                      </a:r>
                    </a:p>
                    <a:p>
                      <a:pPr marL="177800" marR="0" lvl="0" indent="-177800" algn="l" defTabSz="695325" rtl="0" eaLnBrk="1" fontAlgn="base" latinLnBrk="0" hangingPunct="1">
                        <a:lnSpc>
                          <a:spcPct val="100000"/>
                        </a:lnSpc>
                        <a:spcBef>
                          <a:spcPct val="20000"/>
                        </a:spcBef>
                        <a:spcAft>
                          <a:spcPct val="20000"/>
                        </a:spcAft>
                        <a:buClrTx/>
                        <a:buSzPct val="90000"/>
                        <a:buFontTx/>
                        <a:buChar char="•"/>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处置固定资产或无形资产收到的现金，等于处置固定资产或无形资产的净收益，加、减有关应收、预收帐项的期末与期初的差额。</a:t>
                      </a:r>
                      <a:endParaRPr kumimoji="0" lang="zh-CN" altLang="en-GB" sz="16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177800" indent="-177800" algn="l" defTabSz="206375">
                        <a:spcBef>
                          <a:spcPct val="20000"/>
                        </a:spcBef>
                        <a:spcAft>
                          <a:spcPct val="20000"/>
                        </a:spcAft>
                        <a:buFont typeface="Arial" charset="0"/>
                        <a:defRPr>
                          <a:solidFill>
                            <a:schemeClr val="bg2"/>
                          </a:solidFill>
                          <a:latin typeface="Arial" charset="0"/>
                          <a:cs typeface="Arial" charset="0"/>
                        </a:defRPr>
                      </a:lvl1pPr>
                      <a:lvl2pPr marL="357188" algn="l" defTabSz="206375">
                        <a:spcAft>
                          <a:spcPct val="20000"/>
                        </a:spcAft>
                        <a:defRPr>
                          <a:solidFill>
                            <a:schemeClr val="bg2"/>
                          </a:solidFill>
                          <a:latin typeface="Arial" charset="0"/>
                          <a:cs typeface="Arial" charset="0"/>
                        </a:defRPr>
                      </a:lvl2pPr>
                      <a:lvl3pPr marL="711200" indent="-174625" algn="l" defTabSz="206375">
                        <a:spcAft>
                          <a:spcPct val="20000"/>
                        </a:spcAft>
                        <a:buFont typeface="Arial" charset="0"/>
                        <a:defRPr>
                          <a:solidFill>
                            <a:schemeClr val="bg2"/>
                          </a:solidFill>
                          <a:latin typeface="Arial" charset="0"/>
                          <a:cs typeface="Arial" charset="0"/>
                        </a:defRPr>
                      </a:lvl3pPr>
                      <a:lvl4pPr marL="1909763" indent="-342900" algn="l" defTabSz="206375">
                        <a:spcAft>
                          <a:spcPct val="20000"/>
                        </a:spcAft>
                        <a:defRPr>
                          <a:solidFill>
                            <a:schemeClr val="bg2"/>
                          </a:solidFill>
                          <a:latin typeface="Arial" charset="0"/>
                          <a:cs typeface="Arial" charset="0"/>
                        </a:defRPr>
                      </a:lvl4pPr>
                      <a:lvl5pPr marL="2432050" indent="-342900" algn="l" defTabSz="206375">
                        <a:spcAft>
                          <a:spcPct val="20000"/>
                        </a:spcAft>
                        <a:buFont typeface="Arial" charset="0"/>
                        <a:defRPr>
                          <a:solidFill>
                            <a:schemeClr val="bg2"/>
                          </a:solidFill>
                          <a:latin typeface="Arial" charset="0"/>
                          <a:cs typeface="Arial" charset="0"/>
                        </a:defRPr>
                      </a:lvl5pPr>
                      <a:lvl6pPr marL="2889250" indent="-342900" defTabSz="206375" fontAlgn="base">
                        <a:spcBef>
                          <a:spcPct val="0"/>
                        </a:spcBef>
                        <a:spcAft>
                          <a:spcPct val="20000"/>
                        </a:spcAft>
                        <a:buFont typeface="Arial" charset="0"/>
                        <a:defRPr>
                          <a:solidFill>
                            <a:schemeClr val="bg2"/>
                          </a:solidFill>
                          <a:latin typeface="Arial" charset="0"/>
                          <a:cs typeface="Arial" charset="0"/>
                        </a:defRPr>
                      </a:lvl6pPr>
                      <a:lvl7pPr marL="3346450" indent="-342900" defTabSz="206375" fontAlgn="base">
                        <a:spcBef>
                          <a:spcPct val="0"/>
                        </a:spcBef>
                        <a:spcAft>
                          <a:spcPct val="20000"/>
                        </a:spcAft>
                        <a:buFont typeface="Arial" charset="0"/>
                        <a:defRPr>
                          <a:solidFill>
                            <a:schemeClr val="bg2"/>
                          </a:solidFill>
                          <a:latin typeface="Arial" charset="0"/>
                          <a:cs typeface="Arial" charset="0"/>
                        </a:defRPr>
                      </a:lvl7pPr>
                      <a:lvl8pPr marL="3803650" indent="-342900" defTabSz="206375" fontAlgn="base">
                        <a:spcBef>
                          <a:spcPct val="0"/>
                        </a:spcBef>
                        <a:spcAft>
                          <a:spcPct val="20000"/>
                        </a:spcAft>
                        <a:buFont typeface="Arial" charset="0"/>
                        <a:defRPr>
                          <a:solidFill>
                            <a:schemeClr val="bg2"/>
                          </a:solidFill>
                          <a:latin typeface="Arial" charset="0"/>
                          <a:cs typeface="Arial" charset="0"/>
                        </a:defRPr>
                      </a:lvl8pPr>
                      <a:lvl9pPr marL="4260850" indent="-342900" defTabSz="206375" fontAlgn="base">
                        <a:spcBef>
                          <a:spcPct val="0"/>
                        </a:spcBef>
                        <a:spcAft>
                          <a:spcPct val="20000"/>
                        </a:spcAft>
                        <a:buFont typeface="Arial" charset="0"/>
                        <a:defRPr>
                          <a:solidFill>
                            <a:schemeClr val="bg2"/>
                          </a:solidFill>
                          <a:latin typeface="Arial" charset="0"/>
                          <a:cs typeface="Arial" charset="0"/>
                        </a:defRPr>
                      </a:lvl9pPr>
                    </a:lstStyle>
                    <a:p>
                      <a:pPr marL="177800" marR="0" lvl="0" indent="-177800" algn="l" defTabSz="206375" rtl="0" eaLnBrk="1" fontAlgn="base" latinLnBrk="0" hangingPunct="1">
                        <a:lnSpc>
                          <a:spcPct val="100000"/>
                        </a:lnSpc>
                        <a:spcBef>
                          <a:spcPct val="20000"/>
                        </a:spcBef>
                        <a:spcAft>
                          <a:spcPct val="20000"/>
                        </a:spcAft>
                        <a:buClrTx/>
                        <a:buSzPct val="90000"/>
                        <a:buFontTx/>
                        <a:buChar char="•"/>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吸收权益性投资收入的现金，等于增资配股金额，加、减有关应收、预收帐项的期末与期初的差额</a:t>
                      </a:r>
                    </a:p>
                    <a:p>
                      <a:pPr marL="177800" marR="0" lvl="0" indent="-177800" algn="l" defTabSz="206375" rtl="0" eaLnBrk="1" fontAlgn="base" latinLnBrk="0" hangingPunct="1">
                        <a:lnSpc>
                          <a:spcPct val="100000"/>
                        </a:lnSpc>
                        <a:spcBef>
                          <a:spcPct val="20000"/>
                        </a:spcBef>
                        <a:spcAft>
                          <a:spcPct val="20000"/>
                        </a:spcAft>
                        <a:buClrTx/>
                        <a:buSzPct val="90000"/>
                        <a:buFontTx/>
                        <a:buChar char="•"/>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借款收到的现金，等于预算期间的现金支出与现金收入（不含借款收到的现金净加数）及期末与期初货币资金的差额。</a:t>
                      </a:r>
                    </a:p>
                    <a:p>
                      <a:pPr marL="177800" marR="0" lvl="0" indent="-177800" algn="l" defTabSz="206375" rtl="0" eaLnBrk="1" fontAlgn="base" latinLnBrk="0" hangingPunct="1">
                        <a:lnSpc>
                          <a:spcPct val="100000"/>
                        </a:lnSpc>
                        <a:spcBef>
                          <a:spcPct val="0"/>
                        </a:spcBef>
                        <a:spcAft>
                          <a:spcPct val="20000"/>
                        </a:spcAft>
                        <a:buClrTx/>
                        <a:buSzTx/>
                        <a:buFont typeface="Wingdings" pitchFamily="2" charset="2"/>
                        <a:buNone/>
                        <a:tabLst/>
                      </a:pPr>
                      <a:endParaRPr kumimoji="1" lang="zh-CN" altLang="en-GB" sz="1600" b="0" i="0" u="none" strike="noStrike" cap="none" normalizeH="0" baseline="0" smtClean="0">
                        <a:ln>
                          <a:noFill/>
                        </a:ln>
                        <a:solidFill>
                          <a:schemeClr val="tx1"/>
                        </a:solidFill>
                        <a:effectLst/>
                        <a:latin typeface="Arial" charset="0"/>
                        <a:ea typeface="宋体" pitchFamily="2" charset="-122"/>
                        <a:cs typeface="Arial" charset="0"/>
                      </a:endParaRPr>
                    </a:p>
                  </a:txBody>
                  <a:tcPr marL="635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7546" name="Rectangle 26"/>
          <p:cNvSpPr>
            <a:spLocks noChangeArrowheads="1"/>
          </p:cNvSpPr>
          <p:nvPr/>
        </p:nvSpPr>
        <p:spPr bwMode="blackWhite">
          <a:xfrm>
            <a:off x="80963" y="779463"/>
            <a:ext cx="8161337" cy="10080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r>
              <a:rPr kumimoji="1" lang="zh-CN" altLang="en-US" sz="1800" u="sng">
                <a:solidFill>
                  <a:schemeClr val="folHlink"/>
                </a:solidFill>
                <a:ea typeface="宋体" pitchFamily="2" charset="-122"/>
              </a:rPr>
              <a:t>起点</a:t>
            </a:r>
            <a:r>
              <a:rPr kumimoji="1" lang="zh-CN" altLang="en-US" sz="1800">
                <a:solidFill>
                  <a:schemeClr val="folHlink"/>
                </a:solidFill>
                <a:ea typeface="宋体" pitchFamily="2" charset="-122"/>
              </a:rPr>
              <a:t>：期初现金结存</a:t>
            </a:r>
            <a:r>
              <a:rPr kumimoji="1" lang="zh-CN" altLang="en-US" sz="1800" b="0">
                <a:solidFill>
                  <a:schemeClr val="folHlink"/>
                </a:solidFill>
                <a:ea typeface="宋体" pitchFamily="2" charset="-122"/>
              </a:rPr>
              <a:t>数据，来源于资产负债预算表货币资金的期初数。</a:t>
            </a:r>
          </a:p>
          <a:p>
            <a:pPr algn="l" eaLnBrk="1" hangingPunct="1"/>
            <a:endParaRPr kumimoji="1" lang="zh-CN" altLang="en-US" sz="1600">
              <a:solidFill>
                <a:schemeClr val="folHlink"/>
              </a:solidFill>
              <a:ea typeface="宋体" pitchFamily="2" charset="-122"/>
            </a:endParaRPr>
          </a:p>
          <a:p>
            <a:pPr algn="l" eaLnBrk="1" hangingPunct="1"/>
            <a:r>
              <a:rPr kumimoji="1" lang="zh-CN" altLang="en-US" sz="1600">
                <a:solidFill>
                  <a:schemeClr val="folHlink"/>
                </a:solidFill>
                <a:ea typeface="宋体" pitchFamily="2" charset="-122"/>
              </a:rPr>
              <a:t>现金收入：</a:t>
            </a:r>
          </a:p>
          <a:p>
            <a:pPr algn="l" eaLnBrk="1" hangingPunct="1"/>
            <a:endParaRPr kumimoji="1" lang="zh-CN" altLang="en-GB" sz="1600">
              <a:solidFill>
                <a:schemeClr val="folHlink"/>
              </a:solidFill>
              <a:ea typeface="宋体" pitchFamily="2" charset="-122"/>
            </a:endParaRPr>
          </a:p>
        </p:txBody>
      </p:sp>
      <p:sp>
        <p:nvSpPr>
          <p:cNvPr id="107547" name="Rectangle 27"/>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96AE8690-F98C-410F-AAC3-AD7A534FC3E7}" type="slidenum">
              <a:rPr lang="en-GB" altLang="zh-CN" sz="1100" b="0">
                <a:solidFill>
                  <a:schemeClr val="bg2"/>
                </a:solidFill>
                <a:ea typeface="宋体" pitchFamily="2" charset="-122"/>
              </a:rPr>
              <a:pPr algn="r" eaLnBrk="1" hangingPunct="1">
                <a:buSzTx/>
              </a:pPr>
              <a:t>94</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2400">
                <a:solidFill>
                  <a:schemeClr val="tx1"/>
                </a:solidFill>
                <a:ea typeface="宋体" pitchFamily="2" charset="-122"/>
              </a:rPr>
              <a:t>5.4 </a:t>
            </a:r>
            <a:r>
              <a:rPr lang="zh-CN" altLang="en-GB" sz="2400">
                <a:solidFill>
                  <a:schemeClr val="tx1"/>
                </a:solidFill>
                <a:ea typeface="宋体" pitchFamily="2" charset="-122"/>
              </a:rPr>
              <a:t>财务预算的编制（续） </a:t>
            </a:r>
            <a:r>
              <a:rPr lang="en-GB" altLang="zh-CN" sz="2400">
                <a:solidFill>
                  <a:schemeClr val="tx1"/>
                </a:solidFill>
                <a:ea typeface="宋体" pitchFamily="2" charset="-122"/>
              </a:rPr>
              <a:t>– </a:t>
            </a:r>
            <a:r>
              <a:rPr lang="zh-CN" altLang="en-GB" sz="2400">
                <a:solidFill>
                  <a:schemeClr val="tx1"/>
                </a:solidFill>
                <a:ea typeface="宋体" pitchFamily="2" charset="-122"/>
              </a:rPr>
              <a:t>现金流量预算表</a:t>
            </a:r>
          </a:p>
        </p:txBody>
      </p:sp>
      <p:sp>
        <p:nvSpPr>
          <p:cNvPr id="108547" name="Line 3"/>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aphicFrame>
        <p:nvGraphicFramePr>
          <p:cNvPr id="1670148" name="Group 4"/>
          <p:cNvGraphicFramePr>
            <a:graphicFrameLocks noGrp="1"/>
          </p:cNvGraphicFramePr>
          <p:nvPr/>
        </p:nvGraphicFramePr>
        <p:xfrm>
          <a:off x="368300" y="1144588"/>
          <a:ext cx="8521700" cy="5332413"/>
        </p:xfrm>
        <a:graphic>
          <a:graphicData uri="http://schemas.openxmlformats.org/drawingml/2006/table">
            <a:tbl>
              <a:tblPr/>
              <a:tblGrid>
                <a:gridCol w="584200"/>
                <a:gridCol w="1879600"/>
                <a:gridCol w="2921000"/>
                <a:gridCol w="1549400"/>
                <a:gridCol w="1587500"/>
              </a:tblGrid>
              <a:tr h="303213">
                <a:tc gridSpan="5">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695325" rtl="0" eaLnBrk="1" fontAlgn="base" latinLnBrk="0" hangingPunct="1">
                        <a:lnSpc>
                          <a:spcPct val="100000"/>
                        </a:lnSpc>
                        <a:spcBef>
                          <a:spcPct val="20000"/>
                        </a:spcBef>
                        <a:spcAft>
                          <a:spcPct val="20000"/>
                        </a:spcAft>
                        <a:buClrTx/>
                        <a:buSzPct val="90000"/>
                        <a:buFont typeface="Arial" charset="0"/>
                        <a:buNone/>
                        <a:tabLst/>
                      </a:pPr>
                      <a:r>
                        <a:rPr kumimoji="1" lang="zh-CN" altLang="en-GB" sz="1800" b="1" i="0" u="none" strike="noStrike" cap="none" normalizeH="0" baseline="0" smtClean="0">
                          <a:ln>
                            <a:noFill/>
                          </a:ln>
                          <a:solidFill>
                            <a:schemeClr val="tx1"/>
                          </a:solidFill>
                          <a:effectLst/>
                          <a:latin typeface="Arial" charset="0"/>
                          <a:ea typeface="宋体" pitchFamily="2" charset="-122"/>
                          <a:cs typeface="Arial" charset="0"/>
                        </a:rPr>
                        <a:t>经营活动</a:t>
                      </a:r>
                    </a:p>
                  </a:txBody>
                  <a:tcPr marL="64800" marR="64800" marT="0" marB="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838200">
                <a:tc>
                  <a:txBody>
                    <a:bodyPr/>
                    <a:lstStyle>
                      <a:lvl1pPr algn="l">
                        <a:spcBef>
                          <a:spcPct val="20000"/>
                        </a:spcBef>
                        <a:spcAft>
                          <a:spcPct val="20000"/>
                        </a:spcAft>
                        <a:buFont typeface="Arial" charset="0"/>
                        <a:defRPr>
                          <a:solidFill>
                            <a:schemeClr val="bg2"/>
                          </a:solidFill>
                          <a:latin typeface="Arial" charset="0"/>
                          <a:cs typeface="Arial" charset="0"/>
                        </a:defRPr>
                      </a:lvl1pPr>
                      <a:lvl2pPr algn="l">
                        <a:spcAft>
                          <a:spcPct val="20000"/>
                        </a:spcAft>
                        <a:defRPr>
                          <a:solidFill>
                            <a:schemeClr val="bg2"/>
                          </a:solidFill>
                          <a:latin typeface="Arial" charset="0"/>
                          <a:cs typeface="Arial" charset="0"/>
                        </a:defRPr>
                      </a:lvl2pPr>
                      <a:lvl3pPr algn="l">
                        <a:spcAft>
                          <a:spcPct val="20000"/>
                        </a:spcAft>
                        <a:buFont typeface="Arial" charset="0"/>
                        <a:defRPr>
                          <a:solidFill>
                            <a:schemeClr val="bg2"/>
                          </a:solidFill>
                          <a:latin typeface="Arial" charset="0"/>
                          <a:cs typeface="Arial" charset="0"/>
                        </a:defRPr>
                      </a:lvl3pPr>
                      <a:lvl4pPr algn="l">
                        <a:spcAft>
                          <a:spcPct val="20000"/>
                        </a:spcAft>
                        <a:defRPr>
                          <a:solidFill>
                            <a:schemeClr val="bg2"/>
                          </a:solidFill>
                          <a:latin typeface="Arial" charset="0"/>
                          <a:cs typeface="Arial" charset="0"/>
                        </a:defRPr>
                      </a:lvl4pPr>
                      <a:lvl5pPr algn="l">
                        <a:spcAft>
                          <a:spcPct val="20000"/>
                        </a:spcAft>
                        <a:buFont typeface="Arial" charset="0"/>
                        <a:defRPr>
                          <a:solidFill>
                            <a:schemeClr val="bg2"/>
                          </a:solidFill>
                          <a:latin typeface="Arial" charset="0"/>
                          <a:cs typeface="Arial" charset="0"/>
                        </a:defRPr>
                      </a:lvl5pPr>
                      <a:lvl6pPr fontAlgn="base">
                        <a:spcBef>
                          <a:spcPct val="0"/>
                        </a:spcBef>
                        <a:spcAft>
                          <a:spcPct val="20000"/>
                        </a:spcAft>
                        <a:buFont typeface="Arial" charset="0"/>
                        <a:defRPr>
                          <a:solidFill>
                            <a:schemeClr val="bg2"/>
                          </a:solidFill>
                          <a:latin typeface="Arial" charset="0"/>
                          <a:cs typeface="Arial" charset="0"/>
                        </a:defRPr>
                      </a:lvl6pPr>
                      <a:lvl7pPr fontAlgn="base">
                        <a:spcBef>
                          <a:spcPct val="0"/>
                        </a:spcBef>
                        <a:spcAft>
                          <a:spcPct val="20000"/>
                        </a:spcAft>
                        <a:buFont typeface="Arial" charset="0"/>
                        <a:defRPr>
                          <a:solidFill>
                            <a:schemeClr val="bg2"/>
                          </a:solidFill>
                          <a:latin typeface="Arial" charset="0"/>
                          <a:cs typeface="Arial" charset="0"/>
                        </a:defRPr>
                      </a:lvl7pPr>
                      <a:lvl8pPr fontAlgn="base">
                        <a:spcBef>
                          <a:spcPct val="0"/>
                        </a:spcBef>
                        <a:spcAft>
                          <a:spcPct val="20000"/>
                        </a:spcAft>
                        <a:buFont typeface="Arial" charset="0"/>
                        <a:defRPr>
                          <a:solidFill>
                            <a:schemeClr val="bg2"/>
                          </a:solidFill>
                          <a:latin typeface="Arial" charset="0"/>
                          <a:cs typeface="Arial" charset="0"/>
                        </a:defRPr>
                      </a:lvl8pPr>
                      <a:lvl9pPr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支出</a:t>
                      </a:r>
                    </a:p>
                    <a:p>
                      <a:pPr marL="0" marR="0" lvl="0" indent="0" algn="l" defTabSz="914400" rtl="0" eaLnBrk="1" fontAlgn="t"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charset="0"/>
                          <a:ea typeface="宋体" pitchFamily="2" charset="-122"/>
                          <a:cs typeface="Arial" charset="0"/>
                        </a:rPr>
                        <a:t>类型</a:t>
                      </a:r>
                      <a:endParaRPr kumimoji="0" lang="zh-CN" altLang="en-GB" sz="1600" b="0" i="0" u="none" strike="noStrike" cap="none" normalizeH="0" baseline="0" smtClean="0">
                        <a:ln>
                          <a:noFill/>
                        </a:ln>
                        <a:solidFill>
                          <a:schemeClr val="tx1"/>
                        </a:solidFill>
                        <a:effectLst/>
                        <a:latin typeface="Arial" charset="0"/>
                        <a:ea typeface="宋体" pitchFamily="2" charset="-122"/>
                        <a:cs typeface="Arial" charset="0"/>
                      </a:endParaRPr>
                    </a:p>
                  </a:txBody>
                  <a:tcPr marL="64800" marR="64800"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GB" sz="1500" b="0" i="0" u="none" strike="noStrike" cap="none" normalizeH="0" baseline="0" smtClean="0">
                          <a:ln>
                            <a:noFill/>
                          </a:ln>
                          <a:solidFill>
                            <a:schemeClr val="tx1"/>
                          </a:solidFill>
                          <a:effectLst/>
                          <a:latin typeface="Arial" charset="0"/>
                          <a:ea typeface="宋体" pitchFamily="2" charset="-122"/>
                          <a:cs typeface="Arial" charset="0"/>
                        </a:rPr>
                        <a:t>购买商品或接受劳务支付的现金</a:t>
                      </a:r>
                    </a:p>
                  </a:txBody>
                  <a:tcPr marL="64800" marR="648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GB" sz="1500" b="0" i="0" u="none" strike="noStrike" cap="none" normalizeH="0" baseline="0" smtClean="0">
                          <a:ln>
                            <a:noFill/>
                          </a:ln>
                          <a:solidFill>
                            <a:schemeClr val="tx1"/>
                          </a:solidFill>
                          <a:effectLst/>
                          <a:latin typeface="Arial" charset="0"/>
                          <a:ea typeface="宋体" pitchFamily="2" charset="-122"/>
                          <a:cs typeface="Arial" charset="0"/>
                        </a:rPr>
                        <a:t>支付职工工资以及为职工支付的现金</a:t>
                      </a:r>
                    </a:p>
                  </a:txBody>
                  <a:tcPr marL="64800" marR="648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GB" sz="1500" b="0" i="0" u="none" strike="noStrike" cap="none" normalizeH="0" baseline="0" smtClean="0">
                          <a:ln>
                            <a:noFill/>
                          </a:ln>
                          <a:solidFill>
                            <a:schemeClr val="tx1"/>
                          </a:solidFill>
                          <a:effectLst/>
                          <a:latin typeface="Arial" charset="0"/>
                          <a:ea typeface="宋体" pitchFamily="2" charset="-122"/>
                          <a:cs typeface="Arial" charset="0"/>
                        </a:rPr>
                        <a:t>经营租赁所支付的现金</a:t>
                      </a:r>
                    </a:p>
                  </a:txBody>
                  <a:tcPr marL="64800" marR="648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US" sz="1500" b="0" i="0" u="none" strike="noStrike" cap="none" normalizeH="0" baseline="0" smtClean="0">
                          <a:ln>
                            <a:noFill/>
                          </a:ln>
                          <a:solidFill>
                            <a:schemeClr val="tx1"/>
                          </a:solidFill>
                          <a:effectLst/>
                          <a:latin typeface="Arial" charset="0"/>
                          <a:ea typeface="宋体" pitchFamily="2" charset="-122"/>
                          <a:cs typeface="Arial" charset="0"/>
                        </a:rPr>
                        <a:t>支付税金及其他与经营活动有关的现金</a:t>
                      </a:r>
                      <a:endParaRPr kumimoji="1" lang="zh-CN" altLang="en-GB" sz="1500" b="0" i="0" u="none" strike="noStrike" cap="none" normalizeH="0" baseline="0" smtClean="0">
                        <a:ln>
                          <a:noFill/>
                        </a:ln>
                        <a:solidFill>
                          <a:schemeClr val="tx1"/>
                        </a:solidFill>
                        <a:effectLst/>
                        <a:latin typeface="Arial" charset="0"/>
                        <a:ea typeface="宋体" pitchFamily="2" charset="-122"/>
                        <a:cs typeface="Arial" charset="0"/>
                      </a:endParaRPr>
                    </a:p>
                  </a:txBody>
                  <a:tcPr marL="64800" marR="6480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49500">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1" lang="zh-CN" altLang="en-GB" sz="1600" b="0" i="0" u="none" strike="noStrike" cap="none" normalizeH="0" baseline="0" smtClean="0">
                          <a:ln>
                            <a:noFill/>
                          </a:ln>
                          <a:solidFill>
                            <a:schemeClr val="tx1"/>
                          </a:solidFill>
                          <a:effectLst/>
                          <a:latin typeface="Arial" charset="0"/>
                          <a:ea typeface="宋体" pitchFamily="2" charset="-122"/>
                          <a:cs typeface="Arial" charset="0"/>
                        </a:rPr>
                        <a:t>主要来源 </a:t>
                      </a:r>
                    </a:p>
                  </a:txBody>
                  <a:tcPr marL="64800" marR="64800"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GB" sz="1500" b="0" i="0" u="none" strike="noStrike" cap="none" normalizeH="0" baseline="0" smtClean="0">
                          <a:ln>
                            <a:noFill/>
                          </a:ln>
                          <a:solidFill>
                            <a:schemeClr val="tx1"/>
                          </a:solidFill>
                          <a:effectLst/>
                          <a:latin typeface="Arial" charset="0"/>
                          <a:ea typeface="宋体" pitchFamily="2" charset="-122"/>
                          <a:cs typeface="Arial" charset="0"/>
                        </a:rPr>
                        <a:t>在确定支付燃油费、港口使费、维修费、备品备件费、佣金、保险费及劳务费等时，以主要成本预算为基础，要分清现付和赊付，分析赊付的付款时间及金额。</a:t>
                      </a:r>
                    </a:p>
                  </a:txBody>
                  <a:tcPr marL="64800" marR="648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GB" sz="1500" b="0" i="0" u="none" strike="noStrike" cap="none" normalizeH="0" baseline="0" smtClean="0">
                          <a:ln>
                            <a:noFill/>
                          </a:ln>
                          <a:solidFill>
                            <a:schemeClr val="tx1"/>
                          </a:solidFill>
                          <a:effectLst/>
                          <a:latin typeface="Arial" charset="0"/>
                          <a:ea typeface="宋体" pitchFamily="2" charset="-122"/>
                          <a:cs typeface="Arial" charset="0"/>
                        </a:rPr>
                        <a:t>支付职工工资以及为职工支付的现金，可在分析往年实际支付船员、航运业务人员、管理人员等的工资、奖金及其他各种补助，往年实际为职工支付的住房公积金、医疗保险、养老保险、应付福利费等支出金额的基础上，调整有关的数据，计算出本期支付职工工资以及为职工支付的现金。</a:t>
                      </a:r>
                    </a:p>
                  </a:txBody>
                  <a:tcPr marL="64800" marR="648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GB" sz="1500" b="0" i="0" u="none" strike="noStrike" cap="none" normalizeH="0" baseline="0" smtClean="0">
                          <a:ln>
                            <a:noFill/>
                          </a:ln>
                          <a:solidFill>
                            <a:schemeClr val="tx1"/>
                          </a:solidFill>
                          <a:effectLst/>
                          <a:latin typeface="Arial" charset="0"/>
                          <a:ea typeface="宋体" pitchFamily="2" charset="-122"/>
                          <a:cs typeface="Arial" charset="0"/>
                        </a:rPr>
                        <a:t>应付船舶租金、房屋租金等</a:t>
                      </a:r>
                    </a:p>
                  </a:txBody>
                  <a:tcPr marL="64800" marR="648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GB" sz="1500" b="0" i="0" u="none" strike="noStrike" cap="none" normalizeH="0" baseline="0" smtClean="0">
                          <a:ln>
                            <a:noFill/>
                          </a:ln>
                          <a:solidFill>
                            <a:schemeClr val="tx1"/>
                          </a:solidFill>
                          <a:effectLst/>
                          <a:latin typeface="Arial" charset="0"/>
                          <a:ea typeface="宋体" pitchFamily="2" charset="-122"/>
                          <a:cs typeface="Arial" charset="0"/>
                        </a:rPr>
                        <a:t>应付税金及其他</a:t>
                      </a:r>
                    </a:p>
                  </a:txBody>
                  <a:tcPr marL="64800" marR="6480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1500">
                <a:tc>
                  <a:txBody>
                    <a:bodyPr/>
                    <a:lstStyle>
                      <a:lvl1pPr algn="l" defTabSz="695325">
                        <a:spcBef>
                          <a:spcPct val="20000"/>
                        </a:spcBef>
                        <a:spcAft>
                          <a:spcPct val="20000"/>
                        </a:spcAft>
                        <a:buFont typeface="Arial" charset="0"/>
                        <a:defRPr>
                          <a:solidFill>
                            <a:schemeClr val="bg2"/>
                          </a:solidFill>
                          <a:latin typeface="Arial" charset="0"/>
                          <a:cs typeface="Arial" charset="0"/>
                        </a:defRPr>
                      </a:lvl1pPr>
                      <a:lvl2pPr marL="1588" algn="l" defTabSz="695325">
                        <a:spcAft>
                          <a:spcPct val="20000"/>
                        </a:spcAft>
                        <a:defRPr>
                          <a:solidFill>
                            <a:schemeClr val="bg2"/>
                          </a:solidFill>
                          <a:latin typeface="Arial" charset="0"/>
                          <a:cs typeface="Arial" charset="0"/>
                        </a:defRPr>
                      </a:lvl2pPr>
                      <a:lvl3pPr marL="360363"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695325" rtl="0" eaLnBrk="1" fontAlgn="base" latinLnBrk="0" hangingPunct="1">
                        <a:lnSpc>
                          <a:spcPct val="100000"/>
                        </a:lnSpc>
                        <a:spcBef>
                          <a:spcPct val="20000"/>
                        </a:spcBef>
                        <a:spcAft>
                          <a:spcPct val="20000"/>
                        </a:spcAft>
                        <a:buClrTx/>
                        <a:buSzPct val="90000"/>
                        <a:buFont typeface="Arial" charset="0"/>
                        <a:buNone/>
                        <a:tabLst/>
                      </a:pPr>
                      <a:r>
                        <a:rPr kumimoji="1" lang="zh-CN" altLang="en-GB" sz="1600" b="0" i="0" u="none" strike="noStrike" cap="none" normalizeH="0" baseline="0" smtClean="0">
                          <a:ln>
                            <a:noFill/>
                          </a:ln>
                          <a:solidFill>
                            <a:schemeClr val="tx1"/>
                          </a:solidFill>
                          <a:effectLst/>
                          <a:latin typeface="Arial" charset="0"/>
                          <a:ea typeface="宋体" pitchFamily="2" charset="-122"/>
                          <a:cs typeface="Arial" charset="0"/>
                        </a:rPr>
                        <a:t>计算方法 </a:t>
                      </a:r>
                    </a:p>
                  </a:txBody>
                  <a:tcPr marL="64800" marR="64800"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357188" algn="l" defTabSz="695325">
                        <a:spcAft>
                          <a:spcPct val="20000"/>
                        </a:spcAft>
                        <a:defRPr>
                          <a:solidFill>
                            <a:schemeClr val="bg2"/>
                          </a:solidFill>
                          <a:latin typeface="Arial" charset="0"/>
                          <a:cs typeface="Arial" charset="0"/>
                        </a:defRPr>
                      </a:lvl2pPr>
                      <a:lvl3pPr marL="5365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GB" sz="1500" b="0" i="0" u="none" strike="noStrike" cap="none" normalizeH="0" baseline="0" smtClean="0">
                          <a:ln>
                            <a:noFill/>
                          </a:ln>
                          <a:solidFill>
                            <a:schemeClr val="tx1"/>
                          </a:solidFill>
                          <a:effectLst/>
                          <a:latin typeface="Arial" charset="0"/>
                          <a:ea typeface="宋体" pitchFamily="2" charset="-122"/>
                          <a:cs typeface="Arial" charset="0"/>
                        </a:rPr>
                        <a:t>等于采购商品物资及接受劳务金额，加、减应付、预付帐款的期末与期初的差额。</a:t>
                      </a:r>
                    </a:p>
                  </a:txBody>
                  <a:tcPr marL="64800" marR="648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GB" sz="1500" b="0" i="0" u="none" strike="noStrike" cap="none" normalizeH="0" baseline="0" smtClean="0">
                          <a:ln>
                            <a:noFill/>
                          </a:ln>
                          <a:solidFill>
                            <a:schemeClr val="tx1"/>
                          </a:solidFill>
                          <a:effectLst/>
                          <a:latin typeface="Arial" charset="0"/>
                          <a:ea typeface="宋体" pitchFamily="2" charset="-122"/>
                          <a:cs typeface="Arial" charset="0"/>
                        </a:rPr>
                        <a:t>等于预算期间应付职工工资及为职工支付的住房公积金、医疗保险、养老保险等现金支出，加、减应付工资、应付福利费及其他应付款期末与期初的差额。</a:t>
                      </a:r>
                    </a:p>
                  </a:txBody>
                  <a:tcPr marL="64800" marR="648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GB" sz="1500" b="0" i="0" u="none" strike="noStrike" cap="none" normalizeH="0" baseline="0" smtClean="0">
                          <a:ln>
                            <a:noFill/>
                          </a:ln>
                          <a:solidFill>
                            <a:schemeClr val="tx1"/>
                          </a:solidFill>
                          <a:effectLst/>
                          <a:latin typeface="Arial" charset="0"/>
                          <a:ea typeface="宋体" pitchFamily="2" charset="-122"/>
                          <a:cs typeface="Arial" charset="0"/>
                        </a:rPr>
                        <a:t>等于合同或协议确定的应付租金的金额</a:t>
                      </a:r>
                      <a:r>
                        <a:rPr kumimoji="1" lang="en-GB" altLang="zh-CN" sz="1500" b="0" i="0" u="none" strike="noStrike" cap="none" normalizeH="0" baseline="0" smtClean="0">
                          <a:ln>
                            <a:noFill/>
                          </a:ln>
                          <a:solidFill>
                            <a:schemeClr val="tx1"/>
                          </a:solidFill>
                          <a:effectLst/>
                          <a:latin typeface="Arial" charset="0"/>
                          <a:ea typeface="宋体" pitchFamily="2" charset="-122"/>
                          <a:cs typeface="Arial" charset="0"/>
                        </a:rPr>
                        <a:t> </a:t>
                      </a:r>
                      <a:r>
                        <a:rPr kumimoji="1" lang="zh-CN" altLang="en-GB" sz="1500" b="0" i="0" u="none" strike="noStrike" cap="none" normalizeH="0" baseline="0" smtClean="0">
                          <a:ln>
                            <a:noFill/>
                          </a:ln>
                          <a:solidFill>
                            <a:schemeClr val="tx1"/>
                          </a:solidFill>
                          <a:effectLst/>
                          <a:latin typeface="Arial" charset="0"/>
                          <a:ea typeface="宋体" pitchFamily="2" charset="-122"/>
                          <a:cs typeface="Arial" charset="0"/>
                        </a:rPr>
                        <a:t>，加、减应付款（租金）的期末与期初的差额</a:t>
                      </a:r>
                    </a:p>
                  </a:txBody>
                  <a:tcPr marL="64800" marR="648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695325">
                        <a:spcBef>
                          <a:spcPct val="20000"/>
                        </a:spcBef>
                        <a:spcAft>
                          <a:spcPct val="20000"/>
                        </a:spcAft>
                        <a:buFont typeface="Arial" charset="0"/>
                        <a:defRPr>
                          <a:solidFill>
                            <a:schemeClr val="bg2"/>
                          </a:solidFill>
                          <a:latin typeface="Arial" charset="0"/>
                          <a:cs typeface="Arial" charset="0"/>
                        </a:defRPr>
                      </a:lvl1pPr>
                      <a:lvl2pPr marL="268288" algn="l" defTabSz="695325">
                        <a:spcAft>
                          <a:spcPct val="20000"/>
                        </a:spcAft>
                        <a:defRPr>
                          <a:solidFill>
                            <a:schemeClr val="bg2"/>
                          </a:solidFill>
                          <a:latin typeface="Arial" charset="0"/>
                          <a:cs typeface="Arial" charset="0"/>
                        </a:defRPr>
                      </a:lvl2pPr>
                      <a:lvl3pPr marL="447675" algn="l" defTabSz="695325">
                        <a:spcAft>
                          <a:spcPct val="20000"/>
                        </a:spcAft>
                        <a:buFont typeface="Arial" charset="0"/>
                        <a:defRPr>
                          <a:solidFill>
                            <a:schemeClr val="bg2"/>
                          </a:solidFill>
                          <a:latin typeface="Arial" charset="0"/>
                          <a:cs typeface="Arial" charset="0"/>
                        </a:defRPr>
                      </a:lvl3pPr>
                      <a:lvl4pPr marL="725488" algn="l" defTabSz="695325">
                        <a:spcAft>
                          <a:spcPct val="20000"/>
                        </a:spcAft>
                        <a:defRPr>
                          <a:solidFill>
                            <a:schemeClr val="bg2"/>
                          </a:solidFill>
                          <a:latin typeface="Arial" charset="0"/>
                          <a:cs typeface="Arial" charset="0"/>
                        </a:defRPr>
                      </a:lvl4pPr>
                      <a:lvl5pPr marL="1077913" algn="l" defTabSz="695325">
                        <a:spcAft>
                          <a:spcPct val="20000"/>
                        </a:spcAft>
                        <a:buFont typeface="Arial" charset="0"/>
                        <a:defRPr>
                          <a:solidFill>
                            <a:schemeClr val="bg2"/>
                          </a:solidFill>
                          <a:latin typeface="Arial" charset="0"/>
                          <a:cs typeface="Arial" charset="0"/>
                        </a:defRPr>
                      </a:lvl5pPr>
                      <a:lvl6pPr marL="1535113" defTabSz="695325" fontAlgn="base">
                        <a:spcBef>
                          <a:spcPct val="0"/>
                        </a:spcBef>
                        <a:spcAft>
                          <a:spcPct val="20000"/>
                        </a:spcAft>
                        <a:buFont typeface="Arial" charset="0"/>
                        <a:defRPr>
                          <a:solidFill>
                            <a:schemeClr val="bg2"/>
                          </a:solidFill>
                          <a:latin typeface="Arial" charset="0"/>
                          <a:cs typeface="Arial" charset="0"/>
                        </a:defRPr>
                      </a:lvl6pPr>
                      <a:lvl7pPr marL="1992313" defTabSz="695325" fontAlgn="base">
                        <a:spcBef>
                          <a:spcPct val="0"/>
                        </a:spcBef>
                        <a:spcAft>
                          <a:spcPct val="20000"/>
                        </a:spcAft>
                        <a:buFont typeface="Arial" charset="0"/>
                        <a:defRPr>
                          <a:solidFill>
                            <a:schemeClr val="bg2"/>
                          </a:solidFill>
                          <a:latin typeface="Arial" charset="0"/>
                          <a:cs typeface="Arial" charset="0"/>
                        </a:defRPr>
                      </a:lvl7pPr>
                      <a:lvl8pPr marL="2449513" defTabSz="695325" fontAlgn="base">
                        <a:spcBef>
                          <a:spcPct val="0"/>
                        </a:spcBef>
                        <a:spcAft>
                          <a:spcPct val="20000"/>
                        </a:spcAft>
                        <a:buFont typeface="Arial" charset="0"/>
                        <a:defRPr>
                          <a:solidFill>
                            <a:schemeClr val="bg2"/>
                          </a:solidFill>
                          <a:latin typeface="Arial" charset="0"/>
                          <a:cs typeface="Arial" charset="0"/>
                        </a:defRPr>
                      </a:lvl8pPr>
                      <a:lvl9pPr marL="2906713" defTabSz="695325"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695325" rtl="0" eaLnBrk="1" fontAlgn="base" latinLnBrk="0" hangingPunct="1">
                        <a:lnSpc>
                          <a:spcPct val="100000"/>
                        </a:lnSpc>
                        <a:spcBef>
                          <a:spcPct val="20000"/>
                        </a:spcBef>
                        <a:spcAft>
                          <a:spcPct val="20000"/>
                        </a:spcAft>
                        <a:buClrTx/>
                        <a:buSzPct val="90000"/>
                        <a:buFont typeface="Arial" charset="0"/>
                        <a:buChar char="•"/>
                        <a:tabLst/>
                      </a:pPr>
                      <a:r>
                        <a:rPr kumimoji="1" lang="zh-CN" altLang="en-GB" sz="1500" b="0" i="0" u="none" strike="noStrike" cap="none" normalizeH="0" baseline="0" smtClean="0">
                          <a:ln>
                            <a:noFill/>
                          </a:ln>
                          <a:solidFill>
                            <a:schemeClr val="tx1"/>
                          </a:solidFill>
                          <a:effectLst/>
                          <a:latin typeface="Arial" charset="0"/>
                          <a:ea typeface="宋体" pitchFamily="2" charset="-122"/>
                          <a:cs typeface="Arial" charset="0"/>
                        </a:rPr>
                        <a:t>等于预算期间应付营业税、所得税和其他税金及附加，加、减应付税金及应付税金附加的期末与期初的差额  </a:t>
                      </a:r>
                    </a:p>
                  </a:txBody>
                  <a:tcPr marL="64800" marR="6480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8576" name="Rectangle 32"/>
          <p:cNvSpPr>
            <a:spLocks noChangeArrowheads="1"/>
          </p:cNvSpPr>
          <p:nvPr/>
        </p:nvSpPr>
        <p:spPr bwMode="blackWhite">
          <a:xfrm>
            <a:off x="138113" y="847725"/>
            <a:ext cx="1279525"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r>
              <a:rPr kumimoji="1" lang="zh-CN" altLang="en-US" sz="1800">
                <a:solidFill>
                  <a:schemeClr val="tx1"/>
                </a:solidFill>
                <a:ea typeface="宋体" pitchFamily="2" charset="-122"/>
              </a:rPr>
              <a:t>现金支出：</a:t>
            </a:r>
            <a:endParaRPr kumimoji="1" lang="zh-CN" altLang="en-GB" sz="1800">
              <a:solidFill>
                <a:schemeClr val="tx1"/>
              </a:solidFill>
              <a:ea typeface="宋体" pitchFamily="2" charset="-122"/>
            </a:endParaRPr>
          </a:p>
        </p:txBody>
      </p:sp>
      <p:sp>
        <p:nvSpPr>
          <p:cNvPr id="108577" name="Rectangle 33"/>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F84ED022-CC87-4D41-8B7C-3C2A250DA1EF}" type="slidenum">
              <a:rPr lang="en-GB" altLang="zh-CN" sz="1100" b="0">
                <a:solidFill>
                  <a:schemeClr val="bg2"/>
                </a:solidFill>
                <a:ea typeface="宋体" pitchFamily="2" charset="-122"/>
              </a:rPr>
              <a:pPr algn="r" eaLnBrk="1" hangingPunct="1">
                <a:buSzTx/>
              </a:pPr>
              <a:t>95</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2400">
                <a:solidFill>
                  <a:schemeClr val="tx1"/>
                </a:solidFill>
                <a:ea typeface="宋体" pitchFamily="2" charset="-122"/>
              </a:rPr>
              <a:t>5.4 </a:t>
            </a:r>
            <a:r>
              <a:rPr lang="zh-CN" altLang="en-GB" sz="2400">
                <a:solidFill>
                  <a:schemeClr val="tx1"/>
                </a:solidFill>
                <a:ea typeface="宋体" pitchFamily="2" charset="-122"/>
              </a:rPr>
              <a:t>财务预算的编制（续） </a:t>
            </a:r>
            <a:r>
              <a:rPr lang="en-GB" altLang="zh-CN" sz="2400">
                <a:solidFill>
                  <a:schemeClr val="tx1"/>
                </a:solidFill>
                <a:ea typeface="宋体" pitchFamily="2" charset="-122"/>
              </a:rPr>
              <a:t>– </a:t>
            </a:r>
            <a:r>
              <a:rPr lang="zh-CN" altLang="en-GB" sz="2400">
                <a:solidFill>
                  <a:schemeClr val="tx1"/>
                </a:solidFill>
                <a:ea typeface="宋体" pitchFamily="2" charset="-122"/>
              </a:rPr>
              <a:t>现金流量预算表</a:t>
            </a:r>
          </a:p>
        </p:txBody>
      </p:sp>
      <p:sp>
        <p:nvSpPr>
          <p:cNvPr id="109571" name="Line 3"/>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graphicFrame>
        <p:nvGraphicFramePr>
          <p:cNvPr id="1672196" name="Group 4"/>
          <p:cNvGraphicFramePr>
            <a:graphicFrameLocks noGrp="1"/>
          </p:cNvGraphicFramePr>
          <p:nvPr>
            <p:ph type="subTitle" idx="1"/>
          </p:nvPr>
        </p:nvGraphicFramePr>
        <p:xfrm>
          <a:off x="341313" y="1346200"/>
          <a:ext cx="8243887" cy="4337050"/>
        </p:xfrm>
        <a:graphic>
          <a:graphicData uri="http://schemas.openxmlformats.org/drawingml/2006/table">
            <a:tbl>
              <a:tblPr/>
              <a:tblGrid>
                <a:gridCol w="1017587"/>
                <a:gridCol w="3352800"/>
                <a:gridCol w="3873500"/>
              </a:tblGrid>
              <a:tr h="330200">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2000" b="1" i="0" u="none" strike="noStrike" cap="none" normalizeH="0" baseline="0" smtClean="0">
                        <a:ln>
                          <a:noFill/>
                        </a:ln>
                        <a:solidFill>
                          <a:schemeClr val="tx1"/>
                        </a:solidFill>
                        <a:effectLst/>
                        <a:latin typeface="Arial" charset="0"/>
                        <a:ea typeface="宋体" pitchFamily="2" charset="-122"/>
                        <a:cs typeface="Arial" charset="0"/>
                      </a:endParaRPr>
                    </a:p>
                  </a:txBody>
                  <a:tcPr marL="64800" marR="64800"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tx1"/>
                          </a:solidFill>
                          <a:effectLst/>
                          <a:latin typeface="Arial" charset="0"/>
                          <a:ea typeface="宋体" pitchFamily="2" charset="-122"/>
                          <a:cs typeface="Arial" charset="0"/>
                        </a:rPr>
                        <a:t>投资活动</a:t>
                      </a:r>
                      <a:endParaRPr kumimoji="1" lang="zh-CN" altLang="en-GB" sz="1800" b="1" i="0" u="none" strike="noStrike" cap="none" normalizeH="0" baseline="0" smtClean="0">
                        <a:ln>
                          <a:noFill/>
                        </a:ln>
                        <a:solidFill>
                          <a:schemeClr val="tx1"/>
                        </a:solidFill>
                        <a:effectLst/>
                        <a:latin typeface="Arial" charset="0"/>
                        <a:ea typeface="宋体" pitchFamily="2" charset="-122"/>
                        <a:cs typeface="Arial" charset="0"/>
                      </a:endParaRPr>
                    </a:p>
                  </a:txBody>
                  <a:tcPr marL="64800" marR="648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spcAft>
                          <a:spcPct val="20000"/>
                        </a:spcAft>
                        <a:buFont typeface="Arial" charset="0"/>
                        <a:defRPr>
                          <a:solidFill>
                            <a:schemeClr val="bg2"/>
                          </a:solidFill>
                          <a:latin typeface="Arial" charset="0"/>
                          <a:cs typeface="Arial" charset="0"/>
                        </a:defRPr>
                      </a:lvl1pPr>
                      <a:lvl2pPr marL="344488" indent="112713" algn="l">
                        <a:spcAft>
                          <a:spcPct val="20000"/>
                        </a:spcAft>
                        <a:defRPr>
                          <a:solidFill>
                            <a:schemeClr val="bg2"/>
                          </a:solidFill>
                          <a:latin typeface="Arial" charset="0"/>
                          <a:cs typeface="Arial" charset="0"/>
                        </a:defRPr>
                      </a:lvl2pPr>
                      <a:lvl3pPr marL="703263" indent="211138" algn="l">
                        <a:spcAft>
                          <a:spcPct val="20000"/>
                        </a:spcAft>
                        <a:buFont typeface="Arial" charset="0"/>
                        <a:defRPr>
                          <a:solidFill>
                            <a:schemeClr val="bg2"/>
                          </a:solidFill>
                          <a:latin typeface="Arial" charset="0"/>
                          <a:cs typeface="Arial" charset="0"/>
                        </a:defRPr>
                      </a:lvl3pPr>
                      <a:lvl4pPr marL="1068388" indent="303213" algn="l">
                        <a:spcAft>
                          <a:spcPct val="20000"/>
                        </a:spcAft>
                        <a:defRPr>
                          <a:solidFill>
                            <a:schemeClr val="bg2"/>
                          </a:solidFill>
                          <a:latin typeface="Arial" charset="0"/>
                          <a:cs typeface="Arial" charset="0"/>
                        </a:defRPr>
                      </a:lvl4pPr>
                      <a:lvl5pPr marL="1420813" indent="407988" algn="l">
                        <a:spcAft>
                          <a:spcPct val="20000"/>
                        </a:spcAft>
                        <a:buFont typeface="Arial" charset="0"/>
                        <a:defRPr>
                          <a:solidFill>
                            <a:schemeClr val="bg2"/>
                          </a:solidFill>
                          <a:latin typeface="Arial" charset="0"/>
                          <a:cs typeface="Arial" charset="0"/>
                        </a:defRPr>
                      </a:lvl5pPr>
                      <a:lvl6pPr marL="1878013" indent="407988" fontAlgn="base">
                        <a:spcBef>
                          <a:spcPct val="0"/>
                        </a:spcBef>
                        <a:spcAft>
                          <a:spcPct val="20000"/>
                        </a:spcAft>
                        <a:buFont typeface="Arial" charset="0"/>
                        <a:defRPr>
                          <a:solidFill>
                            <a:schemeClr val="bg2"/>
                          </a:solidFill>
                          <a:latin typeface="Arial" charset="0"/>
                          <a:cs typeface="Arial" charset="0"/>
                        </a:defRPr>
                      </a:lvl6pPr>
                      <a:lvl7pPr marL="2335213" indent="407988" fontAlgn="base">
                        <a:spcBef>
                          <a:spcPct val="0"/>
                        </a:spcBef>
                        <a:spcAft>
                          <a:spcPct val="20000"/>
                        </a:spcAft>
                        <a:buFont typeface="Arial" charset="0"/>
                        <a:defRPr>
                          <a:solidFill>
                            <a:schemeClr val="bg2"/>
                          </a:solidFill>
                          <a:latin typeface="Arial" charset="0"/>
                          <a:cs typeface="Arial" charset="0"/>
                        </a:defRPr>
                      </a:lvl7pPr>
                      <a:lvl8pPr marL="2792413" indent="407988" fontAlgn="base">
                        <a:spcBef>
                          <a:spcPct val="0"/>
                        </a:spcBef>
                        <a:spcAft>
                          <a:spcPct val="20000"/>
                        </a:spcAft>
                        <a:buFont typeface="Arial" charset="0"/>
                        <a:defRPr>
                          <a:solidFill>
                            <a:schemeClr val="bg2"/>
                          </a:solidFill>
                          <a:latin typeface="Arial" charset="0"/>
                          <a:cs typeface="Arial" charset="0"/>
                        </a:defRPr>
                      </a:lvl8pPr>
                      <a:lvl9pPr marL="3249613" indent="407988" fontAlgn="base">
                        <a:spcBef>
                          <a:spcPct val="0"/>
                        </a:spcBef>
                        <a:spcAft>
                          <a:spcPct val="20000"/>
                        </a:spcAft>
                        <a:buFont typeface="Arial" charset="0"/>
                        <a:defRPr>
                          <a:solidFill>
                            <a:schemeClr val="bg2"/>
                          </a:solidFill>
                          <a:latin typeface="Arial" charset="0"/>
                          <a:cs typeface="Arial"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tx1"/>
                          </a:solidFill>
                          <a:effectLst/>
                          <a:latin typeface="Arial" charset="0"/>
                          <a:ea typeface="宋体" pitchFamily="2" charset="-122"/>
                          <a:cs typeface="Arial" charset="0"/>
                        </a:rPr>
                        <a:t>筹资活动</a:t>
                      </a:r>
                      <a:endParaRPr kumimoji="0" lang="zh-CN" altLang="en-GB" sz="1800" b="0" i="0" u="none" strike="noStrike" cap="none" normalizeH="0" baseline="0" smtClean="0">
                        <a:ln>
                          <a:noFill/>
                        </a:ln>
                        <a:solidFill>
                          <a:schemeClr val="tx1"/>
                        </a:solidFill>
                        <a:effectLst/>
                        <a:latin typeface="Arial" charset="0"/>
                        <a:ea typeface="宋体" pitchFamily="2" charset="-122"/>
                        <a:cs typeface="Arial" charset="0"/>
                      </a:endParaRPr>
                    </a:p>
                  </a:txBody>
                  <a:tcPr marL="64800" marR="6480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87500">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主要来源</a:t>
                      </a:r>
                      <a:endParaRPr kumimoji="1" lang="zh-CN" altLang="en-GB" sz="1600" b="0" i="0" u="none" strike="noStrike" cap="none" normalizeH="0" baseline="0" smtClean="0">
                        <a:ln>
                          <a:noFill/>
                        </a:ln>
                        <a:solidFill>
                          <a:schemeClr val="tx1"/>
                        </a:solidFill>
                        <a:effectLst/>
                        <a:latin typeface="Arial"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GB" sz="1600" b="0" i="0" u="none" strike="noStrike" cap="none" normalizeH="0" baseline="0" smtClean="0">
                        <a:ln>
                          <a:noFill/>
                        </a:ln>
                        <a:solidFill>
                          <a:schemeClr val="tx1"/>
                        </a:solidFill>
                        <a:effectLst/>
                        <a:latin typeface="Arial" charset="0"/>
                        <a:ea typeface="宋体" pitchFamily="2" charset="-122"/>
                        <a:cs typeface="Arial" charset="0"/>
                      </a:endParaRPr>
                    </a:p>
                  </a:txBody>
                  <a:tcPr marL="64800" marR="64800"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788988" indent="-342900" algn="l">
                        <a:spcAft>
                          <a:spcPct val="20000"/>
                        </a:spcAft>
                        <a:defRPr>
                          <a:solidFill>
                            <a:schemeClr val="bg2"/>
                          </a:solidFill>
                          <a:latin typeface="Arial" charset="0"/>
                          <a:cs typeface="Arial" charset="0"/>
                        </a:defRPr>
                      </a:lvl2pPr>
                      <a:lvl3pPr marL="1311275" indent="-342900" algn="l">
                        <a:spcAft>
                          <a:spcPct val="20000"/>
                        </a:spcAft>
                        <a:buFont typeface="Arial" charset="0"/>
                        <a:defRPr>
                          <a:solidFill>
                            <a:schemeClr val="bg2"/>
                          </a:solidFill>
                          <a:latin typeface="Arial" charset="0"/>
                          <a:cs typeface="Arial" charset="0"/>
                        </a:defRPr>
                      </a:lvl3pPr>
                      <a:lvl4pPr marL="1833563" indent="-342900" algn="l">
                        <a:spcAft>
                          <a:spcPct val="20000"/>
                        </a:spcAft>
                        <a:defRPr>
                          <a:solidFill>
                            <a:schemeClr val="bg2"/>
                          </a:solidFill>
                          <a:latin typeface="Arial" charset="0"/>
                          <a:cs typeface="Arial" charset="0"/>
                        </a:defRPr>
                      </a:lvl4pPr>
                      <a:lvl5pPr marL="2355850" indent="-342900" algn="l">
                        <a:spcAft>
                          <a:spcPct val="20000"/>
                        </a:spcAft>
                        <a:buFont typeface="Arial" charset="0"/>
                        <a:defRPr>
                          <a:solidFill>
                            <a:schemeClr val="bg2"/>
                          </a:solidFill>
                          <a:latin typeface="Arial" charset="0"/>
                          <a:cs typeface="Arial" charset="0"/>
                        </a:defRPr>
                      </a:lvl5pPr>
                      <a:lvl6pPr marL="2813050" indent="-342900" fontAlgn="base">
                        <a:spcBef>
                          <a:spcPct val="0"/>
                        </a:spcBef>
                        <a:spcAft>
                          <a:spcPct val="20000"/>
                        </a:spcAft>
                        <a:buFont typeface="Arial" charset="0"/>
                        <a:defRPr>
                          <a:solidFill>
                            <a:schemeClr val="bg2"/>
                          </a:solidFill>
                          <a:latin typeface="Arial" charset="0"/>
                          <a:cs typeface="Arial" charset="0"/>
                        </a:defRPr>
                      </a:lvl6pPr>
                      <a:lvl7pPr marL="3270250" indent="-342900" fontAlgn="base">
                        <a:spcBef>
                          <a:spcPct val="0"/>
                        </a:spcBef>
                        <a:spcAft>
                          <a:spcPct val="20000"/>
                        </a:spcAft>
                        <a:buFont typeface="Arial" charset="0"/>
                        <a:defRPr>
                          <a:solidFill>
                            <a:schemeClr val="bg2"/>
                          </a:solidFill>
                          <a:latin typeface="Arial" charset="0"/>
                          <a:cs typeface="Arial" charset="0"/>
                        </a:defRPr>
                      </a:lvl7pPr>
                      <a:lvl8pPr marL="3727450" indent="-342900" fontAlgn="base">
                        <a:spcBef>
                          <a:spcPct val="0"/>
                        </a:spcBef>
                        <a:spcAft>
                          <a:spcPct val="20000"/>
                        </a:spcAft>
                        <a:buFont typeface="Arial" charset="0"/>
                        <a:defRPr>
                          <a:solidFill>
                            <a:schemeClr val="bg2"/>
                          </a:solidFill>
                          <a:latin typeface="Arial" charset="0"/>
                          <a:cs typeface="Arial" charset="0"/>
                        </a:defRPr>
                      </a:lvl8pPr>
                      <a:lvl9pPr marL="4184650"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包括购建固定资产（船舶、办公楼等）、无形资产（如计算机软件）和其他长期资产支付的现金，企业权益性投资及债权性投资支付的现金，其他与投资活动有关的现金等支出。</a:t>
                      </a:r>
                    </a:p>
                  </a:txBody>
                  <a:tcPr marL="648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268288" algn="l">
                        <a:spcAft>
                          <a:spcPct val="20000"/>
                        </a:spcAft>
                        <a:defRPr>
                          <a:solidFill>
                            <a:schemeClr val="bg2"/>
                          </a:solidFill>
                          <a:latin typeface="Arial" charset="0"/>
                          <a:cs typeface="Arial" charset="0"/>
                        </a:defRPr>
                      </a:lvl2pPr>
                      <a:lvl3pPr marL="1577975" indent="-342900" algn="l">
                        <a:spcAft>
                          <a:spcPct val="20000"/>
                        </a:spcAft>
                        <a:buFont typeface="Arial" charset="0"/>
                        <a:defRPr>
                          <a:solidFill>
                            <a:schemeClr val="bg2"/>
                          </a:solidFill>
                          <a:latin typeface="Arial" charset="0"/>
                          <a:cs typeface="Arial" charset="0"/>
                        </a:defRPr>
                      </a:lvl3pPr>
                      <a:lvl4pPr marL="2100263" indent="-342900" algn="l">
                        <a:spcAft>
                          <a:spcPct val="20000"/>
                        </a:spcAft>
                        <a:defRPr>
                          <a:solidFill>
                            <a:schemeClr val="bg2"/>
                          </a:solidFill>
                          <a:latin typeface="Arial" charset="0"/>
                          <a:cs typeface="Arial" charset="0"/>
                        </a:defRPr>
                      </a:lvl4pPr>
                      <a:lvl5pPr marL="2622550" indent="-342900" algn="l">
                        <a:spcAft>
                          <a:spcPct val="20000"/>
                        </a:spcAft>
                        <a:buFont typeface="Arial" charset="0"/>
                        <a:defRPr>
                          <a:solidFill>
                            <a:schemeClr val="bg2"/>
                          </a:solidFill>
                          <a:latin typeface="Arial" charset="0"/>
                          <a:cs typeface="Arial" charset="0"/>
                        </a:defRPr>
                      </a:lvl5pPr>
                      <a:lvl6pPr marL="3079750" indent="-342900" fontAlgn="base">
                        <a:spcBef>
                          <a:spcPct val="0"/>
                        </a:spcBef>
                        <a:spcAft>
                          <a:spcPct val="20000"/>
                        </a:spcAft>
                        <a:buFont typeface="Arial" charset="0"/>
                        <a:defRPr>
                          <a:solidFill>
                            <a:schemeClr val="bg2"/>
                          </a:solidFill>
                          <a:latin typeface="Arial" charset="0"/>
                          <a:cs typeface="Arial" charset="0"/>
                        </a:defRPr>
                      </a:lvl6pPr>
                      <a:lvl7pPr marL="3536950" indent="-342900" fontAlgn="base">
                        <a:spcBef>
                          <a:spcPct val="0"/>
                        </a:spcBef>
                        <a:spcAft>
                          <a:spcPct val="20000"/>
                        </a:spcAft>
                        <a:buFont typeface="Arial" charset="0"/>
                        <a:defRPr>
                          <a:solidFill>
                            <a:schemeClr val="bg2"/>
                          </a:solidFill>
                          <a:latin typeface="Arial" charset="0"/>
                          <a:cs typeface="Arial" charset="0"/>
                        </a:defRPr>
                      </a:lvl7pPr>
                      <a:lvl8pPr marL="3994150" indent="-342900" fontAlgn="base">
                        <a:spcBef>
                          <a:spcPct val="0"/>
                        </a:spcBef>
                        <a:spcAft>
                          <a:spcPct val="20000"/>
                        </a:spcAft>
                        <a:buFont typeface="Arial" charset="0"/>
                        <a:defRPr>
                          <a:solidFill>
                            <a:schemeClr val="bg2"/>
                          </a:solidFill>
                          <a:latin typeface="Arial" charset="0"/>
                          <a:cs typeface="Arial" charset="0"/>
                        </a:defRPr>
                      </a:lvl8pPr>
                      <a:lvl9pPr marL="4451350"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包括分配股利或利润所支付的现金、支付利息所支付的现金、支付其他与筹资活动有关的现金。</a:t>
                      </a:r>
                    </a:p>
                  </a:txBody>
                  <a:tcPr marL="648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19350">
                <a:tc>
                  <a:txBody>
                    <a:bodyPr/>
                    <a:lstStyle>
                      <a:lvl1pPr algn="l">
                        <a:spcBef>
                          <a:spcPct val="20000"/>
                        </a:spcBef>
                        <a:spcAft>
                          <a:spcPct val="20000"/>
                        </a:spcAft>
                        <a:buFont typeface="Arial" charset="0"/>
                        <a:defRPr>
                          <a:solidFill>
                            <a:schemeClr val="bg2"/>
                          </a:solidFill>
                          <a:latin typeface="Arial" charset="0"/>
                          <a:cs typeface="Arial" charset="0"/>
                        </a:defRPr>
                      </a:lvl1pPr>
                      <a:lvl2pPr marL="1588" indent="455613" algn="l">
                        <a:spcAft>
                          <a:spcPct val="20000"/>
                        </a:spcAft>
                        <a:defRPr>
                          <a:solidFill>
                            <a:schemeClr val="bg2"/>
                          </a:solidFill>
                          <a:latin typeface="Arial" charset="0"/>
                          <a:cs typeface="Arial" charset="0"/>
                        </a:defRPr>
                      </a:lvl2pPr>
                      <a:lvl3pPr marL="360363" indent="554038" algn="l">
                        <a:spcAft>
                          <a:spcPct val="20000"/>
                        </a:spcAft>
                        <a:buFont typeface="Arial" charset="0"/>
                        <a:defRPr>
                          <a:solidFill>
                            <a:schemeClr val="bg2"/>
                          </a:solidFill>
                          <a:latin typeface="Arial" charset="0"/>
                          <a:cs typeface="Arial" charset="0"/>
                        </a:defRPr>
                      </a:lvl3pPr>
                      <a:lvl4pPr marL="725488" indent="646113" algn="l">
                        <a:spcAft>
                          <a:spcPct val="20000"/>
                        </a:spcAft>
                        <a:defRPr>
                          <a:solidFill>
                            <a:schemeClr val="bg2"/>
                          </a:solidFill>
                          <a:latin typeface="Arial" charset="0"/>
                          <a:cs typeface="Arial" charset="0"/>
                        </a:defRPr>
                      </a:lvl4pPr>
                      <a:lvl5pPr marL="1077913" indent="750888" algn="l">
                        <a:spcAft>
                          <a:spcPct val="20000"/>
                        </a:spcAft>
                        <a:buFont typeface="Arial" charset="0"/>
                        <a:defRPr>
                          <a:solidFill>
                            <a:schemeClr val="bg2"/>
                          </a:solidFill>
                          <a:latin typeface="Arial" charset="0"/>
                          <a:cs typeface="Arial" charset="0"/>
                        </a:defRPr>
                      </a:lvl5pPr>
                      <a:lvl6pPr marL="1535113" indent="750888" fontAlgn="base">
                        <a:spcBef>
                          <a:spcPct val="0"/>
                        </a:spcBef>
                        <a:spcAft>
                          <a:spcPct val="20000"/>
                        </a:spcAft>
                        <a:buFont typeface="Arial" charset="0"/>
                        <a:defRPr>
                          <a:solidFill>
                            <a:schemeClr val="bg2"/>
                          </a:solidFill>
                          <a:latin typeface="Arial" charset="0"/>
                          <a:cs typeface="Arial" charset="0"/>
                        </a:defRPr>
                      </a:lvl6pPr>
                      <a:lvl7pPr marL="1992313" indent="750888" fontAlgn="base">
                        <a:spcBef>
                          <a:spcPct val="0"/>
                        </a:spcBef>
                        <a:spcAft>
                          <a:spcPct val="20000"/>
                        </a:spcAft>
                        <a:buFont typeface="Arial" charset="0"/>
                        <a:defRPr>
                          <a:solidFill>
                            <a:schemeClr val="bg2"/>
                          </a:solidFill>
                          <a:latin typeface="Arial" charset="0"/>
                          <a:cs typeface="Arial" charset="0"/>
                        </a:defRPr>
                      </a:lvl7pPr>
                      <a:lvl8pPr marL="2449513" indent="750888" fontAlgn="base">
                        <a:spcBef>
                          <a:spcPct val="0"/>
                        </a:spcBef>
                        <a:spcAft>
                          <a:spcPct val="20000"/>
                        </a:spcAft>
                        <a:buFont typeface="Arial" charset="0"/>
                        <a:defRPr>
                          <a:solidFill>
                            <a:schemeClr val="bg2"/>
                          </a:solidFill>
                          <a:latin typeface="Arial" charset="0"/>
                          <a:cs typeface="Arial" charset="0"/>
                        </a:defRPr>
                      </a:lvl8pPr>
                      <a:lvl9pPr marL="2906713" indent="750888" fontAlgn="base">
                        <a:spcBef>
                          <a:spcPct val="0"/>
                        </a:spcBef>
                        <a:spcAft>
                          <a:spcPct val="20000"/>
                        </a:spcAft>
                        <a:buFont typeface="Arial" charset="0"/>
                        <a:defRPr>
                          <a:solidFill>
                            <a:schemeClr val="bg2"/>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计算方法</a:t>
                      </a:r>
                      <a:endParaRPr kumimoji="1" lang="zh-CN" altLang="en-GB" sz="1600" b="0" i="0" u="none" strike="noStrike" cap="none" normalizeH="0" baseline="0" smtClean="0">
                        <a:ln>
                          <a:noFill/>
                        </a:ln>
                        <a:solidFill>
                          <a:schemeClr val="tx1"/>
                        </a:solidFill>
                        <a:effectLst/>
                        <a:latin typeface="Arial"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GB" sz="1600" b="0" i="0" u="none" strike="noStrike" cap="none" normalizeH="0" baseline="0" smtClean="0">
                        <a:ln>
                          <a:noFill/>
                        </a:ln>
                        <a:solidFill>
                          <a:schemeClr val="tx1"/>
                        </a:solidFill>
                        <a:effectLst/>
                        <a:latin typeface="Arial" charset="0"/>
                        <a:ea typeface="宋体" pitchFamily="2" charset="-122"/>
                        <a:cs typeface="Arial" charset="0"/>
                      </a:endParaRPr>
                    </a:p>
                  </a:txBody>
                  <a:tcPr marL="64800" marR="64800"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a:spcBef>
                          <a:spcPct val="20000"/>
                        </a:spcBef>
                        <a:spcAft>
                          <a:spcPct val="20000"/>
                        </a:spcAft>
                        <a:buFont typeface="Arial" charset="0"/>
                        <a:defRPr>
                          <a:solidFill>
                            <a:schemeClr val="bg2"/>
                          </a:solidFill>
                          <a:latin typeface="Arial" charset="0"/>
                          <a:cs typeface="Arial" charset="0"/>
                        </a:defRPr>
                      </a:lvl1pPr>
                      <a:lvl2pPr marL="788988" indent="-342900" algn="l">
                        <a:spcAft>
                          <a:spcPct val="20000"/>
                        </a:spcAft>
                        <a:defRPr>
                          <a:solidFill>
                            <a:schemeClr val="bg2"/>
                          </a:solidFill>
                          <a:latin typeface="Arial" charset="0"/>
                          <a:cs typeface="Arial" charset="0"/>
                        </a:defRPr>
                      </a:lvl2pPr>
                      <a:lvl3pPr marL="1311275" indent="-342900" algn="l">
                        <a:spcAft>
                          <a:spcPct val="20000"/>
                        </a:spcAft>
                        <a:buFont typeface="Arial" charset="0"/>
                        <a:defRPr>
                          <a:solidFill>
                            <a:schemeClr val="bg2"/>
                          </a:solidFill>
                          <a:latin typeface="Arial" charset="0"/>
                          <a:cs typeface="Arial" charset="0"/>
                        </a:defRPr>
                      </a:lvl3pPr>
                      <a:lvl4pPr marL="1916113" indent="-342900" algn="l">
                        <a:spcAft>
                          <a:spcPct val="20000"/>
                        </a:spcAft>
                        <a:defRPr>
                          <a:solidFill>
                            <a:schemeClr val="bg2"/>
                          </a:solidFill>
                          <a:latin typeface="Arial" charset="0"/>
                          <a:cs typeface="Arial" charset="0"/>
                        </a:defRPr>
                      </a:lvl4pPr>
                      <a:lvl5pPr marL="2438400" indent="-342900" algn="l">
                        <a:spcAft>
                          <a:spcPct val="20000"/>
                        </a:spcAft>
                        <a:buFont typeface="Arial" charset="0"/>
                        <a:defRPr>
                          <a:solidFill>
                            <a:schemeClr val="bg2"/>
                          </a:solidFill>
                          <a:latin typeface="Arial" charset="0"/>
                          <a:cs typeface="Arial" charset="0"/>
                        </a:defRPr>
                      </a:lvl5pPr>
                      <a:lvl6pPr marL="2895600" indent="-342900" fontAlgn="base">
                        <a:spcBef>
                          <a:spcPct val="0"/>
                        </a:spcBef>
                        <a:spcAft>
                          <a:spcPct val="20000"/>
                        </a:spcAft>
                        <a:buFont typeface="Arial" charset="0"/>
                        <a:defRPr>
                          <a:solidFill>
                            <a:schemeClr val="bg2"/>
                          </a:solidFill>
                          <a:latin typeface="Arial" charset="0"/>
                          <a:cs typeface="Arial" charset="0"/>
                        </a:defRPr>
                      </a:lvl6pPr>
                      <a:lvl7pPr marL="3352800" indent="-342900" fontAlgn="base">
                        <a:spcBef>
                          <a:spcPct val="0"/>
                        </a:spcBef>
                        <a:spcAft>
                          <a:spcPct val="20000"/>
                        </a:spcAft>
                        <a:buFont typeface="Arial" charset="0"/>
                        <a:defRPr>
                          <a:solidFill>
                            <a:schemeClr val="bg2"/>
                          </a:solidFill>
                          <a:latin typeface="Arial" charset="0"/>
                          <a:cs typeface="Arial" charset="0"/>
                        </a:defRPr>
                      </a:lvl7pPr>
                      <a:lvl8pPr marL="3810000" indent="-342900" fontAlgn="base">
                        <a:spcBef>
                          <a:spcPct val="0"/>
                        </a:spcBef>
                        <a:spcAft>
                          <a:spcPct val="20000"/>
                        </a:spcAft>
                        <a:buFont typeface="Arial" charset="0"/>
                        <a:defRPr>
                          <a:solidFill>
                            <a:schemeClr val="bg2"/>
                          </a:solidFill>
                          <a:latin typeface="Arial" charset="0"/>
                          <a:cs typeface="Arial" charset="0"/>
                        </a:defRPr>
                      </a:lvl8pPr>
                      <a:lvl9pPr marL="4267200" indent="-3429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914400" rtl="0" eaLnBrk="1" fontAlgn="base" latinLnBrk="0" hangingPunct="1">
                        <a:lnSpc>
                          <a:spcPct val="100000"/>
                        </a:lnSpc>
                        <a:spcBef>
                          <a:spcPct val="0"/>
                        </a:spcBef>
                        <a:spcAft>
                          <a:spcPct val="0"/>
                        </a:spcAft>
                        <a:buClrTx/>
                        <a:buSzTx/>
                        <a:buFontTx/>
                        <a:buChar char="•"/>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它等于投资预算确定的固定资产、无形资产和其他长期资产投资额，加、减涉及投资活动的应付账款及预付帐项变动数。</a:t>
                      </a:r>
                    </a:p>
                    <a:p>
                      <a:pPr marL="88900" marR="0" lvl="0" indent="-88900" algn="l" defTabSz="914400" rtl="0" eaLnBrk="1" fontAlgn="base" latinLnBrk="0" hangingPunct="1">
                        <a:lnSpc>
                          <a:spcPct val="100000"/>
                        </a:lnSpc>
                        <a:spcBef>
                          <a:spcPct val="0"/>
                        </a:spcBef>
                        <a:spcAft>
                          <a:spcPct val="0"/>
                        </a:spcAft>
                        <a:buClrTx/>
                        <a:buSzTx/>
                        <a:buFontTx/>
                        <a:buNone/>
                        <a:tabLst/>
                      </a:pPr>
                      <a:endParaRPr kumimoji="0" lang="zh-CN" altLang="en-GB" sz="1600" b="0" i="0" u="none" strike="noStrike" cap="none" normalizeH="0" baseline="0" smtClean="0">
                        <a:ln>
                          <a:noFill/>
                        </a:ln>
                        <a:solidFill>
                          <a:schemeClr val="tx1"/>
                        </a:solidFill>
                        <a:effectLst/>
                        <a:latin typeface="Arial" charset="0"/>
                        <a:ea typeface="宋体" pitchFamily="2" charset="-122"/>
                        <a:cs typeface="Arial" charset="0"/>
                      </a:endParaRPr>
                    </a:p>
                  </a:txBody>
                  <a:tcPr marL="64800" marR="6480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88900" indent="-88900" algn="l" defTabSz="266700">
                        <a:spcBef>
                          <a:spcPct val="20000"/>
                        </a:spcBef>
                        <a:spcAft>
                          <a:spcPct val="20000"/>
                        </a:spcAft>
                        <a:buFont typeface="Arial" charset="0"/>
                        <a:defRPr>
                          <a:solidFill>
                            <a:schemeClr val="bg2"/>
                          </a:solidFill>
                          <a:latin typeface="Arial" charset="0"/>
                          <a:cs typeface="Arial" charset="0"/>
                        </a:defRPr>
                      </a:lvl1pPr>
                      <a:lvl2pPr marL="622300" indent="-265113" algn="l" defTabSz="266700">
                        <a:spcAft>
                          <a:spcPct val="20000"/>
                        </a:spcAft>
                        <a:defRPr>
                          <a:solidFill>
                            <a:schemeClr val="bg2"/>
                          </a:solidFill>
                          <a:latin typeface="Arial" charset="0"/>
                          <a:cs typeface="Arial" charset="0"/>
                        </a:defRPr>
                      </a:lvl2pPr>
                      <a:lvl3pPr marL="976313" indent="-174625" algn="l" defTabSz="266700">
                        <a:spcAft>
                          <a:spcPct val="20000"/>
                        </a:spcAft>
                        <a:buFont typeface="Arial" charset="0"/>
                        <a:defRPr>
                          <a:solidFill>
                            <a:schemeClr val="bg2"/>
                          </a:solidFill>
                          <a:latin typeface="Arial" charset="0"/>
                          <a:cs typeface="Arial" charset="0"/>
                        </a:defRPr>
                      </a:lvl3pPr>
                      <a:lvl4pPr marL="1909763" indent="-342900" algn="l" defTabSz="266700">
                        <a:spcAft>
                          <a:spcPct val="20000"/>
                        </a:spcAft>
                        <a:defRPr>
                          <a:solidFill>
                            <a:schemeClr val="bg2"/>
                          </a:solidFill>
                          <a:latin typeface="Arial" charset="0"/>
                          <a:cs typeface="Arial" charset="0"/>
                        </a:defRPr>
                      </a:lvl4pPr>
                      <a:lvl5pPr marL="2432050" indent="-342900" algn="l" defTabSz="266700">
                        <a:spcAft>
                          <a:spcPct val="20000"/>
                        </a:spcAft>
                        <a:buFont typeface="Arial" charset="0"/>
                        <a:defRPr>
                          <a:solidFill>
                            <a:schemeClr val="bg2"/>
                          </a:solidFill>
                          <a:latin typeface="Arial" charset="0"/>
                          <a:cs typeface="Arial" charset="0"/>
                        </a:defRPr>
                      </a:lvl5pPr>
                      <a:lvl6pPr marL="2889250" indent="-342900" defTabSz="266700" fontAlgn="base">
                        <a:spcBef>
                          <a:spcPct val="0"/>
                        </a:spcBef>
                        <a:spcAft>
                          <a:spcPct val="20000"/>
                        </a:spcAft>
                        <a:buFont typeface="Arial" charset="0"/>
                        <a:defRPr>
                          <a:solidFill>
                            <a:schemeClr val="bg2"/>
                          </a:solidFill>
                          <a:latin typeface="Arial" charset="0"/>
                          <a:cs typeface="Arial" charset="0"/>
                        </a:defRPr>
                      </a:lvl6pPr>
                      <a:lvl7pPr marL="3346450" indent="-342900" defTabSz="266700" fontAlgn="base">
                        <a:spcBef>
                          <a:spcPct val="0"/>
                        </a:spcBef>
                        <a:spcAft>
                          <a:spcPct val="20000"/>
                        </a:spcAft>
                        <a:buFont typeface="Arial" charset="0"/>
                        <a:defRPr>
                          <a:solidFill>
                            <a:schemeClr val="bg2"/>
                          </a:solidFill>
                          <a:latin typeface="Arial" charset="0"/>
                          <a:cs typeface="Arial" charset="0"/>
                        </a:defRPr>
                      </a:lvl7pPr>
                      <a:lvl8pPr marL="3803650" indent="-342900" defTabSz="266700" fontAlgn="base">
                        <a:spcBef>
                          <a:spcPct val="0"/>
                        </a:spcBef>
                        <a:spcAft>
                          <a:spcPct val="20000"/>
                        </a:spcAft>
                        <a:buFont typeface="Arial" charset="0"/>
                        <a:defRPr>
                          <a:solidFill>
                            <a:schemeClr val="bg2"/>
                          </a:solidFill>
                          <a:latin typeface="Arial" charset="0"/>
                          <a:cs typeface="Arial" charset="0"/>
                        </a:defRPr>
                      </a:lvl8pPr>
                      <a:lvl9pPr marL="4260850" indent="-342900" defTabSz="266700" fontAlgn="base">
                        <a:spcBef>
                          <a:spcPct val="0"/>
                        </a:spcBef>
                        <a:spcAft>
                          <a:spcPct val="20000"/>
                        </a:spcAft>
                        <a:buFont typeface="Arial" charset="0"/>
                        <a:defRPr>
                          <a:solidFill>
                            <a:schemeClr val="bg2"/>
                          </a:solidFill>
                          <a:latin typeface="Arial" charset="0"/>
                          <a:cs typeface="Arial" charset="0"/>
                        </a:defRPr>
                      </a:lvl9pPr>
                    </a:lstStyle>
                    <a:p>
                      <a:pPr marL="88900" marR="0" lvl="0" indent="-88900" algn="l" defTabSz="266700" rtl="0" eaLnBrk="1" fontAlgn="base" latinLnBrk="0" hangingPunct="1">
                        <a:lnSpc>
                          <a:spcPct val="100000"/>
                        </a:lnSpc>
                        <a:spcBef>
                          <a:spcPct val="0"/>
                        </a:spcBef>
                        <a:spcAft>
                          <a:spcPct val="0"/>
                        </a:spcAft>
                        <a:buClrTx/>
                        <a:buSzPct val="90000"/>
                        <a:buFontTx/>
                        <a:buChar char="•"/>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支付利息及支付其他与筹资活动有关的现金支出，等于贷款的期初与期末的平均数或筹资活动产生的现金收入乘以利率（或单位筹资成本）。</a:t>
                      </a:r>
                    </a:p>
                    <a:p>
                      <a:pPr marL="88900" marR="0" lvl="0" indent="-88900" algn="l" defTabSz="266700" rtl="0" eaLnBrk="1" fontAlgn="base" latinLnBrk="0" hangingPunct="1">
                        <a:lnSpc>
                          <a:spcPct val="100000"/>
                        </a:lnSpc>
                        <a:spcBef>
                          <a:spcPct val="0"/>
                        </a:spcBef>
                        <a:spcAft>
                          <a:spcPct val="0"/>
                        </a:spcAft>
                        <a:buClrTx/>
                        <a:buSzPct val="90000"/>
                        <a:buFontTx/>
                        <a:buChar char="•"/>
                        <a:tabLst/>
                      </a:pPr>
                      <a:r>
                        <a:rPr kumimoji="1" lang="zh-CN" altLang="en-US" sz="1600" b="0" i="0" u="none" strike="noStrike" cap="none" normalizeH="0" baseline="0" smtClean="0">
                          <a:ln>
                            <a:noFill/>
                          </a:ln>
                          <a:solidFill>
                            <a:schemeClr val="tx1"/>
                          </a:solidFill>
                          <a:effectLst/>
                          <a:latin typeface="Arial" charset="0"/>
                          <a:ea typeface="宋体" pitchFamily="2" charset="-122"/>
                          <a:cs typeface="Arial" charset="0"/>
                        </a:rPr>
                        <a:t>分配股利或利润所支付的现金，等于董事会或股东大会决议确定的应分配利润金额，加、减应付股利（利润）期末与期初的差额。</a:t>
                      </a:r>
                      <a:endParaRPr kumimoji="1" lang="zh-CN" altLang="en-GB" sz="1600" b="0" i="0" u="none" strike="noStrike" cap="none" normalizeH="0" baseline="0" smtClean="0">
                        <a:ln>
                          <a:noFill/>
                        </a:ln>
                        <a:solidFill>
                          <a:schemeClr val="tx1"/>
                        </a:solidFill>
                        <a:effectLst/>
                        <a:latin typeface="Arial" charset="0"/>
                        <a:ea typeface="宋体" pitchFamily="2" charset="-122"/>
                        <a:cs typeface="Arial" charset="0"/>
                      </a:endParaRPr>
                    </a:p>
                  </a:txBody>
                  <a:tcPr marL="64800" marR="6480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9590" name="Text Box 22"/>
          <p:cNvSpPr txBox="1">
            <a:spLocks noChangeArrowheads="1"/>
          </p:cNvSpPr>
          <p:nvPr/>
        </p:nvSpPr>
        <p:spPr bwMode="blackWhite">
          <a:xfrm>
            <a:off x="228600" y="920750"/>
            <a:ext cx="7734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r>
              <a:rPr kumimoji="1" lang="zh-CN" altLang="en-US" sz="1800">
                <a:solidFill>
                  <a:schemeClr val="tx1"/>
                </a:solidFill>
                <a:ea typeface="宋体" pitchFamily="2" charset="-122"/>
              </a:rPr>
              <a:t>现金支出：</a:t>
            </a:r>
            <a:endParaRPr kumimoji="1" lang="zh-CN" altLang="en-GB" sz="1800">
              <a:solidFill>
                <a:schemeClr val="tx1"/>
              </a:solidFill>
              <a:ea typeface="宋体" pitchFamily="2" charset="-122"/>
            </a:endParaRPr>
          </a:p>
        </p:txBody>
      </p:sp>
      <p:sp>
        <p:nvSpPr>
          <p:cNvPr id="109591" name="Rectangle 23"/>
          <p:cNvSpPr>
            <a:spLocks noChangeArrowheads="1"/>
          </p:cNvSpPr>
          <p:nvPr/>
        </p:nvSpPr>
        <p:spPr bwMode="blackWhite">
          <a:xfrm>
            <a:off x="304800" y="5970588"/>
            <a:ext cx="8356600" cy="488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r>
              <a:rPr kumimoji="1" lang="zh-CN" altLang="en-US" sz="1600">
                <a:solidFill>
                  <a:schemeClr val="tx1"/>
                </a:solidFill>
                <a:ea typeface="宋体" pitchFamily="2" charset="-122"/>
              </a:rPr>
              <a:t>我们将企业现金流入、流出的项目和金额，参照现金流量表的格式填列，即编制成现金流量预算表。</a:t>
            </a:r>
            <a:endParaRPr kumimoji="1" lang="zh-CN" altLang="en-GB" sz="1600">
              <a:solidFill>
                <a:schemeClr val="tx1"/>
              </a:solidFill>
              <a:ea typeface="宋体" pitchFamily="2" charset="-122"/>
            </a:endParaRPr>
          </a:p>
        </p:txBody>
      </p:sp>
      <p:sp>
        <p:nvSpPr>
          <p:cNvPr id="109592" name="Rectangle 24"/>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BEBCE779-EA0D-490E-A0CA-CA7E13119B79}" type="slidenum">
              <a:rPr lang="en-GB" altLang="zh-CN" sz="1100" b="0">
                <a:solidFill>
                  <a:schemeClr val="bg2"/>
                </a:solidFill>
                <a:ea typeface="宋体" pitchFamily="2" charset="-122"/>
              </a:rPr>
              <a:pPr algn="r" eaLnBrk="1" hangingPunct="1">
                <a:buSzTx/>
              </a:pPr>
              <a:t>96</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blackWhite">
          <a:xfrm>
            <a:off x="398463" y="1428750"/>
            <a:ext cx="7932737" cy="47704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0595" name="Rectangle 3"/>
          <p:cNvSpPr>
            <a:spLocks noChangeArrowheads="1"/>
          </p:cNvSpPr>
          <p:nvPr/>
        </p:nvSpPr>
        <p:spPr bwMode="auto">
          <a:xfrm>
            <a:off x="203200" y="1130300"/>
            <a:ext cx="8720138" cy="5156200"/>
          </a:xfrm>
          <a:prstGeom prst="rect">
            <a:avLst/>
          </a:prstGeom>
          <a:noFill/>
          <a:ln w="28575">
            <a:solidFill>
              <a:schemeClr val="accent2"/>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213C29"/>
                  </a:outerShdw>
                </a:effectLst>
              </a14:hiddenEffects>
            </a:ext>
          </a:extLst>
        </p:spPr>
        <p:txBody>
          <a:bodyPr wrap="none" lIns="72000" tIns="72000" rIns="72000" b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endParaRPr lang="zh-CN" altLang="en-US" sz="1600">
              <a:solidFill>
                <a:schemeClr val="folHlink"/>
              </a:solidFill>
              <a:ea typeface="宋体" pitchFamily="2" charset="-122"/>
            </a:endParaRPr>
          </a:p>
        </p:txBody>
      </p:sp>
      <p:sp>
        <p:nvSpPr>
          <p:cNvPr id="110596" name="AutoShape 4"/>
          <p:cNvSpPr>
            <a:spLocks noChangeArrowheads="1"/>
          </p:cNvSpPr>
          <p:nvPr/>
        </p:nvSpPr>
        <p:spPr bwMode="auto">
          <a:xfrm>
            <a:off x="5041900" y="4589463"/>
            <a:ext cx="3073400" cy="1412875"/>
          </a:xfrm>
          <a:prstGeom prst="wedgeRoundRectCallout">
            <a:avLst>
              <a:gd name="adj1" fmla="val -66995"/>
              <a:gd name="adj2" fmla="val -42810"/>
              <a:gd name="adj3" fmla="val 16667"/>
            </a:avLst>
          </a:prstGeom>
          <a:solidFill>
            <a:schemeClr val="bg1"/>
          </a:solidFill>
          <a:ln w="3175">
            <a:solidFill>
              <a:schemeClr val="accent2"/>
            </a:solidFill>
            <a:prstDash val="dash"/>
            <a:miter lim="800000"/>
            <a:headEnd/>
            <a:tailEnd/>
          </a:ln>
          <a:effectLst/>
          <a:extLst>
            <a:ext uri="{AF507438-7753-43E0-B8FC-AC1667EBCBE1}">
              <a14:hiddenEffects xmlns:a14="http://schemas.microsoft.com/office/drawing/2010/main">
                <a:effectLst>
                  <a:outerShdw dist="17961" dir="2700000" algn="ctr" rotWithShape="0">
                    <a:srgbClr val="213C29"/>
                  </a:outerShdw>
                </a:effectLst>
              </a14:hiddenEffects>
            </a:ext>
          </a:extLst>
        </p:spPr>
        <p:txBody>
          <a:bodyPr lIns="72000" tIns="72000" rIns="72000" bIns="72000" anchor="ctr"/>
          <a:lstStyle>
            <a:lvl1pPr marL="114300" indent="-1143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buFont typeface="Arial" pitchFamily="34" charset="0"/>
              <a:buChar char="•"/>
            </a:pPr>
            <a:r>
              <a:rPr kumimoji="1" lang="zh-CN" altLang="en-GB" sz="1400" b="0">
                <a:solidFill>
                  <a:schemeClr val="folHlink"/>
                </a:solidFill>
                <a:ea typeface="宋体" pitchFamily="2" charset="-122"/>
              </a:rPr>
              <a:t>吸收投资所收到的现金</a:t>
            </a:r>
            <a:endParaRPr kumimoji="1" lang="en-GB" altLang="zh-CN" sz="1400" b="0">
              <a:solidFill>
                <a:schemeClr val="folHlink"/>
              </a:solidFill>
              <a:ea typeface="宋体" pitchFamily="2" charset="-122"/>
            </a:endParaRPr>
          </a:p>
          <a:p>
            <a:pPr eaLnBrk="1" hangingPunct="1">
              <a:buFont typeface="Arial" pitchFamily="34" charset="0"/>
              <a:buChar char="•"/>
            </a:pPr>
            <a:r>
              <a:rPr kumimoji="1" lang="zh-CN" altLang="en-US" sz="1400" b="0">
                <a:solidFill>
                  <a:schemeClr val="folHlink"/>
                </a:solidFill>
                <a:ea typeface="宋体" pitchFamily="2" charset="-122"/>
              </a:rPr>
              <a:t>取得借款收到的现金</a:t>
            </a:r>
          </a:p>
          <a:p>
            <a:pPr eaLnBrk="1" hangingPunct="1">
              <a:buFont typeface="Arial" pitchFamily="34" charset="0"/>
              <a:buChar char="•"/>
            </a:pPr>
            <a:r>
              <a:rPr kumimoji="1" lang="zh-CN" altLang="en-US" sz="1400" b="0">
                <a:solidFill>
                  <a:schemeClr val="folHlink"/>
                </a:solidFill>
                <a:ea typeface="宋体" pitchFamily="2" charset="-122"/>
              </a:rPr>
              <a:t>发行债券收到的现金</a:t>
            </a:r>
          </a:p>
          <a:p>
            <a:pPr eaLnBrk="1" hangingPunct="1">
              <a:buFont typeface="Arial" pitchFamily="34" charset="0"/>
              <a:buChar char="•"/>
            </a:pPr>
            <a:r>
              <a:rPr kumimoji="1" lang="zh-CN" altLang="en-US" sz="1400" b="0">
                <a:solidFill>
                  <a:schemeClr val="folHlink"/>
                </a:solidFill>
                <a:ea typeface="宋体" pitchFamily="2" charset="-122"/>
              </a:rPr>
              <a:t>收到其他与筹资活动有关的现金</a:t>
            </a:r>
          </a:p>
        </p:txBody>
      </p:sp>
      <p:sp>
        <p:nvSpPr>
          <p:cNvPr id="110597" name="AutoShape 5"/>
          <p:cNvSpPr>
            <a:spLocks noChangeArrowheads="1"/>
          </p:cNvSpPr>
          <p:nvPr/>
        </p:nvSpPr>
        <p:spPr bwMode="auto">
          <a:xfrm>
            <a:off x="4648200" y="2649538"/>
            <a:ext cx="3467100" cy="1719262"/>
          </a:xfrm>
          <a:prstGeom prst="wedgeRoundRectCallout">
            <a:avLst>
              <a:gd name="adj1" fmla="val -57694"/>
              <a:gd name="adj2" fmla="val 10481"/>
              <a:gd name="adj3" fmla="val 16667"/>
            </a:avLst>
          </a:prstGeom>
          <a:solidFill>
            <a:schemeClr val="bg1"/>
          </a:solidFill>
          <a:ln w="3175">
            <a:solidFill>
              <a:schemeClr val="accent2"/>
            </a:solidFill>
            <a:prstDash val="dash"/>
            <a:miter lim="800000"/>
            <a:headEnd/>
            <a:tailEnd/>
          </a:ln>
          <a:effectLst/>
          <a:extLst>
            <a:ext uri="{AF507438-7753-43E0-B8FC-AC1667EBCBE1}">
              <a14:hiddenEffects xmlns:a14="http://schemas.microsoft.com/office/drawing/2010/main">
                <a:effectLst>
                  <a:outerShdw dist="17961" dir="2700000" algn="ctr" rotWithShape="0">
                    <a:srgbClr val="213C29"/>
                  </a:outerShdw>
                </a:effectLst>
              </a14:hiddenEffects>
            </a:ext>
          </a:extLst>
        </p:spPr>
        <p:txBody>
          <a:bodyPr lIns="72000" tIns="72000" rIns="72000" bIns="72000" anchor="ctr"/>
          <a:lstStyle>
            <a:lvl1pPr marL="177800" indent="-177800"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FontTx/>
              <a:buChar char="•"/>
            </a:pPr>
            <a:r>
              <a:rPr kumimoji="1" lang="zh-CN" altLang="en-GB" sz="1400" b="0">
                <a:solidFill>
                  <a:schemeClr val="folHlink"/>
                </a:solidFill>
                <a:ea typeface="宋体" pitchFamily="2" charset="-122"/>
              </a:rPr>
              <a:t>收回投资收到的现金</a:t>
            </a:r>
            <a:endParaRPr kumimoji="1" lang="en-GB" altLang="zh-CN" sz="1400" b="0">
              <a:solidFill>
                <a:schemeClr val="folHlink"/>
              </a:solidFill>
              <a:ea typeface="宋体" pitchFamily="2" charset="-122"/>
            </a:endParaRPr>
          </a:p>
          <a:p>
            <a:pPr eaLnBrk="1" hangingPunct="1">
              <a:spcBef>
                <a:spcPct val="0"/>
              </a:spcBef>
              <a:spcAft>
                <a:spcPct val="0"/>
              </a:spcAft>
              <a:buFontTx/>
              <a:buChar char="•"/>
            </a:pPr>
            <a:r>
              <a:rPr kumimoji="1" lang="zh-CN" altLang="en-US" sz="1400" b="0">
                <a:solidFill>
                  <a:schemeClr val="folHlink"/>
                </a:solidFill>
                <a:ea typeface="宋体" pitchFamily="2" charset="-122"/>
              </a:rPr>
              <a:t>取得投资收益收到的现金</a:t>
            </a:r>
          </a:p>
          <a:p>
            <a:pPr eaLnBrk="1" hangingPunct="1">
              <a:spcBef>
                <a:spcPct val="0"/>
              </a:spcBef>
              <a:spcAft>
                <a:spcPct val="0"/>
              </a:spcAft>
              <a:buFontTx/>
              <a:buChar char="•"/>
            </a:pPr>
            <a:r>
              <a:rPr kumimoji="1" lang="zh-CN" altLang="en-US" sz="1400" b="0">
                <a:solidFill>
                  <a:schemeClr val="folHlink"/>
                </a:solidFill>
                <a:ea typeface="宋体" pitchFamily="2" charset="-122"/>
              </a:rPr>
              <a:t>处置固定资产、无形资产和其他长期资产收回的现金净额</a:t>
            </a:r>
          </a:p>
          <a:p>
            <a:pPr eaLnBrk="1" hangingPunct="1">
              <a:spcBef>
                <a:spcPct val="0"/>
              </a:spcBef>
              <a:spcAft>
                <a:spcPct val="0"/>
              </a:spcAft>
              <a:buFontTx/>
              <a:buChar char="•"/>
            </a:pPr>
            <a:r>
              <a:rPr kumimoji="1" lang="zh-CN" altLang="en-US" sz="1400" b="0">
                <a:solidFill>
                  <a:schemeClr val="folHlink"/>
                </a:solidFill>
                <a:ea typeface="宋体" pitchFamily="2" charset="-122"/>
              </a:rPr>
              <a:t>处置子公司及其他营业单位收到的现金净额</a:t>
            </a:r>
          </a:p>
          <a:p>
            <a:pPr eaLnBrk="1" hangingPunct="1">
              <a:spcBef>
                <a:spcPct val="0"/>
              </a:spcBef>
              <a:spcAft>
                <a:spcPct val="0"/>
              </a:spcAft>
              <a:buFontTx/>
              <a:buChar char="•"/>
            </a:pPr>
            <a:r>
              <a:rPr kumimoji="1" lang="zh-CN" altLang="en-US" sz="1400" b="0">
                <a:solidFill>
                  <a:schemeClr val="folHlink"/>
                </a:solidFill>
                <a:ea typeface="宋体" pitchFamily="2" charset="-122"/>
              </a:rPr>
              <a:t>收到其他与投资活动有关的现金</a:t>
            </a:r>
          </a:p>
        </p:txBody>
      </p:sp>
      <p:sp>
        <p:nvSpPr>
          <p:cNvPr id="110598" name="Text Box 6"/>
          <p:cNvSpPr txBox="1">
            <a:spLocks noChangeArrowheads="1"/>
          </p:cNvSpPr>
          <p:nvPr/>
        </p:nvSpPr>
        <p:spPr bwMode="blackWhite">
          <a:xfrm>
            <a:off x="6654800" y="1428750"/>
            <a:ext cx="20701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0" rIns="64800" bIns="0">
            <a:spAutoFit/>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spcBef>
                <a:spcPct val="50000"/>
              </a:spcBef>
            </a:pPr>
            <a:endParaRPr lang="zh-CN" altLang="en-US" sz="1600" b="0">
              <a:solidFill>
                <a:schemeClr val="folHlink"/>
              </a:solidFill>
              <a:ea typeface="宋体" pitchFamily="2" charset="-122"/>
            </a:endParaRPr>
          </a:p>
        </p:txBody>
      </p:sp>
      <p:sp>
        <p:nvSpPr>
          <p:cNvPr id="110599" name="AutoShape 7"/>
          <p:cNvSpPr>
            <a:spLocks noChangeArrowheads="1"/>
          </p:cNvSpPr>
          <p:nvPr/>
        </p:nvSpPr>
        <p:spPr bwMode="auto">
          <a:xfrm>
            <a:off x="2438400" y="1130300"/>
            <a:ext cx="1879600" cy="1030288"/>
          </a:xfrm>
          <a:prstGeom prst="wedgeRoundRectCallout">
            <a:avLst>
              <a:gd name="adj1" fmla="val 68917"/>
              <a:gd name="adj2" fmla="val 47074"/>
              <a:gd name="adj3" fmla="val 16667"/>
            </a:avLst>
          </a:prstGeom>
          <a:solidFill>
            <a:schemeClr val="bg1"/>
          </a:solidFill>
          <a:ln w="3175">
            <a:solidFill>
              <a:schemeClr val="tx1"/>
            </a:solidFill>
            <a:prstDash val="dash"/>
            <a:miter lim="800000"/>
            <a:headEnd/>
            <a:tailEnd/>
          </a:ln>
          <a:effectLst/>
          <a:extLst>
            <a:ext uri="{AF507438-7753-43E0-B8FC-AC1667EBCBE1}">
              <a14:hiddenEffects xmlns:a14="http://schemas.microsoft.com/office/drawing/2010/main">
                <a:effectLst>
                  <a:outerShdw dist="17961" dir="2700000" algn="ctr" rotWithShape="0">
                    <a:srgbClr val="213C29"/>
                  </a:outerShdw>
                </a:effectLst>
              </a14:hiddenEffects>
            </a:ext>
          </a:extLst>
        </p:spPr>
        <p:txBody>
          <a:bodyPr lIns="72000" tIns="72000" rIns="72000" bIns="72000" anchor="ct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r>
              <a:rPr kumimoji="1" lang="zh-CN" altLang="en-US" b="0">
                <a:solidFill>
                  <a:schemeClr val="tx1"/>
                </a:solidFill>
                <a:ea typeface="宋体" pitchFamily="2" charset="-122"/>
              </a:rPr>
              <a:t>期初现金结存数据 </a:t>
            </a:r>
            <a:r>
              <a:rPr kumimoji="1" lang="en-US" altLang="zh-CN" b="0">
                <a:solidFill>
                  <a:schemeClr val="tx1"/>
                </a:solidFill>
                <a:ea typeface="宋体" pitchFamily="2" charset="-122"/>
              </a:rPr>
              <a:t>,</a:t>
            </a:r>
            <a:r>
              <a:rPr kumimoji="1" lang="zh-CN" altLang="en-US" b="0">
                <a:solidFill>
                  <a:schemeClr val="tx1"/>
                </a:solidFill>
                <a:ea typeface="宋体" pitchFamily="2" charset="-122"/>
              </a:rPr>
              <a:t>来源于资产负债预算表货币资金的期初数；</a:t>
            </a:r>
          </a:p>
        </p:txBody>
      </p:sp>
      <p:sp>
        <p:nvSpPr>
          <p:cNvPr id="110600" name="Rectangle 8"/>
          <p:cNvSpPr>
            <a:spLocks noGrp="1" noChangeArrowheads="1"/>
          </p:cNvSpPr>
          <p:nvPr>
            <p:ph type="ctrTitle"/>
          </p:nvPr>
        </p:nvSpPr>
        <p:spPr>
          <a:xfrm>
            <a:off x="163513" y="760413"/>
            <a:ext cx="8802687" cy="820737"/>
          </a:xfrm>
        </p:spPr>
        <p:txBody>
          <a:bodyPr/>
          <a:lstStyle/>
          <a:p>
            <a:pPr eaLnBrk="1" hangingPunct="1"/>
            <a:r>
              <a:rPr lang="zh-CN" altLang="en-GB" sz="2000" b="1" smtClean="0">
                <a:ea typeface="宋体" pitchFamily="2" charset="-122"/>
              </a:rPr>
              <a:t>现金流量预算表举例</a:t>
            </a:r>
          </a:p>
        </p:txBody>
      </p:sp>
      <p:sp>
        <p:nvSpPr>
          <p:cNvPr id="110601" name="Rectangle 9"/>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2400">
                <a:solidFill>
                  <a:schemeClr val="tx1"/>
                </a:solidFill>
                <a:ea typeface="宋体" pitchFamily="2" charset="-122"/>
              </a:rPr>
              <a:t>5.4 </a:t>
            </a:r>
            <a:r>
              <a:rPr lang="zh-CN" altLang="en-GB" sz="2400">
                <a:solidFill>
                  <a:schemeClr val="tx1"/>
                </a:solidFill>
                <a:ea typeface="宋体" pitchFamily="2" charset="-122"/>
              </a:rPr>
              <a:t>财务预算的编制（续） </a:t>
            </a:r>
            <a:r>
              <a:rPr lang="en-GB" altLang="zh-CN" sz="2400">
                <a:solidFill>
                  <a:schemeClr val="tx1"/>
                </a:solidFill>
                <a:ea typeface="宋体" pitchFamily="2" charset="-122"/>
              </a:rPr>
              <a:t>– </a:t>
            </a:r>
            <a:r>
              <a:rPr lang="zh-CN" altLang="en-GB" sz="2400">
                <a:solidFill>
                  <a:schemeClr val="tx1"/>
                </a:solidFill>
                <a:ea typeface="宋体" pitchFamily="2" charset="-122"/>
              </a:rPr>
              <a:t>现金流量预算表</a:t>
            </a:r>
          </a:p>
        </p:txBody>
      </p:sp>
      <p:sp>
        <p:nvSpPr>
          <p:cNvPr id="110602" name="Line 10"/>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
        <p:nvSpPr>
          <p:cNvPr id="110603" name="Rectangle 11"/>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90C3D82E-BF59-4953-AFED-BD310AA8FC55}" type="slidenum">
              <a:rPr lang="en-GB" altLang="zh-CN" sz="1100" b="0">
                <a:solidFill>
                  <a:schemeClr val="bg2"/>
                </a:solidFill>
                <a:ea typeface="宋体" pitchFamily="2" charset="-122"/>
              </a:rPr>
              <a:pPr algn="r" eaLnBrk="1" hangingPunct="1">
                <a:buSzTx/>
              </a:pPr>
              <a:t>97</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ctrTitle"/>
          </p:nvPr>
        </p:nvSpPr>
        <p:spPr>
          <a:xfrm>
            <a:off x="163513" y="774700"/>
            <a:ext cx="8802687" cy="730250"/>
          </a:xfrm>
        </p:spPr>
        <p:txBody>
          <a:bodyPr/>
          <a:lstStyle/>
          <a:p>
            <a:pPr eaLnBrk="1" hangingPunct="1"/>
            <a:r>
              <a:rPr lang="zh-CN" altLang="en-GB" sz="2000" b="1" smtClean="0">
                <a:ea typeface="宋体" pitchFamily="2" charset="-122"/>
              </a:rPr>
              <a:t>财务预算现金流量预算表</a:t>
            </a:r>
            <a:r>
              <a:rPr lang="en-GB" altLang="zh-CN" sz="2000" b="1" smtClean="0">
                <a:ea typeface="宋体" pitchFamily="2" charset="-122"/>
              </a:rPr>
              <a:t>-</a:t>
            </a:r>
            <a:r>
              <a:rPr lang="zh-CN" altLang="en-GB" sz="2000" b="1" smtClean="0">
                <a:ea typeface="宋体" pitchFamily="2" charset="-122"/>
              </a:rPr>
              <a:t>明细项目举例</a:t>
            </a:r>
          </a:p>
        </p:txBody>
      </p:sp>
      <p:sp>
        <p:nvSpPr>
          <p:cNvPr id="111619" name="Rectangle 3"/>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l" eaLnBrk="1" hangingPunct="1">
              <a:buSzTx/>
            </a:pPr>
            <a:r>
              <a:rPr lang="en-GB" altLang="zh-CN" sz="2400">
                <a:solidFill>
                  <a:schemeClr val="tx1"/>
                </a:solidFill>
                <a:ea typeface="宋体" pitchFamily="2" charset="-122"/>
              </a:rPr>
              <a:t>5.4 </a:t>
            </a:r>
            <a:r>
              <a:rPr lang="zh-CN" altLang="en-GB" sz="2400">
                <a:solidFill>
                  <a:schemeClr val="tx1"/>
                </a:solidFill>
                <a:ea typeface="宋体" pitchFamily="2" charset="-122"/>
              </a:rPr>
              <a:t>财务预算的编制（续） </a:t>
            </a:r>
            <a:r>
              <a:rPr lang="en-GB" altLang="zh-CN" sz="2400">
                <a:solidFill>
                  <a:schemeClr val="tx1"/>
                </a:solidFill>
                <a:ea typeface="宋体" pitchFamily="2" charset="-122"/>
              </a:rPr>
              <a:t>– </a:t>
            </a:r>
            <a:r>
              <a:rPr lang="zh-CN" altLang="en-GB" sz="2400">
                <a:solidFill>
                  <a:schemeClr val="tx1"/>
                </a:solidFill>
                <a:ea typeface="宋体" pitchFamily="2" charset="-122"/>
              </a:rPr>
              <a:t>现金流量预算表</a:t>
            </a:r>
          </a:p>
        </p:txBody>
      </p:sp>
      <p:sp>
        <p:nvSpPr>
          <p:cNvPr id="111620" name="Line 4"/>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pic>
        <p:nvPicPr>
          <p:cNvPr id="11162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blackWhite">
          <a:xfrm>
            <a:off x="203200" y="1169988"/>
            <a:ext cx="8305800" cy="49514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1622" name="Rectangle 6"/>
          <p:cNvSpPr>
            <a:spLocks noChangeArrowheads="1"/>
          </p:cNvSpPr>
          <p:nvPr/>
        </p:nvSpPr>
        <p:spPr bwMode="auto">
          <a:xfrm>
            <a:off x="6627813" y="6550025"/>
            <a:ext cx="2338387"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algn="r" eaLnBrk="1" hangingPunct="1">
              <a:buSzTx/>
            </a:pPr>
            <a:r>
              <a:rPr lang="en-GB" altLang="zh-CN" sz="1100" b="0">
                <a:solidFill>
                  <a:schemeClr val="bg2"/>
                </a:solidFill>
                <a:ea typeface="宋体" pitchFamily="2" charset="-122"/>
              </a:rPr>
              <a:t>Slide </a:t>
            </a:r>
            <a:fld id="{78991DF7-309A-4573-A647-C5D4DF420375}" type="slidenum">
              <a:rPr lang="en-GB" altLang="zh-CN" sz="1100" b="0">
                <a:solidFill>
                  <a:schemeClr val="bg2"/>
                </a:solidFill>
                <a:ea typeface="宋体" pitchFamily="2" charset="-122"/>
              </a:rPr>
              <a:pPr algn="r" eaLnBrk="1" hangingPunct="1">
                <a:buSzTx/>
              </a:pPr>
              <a:t>98</a:t>
            </a:fld>
            <a:endParaRPr lang="en-GB" altLang="zh-CN" sz="1100" b="0">
              <a:solidFill>
                <a:schemeClr val="bg2"/>
              </a:solidFill>
              <a:ea typeface="宋体" pitchFamily="2" charset="-122"/>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灯片编号占位符 3"/>
          <p:cNvSpPr>
            <a:spLocks noGrp="1"/>
          </p:cNvSpPr>
          <p:nvPr>
            <p:ph type="sldNum" sz="quarter" idx="10"/>
          </p:nvPr>
        </p:nvSpPr>
        <p:spPr>
          <a:noFill/>
        </p:spPr>
        <p:txBody>
          <a:bodyPr/>
          <a:lstStyle>
            <a:lvl1pPr eaLnBrk="0" hangingPunct="0">
              <a:defRPr sz="1400" b="1">
                <a:solidFill>
                  <a:schemeClr val="bg1"/>
                </a:solidFill>
                <a:latin typeface="Arial" pitchFamily="34" charset="0"/>
                <a:cs typeface="Arial" pitchFamily="34" charset="0"/>
              </a:defRPr>
            </a:lvl1pPr>
            <a:lvl2pPr marL="742950" indent="-285750" eaLnBrk="0" hangingPunct="0">
              <a:defRPr sz="1400" b="1">
                <a:solidFill>
                  <a:schemeClr val="bg1"/>
                </a:solidFill>
                <a:latin typeface="Arial" pitchFamily="34" charset="0"/>
                <a:cs typeface="Arial" pitchFamily="34" charset="0"/>
              </a:defRPr>
            </a:lvl2pPr>
            <a:lvl3pPr marL="1143000" indent="-228600" eaLnBrk="0" hangingPunct="0">
              <a:defRPr sz="1400" b="1">
                <a:solidFill>
                  <a:schemeClr val="bg1"/>
                </a:solidFill>
                <a:latin typeface="Arial" pitchFamily="34" charset="0"/>
                <a:cs typeface="Arial" pitchFamily="34" charset="0"/>
              </a:defRPr>
            </a:lvl3pPr>
            <a:lvl4pPr marL="1600200" indent="-228600" eaLnBrk="0" hangingPunct="0">
              <a:defRPr sz="1400" b="1">
                <a:solidFill>
                  <a:schemeClr val="bg1"/>
                </a:solidFill>
                <a:latin typeface="Arial" pitchFamily="34" charset="0"/>
                <a:cs typeface="Arial" pitchFamily="34" charset="0"/>
              </a:defRPr>
            </a:lvl4pPr>
            <a:lvl5pPr marL="2057400" indent="-228600" eaLnBrk="0" hangingPunct="0">
              <a:defRPr sz="1400" b="1">
                <a:solidFill>
                  <a:schemeClr val="bg1"/>
                </a:solidFill>
                <a:latin typeface="Arial" pitchFamily="34" charset="0"/>
                <a:cs typeface="Arial" pitchFamily="34" charset="0"/>
              </a:defRPr>
            </a:lvl5pPr>
            <a:lvl6pPr marL="25146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6pPr>
            <a:lvl7pPr marL="29718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7pPr>
            <a:lvl8pPr marL="34290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8pPr>
            <a:lvl9pPr marL="3886200" indent="-228600" algn="ctr" eaLnBrk="0" fontAlgn="base" hangingPunct="0">
              <a:spcBef>
                <a:spcPct val="0"/>
              </a:spcBef>
              <a:spcAft>
                <a:spcPct val="0"/>
              </a:spcAft>
              <a:buSzPct val="90000"/>
              <a:defRPr sz="1400" b="1">
                <a:solidFill>
                  <a:schemeClr val="bg1"/>
                </a:solidFill>
                <a:latin typeface="Arial" pitchFamily="34" charset="0"/>
                <a:cs typeface="Arial" pitchFamily="34" charset="0"/>
              </a:defRPr>
            </a:lvl9pPr>
          </a:lstStyle>
          <a:p>
            <a:pPr eaLnBrk="1" hangingPunct="1"/>
            <a:r>
              <a:rPr lang="en-GB" altLang="zh-CN" sz="1100" b="0">
                <a:solidFill>
                  <a:schemeClr val="bg2"/>
                </a:solidFill>
              </a:rPr>
              <a:t>Slide </a:t>
            </a:r>
            <a:fld id="{7482D942-EF5C-402B-A8BD-40D294B43235}" type="slidenum">
              <a:rPr lang="en-GB" altLang="zh-CN" sz="1100" b="0">
                <a:solidFill>
                  <a:schemeClr val="bg2"/>
                </a:solidFill>
              </a:rPr>
              <a:pPr eaLnBrk="1" hangingPunct="1"/>
              <a:t>99</a:t>
            </a:fld>
            <a:endParaRPr lang="en-GB" altLang="zh-CN" sz="1100" b="0">
              <a:solidFill>
                <a:schemeClr val="bg2"/>
              </a:solidFill>
            </a:endParaRPr>
          </a:p>
        </p:txBody>
      </p:sp>
      <p:sp>
        <p:nvSpPr>
          <p:cNvPr id="112643" name="Rectangle 2"/>
          <p:cNvSpPr>
            <a:spLocks noGrp="1" noChangeArrowheads="1"/>
          </p:cNvSpPr>
          <p:nvPr>
            <p:ph type="title"/>
          </p:nvPr>
        </p:nvSpPr>
        <p:spPr bwMode="auto">
          <a:xfrm>
            <a:off x="160338" y="836613"/>
            <a:ext cx="8805862" cy="755650"/>
          </a:xfrm>
          <a:noFill/>
        </p:spPr>
        <p:txBody>
          <a:bodyPr/>
          <a:lstStyle/>
          <a:p>
            <a:pPr eaLnBrk="1" hangingPunct="1"/>
            <a:r>
              <a:rPr lang="zh-CN" altLang="en-GB" sz="2000" b="1" smtClean="0">
                <a:ea typeface="宋体" pitchFamily="2" charset="-122"/>
              </a:rPr>
              <a:t>财务预算现金流量预算表</a:t>
            </a:r>
            <a:r>
              <a:rPr lang="en-GB" altLang="zh-CN" sz="2000" b="1" smtClean="0">
                <a:ea typeface="宋体" pitchFamily="2" charset="-122"/>
              </a:rPr>
              <a:t>(</a:t>
            </a:r>
            <a:r>
              <a:rPr lang="zh-CN" altLang="en-GB" sz="2000" b="1" smtClean="0">
                <a:ea typeface="宋体" pitchFamily="2" charset="-122"/>
              </a:rPr>
              <a:t>按月份</a:t>
            </a:r>
            <a:r>
              <a:rPr lang="en-GB" altLang="zh-CN" sz="2000" b="1" smtClean="0">
                <a:ea typeface="宋体" pitchFamily="2" charset="-122"/>
              </a:rPr>
              <a:t>)</a:t>
            </a:r>
          </a:p>
        </p:txBody>
      </p:sp>
      <p:graphicFrame>
        <p:nvGraphicFramePr>
          <p:cNvPr id="112644" name="Object 3"/>
          <p:cNvGraphicFramePr>
            <a:graphicFrameLocks noGrp="1" noChangeAspect="1"/>
          </p:cNvGraphicFramePr>
          <p:nvPr>
            <p:ph idx="1"/>
            <p:extLst>
              <p:ext uri="{D42A27DB-BD31-4B8C-83A1-F6EECF244321}">
                <p14:modId xmlns:p14="http://schemas.microsoft.com/office/powerpoint/2010/main" val="2116374698"/>
              </p:ext>
            </p:extLst>
          </p:nvPr>
        </p:nvGraphicFramePr>
        <p:xfrm>
          <a:off x="295275" y="1325563"/>
          <a:ext cx="8594725" cy="4895850"/>
        </p:xfrm>
        <a:graphic>
          <a:graphicData uri="http://schemas.openxmlformats.org/presentationml/2006/ole">
            <mc:AlternateContent xmlns:mc="http://schemas.openxmlformats.org/markup-compatibility/2006">
              <mc:Choice xmlns:v="urn:schemas-microsoft-com:vml" Requires="v">
                <p:oleObj spid="_x0000_s112658" name="工作表" r:id="rId4" imgW="7981950" imgH="8943975" progId="Excel.Sheet.8">
                  <p:link updateAutomatic="1"/>
                </p:oleObj>
              </mc:Choice>
              <mc:Fallback>
                <p:oleObj name="工作表" r:id="rId4" imgW="7981950" imgH="8943975" progId="Excel.Sheet.8">
                  <p:link updateAutomatic="1"/>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5275" y="1325563"/>
                        <a:ext cx="8594725" cy="4895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2645" name="Rectangle 4"/>
          <p:cNvSpPr>
            <a:spLocks noChangeArrowheads="1"/>
          </p:cNvSpPr>
          <p:nvPr/>
        </p:nvSpPr>
        <p:spPr bwMode="auto">
          <a:xfrm>
            <a:off x="87313" y="176213"/>
            <a:ext cx="8802687"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lstStyle>
            <a:lvl1pPr algn="l" eaLnBrk="0" hangingPunct="0">
              <a:spcBef>
                <a:spcPct val="20000"/>
              </a:spcBef>
              <a:spcAft>
                <a:spcPct val="20000"/>
              </a:spcAft>
              <a:buFont typeface="Arial" pitchFamily="34" charset="0"/>
              <a:defRPr sz="2000">
                <a:solidFill>
                  <a:schemeClr val="bg2"/>
                </a:solidFill>
                <a:latin typeface="Arial" pitchFamily="34" charset="0"/>
                <a:cs typeface="Arial" pitchFamily="34" charset="0"/>
              </a:defRPr>
            </a:lvl1pPr>
            <a:lvl2pPr marL="358775" indent="-357188" algn="l" eaLnBrk="0" hangingPunct="0">
              <a:spcAft>
                <a:spcPct val="20000"/>
              </a:spcAft>
              <a:buChar char="•"/>
              <a:defRPr sz="2000">
                <a:solidFill>
                  <a:schemeClr val="bg2"/>
                </a:solidFill>
                <a:latin typeface="Arial" pitchFamily="34" charset="0"/>
                <a:cs typeface="Arial" pitchFamily="34" charset="0"/>
              </a:defRPr>
            </a:lvl2pPr>
            <a:lvl3pPr marL="723900" indent="-363538" algn="l" eaLnBrk="0" hangingPunct="0">
              <a:spcAft>
                <a:spcPct val="20000"/>
              </a:spcAft>
              <a:buFont typeface="Arial" pitchFamily="34" charset="0"/>
              <a:buChar char="-"/>
              <a:defRPr sz="2000">
                <a:solidFill>
                  <a:schemeClr val="bg2"/>
                </a:solidFill>
                <a:latin typeface="Arial" pitchFamily="34" charset="0"/>
                <a:cs typeface="Arial" pitchFamily="34" charset="0"/>
              </a:defRPr>
            </a:lvl3pPr>
            <a:lvl4pPr marL="1076325" indent="-350838" algn="l" eaLnBrk="0" hangingPunct="0">
              <a:spcAft>
                <a:spcPct val="20000"/>
              </a:spcAft>
              <a:buChar char="•"/>
              <a:defRPr sz="2000">
                <a:solidFill>
                  <a:schemeClr val="bg2"/>
                </a:solidFill>
                <a:latin typeface="Arial" pitchFamily="34" charset="0"/>
                <a:cs typeface="Arial" pitchFamily="34" charset="0"/>
              </a:defRPr>
            </a:lvl4pPr>
            <a:lvl5pPr marL="1438275" indent="-360363" algn="l" eaLnBrk="0" hangingPunct="0">
              <a:spcAft>
                <a:spcPct val="20000"/>
              </a:spcAft>
              <a:buFont typeface="Arial" pitchFamily="34" charset="0"/>
              <a:buChar char="-"/>
              <a:defRPr sz="2000">
                <a:solidFill>
                  <a:schemeClr val="bg2"/>
                </a:solidFill>
                <a:latin typeface="Arial" pitchFamily="34" charset="0"/>
                <a:cs typeface="Arial" pitchFamily="34" charset="0"/>
              </a:defRPr>
            </a:lvl5pPr>
            <a:lvl6pPr marL="18954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6pPr>
            <a:lvl7pPr marL="23526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7pPr>
            <a:lvl8pPr marL="28098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8pPr>
            <a:lvl9pPr marL="3267075" indent="-360363" eaLnBrk="0" fontAlgn="base" hangingPunct="0">
              <a:spcBef>
                <a:spcPct val="0"/>
              </a:spcBef>
              <a:spcAft>
                <a:spcPct val="20000"/>
              </a:spcAft>
              <a:buFont typeface="Arial" pitchFamily="34" charset="0"/>
              <a:buChar char="-"/>
              <a:defRPr sz="2000">
                <a:solidFill>
                  <a:schemeClr val="bg2"/>
                </a:solidFill>
                <a:latin typeface="Arial" pitchFamily="34" charset="0"/>
                <a:cs typeface="Arial" pitchFamily="34" charset="0"/>
              </a:defRPr>
            </a:lvl9pPr>
          </a:lstStyle>
          <a:p>
            <a:pPr eaLnBrk="1" hangingPunct="1">
              <a:spcBef>
                <a:spcPct val="0"/>
              </a:spcBef>
              <a:spcAft>
                <a:spcPct val="0"/>
              </a:spcAft>
              <a:buSzTx/>
              <a:buFontTx/>
              <a:buNone/>
            </a:pPr>
            <a:r>
              <a:rPr lang="en-GB" altLang="zh-CN" sz="2400">
                <a:solidFill>
                  <a:schemeClr val="folHlink"/>
                </a:solidFill>
                <a:ea typeface="宋体" pitchFamily="2" charset="-122"/>
              </a:rPr>
              <a:t>5.4 </a:t>
            </a:r>
            <a:r>
              <a:rPr lang="zh-CN" altLang="en-GB" sz="2400">
                <a:solidFill>
                  <a:schemeClr val="folHlink"/>
                </a:solidFill>
                <a:ea typeface="宋体" pitchFamily="2" charset="-122"/>
              </a:rPr>
              <a:t>财务预算的编制（续） </a:t>
            </a:r>
            <a:r>
              <a:rPr lang="en-GB" altLang="zh-CN" sz="2400">
                <a:solidFill>
                  <a:schemeClr val="folHlink"/>
                </a:solidFill>
                <a:ea typeface="宋体" pitchFamily="2" charset="-122"/>
              </a:rPr>
              <a:t>– </a:t>
            </a:r>
            <a:r>
              <a:rPr lang="zh-CN" altLang="en-GB" sz="2400">
                <a:solidFill>
                  <a:schemeClr val="folHlink"/>
                </a:solidFill>
                <a:ea typeface="宋体" pitchFamily="2" charset="-122"/>
              </a:rPr>
              <a:t>现金流量预算表</a:t>
            </a:r>
          </a:p>
        </p:txBody>
      </p:sp>
      <p:sp>
        <p:nvSpPr>
          <p:cNvPr id="112646" name="Line 5"/>
          <p:cNvSpPr>
            <a:spLocks noChangeShapeType="1"/>
          </p:cNvSpPr>
          <p:nvPr/>
        </p:nvSpPr>
        <p:spPr bwMode="blackWhite">
          <a:xfrm>
            <a:off x="0" y="698500"/>
            <a:ext cx="9144000" cy="0"/>
          </a:xfrm>
          <a:prstGeom prst="line">
            <a:avLst/>
          </a:prstGeom>
          <a:noFill/>
          <a:ln w="2857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0" rIns="64800" bIns="0"/>
          <a:lstStyle/>
          <a:p>
            <a:endParaRPr lang="zh-CN" alt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URRENT_COLOR_STATUS" val="1"/>
  <p:tag name="ORIGINAL_COLOR_LIST14" val="1129059;16777215;1069452;7119555;9944533;12901095;14871795;1129059"/>
  <p:tag name="ORIGINAL_COLOR_LIST13" val="7119555;1129059;1069452;7119555;9944533;12901095;14871795;16777215"/>
  <p:tag name="ORIGINAL_COLOR_LIST12" val="38865;16777215;113639;55039;6744312;10088443;13432829;38865"/>
  <p:tag name="ORIGINAL_COLOR_LIST11" val="55039;38865;113639;55039;6744312;10088443;13432829;16777215"/>
  <p:tag name="ORIGINAL_COLOR_LIST10" val="677022;16777215;20948;29438;6728446;10078207;13427711;677022"/>
  <p:tag name="ORIGINAL_COLOR_LIST9" val="29438;677022;20948;29438;6728446;10078207;13427711;16777215"/>
  <p:tag name="ORIGINAL_COLOR_LIST8" val="1339504;16777215;40077;904367;7266511;10087391;13628911;1339504"/>
  <p:tag name="ORIGINAL_COLOR_LIST7" val="904367;1339504;40077;904367;7266511;10087391;13628911;16777215"/>
  <p:tag name="ORIGINAL_COLOR_LIST6" val="7489850;16777215;10905126;14002237;15125387;15654065;16248536;7489850"/>
  <p:tag name="ORIGINAL_COLOR_LIST5" val="14002237;7489850;10905126;14002237;15125387;15654065;16248536;16777215"/>
  <p:tag name="ORIGINAL_COLOR_LIST4" val="1184027;16777215;4342358;10002346;12699084;14080477;15396078;1184027"/>
  <p:tag name="ORIGINAL_COLOR_LIST3" val="10002346;1184027;4342358;10002346;12699084;14080477;15396078;16777215"/>
  <p:tag name="ORIGINAL_COLOR_LIST2" val="1313403;16777215;591295;3292667;8686589;11383293;14080254;1313403"/>
  <p:tag name="ORIGINAL_COLOR_LIST1" val="3292667;1313403;591295;3292667;8686589;11383293;14080254;16777215"/>
</p:tagLst>
</file>

<file path=ppt/tags/tag2.xml><?xml version="1.0" encoding="utf-8"?>
<p:tagLst xmlns:a="http://schemas.openxmlformats.org/drawingml/2006/main" xmlns:r="http://schemas.openxmlformats.org/officeDocument/2006/relationships" xmlns:p="http://schemas.openxmlformats.org/presentationml/2006/main">
  <p:tag name="SLIDEELEMTYPE" val="41"/>
</p:tagLst>
</file>

<file path=ppt/tags/tag3.xml><?xml version="1.0" encoding="utf-8"?>
<p:tagLst xmlns:a="http://schemas.openxmlformats.org/drawingml/2006/main" xmlns:r="http://schemas.openxmlformats.org/officeDocument/2006/relationships" xmlns:p="http://schemas.openxmlformats.org/presentationml/2006/main">
  <p:tag name="SLIDEELEMTYPE" val="41"/>
</p:tagLst>
</file>

<file path=ppt/theme/theme1.xml><?xml version="1.0" encoding="utf-8"?>
<a:theme xmlns:a="http://schemas.openxmlformats.org/drawingml/2006/main" name="tb4_onscreen_v2.1">
  <a:themeElements>
    <a:clrScheme name="tb4_onscreen_v2.1 5">
      <a:dk1>
        <a:srgbClr val="3A4972"/>
      </a:dk1>
      <a:lt1>
        <a:srgbClr val="FFFFFF"/>
      </a:lt1>
      <a:dk2>
        <a:srgbClr val="3DA8D5"/>
      </a:dk2>
      <a:lt2>
        <a:srgbClr val="2666A6"/>
      </a:lt2>
      <a:accent1>
        <a:srgbClr val="8BCBE6"/>
      </a:accent1>
      <a:accent2>
        <a:srgbClr val="B1DCEE"/>
      </a:accent2>
      <a:accent3>
        <a:srgbClr val="FFFFFF"/>
      </a:accent3>
      <a:accent4>
        <a:srgbClr val="303D60"/>
      </a:accent4>
      <a:accent5>
        <a:srgbClr val="C4E2F0"/>
      </a:accent5>
      <a:accent6>
        <a:srgbClr val="A0C7D8"/>
      </a:accent6>
      <a:hlink>
        <a:srgbClr val="D8EEF7"/>
      </a:hlink>
      <a:folHlink>
        <a:srgbClr val="3A4972"/>
      </a:folHlink>
    </a:clrScheme>
    <a:fontScheme name="tb4_onscreen_v2.1">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tx2"/>
        </a:solidFill>
        <a:ln w="9525" cap="flat" cmpd="sng" algn="ctr">
          <a:solidFill>
            <a:schemeClr val="folHlink"/>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eaVert" wrap="none" lIns="63500" tIns="0" rIns="64800" bIns="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Pct val="90000"/>
          <a:buFontTx/>
          <a:buNone/>
          <a:tabLst/>
          <a:defRPr kumimoji="0" lang="en-GB" altLang="zh-CN" sz="1400" b="1" i="0" u="none" strike="noStrike" cap="none" normalizeH="0" baseline="0" smtClean="0">
            <a:ln>
              <a:noFill/>
            </a:ln>
            <a:solidFill>
              <a:schemeClr val="bg1"/>
            </a:solidFill>
            <a:effectLst/>
            <a:latin typeface="Arial" charset="0"/>
            <a:cs typeface="Arial" charset="0"/>
          </a:defRPr>
        </a:defPPr>
      </a:lstStyle>
    </a:spDef>
    <a:lnDef>
      <a:spPr bwMode="auto">
        <a:xfrm>
          <a:off x="0" y="0"/>
          <a:ext cx="1" cy="1"/>
        </a:xfrm>
        <a:custGeom>
          <a:avLst/>
          <a:gdLst/>
          <a:ahLst/>
          <a:cxnLst/>
          <a:rect l="0" t="0" r="0" b="0"/>
          <a:pathLst/>
        </a:custGeom>
        <a:solidFill>
          <a:schemeClr val="tx2"/>
        </a:solidFill>
        <a:ln w="9525" cap="flat" cmpd="sng" algn="ctr">
          <a:solidFill>
            <a:schemeClr val="folHlink"/>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eaVert" wrap="none" lIns="63500" tIns="0" rIns="64800" bIns="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Pct val="90000"/>
          <a:buFontTx/>
          <a:buNone/>
          <a:tabLst/>
          <a:defRPr kumimoji="0" lang="en-GB" altLang="zh-CN" sz="1400" b="1" i="0" u="none" strike="noStrike" cap="none" normalizeH="0" baseline="0" smtClean="0">
            <a:ln>
              <a:noFill/>
            </a:ln>
            <a:solidFill>
              <a:schemeClr val="bg1"/>
            </a:solidFill>
            <a:effectLst/>
            <a:latin typeface="Arial" charset="0"/>
            <a:cs typeface="Arial" charset="0"/>
          </a:defRPr>
        </a:defPPr>
      </a:lstStyle>
    </a:lnDef>
  </a:objectDefaults>
  <a:extraClrSchemeLst>
    <a:extraClrScheme>
      <a:clrScheme name="tb4_onscreen_v2.1 1">
        <a:dk1>
          <a:srgbClr val="7B0A14"/>
        </a:dk1>
        <a:lt1>
          <a:srgbClr val="FFFFFF"/>
        </a:lt1>
        <a:dk2>
          <a:srgbClr val="FB3D32"/>
        </a:dk2>
        <a:lt2>
          <a:srgbClr val="BF0509"/>
        </a:lt2>
        <a:accent1>
          <a:srgbClr val="FD8B84"/>
        </a:accent1>
        <a:accent2>
          <a:srgbClr val="FDB1AD"/>
        </a:accent2>
        <a:accent3>
          <a:srgbClr val="FFFFFF"/>
        </a:accent3>
        <a:accent4>
          <a:srgbClr val="68070F"/>
        </a:accent4>
        <a:accent5>
          <a:srgbClr val="FEC4C2"/>
        </a:accent5>
        <a:accent6>
          <a:srgbClr val="E5A09C"/>
        </a:accent6>
        <a:hlink>
          <a:srgbClr val="FED8D6"/>
        </a:hlink>
        <a:folHlink>
          <a:srgbClr val="7B0A14"/>
        </a:folHlink>
      </a:clrScheme>
      <a:clrMap bg1="lt1" tx1="dk1" bg2="lt2" tx2="dk2" accent1="accent1" accent2="accent2" accent3="accent3" accent4="accent4" accent5="accent5" accent6="accent6" hlink="hlink" folHlink="folHlink"/>
    </a:extraClrScheme>
    <a:extraClrScheme>
      <a:clrScheme name="tb4_onscreen_v2.1 2">
        <a:dk1>
          <a:srgbClr val="FED8D6"/>
        </a:dk1>
        <a:lt1>
          <a:srgbClr val="FFFFFF"/>
        </a:lt1>
        <a:dk2>
          <a:srgbClr val="7B0A14"/>
        </a:dk2>
        <a:lt2>
          <a:srgbClr val="FDB1AD"/>
        </a:lt2>
        <a:accent1>
          <a:srgbClr val="FD8B84"/>
        </a:accent1>
        <a:accent2>
          <a:srgbClr val="FB3D32"/>
        </a:accent2>
        <a:accent3>
          <a:srgbClr val="BFAAAA"/>
        </a:accent3>
        <a:accent4>
          <a:srgbClr val="DADADA"/>
        </a:accent4>
        <a:accent5>
          <a:srgbClr val="FEC4C2"/>
        </a:accent5>
        <a:accent6>
          <a:srgbClr val="E3362C"/>
        </a:accent6>
        <a:hlink>
          <a:srgbClr val="BF0509"/>
        </a:hlink>
        <a:folHlink>
          <a:srgbClr val="FFFFFF"/>
        </a:folHlink>
      </a:clrScheme>
      <a:clrMap bg1="dk2" tx1="lt1" bg2="dk1" tx2="lt2" accent1="accent1" accent2="accent2" accent3="accent3" accent4="accent4" accent5="accent5" accent6="accent6" hlink="hlink" folHlink="folHlink"/>
    </a:extraClrScheme>
    <a:extraClrScheme>
      <a:clrScheme name="tb4_onscreen_v2.1 3">
        <a:dk1>
          <a:srgbClr val="1B1112"/>
        </a:dk1>
        <a:lt1>
          <a:srgbClr val="FFFFFF"/>
        </a:lt1>
        <a:dk2>
          <a:srgbClr val="AA9F98"/>
        </a:dk2>
        <a:lt2>
          <a:srgbClr val="564242"/>
        </a:lt2>
        <a:accent1>
          <a:srgbClr val="CCC5C1"/>
        </a:accent1>
        <a:accent2>
          <a:srgbClr val="DDD9D6"/>
        </a:accent2>
        <a:accent3>
          <a:srgbClr val="FFFFFF"/>
        </a:accent3>
        <a:accent4>
          <a:srgbClr val="150D0E"/>
        </a:accent4>
        <a:accent5>
          <a:srgbClr val="E2DFDD"/>
        </a:accent5>
        <a:accent6>
          <a:srgbClr val="C8C4C2"/>
        </a:accent6>
        <a:hlink>
          <a:srgbClr val="EEECEA"/>
        </a:hlink>
        <a:folHlink>
          <a:srgbClr val="1B1112"/>
        </a:folHlink>
      </a:clrScheme>
      <a:clrMap bg1="lt1" tx1="dk1" bg2="lt2" tx2="dk2" accent1="accent1" accent2="accent2" accent3="accent3" accent4="accent4" accent5="accent5" accent6="accent6" hlink="hlink" folHlink="folHlink"/>
    </a:extraClrScheme>
    <a:extraClrScheme>
      <a:clrScheme name="tb4_onscreen_v2.1 4">
        <a:dk1>
          <a:srgbClr val="EEECEA"/>
        </a:dk1>
        <a:lt1>
          <a:srgbClr val="FFFFFF"/>
        </a:lt1>
        <a:dk2>
          <a:srgbClr val="1B1112"/>
        </a:dk2>
        <a:lt2>
          <a:srgbClr val="DDD9D6"/>
        </a:lt2>
        <a:accent1>
          <a:srgbClr val="CCC5C1"/>
        </a:accent1>
        <a:accent2>
          <a:srgbClr val="AA9F98"/>
        </a:accent2>
        <a:accent3>
          <a:srgbClr val="ABAAAA"/>
        </a:accent3>
        <a:accent4>
          <a:srgbClr val="DADADA"/>
        </a:accent4>
        <a:accent5>
          <a:srgbClr val="E2DFDD"/>
        </a:accent5>
        <a:accent6>
          <a:srgbClr val="9A9089"/>
        </a:accent6>
        <a:hlink>
          <a:srgbClr val="564242"/>
        </a:hlink>
        <a:folHlink>
          <a:srgbClr val="FFFFFF"/>
        </a:folHlink>
      </a:clrScheme>
      <a:clrMap bg1="dk2" tx1="lt1" bg2="dk1" tx2="lt2" accent1="accent1" accent2="accent2" accent3="accent3" accent4="accent4" accent5="accent5" accent6="accent6" hlink="hlink" folHlink="folHlink"/>
    </a:extraClrScheme>
    <a:extraClrScheme>
      <a:clrScheme name="tb4_onscreen_v2.1 5">
        <a:dk1>
          <a:srgbClr val="3A4972"/>
        </a:dk1>
        <a:lt1>
          <a:srgbClr val="FFFFFF"/>
        </a:lt1>
        <a:dk2>
          <a:srgbClr val="3DA8D5"/>
        </a:dk2>
        <a:lt2>
          <a:srgbClr val="2666A6"/>
        </a:lt2>
        <a:accent1>
          <a:srgbClr val="8BCBE6"/>
        </a:accent1>
        <a:accent2>
          <a:srgbClr val="B1DCEE"/>
        </a:accent2>
        <a:accent3>
          <a:srgbClr val="FFFFFF"/>
        </a:accent3>
        <a:accent4>
          <a:srgbClr val="303D60"/>
        </a:accent4>
        <a:accent5>
          <a:srgbClr val="C4E2F0"/>
        </a:accent5>
        <a:accent6>
          <a:srgbClr val="A0C7D8"/>
        </a:accent6>
        <a:hlink>
          <a:srgbClr val="D8EEF7"/>
        </a:hlink>
        <a:folHlink>
          <a:srgbClr val="3A4972"/>
        </a:folHlink>
      </a:clrScheme>
      <a:clrMap bg1="lt1" tx1="dk1" bg2="lt2" tx2="dk2" accent1="accent1" accent2="accent2" accent3="accent3" accent4="accent4" accent5="accent5" accent6="accent6" hlink="hlink" folHlink="folHlink"/>
    </a:extraClrScheme>
    <a:extraClrScheme>
      <a:clrScheme name="tb4_onscreen_v2.1 6">
        <a:dk1>
          <a:srgbClr val="D8EEF7"/>
        </a:dk1>
        <a:lt1>
          <a:srgbClr val="FFFFFF"/>
        </a:lt1>
        <a:dk2>
          <a:srgbClr val="3A4972"/>
        </a:dk2>
        <a:lt2>
          <a:srgbClr val="B1DCEE"/>
        </a:lt2>
        <a:accent1>
          <a:srgbClr val="8BCBE6"/>
        </a:accent1>
        <a:accent2>
          <a:srgbClr val="3DA8D5"/>
        </a:accent2>
        <a:accent3>
          <a:srgbClr val="AEB1BC"/>
        </a:accent3>
        <a:accent4>
          <a:srgbClr val="DADADA"/>
        </a:accent4>
        <a:accent5>
          <a:srgbClr val="C4E2F0"/>
        </a:accent5>
        <a:accent6>
          <a:srgbClr val="3698C1"/>
        </a:accent6>
        <a:hlink>
          <a:srgbClr val="2666A6"/>
        </a:hlink>
        <a:folHlink>
          <a:srgbClr val="FFFFFF"/>
        </a:folHlink>
      </a:clrScheme>
      <a:clrMap bg1="dk2" tx1="lt1" bg2="dk1" tx2="lt2" accent1="accent1" accent2="accent2" accent3="accent3" accent4="accent4" accent5="accent5" accent6="accent6" hlink="hlink" folHlink="folHlink"/>
    </a:extraClrScheme>
    <a:extraClrScheme>
      <a:clrScheme name="tb4_onscreen_v2.1 7">
        <a:dk1>
          <a:srgbClr val="633A11"/>
        </a:dk1>
        <a:lt1>
          <a:srgbClr val="FFFFFF"/>
        </a:lt1>
        <a:dk2>
          <a:srgbClr val="C3A26C"/>
        </a:dk2>
        <a:lt2>
          <a:srgbClr val="8C5110"/>
        </a:lt2>
        <a:accent1>
          <a:srgbClr val="D5BD97"/>
        </a:accent1>
        <a:accent2>
          <a:srgbClr val="E7DAC4"/>
        </a:accent2>
        <a:accent3>
          <a:srgbClr val="FFFFFF"/>
        </a:accent3>
        <a:accent4>
          <a:srgbClr val="53300D"/>
        </a:accent4>
        <a:accent5>
          <a:srgbClr val="E7DBC9"/>
        </a:accent5>
        <a:accent6>
          <a:srgbClr val="D1C5B1"/>
        </a:accent6>
        <a:hlink>
          <a:srgbClr val="F3ECE2"/>
        </a:hlink>
        <a:folHlink>
          <a:srgbClr val="633A11"/>
        </a:folHlink>
      </a:clrScheme>
      <a:clrMap bg1="lt1" tx1="dk1" bg2="lt2" tx2="dk2" accent1="accent1" accent2="accent2" accent3="accent3" accent4="accent4" accent5="accent5" accent6="accent6" hlink="hlink" folHlink="folHlink"/>
    </a:extraClrScheme>
    <a:extraClrScheme>
      <a:clrScheme name="tb4_onscreen_v2.1 8">
        <a:dk1>
          <a:srgbClr val="F3ECE2"/>
        </a:dk1>
        <a:lt1>
          <a:srgbClr val="FFFFFF"/>
        </a:lt1>
        <a:dk2>
          <a:srgbClr val="633A11"/>
        </a:dk2>
        <a:lt2>
          <a:srgbClr val="E7DAC4"/>
        </a:lt2>
        <a:accent1>
          <a:srgbClr val="D5BD97"/>
        </a:accent1>
        <a:accent2>
          <a:srgbClr val="C3A26C"/>
        </a:accent2>
        <a:accent3>
          <a:srgbClr val="B7AEAA"/>
        </a:accent3>
        <a:accent4>
          <a:srgbClr val="DADADA"/>
        </a:accent4>
        <a:accent5>
          <a:srgbClr val="E7DBC9"/>
        </a:accent5>
        <a:accent6>
          <a:srgbClr val="B09261"/>
        </a:accent6>
        <a:hlink>
          <a:srgbClr val="8C5110"/>
        </a:hlink>
        <a:folHlink>
          <a:srgbClr val="FFFFFF"/>
        </a:folHlink>
      </a:clrScheme>
      <a:clrMap bg1="dk2" tx1="lt1" bg2="dk1" tx2="lt2" accent1="accent1" accent2="accent2" accent3="accent3" accent4="accent4" accent5="accent5" accent6="accent6" hlink="hlink" folHlink="folHlink"/>
    </a:extraClrScheme>
    <a:extraClrScheme>
      <a:clrScheme name="tb4_onscreen_v2.1 9">
        <a:dk1>
          <a:srgbClr val="707014"/>
        </a:dk1>
        <a:lt1>
          <a:srgbClr val="FFFFFF"/>
        </a:lt1>
        <a:dk2>
          <a:srgbClr val="AFCC0D"/>
        </a:dk2>
        <a:lt2>
          <a:srgbClr val="8D9C00"/>
        </a:lt2>
        <a:accent1>
          <a:srgbClr val="CFE06E"/>
        </a:accent1>
        <a:accent2>
          <a:srgbClr val="DFEB9E"/>
        </a:accent2>
        <a:accent3>
          <a:srgbClr val="FFFFFF"/>
        </a:accent3>
        <a:accent4>
          <a:srgbClr val="5F5F0F"/>
        </a:accent4>
        <a:accent5>
          <a:srgbClr val="E4EDBA"/>
        </a:accent5>
        <a:accent6>
          <a:srgbClr val="CAD58F"/>
        </a:accent6>
        <a:hlink>
          <a:srgbClr val="EFF5CF"/>
        </a:hlink>
        <a:folHlink>
          <a:srgbClr val="707014"/>
        </a:folHlink>
      </a:clrScheme>
      <a:clrMap bg1="lt1" tx1="dk1" bg2="lt2" tx2="dk2" accent1="accent1" accent2="accent2" accent3="accent3" accent4="accent4" accent5="accent5" accent6="accent6" hlink="hlink" folHlink="folHlink"/>
    </a:extraClrScheme>
    <a:extraClrScheme>
      <a:clrScheme name="tb4_onscreen_v2.1 10">
        <a:dk1>
          <a:srgbClr val="EFF5CF"/>
        </a:dk1>
        <a:lt1>
          <a:srgbClr val="FFFFFF"/>
        </a:lt1>
        <a:dk2>
          <a:srgbClr val="707014"/>
        </a:dk2>
        <a:lt2>
          <a:srgbClr val="DFEB9E"/>
        </a:lt2>
        <a:accent1>
          <a:srgbClr val="CFE06E"/>
        </a:accent1>
        <a:accent2>
          <a:srgbClr val="AFCC0D"/>
        </a:accent2>
        <a:accent3>
          <a:srgbClr val="BBBBAA"/>
        </a:accent3>
        <a:accent4>
          <a:srgbClr val="DADADA"/>
        </a:accent4>
        <a:accent5>
          <a:srgbClr val="E4EDBA"/>
        </a:accent5>
        <a:accent6>
          <a:srgbClr val="9EB90B"/>
        </a:accent6>
        <a:hlink>
          <a:srgbClr val="8D9C00"/>
        </a:hlink>
        <a:folHlink>
          <a:srgbClr val="FFFFFF"/>
        </a:folHlink>
      </a:clrScheme>
      <a:clrMap bg1="dk2" tx1="lt1" bg2="dk1" tx2="lt2" accent1="accent1" accent2="accent2" accent3="accent3" accent4="accent4" accent5="accent5" accent6="accent6" hlink="hlink" folHlink="folHlink"/>
    </a:extraClrScheme>
    <a:extraClrScheme>
      <a:clrScheme name="tb4_onscreen_v2.1 11">
        <a:dk1>
          <a:srgbClr val="9E540A"/>
        </a:dk1>
        <a:lt1>
          <a:srgbClr val="FFFFFF"/>
        </a:lt1>
        <a:dk2>
          <a:srgbClr val="FE7200"/>
        </a:dk2>
        <a:lt2>
          <a:srgbClr val="D4510A"/>
        </a:lt2>
        <a:accent1>
          <a:srgbClr val="FEAA66"/>
        </a:accent1>
        <a:accent2>
          <a:srgbClr val="FFC799"/>
        </a:accent2>
        <a:accent3>
          <a:srgbClr val="FFFFFF"/>
        </a:accent3>
        <a:accent4>
          <a:srgbClr val="864607"/>
        </a:accent4>
        <a:accent5>
          <a:srgbClr val="FED2B8"/>
        </a:accent5>
        <a:accent6>
          <a:srgbClr val="E7B48A"/>
        </a:accent6>
        <a:hlink>
          <a:srgbClr val="FFE3CC"/>
        </a:hlink>
        <a:folHlink>
          <a:srgbClr val="9E540A"/>
        </a:folHlink>
      </a:clrScheme>
      <a:clrMap bg1="lt1" tx1="dk1" bg2="lt2" tx2="dk2" accent1="accent1" accent2="accent2" accent3="accent3" accent4="accent4" accent5="accent5" accent6="accent6" hlink="hlink" folHlink="folHlink"/>
    </a:extraClrScheme>
    <a:extraClrScheme>
      <a:clrScheme name="tb4_onscreen_v2.1 12">
        <a:dk1>
          <a:srgbClr val="FFE3CC"/>
        </a:dk1>
        <a:lt1>
          <a:srgbClr val="FFFFFF"/>
        </a:lt1>
        <a:dk2>
          <a:srgbClr val="9E540A"/>
        </a:dk2>
        <a:lt2>
          <a:srgbClr val="FFC799"/>
        </a:lt2>
        <a:accent1>
          <a:srgbClr val="FEAA66"/>
        </a:accent1>
        <a:accent2>
          <a:srgbClr val="FE7200"/>
        </a:accent2>
        <a:accent3>
          <a:srgbClr val="CCB3AA"/>
        </a:accent3>
        <a:accent4>
          <a:srgbClr val="DADADA"/>
        </a:accent4>
        <a:accent5>
          <a:srgbClr val="FED2B8"/>
        </a:accent5>
        <a:accent6>
          <a:srgbClr val="E66700"/>
        </a:accent6>
        <a:hlink>
          <a:srgbClr val="D4510A"/>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吉祥如意">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tb4_onscreen_v2.1 5">
    <a:dk1>
      <a:srgbClr val="3A4972"/>
    </a:dk1>
    <a:lt1>
      <a:srgbClr val="FFFFFF"/>
    </a:lt1>
    <a:dk2>
      <a:srgbClr val="3DA8D5"/>
    </a:dk2>
    <a:lt2>
      <a:srgbClr val="2666A6"/>
    </a:lt2>
    <a:accent1>
      <a:srgbClr val="8BCBE6"/>
    </a:accent1>
    <a:accent2>
      <a:srgbClr val="B1DCEE"/>
    </a:accent2>
    <a:accent3>
      <a:srgbClr val="FFFFFF"/>
    </a:accent3>
    <a:accent4>
      <a:srgbClr val="303D60"/>
    </a:accent4>
    <a:accent5>
      <a:srgbClr val="C4E2F0"/>
    </a:accent5>
    <a:accent6>
      <a:srgbClr val="A0C7D8"/>
    </a:accent6>
    <a:hlink>
      <a:srgbClr val="D8EEF7"/>
    </a:hlink>
    <a:folHlink>
      <a:srgbClr val="3A4972"/>
    </a:folHlink>
  </a:clrScheme>
</a:themeOverride>
</file>

<file path=ppt/theme/themeOverride10.xml><?xml version="1.0" encoding="utf-8"?>
<a:themeOverride xmlns:a="http://schemas.openxmlformats.org/drawingml/2006/main">
  <a:clrScheme name="tb4_onscreen_v2.1 5">
    <a:dk1>
      <a:srgbClr val="3A4972"/>
    </a:dk1>
    <a:lt1>
      <a:srgbClr val="FFFFFF"/>
    </a:lt1>
    <a:dk2>
      <a:srgbClr val="3DA8D5"/>
    </a:dk2>
    <a:lt2>
      <a:srgbClr val="2666A6"/>
    </a:lt2>
    <a:accent1>
      <a:srgbClr val="8BCBE6"/>
    </a:accent1>
    <a:accent2>
      <a:srgbClr val="B1DCEE"/>
    </a:accent2>
    <a:accent3>
      <a:srgbClr val="FFFFFF"/>
    </a:accent3>
    <a:accent4>
      <a:srgbClr val="303D60"/>
    </a:accent4>
    <a:accent5>
      <a:srgbClr val="C4E2F0"/>
    </a:accent5>
    <a:accent6>
      <a:srgbClr val="A0C7D8"/>
    </a:accent6>
    <a:hlink>
      <a:srgbClr val="D8EEF7"/>
    </a:hlink>
    <a:folHlink>
      <a:srgbClr val="3A4972"/>
    </a:folHlink>
  </a:clrScheme>
</a:themeOverride>
</file>

<file path=ppt/theme/themeOverride2.xml><?xml version="1.0" encoding="utf-8"?>
<a:themeOverride xmlns:a="http://schemas.openxmlformats.org/drawingml/2006/main">
  <a:clrScheme name="tb4_onscreen_v2.1 5">
    <a:dk1>
      <a:srgbClr val="3A4972"/>
    </a:dk1>
    <a:lt1>
      <a:srgbClr val="FFFFFF"/>
    </a:lt1>
    <a:dk2>
      <a:srgbClr val="3DA8D5"/>
    </a:dk2>
    <a:lt2>
      <a:srgbClr val="2666A6"/>
    </a:lt2>
    <a:accent1>
      <a:srgbClr val="8BCBE6"/>
    </a:accent1>
    <a:accent2>
      <a:srgbClr val="B1DCEE"/>
    </a:accent2>
    <a:accent3>
      <a:srgbClr val="FFFFFF"/>
    </a:accent3>
    <a:accent4>
      <a:srgbClr val="303D60"/>
    </a:accent4>
    <a:accent5>
      <a:srgbClr val="C4E2F0"/>
    </a:accent5>
    <a:accent6>
      <a:srgbClr val="A0C7D8"/>
    </a:accent6>
    <a:hlink>
      <a:srgbClr val="D8EEF7"/>
    </a:hlink>
    <a:folHlink>
      <a:srgbClr val="3A4972"/>
    </a:folHlink>
  </a:clrScheme>
</a:themeOverride>
</file>

<file path=ppt/theme/themeOverride3.xml><?xml version="1.0" encoding="utf-8"?>
<a:themeOverride xmlns:a="http://schemas.openxmlformats.org/drawingml/2006/main">
  <a:clrScheme name="tb4_onscreen_v2.1 5">
    <a:dk1>
      <a:srgbClr val="3A4972"/>
    </a:dk1>
    <a:lt1>
      <a:srgbClr val="FFFFFF"/>
    </a:lt1>
    <a:dk2>
      <a:srgbClr val="3DA8D5"/>
    </a:dk2>
    <a:lt2>
      <a:srgbClr val="2666A6"/>
    </a:lt2>
    <a:accent1>
      <a:srgbClr val="8BCBE6"/>
    </a:accent1>
    <a:accent2>
      <a:srgbClr val="B1DCEE"/>
    </a:accent2>
    <a:accent3>
      <a:srgbClr val="FFFFFF"/>
    </a:accent3>
    <a:accent4>
      <a:srgbClr val="303D60"/>
    </a:accent4>
    <a:accent5>
      <a:srgbClr val="C4E2F0"/>
    </a:accent5>
    <a:accent6>
      <a:srgbClr val="A0C7D8"/>
    </a:accent6>
    <a:hlink>
      <a:srgbClr val="D8EEF7"/>
    </a:hlink>
    <a:folHlink>
      <a:srgbClr val="3A4972"/>
    </a:folHlink>
  </a:clrScheme>
</a:themeOverride>
</file>

<file path=ppt/theme/themeOverride4.xml><?xml version="1.0" encoding="utf-8"?>
<a:themeOverride xmlns:a="http://schemas.openxmlformats.org/drawingml/2006/main">
  <a:clrScheme name="tb4_onscreen_v2.1 5">
    <a:dk1>
      <a:srgbClr val="3A4972"/>
    </a:dk1>
    <a:lt1>
      <a:srgbClr val="FFFFFF"/>
    </a:lt1>
    <a:dk2>
      <a:srgbClr val="3DA8D5"/>
    </a:dk2>
    <a:lt2>
      <a:srgbClr val="2666A6"/>
    </a:lt2>
    <a:accent1>
      <a:srgbClr val="8BCBE6"/>
    </a:accent1>
    <a:accent2>
      <a:srgbClr val="B1DCEE"/>
    </a:accent2>
    <a:accent3>
      <a:srgbClr val="FFFFFF"/>
    </a:accent3>
    <a:accent4>
      <a:srgbClr val="303D60"/>
    </a:accent4>
    <a:accent5>
      <a:srgbClr val="C4E2F0"/>
    </a:accent5>
    <a:accent6>
      <a:srgbClr val="A0C7D8"/>
    </a:accent6>
    <a:hlink>
      <a:srgbClr val="D8EEF7"/>
    </a:hlink>
    <a:folHlink>
      <a:srgbClr val="3A4972"/>
    </a:folHlink>
  </a:clrScheme>
</a:themeOverride>
</file>

<file path=ppt/theme/themeOverride5.xml><?xml version="1.0" encoding="utf-8"?>
<a:themeOverride xmlns:a="http://schemas.openxmlformats.org/drawingml/2006/main">
  <a:clrScheme name="tb4_onscreen_v2.1 5">
    <a:dk1>
      <a:srgbClr val="3A4972"/>
    </a:dk1>
    <a:lt1>
      <a:srgbClr val="FFFFFF"/>
    </a:lt1>
    <a:dk2>
      <a:srgbClr val="3DA8D5"/>
    </a:dk2>
    <a:lt2>
      <a:srgbClr val="2666A6"/>
    </a:lt2>
    <a:accent1>
      <a:srgbClr val="8BCBE6"/>
    </a:accent1>
    <a:accent2>
      <a:srgbClr val="B1DCEE"/>
    </a:accent2>
    <a:accent3>
      <a:srgbClr val="FFFFFF"/>
    </a:accent3>
    <a:accent4>
      <a:srgbClr val="303D60"/>
    </a:accent4>
    <a:accent5>
      <a:srgbClr val="C4E2F0"/>
    </a:accent5>
    <a:accent6>
      <a:srgbClr val="A0C7D8"/>
    </a:accent6>
    <a:hlink>
      <a:srgbClr val="D8EEF7"/>
    </a:hlink>
    <a:folHlink>
      <a:srgbClr val="3A4972"/>
    </a:folHlink>
  </a:clrScheme>
</a:themeOverride>
</file>

<file path=ppt/theme/themeOverride6.xml><?xml version="1.0" encoding="utf-8"?>
<a:themeOverride xmlns:a="http://schemas.openxmlformats.org/drawingml/2006/main">
  <a:clrScheme name="tb4_onscreen_v2.1 5">
    <a:dk1>
      <a:srgbClr val="3A4972"/>
    </a:dk1>
    <a:lt1>
      <a:srgbClr val="FFFFFF"/>
    </a:lt1>
    <a:dk2>
      <a:srgbClr val="3DA8D5"/>
    </a:dk2>
    <a:lt2>
      <a:srgbClr val="2666A6"/>
    </a:lt2>
    <a:accent1>
      <a:srgbClr val="8BCBE6"/>
    </a:accent1>
    <a:accent2>
      <a:srgbClr val="B1DCEE"/>
    </a:accent2>
    <a:accent3>
      <a:srgbClr val="FFFFFF"/>
    </a:accent3>
    <a:accent4>
      <a:srgbClr val="303D60"/>
    </a:accent4>
    <a:accent5>
      <a:srgbClr val="C4E2F0"/>
    </a:accent5>
    <a:accent6>
      <a:srgbClr val="A0C7D8"/>
    </a:accent6>
    <a:hlink>
      <a:srgbClr val="D8EEF7"/>
    </a:hlink>
    <a:folHlink>
      <a:srgbClr val="3A4972"/>
    </a:folHlink>
  </a:clrScheme>
</a:themeOverride>
</file>

<file path=ppt/theme/themeOverride7.xml><?xml version="1.0" encoding="utf-8"?>
<a:themeOverride xmlns:a="http://schemas.openxmlformats.org/drawingml/2006/main">
  <a:clrScheme name="tb4_onscreen_v2.1 5">
    <a:dk1>
      <a:srgbClr val="3A4972"/>
    </a:dk1>
    <a:lt1>
      <a:srgbClr val="FFFFFF"/>
    </a:lt1>
    <a:dk2>
      <a:srgbClr val="3DA8D5"/>
    </a:dk2>
    <a:lt2>
      <a:srgbClr val="2666A6"/>
    </a:lt2>
    <a:accent1>
      <a:srgbClr val="8BCBE6"/>
    </a:accent1>
    <a:accent2>
      <a:srgbClr val="B1DCEE"/>
    </a:accent2>
    <a:accent3>
      <a:srgbClr val="FFFFFF"/>
    </a:accent3>
    <a:accent4>
      <a:srgbClr val="303D60"/>
    </a:accent4>
    <a:accent5>
      <a:srgbClr val="C4E2F0"/>
    </a:accent5>
    <a:accent6>
      <a:srgbClr val="A0C7D8"/>
    </a:accent6>
    <a:hlink>
      <a:srgbClr val="D8EEF7"/>
    </a:hlink>
    <a:folHlink>
      <a:srgbClr val="3A4972"/>
    </a:folHlink>
  </a:clrScheme>
</a:themeOverride>
</file>

<file path=ppt/theme/themeOverride8.xml><?xml version="1.0" encoding="utf-8"?>
<a:themeOverride xmlns:a="http://schemas.openxmlformats.org/drawingml/2006/main">
  <a:clrScheme name="tb4_onscreen_v2.1 5">
    <a:dk1>
      <a:srgbClr val="3A4972"/>
    </a:dk1>
    <a:lt1>
      <a:srgbClr val="FFFFFF"/>
    </a:lt1>
    <a:dk2>
      <a:srgbClr val="3DA8D5"/>
    </a:dk2>
    <a:lt2>
      <a:srgbClr val="2666A6"/>
    </a:lt2>
    <a:accent1>
      <a:srgbClr val="8BCBE6"/>
    </a:accent1>
    <a:accent2>
      <a:srgbClr val="B1DCEE"/>
    </a:accent2>
    <a:accent3>
      <a:srgbClr val="FFFFFF"/>
    </a:accent3>
    <a:accent4>
      <a:srgbClr val="303D60"/>
    </a:accent4>
    <a:accent5>
      <a:srgbClr val="C4E2F0"/>
    </a:accent5>
    <a:accent6>
      <a:srgbClr val="A0C7D8"/>
    </a:accent6>
    <a:hlink>
      <a:srgbClr val="D8EEF7"/>
    </a:hlink>
    <a:folHlink>
      <a:srgbClr val="3A4972"/>
    </a:folHlink>
  </a:clrScheme>
</a:themeOverride>
</file>

<file path=ppt/theme/themeOverride9.xml><?xml version="1.0" encoding="utf-8"?>
<a:themeOverride xmlns:a="http://schemas.openxmlformats.org/drawingml/2006/main">
  <a:clrScheme name="tb4_onscreen_v2.1 5">
    <a:dk1>
      <a:srgbClr val="3A4972"/>
    </a:dk1>
    <a:lt1>
      <a:srgbClr val="FFFFFF"/>
    </a:lt1>
    <a:dk2>
      <a:srgbClr val="3DA8D5"/>
    </a:dk2>
    <a:lt2>
      <a:srgbClr val="2666A6"/>
    </a:lt2>
    <a:accent1>
      <a:srgbClr val="8BCBE6"/>
    </a:accent1>
    <a:accent2>
      <a:srgbClr val="B1DCEE"/>
    </a:accent2>
    <a:accent3>
      <a:srgbClr val="FFFFFF"/>
    </a:accent3>
    <a:accent4>
      <a:srgbClr val="303D60"/>
    </a:accent4>
    <a:accent5>
      <a:srgbClr val="C4E2F0"/>
    </a:accent5>
    <a:accent6>
      <a:srgbClr val="A0C7D8"/>
    </a:accent6>
    <a:hlink>
      <a:srgbClr val="D8EEF7"/>
    </a:hlink>
    <a:folHlink>
      <a:srgbClr val="3A4972"/>
    </a:folHlink>
  </a:clrScheme>
</a:themeOverride>
</file>

<file path=docProps/app.xml><?xml version="1.0" encoding="utf-8"?>
<Properties xmlns="http://schemas.openxmlformats.org/officeDocument/2006/extended-properties" xmlns:vt="http://schemas.openxmlformats.org/officeDocument/2006/docPropsVTypes">
  <Template/>
  <TotalTime>9133</TotalTime>
  <Words>20510</Words>
  <Application>Microsoft Office PowerPoint</Application>
  <PresentationFormat>全屏显示(4:3)</PresentationFormat>
  <Paragraphs>3624</Paragraphs>
  <Slides>158</Slides>
  <Notes>78</Notes>
  <HiddenSlides>0</HiddenSlides>
  <MMClips>0</MMClips>
  <ScaleCrop>false</ScaleCrop>
  <HeadingPairs>
    <vt:vector size="10" baseType="variant">
      <vt:variant>
        <vt:lpstr>已用的字体</vt:lpstr>
      </vt:variant>
      <vt:variant>
        <vt:i4>19</vt:i4>
      </vt:variant>
      <vt:variant>
        <vt:lpstr>主题</vt:lpstr>
      </vt:variant>
      <vt:variant>
        <vt:i4>2</vt:i4>
      </vt:variant>
      <vt:variant>
        <vt:lpstr>链接</vt:lpstr>
      </vt:variant>
      <vt:variant>
        <vt:i4>1</vt:i4>
      </vt:variant>
      <vt:variant>
        <vt:lpstr>嵌入 OLE 服务器</vt:lpstr>
      </vt:variant>
      <vt:variant>
        <vt:i4>3</vt:i4>
      </vt:variant>
      <vt:variant>
        <vt:lpstr>幻灯片标题</vt:lpstr>
      </vt:variant>
      <vt:variant>
        <vt:i4>158</vt:i4>
      </vt:variant>
    </vt:vector>
  </HeadingPairs>
  <TitlesOfParts>
    <vt:vector size="183" baseType="lpstr">
      <vt:lpstr>Arial</vt:lpstr>
      <vt:lpstr>宋体</vt:lpstr>
      <vt:lpstr>Wingdings</vt:lpstr>
      <vt:lpstr>Wingdings 2</vt:lpstr>
      <vt:lpstr>Times New Roman</vt:lpstr>
      <vt:lpstr>Book Antiqua</vt:lpstr>
      <vt:lpstr>Symbol</vt:lpstr>
      <vt:lpstr>Wingdings 3</vt:lpstr>
      <vt:lpstr>Monotype Sorts</vt:lpstr>
      <vt:lpstr>新宋体</vt:lpstr>
      <vt:lpstr>PMingLiU</vt:lpstr>
      <vt:lpstr>文鼎大隶书简</vt:lpstr>
      <vt:lpstr>Arial Unicode MS</vt:lpstr>
      <vt:lpstr>楷体_GB2312</vt:lpstr>
      <vt:lpstr>楷体</vt:lpstr>
      <vt:lpstr>CG Omega</vt:lpstr>
      <vt:lpstr>FangSong_GB2312</vt:lpstr>
      <vt:lpstr>华文楷体</vt:lpstr>
      <vt:lpstr>Tahoma</vt:lpstr>
      <vt:lpstr>tb4_onscreen_v2.1</vt:lpstr>
      <vt:lpstr>吉祥如意</vt:lpstr>
      <vt:lpstr>F:\king\办公室电脑\全面预算管理\Book1!Sheet1!R7C2:R74C22</vt:lpstr>
      <vt:lpstr>Drawing</vt:lpstr>
      <vt:lpstr>Visio</vt:lpstr>
      <vt:lpstr>Slide</vt:lpstr>
      <vt:lpstr>PowerPoint 演示文稿</vt:lpstr>
      <vt:lpstr>任课教师</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预算管理的重要性表现于以下几个方面：</vt:lpstr>
      <vt:lpstr>目录</vt:lpstr>
      <vt:lpstr>预算的成功实施需要以下六个要素来保障：</vt:lpstr>
      <vt:lpstr>目录</vt:lpstr>
      <vt:lpstr>有效预算管理体系的主要特点可归纳如下：</vt:lpstr>
      <vt:lpstr>目录</vt:lpstr>
      <vt:lpstr>PowerPoint 演示文稿</vt:lpstr>
      <vt:lpstr>举例：某大型企业集团预算的内容框架</vt:lpstr>
      <vt:lpstr>目录</vt:lpstr>
      <vt:lpstr>全面预算编制的基本观念可从以下几方面理解：</vt:lpstr>
      <vt:lpstr>PowerPoint 演示文稿</vt:lpstr>
      <vt:lpstr>目录</vt:lpstr>
      <vt:lpstr>PowerPoint 演示文稿</vt:lpstr>
      <vt:lpstr>PowerPoint 演示文稿</vt:lpstr>
      <vt:lpstr>目录</vt:lpstr>
      <vt:lpstr>PowerPoint 演示文稿</vt:lpstr>
      <vt:lpstr>PowerPoint 演示文稿</vt:lpstr>
      <vt:lpstr>PowerPoint 演示文稿</vt:lpstr>
      <vt:lpstr>上述几大主要原因造成预算管理过程中怨言颇多…</vt:lpstr>
      <vt:lpstr>目录</vt:lpstr>
      <vt:lpstr>PowerPoint 演示文稿</vt:lpstr>
      <vt:lpstr>PowerPoint 演示文稿</vt:lpstr>
      <vt:lpstr>PowerPoint 演示文稿</vt:lpstr>
      <vt:lpstr>PowerPoint 演示文稿</vt:lpstr>
      <vt:lpstr>事实证明…</vt:lpstr>
      <vt:lpstr>3.2 预算管理最佳实践原理（续） - 知名公司实战经验</vt:lpstr>
      <vt:lpstr>PowerPoint 演示文稿</vt:lpstr>
      <vt:lpstr>目录</vt:lpstr>
      <vt:lpstr>PowerPoint 演示文稿</vt:lpstr>
      <vt:lpstr>4.1 预算编制的基本方法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举例：滚动预算流程图</vt:lpstr>
      <vt:lpstr>目录</vt:lpstr>
      <vt:lpstr>PowerPoint 演示文稿</vt:lpstr>
      <vt:lpstr>明确战略规划与业务计划对预算编制的作用</vt:lpstr>
      <vt:lpstr>PowerPoint 演示文稿</vt:lpstr>
      <vt:lpstr>年度预算就是以货币和数据的形式对一定时期内的资金运动进行事前预测、事中控制、事后监督考核的管理活动。以价值量指标反映企业各项业务预算和资本预算的结果。</vt:lpstr>
      <vt:lpstr>生产型企业以销售计划为基础，逐步推进预算编制，最终完成预算报告</vt:lpstr>
      <vt:lpstr>年度预算编制的时间表举例</vt:lpstr>
      <vt:lpstr>举例：在确定预算流程后，财务部应设计预算制度及交付品的具体格式，为各部门的预算编制工作提供指导</vt:lpstr>
      <vt:lpstr>审批企业年度预算的目的：</vt:lpstr>
      <vt:lpstr>企业年度预算执行、监控和调整原则：</vt:lpstr>
      <vt:lpstr>建立基于全面预算的“例外管理制度”（Management by exception）能有效地将管理人员的注意力集中在关键的问题区域   </vt:lpstr>
      <vt:lpstr>预算执行和监控中，如何保持刚性与弹性相结合是一个大问题 </vt:lpstr>
      <vt:lpstr>预算的执行过程就是企业的生产经营的全过程。 为了保证预算的执行，需要在公司范围内树立以预算为中心的认识…</vt:lpstr>
      <vt:lpstr>预算执行报告体系</vt:lpstr>
      <vt:lpstr>预算修订  预算一旦经公司董事会批准后，具有法律效力和权威性，不得随便修改 …</vt:lpstr>
      <vt:lpstr>预算分析  预算分析是指对预算情况的总结分析， 实际上是对经营情况的分析…</vt:lpstr>
      <vt:lpstr>PowerPoint 演示文稿</vt:lpstr>
      <vt:lpstr>PowerPoint 演示文稿</vt:lpstr>
      <vt:lpstr>预算分析应从分析产生于预算差异的业务原因和动因入手, 以收入分析为例…</vt:lpstr>
      <vt:lpstr>举例：公司预算差异分析的流程</vt:lpstr>
      <vt:lpstr>目录</vt:lpstr>
      <vt:lpstr>PowerPoint 演示文稿</vt:lpstr>
      <vt:lpstr>目录</vt:lpstr>
      <vt:lpstr>PowerPoint 演示文稿</vt:lpstr>
      <vt:lpstr>目录</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现金流量预算是以经营活动、投资活动、筹资活动产生的现金流入及流出量，反映企业预算期间现金流量的方向、规模和结构，以现金流入、流出的净值反映企业的支付能力和偿债能力…</vt:lpstr>
      <vt:lpstr>PowerPoint 演示文稿</vt:lpstr>
      <vt:lpstr>PowerPoint 演示文稿</vt:lpstr>
      <vt:lpstr>PowerPoint 演示文稿</vt:lpstr>
      <vt:lpstr>现金流量预算表举例</vt:lpstr>
      <vt:lpstr>财务预算现金流量预算表-明细项目举例</vt:lpstr>
      <vt:lpstr>财务预算现金流量预算表(按月份)</vt:lpstr>
      <vt:lpstr>资产负债预算表反映企业在预算期末的资产、负债和所有者权益的全貌及财务状况</vt:lpstr>
      <vt:lpstr>资产负债表举例</vt:lpstr>
      <vt:lpstr>资产负债预算表——资产</vt:lpstr>
      <vt:lpstr>资产负债预算表——资产</vt:lpstr>
      <vt:lpstr>资产负债预算表——资产</vt:lpstr>
      <vt:lpstr>资产负债预算表——资产</vt:lpstr>
      <vt:lpstr>资产负债预算表——资产</vt:lpstr>
      <vt:lpstr>资产负债预算表——负债</vt:lpstr>
      <vt:lpstr>PowerPoint 演示文稿</vt:lpstr>
      <vt:lpstr>8.面向中小企业的财务预算编制实例</vt:lpstr>
      <vt:lpstr>PowerPoint 演示文稿</vt:lpstr>
      <vt:lpstr>图表８－１　     海宁公司销售预算                                    20X9年度                 单位:元</vt:lpstr>
      <vt:lpstr>PowerPoint 演示文稿</vt:lpstr>
      <vt:lpstr>PowerPoint 演示文稿</vt:lpstr>
      <vt:lpstr>图表8-2              海宁公司生产预算                              20X9年度                                单位:件</vt:lpstr>
      <vt:lpstr>PowerPoint 演示文稿</vt:lpstr>
      <vt:lpstr>PowerPoint 演示文稿</vt:lpstr>
      <vt:lpstr>图表8-3                海宁公司采购预算                              20X9年度</vt:lpstr>
      <vt:lpstr>图表8-3(续）          海宁公司采购预算                                  20X9年度                                   单位:元</vt:lpstr>
      <vt:lpstr>PowerPoint 演示文稿</vt:lpstr>
      <vt:lpstr>PowerPoint 演示文稿</vt:lpstr>
      <vt:lpstr>表8-4             海宁公司直接人工预算                              20X9年度</vt:lpstr>
      <vt:lpstr>PowerPoint 演示文稿</vt:lpstr>
      <vt:lpstr>PowerPoint 演示文稿</vt:lpstr>
      <vt:lpstr>表8-5             海宁公司制造费用预算                                    20X9年度                                       单位:元</vt:lpstr>
      <vt:lpstr>表8-5（续）     海宁公司制造费用预算                                     20X9年度                                    单位:元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图表8-6       海宁公司单位生产成本预算                                    20X9年度</vt:lpstr>
      <vt:lpstr>PowerPoint 演示文稿</vt:lpstr>
      <vt:lpstr>PowerPoint 演示文稿</vt:lpstr>
      <vt:lpstr>图表8-7      海宁公司推销和管理费用预算                                 20X9年度                                 单位:元</vt:lpstr>
      <vt:lpstr>PowerPoint 演示文稿</vt:lpstr>
      <vt:lpstr>PowerPoint 演示文稿</vt:lpstr>
      <vt:lpstr>表8-8             海宁公司专门决策预算                                20X9年度</vt:lpstr>
      <vt:lpstr>PowerPoint 演示文稿</vt:lpstr>
      <vt:lpstr>图表8-9               海宁公司专门决策预算                                 20X9年度                                 单位:元</vt:lpstr>
      <vt:lpstr>图表8-10              海宁公司专门决策预算                                      20X9年度                                    单位:元</vt:lpstr>
      <vt:lpstr>第二节 全面预算的内容和编制方法</vt:lpstr>
      <vt:lpstr>PowerPoint 演示文稿</vt:lpstr>
      <vt:lpstr>图表8-11             海宁公司现金预算                                20X9年度</vt:lpstr>
      <vt:lpstr>图表8-11                  海宁公司现金预算                                    20X9年度                          单位:元</vt:lpstr>
      <vt:lpstr>图表8-11             海宁公司现金预算                                20X9年度                   单位:元</vt:lpstr>
      <vt:lpstr>PowerPoint 演示文稿</vt:lpstr>
      <vt:lpstr>PowerPoint 演示文稿</vt:lpstr>
      <vt:lpstr>图表8-12             海宁公司预计收益表                                      19X9年度                                  单位:元</vt:lpstr>
      <vt:lpstr>PowerPoint 演示文稿</vt:lpstr>
      <vt:lpstr>PowerPoint 演示文稿</vt:lpstr>
      <vt:lpstr>图表8-13                 海宁公司资产负债表                                20X8年12月31日                     单位:元</vt:lpstr>
      <vt:lpstr>图表8-14              海宁公司预计资产负债表                                  20X9年12月31日                   单位:元</vt:lpstr>
      <vt:lpstr>PowerPoint 演示文稿</vt:lpstr>
      <vt:lpstr>PowerPoint 演示文稿</vt:lpstr>
      <vt:lpstr>PowerPoint 演示文稿</vt:lpstr>
    </vt:vector>
  </TitlesOfParts>
  <Company>PricewaterhouseCoopers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None</dc:title>
  <dc:creator>Andy</dc:creator>
  <cp:lastModifiedBy>Andy</cp:lastModifiedBy>
  <cp:revision>506</cp:revision>
  <dcterms:created xsi:type="dcterms:W3CDTF">2005-05-17T08:46:34Z</dcterms:created>
  <dcterms:modified xsi:type="dcterms:W3CDTF">2015-07-20T14:53:45Z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B4 template version">
    <vt:r8>4</vt:r8>
  </property>
  <property fmtid="{D5CDD505-2E9C-101B-9397-08002B2CF9AE}" pid="3" name="TB4 template type">
    <vt:lpwstr>Onscreen</vt:lpwstr>
  </property>
</Properties>
</file>