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2" r:id="rId1"/>
  </p:sldMasterIdLst>
  <p:notesMasterIdLst>
    <p:notesMasterId r:id="rId115"/>
  </p:notesMasterIdLst>
  <p:handoutMasterIdLst>
    <p:handoutMasterId r:id="rId116"/>
  </p:handoutMasterIdLst>
  <p:sldIdLst>
    <p:sldId id="468" r:id="rId2"/>
    <p:sldId id="470" r:id="rId3"/>
    <p:sldId id="543" r:id="rId4"/>
    <p:sldId id="471" r:id="rId5"/>
    <p:sldId id="473" r:id="rId6"/>
    <p:sldId id="474" r:id="rId7"/>
    <p:sldId id="475" r:id="rId8"/>
    <p:sldId id="476" r:id="rId9"/>
    <p:sldId id="477" r:id="rId10"/>
    <p:sldId id="478" r:id="rId11"/>
    <p:sldId id="479" r:id="rId12"/>
    <p:sldId id="480" r:id="rId13"/>
    <p:sldId id="481" r:id="rId14"/>
    <p:sldId id="482" r:id="rId15"/>
    <p:sldId id="483" r:id="rId16"/>
    <p:sldId id="484" r:id="rId17"/>
    <p:sldId id="485" r:id="rId18"/>
    <p:sldId id="486" r:id="rId19"/>
    <p:sldId id="487" r:id="rId20"/>
    <p:sldId id="488" r:id="rId21"/>
    <p:sldId id="489" r:id="rId22"/>
    <p:sldId id="490" r:id="rId23"/>
    <p:sldId id="491" r:id="rId24"/>
    <p:sldId id="492" r:id="rId25"/>
    <p:sldId id="493" r:id="rId26"/>
    <p:sldId id="494" r:id="rId27"/>
    <p:sldId id="495" r:id="rId28"/>
    <p:sldId id="496" r:id="rId29"/>
    <p:sldId id="497" r:id="rId30"/>
    <p:sldId id="498" r:id="rId31"/>
    <p:sldId id="499" r:id="rId32"/>
    <p:sldId id="500" r:id="rId33"/>
    <p:sldId id="501" r:id="rId34"/>
    <p:sldId id="502" r:id="rId35"/>
    <p:sldId id="503" r:id="rId36"/>
    <p:sldId id="504" r:id="rId37"/>
    <p:sldId id="505" r:id="rId38"/>
    <p:sldId id="506" r:id="rId39"/>
    <p:sldId id="507" r:id="rId40"/>
    <p:sldId id="508" r:id="rId41"/>
    <p:sldId id="509" r:id="rId42"/>
    <p:sldId id="510" r:id="rId43"/>
    <p:sldId id="511" r:id="rId44"/>
    <p:sldId id="512" r:id="rId45"/>
    <p:sldId id="513" r:id="rId46"/>
    <p:sldId id="514" r:id="rId47"/>
    <p:sldId id="515" r:id="rId48"/>
    <p:sldId id="516" r:id="rId49"/>
    <p:sldId id="517" r:id="rId50"/>
    <p:sldId id="518" r:id="rId51"/>
    <p:sldId id="519" r:id="rId52"/>
    <p:sldId id="520" r:id="rId53"/>
    <p:sldId id="521" r:id="rId54"/>
    <p:sldId id="522" r:id="rId55"/>
    <p:sldId id="523" r:id="rId56"/>
    <p:sldId id="587" r:id="rId57"/>
    <p:sldId id="588" r:id="rId58"/>
    <p:sldId id="589" r:id="rId59"/>
    <p:sldId id="590" r:id="rId60"/>
    <p:sldId id="591" r:id="rId61"/>
    <p:sldId id="592" r:id="rId62"/>
    <p:sldId id="601" r:id="rId63"/>
    <p:sldId id="593" r:id="rId64"/>
    <p:sldId id="594" r:id="rId65"/>
    <p:sldId id="595" r:id="rId66"/>
    <p:sldId id="596" r:id="rId67"/>
    <p:sldId id="597" r:id="rId68"/>
    <p:sldId id="598" r:id="rId69"/>
    <p:sldId id="599" r:id="rId70"/>
    <p:sldId id="600" r:id="rId71"/>
    <p:sldId id="602" r:id="rId72"/>
    <p:sldId id="545" r:id="rId73"/>
    <p:sldId id="544" r:id="rId74"/>
    <p:sldId id="546" r:id="rId75"/>
    <p:sldId id="547" r:id="rId76"/>
    <p:sldId id="548" r:id="rId77"/>
    <p:sldId id="549" r:id="rId78"/>
    <p:sldId id="550" r:id="rId79"/>
    <p:sldId id="551" r:id="rId80"/>
    <p:sldId id="552" r:id="rId81"/>
    <p:sldId id="553" r:id="rId82"/>
    <p:sldId id="554" r:id="rId83"/>
    <p:sldId id="555" r:id="rId84"/>
    <p:sldId id="556" r:id="rId85"/>
    <p:sldId id="557" r:id="rId86"/>
    <p:sldId id="558" r:id="rId87"/>
    <p:sldId id="559" r:id="rId88"/>
    <p:sldId id="560" r:id="rId89"/>
    <p:sldId id="561" r:id="rId90"/>
    <p:sldId id="562" r:id="rId91"/>
    <p:sldId id="563" r:id="rId92"/>
    <p:sldId id="564" r:id="rId93"/>
    <p:sldId id="565" r:id="rId94"/>
    <p:sldId id="566" r:id="rId95"/>
    <p:sldId id="567" r:id="rId96"/>
    <p:sldId id="568" r:id="rId97"/>
    <p:sldId id="569" r:id="rId98"/>
    <p:sldId id="570" r:id="rId99"/>
    <p:sldId id="571" r:id="rId100"/>
    <p:sldId id="572" r:id="rId101"/>
    <p:sldId id="573" r:id="rId102"/>
    <p:sldId id="574" r:id="rId103"/>
    <p:sldId id="575" r:id="rId104"/>
    <p:sldId id="576" r:id="rId105"/>
    <p:sldId id="577" r:id="rId106"/>
    <p:sldId id="578" r:id="rId107"/>
    <p:sldId id="579" r:id="rId108"/>
    <p:sldId id="580" r:id="rId109"/>
    <p:sldId id="581" r:id="rId110"/>
    <p:sldId id="582" r:id="rId111"/>
    <p:sldId id="583" r:id="rId112"/>
    <p:sldId id="584" r:id="rId113"/>
    <p:sldId id="585" r:id="rId114"/>
  </p:sldIdLst>
  <p:sldSz cx="9144000" cy="6858000" type="screen4x3"/>
  <p:notesSz cx="6669088" cy="9928225"/>
  <p:embeddedFontLst>
    <p:embeddedFont>
      <p:font typeface="华文新魏" panose="02010800040101010101" pitchFamily="2" charset="-122"/>
      <p:regular r:id="rId117"/>
    </p:embeddedFont>
    <p:embeddedFont>
      <p:font typeface="Wingdings 3" panose="05040102010807070707" pitchFamily="18" charset="2"/>
      <p:regular r:id="rId118"/>
    </p:embeddedFont>
    <p:embeddedFont>
      <p:font typeface="楷体_GB2312" panose="02010600030101010101" charset="-122"/>
      <p:regular r:id="rId119"/>
    </p:embeddedFont>
    <p:embeddedFont>
      <p:font typeface="Trebuchet MS" panose="020B0603020202020204" pitchFamily="34" charset="0"/>
      <p:regular r:id="rId120"/>
      <p:bold r:id="rId121"/>
      <p:italic r:id="rId122"/>
      <p:boldItalic r:id="rId123"/>
    </p:embeddedFont>
    <p:embeddedFont>
      <p:font typeface="华文细黑" panose="02010600040101010101" pitchFamily="2" charset="-122"/>
      <p:regular r:id="rId124"/>
    </p:embeddedFont>
    <p:embeddedFont>
      <p:font typeface="Arial Unicode MS" panose="020B0604020202020204" pitchFamily="34" charset="-122"/>
      <p:regular r:id="rId125"/>
    </p:embeddedFont>
    <p:embeddedFont>
      <p:font typeface="华文行楷" panose="02010800040101010101" pitchFamily="2" charset="-122"/>
      <p:regular r:id="rId126"/>
    </p:embeddedFont>
    <p:embeddedFont>
      <p:font typeface="Gill Sans MT" panose="020B0502020104020203" pitchFamily="34" charset="0"/>
      <p:regular r:id="rId127"/>
      <p:bold r:id="rId128"/>
      <p:italic r:id="rId129"/>
      <p:boldItalic r:id="rId130"/>
    </p:embeddedFont>
    <p:embeddedFont>
      <p:font typeface="微软雅黑" panose="020B0503020204020204" pitchFamily="34" charset="-122"/>
      <p:regular r:id="rId131"/>
      <p:bold r:id="rId132"/>
    </p:embeddedFont>
    <p:embeddedFont>
      <p:font typeface="楷体" panose="02010609060101010101" pitchFamily="49" charset="-122"/>
      <p:regular r:id="rId133"/>
    </p:embeddedFont>
    <p:embeddedFont>
      <p:font typeface="Wingdings 2" panose="05020102010507070707" pitchFamily="18" charset="2"/>
      <p:regular r:id="rId134"/>
    </p:embeddedFont>
  </p:embeddedFontLst>
  <p:custDataLst>
    <p:tags r:id="rId135"/>
  </p:custDataLst>
  <p:defaultTextStyle>
    <a:defPPr>
      <a:defRPr lang="en-GB"/>
    </a:defPPr>
    <a:lvl1pPr algn="ctr" rtl="0" fontAlgn="base">
      <a:spcBef>
        <a:spcPct val="0"/>
      </a:spcBef>
      <a:spcAft>
        <a:spcPct val="0"/>
      </a:spcAft>
      <a:buSzPct val="90000"/>
      <a:defRPr sz="1400" b="1" kern="1200">
        <a:solidFill>
          <a:schemeClr val="bg1"/>
        </a:solidFill>
        <a:latin typeface="Arial" pitchFamily="34" charset="0"/>
        <a:ea typeface="+mn-ea"/>
        <a:cs typeface="Arial" pitchFamily="34" charset="0"/>
      </a:defRPr>
    </a:lvl1pPr>
    <a:lvl2pPr marL="457200" algn="ctr" rtl="0" fontAlgn="base">
      <a:spcBef>
        <a:spcPct val="0"/>
      </a:spcBef>
      <a:spcAft>
        <a:spcPct val="0"/>
      </a:spcAft>
      <a:buSzPct val="90000"/>
      <a:defRPr sz="1400" b="1" kern="1200">
        <a:solidFill>
          <a:schemeClr val="bg1"/>
        </a:solidFill>
        <a:latin typeface="Arial" pitchFamily="34" charset="0"/>
        <a:ea typeface="+mn-ea"/>
        <a:cs typeface="Arial" pitchFamily="34" charset="0"/>
      </a:defRPr>
    </a:lvl2pPr>
    <a:lvl3pPr marL="914400" algn="ctr" rtl="0" fontAlgn="base">
      <a:spcBef>
        <a:spcPct val="0"/>
      </a:spcBef>
      <a:spcAft>
        <a:spcPct val="0"/>
      </a:spcAft>
      <a:buSzPct val="90000"/>
      <a:defRPr sz="1400" b="1" kern="1200">
        <a:solidFill>
          <a:schemeClr val="bg1"/>
        </a:solidFill>
        <a:latin typeface="Arial" pitchFamily="34" charset="0"/>
        <a:ea typeface="+mn-ea"/>
        <a:cs typeface="Arial" pitchFamily="34" charset="0"/>
      </a:defRPr>
    </a:lvl3pPr>
    <a:lvl4pPr marL="1371600" algn="ctr" rtl="0" fontAlgn="base">
      <a:spcBef>
        <a:spcPct val="0"/>
      </a:spcBef>
      <a:spcAft>
        <a:spcPct val="0"/>
      </a:spcAft>
      <a:buSzPct val="90000"/>
      <a:defRPr sz="1400" b="1" kern="1200">
        <a:solidFill>
          <a:schemeClr val="bg1"/>
        </a:solidFill>
        <a:latin typeface="Arial" pitchFamily="34" charset="0"/>
        <a:ea typeface="+mn-ea"/>
        <a:cs typeface="Arial" pitchFamily="34" charset="0"/>
      </a:defRPr>
    </a:lvl4pPr>
    <a:lvl5pPr marL="1828800" algn="ctr" rtl="0" fontAlgn="base">
      <a:spcBef>
        <a:spcPct val="0"/>
      </a:spcBef>
      <a:spcAft>
        <a:spcPct val="0"/>
      </a:spcAft>
      <a:buSzPct val="90000"/>
      <a:defRPr sz="1400" b="1" kern="1200">
        <a:solidFill>
          <a:schemeClr val="bg1"/>
        </a:solidFill>
        <a:latin typeface="Arial" pitchFamily="34" charset="0"/>
        <a:ea typeface="+mn-ea"/>
        <a:cs typeface="Arial" pitchFamily="34" charset="0"/>
      </a:defRPr>
    </a:lvl5pPr>
    <a:lvl6pPr marL="2286000" algn="l" defTabSz="914400" rtl="0" eaLnBrk="1" latinLnBrk="0" hangingPunct="1">
      <a:defRPr sz="1400" b="1" kern="1200">
        <a:solidFill>
          <a:schemeClr val="bg1"/>
        </a:solidFill>
        <a:latin typeface="Arial" pitchFamily="34" charset="0"/>
        <a:ea typeface="+mn-ea"/>
        <a:cs typeface="Arial" pitchFamily="34" charset="0"/>
      </a:defRPr>
    </a:lvl6pPr>
    <a:lvl7pPr marL="2743200" algn="l" defTabSz="914400" rtl="0" eaLnBrk="1" latinLnBrk="0" hangingPunct="1">
      <a:defRPr sz="1400" b="1" kern="1200">
        <a:solidFill>
          <a:schemeClr val="bg1"/>
        </a:solidFill>
        <a:latin typeface="Arial" pitchFamily="34" charset="0"/>
        <a:ea typeface="+mn-ea"/>
        <a:cs typeface="Arial" pitchFamily="34" charset="0"/>
      </a:defRPr>
    </a:lvl7pPr>
    <a:lvl8pPr marL="3200400" algn="l" defTabSz="914400" rtl="0" eaLnBrk="1" latinLnBrk="0" hangingPunct="1">
      <a:defRPr sz="1400" b="1" kern="1200">
        <a:solidFill>
          <a:schemeClr val="bg1"/>
        </a:solidFill>
        <a:latin typeface="Arial" pitchFamily="34" charset="0"/>
        <a:ea typeface="+mn-ea"/>
        <a:cs typeface="Arial" pitchFamily="34" charset="0"/>
      </a:defRPr>
    </a:lvl8pPr>
    <a:lvl9pPr marL="3657600" algn="l" defTabSz="914400" rtl="0" eaLnBrk="1" latinLnBrk="0" hangingPunct="1">
      <a:defRPr sz="1400" b="1" kern="1200">
        <a:solidFill>
          <a:schemeClr val="bg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99FF"/>
    <a:srgbClr val="CCFFFF"/>
    <a:srgbClr val="3333FF"/>
    <a:srgbClr val="C0C0C0"/>
    <a:srgbClr val="CCCCFF"/>
    <a:srgbClr val="333399"/>
    <a:srgbClr val="FB2B15"/>
    <a:srgbClr val="0308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049" autoAdjust="0"/>
    <p:restoredTop sz="94576" autoAdjust="0"/>
  </p:normalViewPr>
  <p:slideViewPr>
    <p:cSldViewPr snapToGrid="0" snapToObjects="1">
      <p:cViewPr varScale="1">
        <p:scale>
          <a:sx n="110" d="100"/>
          <a:sy n="110" d="100"/>
        </p:scale>
        <p:origin x="-1440" y="-90"/>
      </p:cViewPr>
      <p:guideLst>
        <p:guide orient="horz" pos="118"/>
        <p:guide orient="horz" pos="210"/>
        <p:guide orient="horz" pos="434"/>
        <p:guide orient="horz" pos="805"/>
        <p:guide orient="horz" pos="1154"/>
        <p:guide orient="horz" pos="3836"/>
        <p:guide orient="horz" pos="4031"/>
        <p:guide orient="horz" pos="4212"/>
        <p:guide pos="115"/>
        <p:guide pos="1417"/>
        <p:guide pos="1525"/>
        <p:guide pos="2828"/>
        <p:guide pos="2932"/>
        <p:guide pos="4240"/>
        <p:guide pos="4345"/>
        <p:guide pos="5645"/>
      </p:guideLst>
    </p:cSldViewPr>
  </p:slideViewPr>
  <p:outlineViewPr>
    <p:cViewPr>
      <p:scale>
        <a:sx n="33" d="100"/>
        <a:sy n="33" d="100"/>
      </p:scale>
      <p:origin x="0" y="0"/>
    </p:cViewPr>
  </p:outlineViewPr>
  <p:notesTextViewPr>
    <p:cViewPr>
      <p:scale>
        <a:sx n="66" d="100"/>
        <a:sy n="66" d="100"/>
      </p:scale>
      <p:origin x="0" y="0"/>
    </p:cViewPr>
  </p:notesTextViewPr>
  <p:sorterViewPr>
    <p:cViewPr>
      <p:scale>
        <a:sx n="100" d="100"/>
        <a:sy n="100" d="100"/>
      </p:scale>
      <p:origin x="0" y="2628"/>
    </p:cViewPr>
  </p:sorterViewPr>
  <p:notesViewPr>
    <p:cSldViewPr snapToGrid="0" snapToObjects="1">
      <p:cViewPr varScale="1">
        <p:scale>
          <a:sx n="50" d="100"/>
          <a:sy n="50" d="100"/>
        </p:scale>
        <p:origin x="-1938" y="-96"/>
      </p:cViewPr>
      <p:guideLst>
        <p:guide orient="horz" pos="3127"/>
        <p:guide pos="2101"/>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1.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font" Target="fonts/font17.fntdata"/><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font" Target="fonts/font7.fntdata"/><Relationship Id="rId128" Type="http://schemas.openxmlformats.org/officeDocument/2006/relationships/font" Target="fonts/font12.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font" Target="fonts/font2.fntdata"/><Relationship Id="rId134" Type="http://schemas.openxmlformats.org/officeDocument/2006/relationships/font" Target="fonts/font18.fntdata"/><Relationship Id="rId13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handoutMaster" Target="handoutMasters/handoutMaster1.xml"/><Relationship Id="rId124" Type="http://schemas.openxmlformats.org/officeDocument/2006/relationships/font" Target="fonts/font8.fntdata"/><Relationship Id="rId129" Type="http://schemas.openxmlformats.org/officeDocument/2006/relationships/font" Target="fonts/font13.fntdata"/><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font" Target="fonts/font3.fntdata"/><Relationship Id="rId127" Type="http://schemas.openxmlformats.org/officeDocument/2006/relationships/font" Target="fonts/font1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font" Target="fonts/font6.fntdata"/><Relationship Id="rId130" Type="http://schemas.openxmlformats.org/officeDocument/2006/relationships/font" Target="fonts/font14.fntdata"/><Relationship Id="rId13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font" Target="fonts/font4.fntdata"/><Relationship Id="rId125"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 Id="rId131" Type="http://schemas.openxmlformats.org/officeDocument/2006/relationships/font" Target="fonts/font15.fntdata"/><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890838"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t" anchorCtr="0" compatLnSpc="1">
            <a:prstTxWarp prst="textNoShape">
              <a:avLst/>
            </a:prstTxWarp>
          </a:bodyPr>
          <a:lstStyle>
            <a:lvl1pPr algn="l" defTabSz="919163">
              <a:buSzTx/>
              <a:defRPr sz="1200" b="0" smtClean="0">
                <a:solidFill>
                  <a:schemeClr val="tx1"/>
                </a:solidFill>
                <a:latin typeface="Arial" charset="0"/>
                <a:cs typeface="Arial" charset="0"/>
              </a:defRPr>
            </a:lvl1pPr>
          </a:lstStyle>
          <a:p>
            <a:pPr>
              <a:defRPr/>
            </a:pPr>
            <a:endParaRPr lang="zh-CN" altLang="en-GB"/>
          </a:p>
        </p:txBody>
      </p:sp>
      <p:sp>
        <p:nvSpPr>
          <p:cNvPr id="12291" name="Rectangle 3"/>
          <p:cNvSpPr>
            <a:spLocks noGrp="1" noChangeArrowheads="1"/>
          </p:cNvSpPr>
          <p:nvPr>
            <p:ph type="dt" sz="quarter" idx="1"/>
          </p:nvPr>
        </p:nvSpPr>
        <p:spPr bwMode="auto">
          <a:xfrm>
            <a:off x="3776663" y="0"/>
            <a:ext cx="2890837"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t" anchorCtr="0" compatLnSpc="1">
            <a:prstTxWarp prst="textNoShape">
              <a:avLst/>
            </a:prstTxWarp>
          </a:bodyPr>
          <a:lstStyle>
            <a:lvl1pPr algn="r" defTabSz="919163">
              <a:buSzTx/>
              <a:defRPr sz="1200" b="0" smtClean="0">
                <a:solidFill>
                  <a:schemeClr val="tx1"/>
                </a:solidFill>
                <a:latin typeface="Arial" charset="0"/>
                <a:cs typeface="Arial" charset="0"/>
              </a:defRPr>
            </a:lvl1pPr>
          </a:lstStyle>
          <a:p>
            <a:pPr>
              <a:defRPr/>
            </a:pPr>
            <a:fld id="{993DDB23-CF4B-4CAB-BF65-5ECB2A1681E6}" type="datetime1">
              <a:rPr lang="zh-CN" altLang="en-US"/>
              <a:pPr>
                <a:defRPr/>
              </a:pPr>
              <a:t>2015/7/20</a:t>
            </a:fld>
            <a:endParaRPr lang="en-GB" altLang="zh-CN"/>
          </a:p>
        </p:txBody>
      </p:sp>
      <p:sp>
        <p:nvSpPr>
          <p:cNvPr id="12292" name="Rectangle 4"/>
          <p:cNvSpPr>
            <a:spLocks noGrp="1" noChangeArrowheads="1"/>
          </p:cNvSpPr>
          <p:nvPr>
            <p:ph type="ftr" sz="quarter" idx="2"/>
          </p:nvPr>
        </p:nvSpPr>
        <p:spPr bwMode="auto">
          <a:xfrm>
            <a:off x="0" y="9429750"/>
            <a:ext cx="2890838"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b" anchorCtr="0" compatLnSpc="1">
            <a:prstTxWarp prst="textNoShape">
              <a:avLst/>
            </a:prstTxWarp>
          </a:bodyPr>
          <a:lstStyle>
            <a:lvl1pPr algn="l" defTabSz="919163">
              <a:buSzTx/>
              <a:defRPr sz="1200" b="0" smtClean="0">
                <a:solidFill>
                  <a:schemeClr val="tx1"/>
                </a:solidFill>
                <a:latin typeface="Arial" charset="0"/>
                <a:cs typeface="Arial" charset="0"/>
              </a:defRPr>
            </a:lvl1pPr>
          </a:lstStyle>
          <a:p>
            <a:pPr>
              <a:defRPr/>
            </a:pPr>
            <a:endParaRPr lang="en-GB" altLang="zh-CN"/>
          </a:p>
        </p:txBody>
      </p:sp>
      <p:sp>
        <p:nvSpPr>
          <p:cNvPr id="12293" name="Rectangle 5"/>
          <p:cNvSpPr>
            <a:spLocks noGrp="1" noChangeArrowheads="1"/>
          </p:cNvSpPr>
          <p:nvPr>
            <p:ph type="sldNum" sz="quarter" idx="3"/>
          </p:nvPr>
        </p:nvSpPr>
        <p:spPr bwMode="auto">
          <a:xfrm>
            <a:off x="3776663" y="9429750"/>
            <a:ext cx="2890837"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b" anchorCtr="0" compatLnSpc="1">
            <a:prstTxWarp prst="textNoShape">
              <a:avLst/>
            </a:prstTxWarp>
          </a:bodyPr>
          <a:lstStyle>
            <a:lvl1pPr algn="r" defTabSz="919163">
              <a:buSzTx/>
              <a:defRPr sz="1200" b="0" smtClean="0">
                <a:solidFill>
                  <a:schemeClr val="tx1"/>
                </a:solidFill>
                <a:latin typeface="Arial" charset="0"/>
                <a:cs typeface="Arial" charset="0"/>
              </a:defRPr>
            </a:lvl1pPr>
          </a:lstStyle>
          <a:p>
            <a:pPr>
              <a:defRPr/>
            </a:pPr>
            <a:fld id="{05F9C58E-5C9D-4A35-85AF-72DBF64E12AA}" type="slidenum">
              <a:rPr lang="zh-CN" altLang="en-GB"/>
              <a:pPr>
                <a:defRPr/>
              </a:pPr>
              <a:t>‹#›</a:t>
            </a:fld>
            <a:endParaRPr lang="en-GB" altLang="zh-CN"/>
          </a:p>
        </p:txBody>
      </p:sp>
    </p:spTree>
    <p:extLst>
      <p:ext uri="{BB962C8B-B14F-4D97-AF65-F5344CB8AC3E}">
        <p14:creationId xmlns:p14="http://schemas.microsoft.com/office/powerpoint/2010/main" val="1708940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890838"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t" anchorCtr="0" compatLnSpc="1">
            <a:prstTxWarp prst="textNoShape">
              <a:avLst/>
            </a:prstTxWarp>
          </a:bodyPr>
          <a:lstStyle>
            <a:lvl1pPr algn="l" defTabSz="919163">
              <a:buSzTx/>
              <a:defRPr sz="1200" b="0" smtClean="0">
                <a:solidFill>
                  <a:schemeClr val="tx1"/>
                </a:solidFill>
                <a:latin typeface="Arial" charset="0"/>
                <a:cs typeface="Arial" charset="0"/>
              </a:defRPr>
            </a:lvl1pPr>
          </a:lstStyle>
          <a:p>
            <a:pPr>
              <a:defRPr/>
            </a:pPr>
            <a:endParaRPr lang="zh-CN" altLang="en-GB"/>
          </a:p>
        </p:txBody>
      </p:sp>
      <p:sp>
        <p:nvSpPr>
          <p:cNvPr id="7171" name="Rectangle 3"/>
          <p:cNvSpPr>
            <a:spLocks noGrp="1" noChangeArrowheads="1"/>
          </p:cNvSpPr>
          <p:nvPr>
            <p:ph type="dt" idx="1"/>
          </p:nvPr>
        </p:nvSpPr>
        <p:spPr bwMode="auto">
          <a:xfrm>
            <a:off x="3776663" y="0"/>
            <a:ext cx="2890837"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t" anchorCtr="0" compatLnSpc="1">
            <a:prstTxWarp prst="textNoShape">
              <a:avLst/>
            </a:prstTxWarp>
          </a:bodyPr>
          <a:lstStyle>
            <a:lvl1pPr algn="r" defTabSz="919163">
              <a:buSzTx/>
              <a:defRPr sz="1200" b="0" smtClean="0">
                <a:solidFill>
                  <a:schemeClr val="tx1"/>
                </a:solidFill>
                <a:latin typeface="Arial" charset="0"/>
                <a:cs typeface="Arial" charset="0"/>
              </a:defRPr>
            </a:lvl1pPr>
          </a:lstStyle>
          <a:p>
            <a:pPr>
              <a:defRPr/>
            </a:pPr>
            <a:fld id="{63440A05-E340-4E59-8196-5FAAA93AC799}" type="datetime1">
              <a:rPr lang="zh-CN" altLang="en-US"/>
              <a:pPr>
                <a:defRPr/>
              </a:pPr>
              <a:t>2015/7/20</a:t>
            </a:fld>
            <a:endParaRPr lang="en-GB" altLang="zh-CN"/>
          </a:p>
        </p:txBody>
      </p:sp>
      <p:sp>
        <p:nvSpPr>
          <p:cNvPr id="159748" name="Rectangle 4"/>
          <p:cNvSpPr>
            <a:spLocks noGrp="1" noRot="1" noChangeAspect="1" noChangeArrowheads="1" noTextEdit="1"/>
          </p:cNvSpPr>
          <p:nvPr>
            <p:ph type="sldImg" idx="2"/>
          </p:nvPr>
        </p:nvSpPr>
        <p:spPr bwMode="auto">
          <a:xfrm>
            <a:off x="852488" y="744538"/>
            <a:ext cx="4965700" cy="37226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666750" y="4716463"/>
            <a:ext cx="5335588"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t" anchorCtr="0" compatLnSpc="1">
            <a:prstTxWarp prst="textNoShape">
              <a:avLst/>
            </a:prstTxWarp>
          </a:bodyPr>
          <a:lstStyle/>
          <a:p>
            <a:pPr lvl="0"/>
            <a:r>
              <a:rPr lang="en-GB" altLang="zh-CN" noProof="0" smtClean="0"/>
              <a:t>Click to edit Master text styles</a:t>
            </a:r>
          </a:p>
          <a:p>
            <a:pPr lvl="1"/>
            <a:r>
              <a:rPr lang="en-GB" altLang="zh-CN" noProof="0" smtClean="0"/>
              <a:t>Second level</a:t>
            </a:r>
          </a:p>
          <a:p>
            <a:pPr lvl="2"/>
            <a:r>
              <a:rPr lang="en-GB" altLang="zh-CN" noProof="0" smtClean="0"/>
              <a:t>Third level</a:t>
            </a:r>
          </a:p>
          <a:p>
            <a:pPr lvl="3"/>
            <a:r>
              <a:rPr lang="en-GB" altLang="zh-CN" noProof="0" smtClean="0"/>
              <a:t>Fourth level</a:t>
            </a:r>
          </a:p>
          <a:p>
            <a:pPr lvl="4"/>
            <a:r>
              <a:rPr lang="en-GB" altLang="zh-CN" noProof="0" smtClean="0"/>
              <a:t>Fifth level</a:t>
            </a:r>
          </a:p>
        </p:txBody>
      </p:sp>
      <p:sp>
        <p:nvSpPr>
          <p:cNvPr id="7174" name="Rectangle 6"/>
          <p:cNvSpPr>
            <a:spLocks noGrp="1" noChangeArrowheads="1"/>
          </p:cNvSpPr>
          <p:nvPr>
            <p:ph type="ftr" sz="quarter" idx="4"/>
          </p:nvPr>
        </p:nvSpPr>
        <p:spPr bwMode="auto">
          <a:xfrm>
            <a:off x="0" y="9429750"/>
            <a:ext cx="2890838"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b" anchorCtr="0" compatLnSpc="1">
            <a:prstTxWarp prst="textNoShape">
              <a:avLst/>
            </a:prstTxWarp>
          </a:bodyPr>
          <a:lstStyle>
            <a:lvl1pPr algn="l" defTabSz="919163">
              <a:buSzTx/>
              <a:defRPr sz="1200" b="0" smtClean="0">
                <a:solidFill>
                  <a:schemeClr val="tx1"/>
                </a:solidFill>
                <a:latin typeface="Arial" charset="0"/>
                <a:cs typeface="Arial" charset="0"/>
              </a:defRPr>
            </a:lvl1pPr>
          </a:lstStyle>
          <a:p>
            <a:pPr>
              <a:defRPr/>
            </a:pPr>
            <a:endParaRPr lang="en-GB" altLang="zh-CN"/>
          </a:p>
        </p:txBody>
      </p:sp>
      <p:sp>
        <p:nvSpPr>
          <p:cNvPr id="7175" name="Rectangle 7"/>
          <p:cNvSpPr>
            <a:spLocks noGrp="1" noChangeArrowheads="1"/>
          </p:cNvSpPr>
          <p:nvPr>
            <p:ph type="sldNum" sz="quarter" idx="5"/>
          </p:nvPr>
        </p:nvSpPr>
        <p:spPr bwMode="auto">
          <a:xfrm>
            <a:off x="3776663" y="9429750"/>
            <a:ext cx="2890837"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b" anchorCtr="0" compatLnSpc="1">
            <a:prstTxWarp prst="textNoShape">
              <a:avLst/>
            </a:prstTxWarp>
          </a:bodyPr>
          <a:lstStyle>
            <a:lvl1pPr algn="r" defTabSz="919163">
              <a:buSzTx/>
              <a:defRPr sz="1200" b="0" smtClean="0">
                <a:solidFill>
                  <a:schemeClr val="tx1"/>
                </a:solidFill>
                <a:latin typeface="Arial" charset="0"/>
                <a:cs typeface="Arial" charset="0"/>
              </a:defRPr>
            </a:lvl1pPr>
          </a:lstStyle>
          <a:p>
            <a:pPr>
              <a:defRPr/>
            </a:pPr>
            <a:fld id="{439886D2-971B-4BB0-83D8-E39CA5B29553}" type="slidenum">
              <a:rPr lang="zh-CN" altLang="en-GB"/>
              <a:pPr>
                <a:defRPr/>
              </a:pPr>
              <a:t>‹#›</a:t>
            </a:fld>
            <a:endParaRPr lang="en-GB" altLang="zh-CN"/>
          </a:p>
        </p:txBody>
      </p:sp>
    </p:spTree>
    <p:extLst>
      <p:ext uri="{BB962C8B-B14F-4D97-AF65-F5344CB8AC3E}">
        <p14:creationId xmlns:p14="http://schemas.microsoft.com/office/powerpoint/2010/main" val="18012123"/>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0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0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0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0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FFF15F81-2DC3-4455-8CD9-ED910981958D}" type="datetime1">
              <a:rPr lang="zh-CN" altLang="en-US" sz="1200" b="0">
                <a:solidFill>
                  <a:schemeClr val="tx1"/>
                </a:solidFill>
              </a:rPr>
              <a:pPr eaLnBrk="1" hangingPunct="1"/>
              <a:t>2015/7/20</a:t>
            </a:fld>
            <a:endParaRPr lang="en-GB" altLang="zh-CN" sz="1200" b="0">
              <a:solidFill>
                <a:schemeClr val="tx1"/>
              </a:solidFill>
            </a:endParaRPr>
          </a:p>
        </p:txBody>
      </p:sp>
      <p:sp>
        <p:nvSpPr>
          <p:cNvPr id="16077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6793D53-7CE9-46FA-87A5-E7D894ED8F11}" type="slidenum">
              <a:rPr lang="zh-CN" altLang="en-GB" sz="1200" b="0">
                <a:solidFill>
                  <a:schemeClr val="tx1"/>
                </a:solidFill>
              </a:rPr>
              <a:pPr eaLnBrk="1" hangingPunct="1"/>
              <a:t>1</a:t>
            </a:fld>
            <a:endParaRPr lang="en-GB" altLang="zh-CN" sz="1200" b="0">
              <a:solidFill>
                <a:schemeClr val="tx1"/>
              </a:solidFill>
            </a:endParaRPr>
          </a:p>
        </p:txBody>
      </p:sp>
      <p:sp>
        <p:nvSpPr>
          <p:cNvPr id="160772" name="Rectangle 2"/>
          <p:cNvSpPr>
            <a:spLocks noGrp="1" noRot="1" noChangeAspect="1" noChangeArrowheads="1" noTextEdit="1"/>
          </p:cNvSpPr>
          <p:nvPr>
            <p:ph type="sldImg"/>
          </p:nvPr>
        </p:nvSpPr>
        <p:spPr>
          <a:xfrm>
            <a:off x="855663" y="742950"/>
            <a:ext cx="4965700" cy="3724275"/>
          </a:xfrm>
          <a:ln/>
        </p:spPr>
      </p:sp>
      <p:sp>
        <p:nvSpPr>
          <p:cNvPr id="160773" name="Rectangle 3"/>
          <p:cNvSpPr>
            <a:spLocks noGrp="1" noChangeArrowheads="1"/>
          </p:cNvSpPr>
          <p:nvPr>
            <p:ph type="body" idx="1"/>
          </p:nvPr>
        </p:nvSpPr>
        <p:spPr>
          <a:xfrm>
            <a:off x="887413" y="4716463"/>
            <a:ext cx="4894262" cy="4468812"/>
          </a:xfrm>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xfrm>
            <a:off x="8540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buFontTx/>
              <a:buNone/>
            </a:pPr>
            <a:fld id="{FCB5FD9C-BCF8-4348-84BD-0E9025D50093}" type="slidenum">
              <a:rPr lang="zh-CN" altLang="en-US" smtClean="0">
                <a:latin typeface="Arial" pitchFamily="34" charset="0"/>
              </a:rPr>
              <a:pPr eaLnBrk="1" hangingPunct="1">
                <a:spcBef>
                  <a:spcPct val="0"/>
                </a:spcBef>
                <a:buFontTx/>
                <a:buNone/>
              </a:pPr>
              <a:t>42</a:t>
            </a:fld>
            <a:endParaRPr lang="zh-CN"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655362" name="Rectangle 2050"/>
          <p:cNvSpPr>
            <a:spLocks noGrp="1" noChangeArrowheads="1"/>
          </p:cNvSpPr>
          <p:nvPr>
            <p:ph type="ctrTitle"/>
          </p:nvPr>
        </p:nvSpPr>
        <p:spPr bwMode="auto">
          <a:xfrm>
            <a:off x="163513" y="608013"/>
            <a:ext cx="8802687" cy="820737"/>
          </a:xfrm>
        </p:spPr>
        <p:txBody>
          <a:bodyPr rIns="91440" bIns="45720"/>
          <a:lstStyle>
            <a:lvl1pPr>
              <a:defRPr/>
            </a:lvl1pPr>
          </a:lstStyle>
          <a:p>
            <a:pPr lvl="0"/>
            <a:r>
              <a:rPr lang="en-GB" altLang="zh-CN" noProof="0" smtClean="0"/>
              <a:t>Click to edit Master title style</a:t>
            </a:r>
          </a:p>
        </p:txBody>
      </p:sp>
      <p:sp>
        <p:nvSpPr>
          <p:cNvPr id="655363" name="Rectangle 2051"/>
          <p:cNvSpPr>
            <a:spLocks noGrp="1" noChangeArrowheads="1"/>
          </p:cNvSpPr>
          <p:nvPr>
            <p:ph type="subTitle" sz="quarter" idx="1"/>
          </p:nvPr>
        </p:nvSpPr>
        <p:spPr>
          <a:xfrm>
            <a:off x="163513" y="1752600"/>
            <a:ext cx="8802687" cy="4338638"/>
          </a:xfrm>
          <a:extLst>
            <a:ext uri="{909E8E84-426E-40DD-AFC4-6F175D3DCCD1}">
              <a14:hiddenFill xmlns:a14="http://schemas.microsoft.com/office/drawing/2010/main">
                <a:solidFill>
                  <a:schemeClr val="accent1"/>
                </a:solidFill>
              </a14:hiddenFill>
            </a:ext>
          </a:extLst>
        </p:spPr>
        <p:txBody>
          <a:bodyPr/>
          <a:lstStyle>
            <a:lvl1pPr>
              <a:spcBef>
                <a:spcPct val="0"/>
              </a:spcBef>
              <a:spcAft>
                <a:spcPct val="0"/>
              </a:spcAft>
              <a:defRPr/>
            </a:lvl1pPr>
            <a:lvl2pPr marL="1588" lvl="1" indent="379413">
              <a:defRPr/>
            </a:lvl2pPr>
            <a:lvl3pPr marL="382588" lvl="2" indent="360363">
              <a:defRPr/>
            </a:lvl3pPr>
            <a:lvl4pPr marL="744538" lvl="3" indent="388938">
              <a:defRPr/>
            </a:lvl4pPr>
            <a:lvl5pPr marL="1135063" lvl="4" indent="379413">
              <a:defRPr/>
            </a:lvl5pPr>
          </a:lstStyle>
          <a:p>
            <a:pPr lvl="0"/>
            <a:r>
              <a:rPr lang="en-GB" altLang="zh-CN" noProof="0" smtClean="0"/>
              <a:t>Click to edit Master subtitle style</a:t>
            </a:r>
          </a:p>
          <a:p>
            <a:pPr lvl="1"/>
            <a:r>
              <a:rPr lang="en-GB" altLang="zh-CN" noProof="0" smtClean="0"/>
              <a:t>Second level</a:t>
            </a:r>
          </a:p>
          <a:p>
            <a:pPr lvl="2"/>
            <a:r>
              <a:rPr lang="en-GB" altLang="zh-CN" noProof="0" smtClean="0"/>
              <a:t>Third level</a:t>
            </a:r>
          </a:p>
          <a:p>
            <a:pPr lvl="3"/>
            <a:r>
              <a:rPr lang="en-GB" altLang="zh-CN" noProof="0" smtClean="0"/>
              <a:t>Fourth level</a:t>
            </a:r>
          </a:p>
          <a:p>
            <a:pPr lvl="4"/>
            <a:r>
              <a:rPr lang="en-GB" altLang="zh-CN" noProof="0" smtClean="0"/>
              <a:t>Fifth level</a:t>
            </a:r>
          </a:p>
        </p:txBody>
      </p:sp>
      <p:sp>
        <p:nvSpPr>
          <p:cNvPr id="6" name="Rectangle 2104"/>
          <p:cNvSpPr>
            <a:spLocks noGrp="1" noChangeArrowheads="1"/>
          </p:cNvSpPr>
          <p:nvPr>
            <p:ph type="sldNum" sz="quarter" idx="10"/>
          </p:nvPr>
        </p:nvSpPr>
        <p:spPr>
          <a:xfrm>
            <a:off x="6627813" y="6550025"/>
            <a:ext cx="2338387" cy="161925"/>
          </a:xfrm>
        </p:spPr>
        <p:txBody>
          <a:bodyPr/>
          <a:lstStyle>
            <a:lvl1pPr>
              <a:defRPr smtClean="0"/>
            </a:lvl1pPr>
          </a:lstStyle>
          <a:p>
            <a:pPr>
              <a:defRPr/>
            </a:pPr>
            <a:r>
              <a:rPr lang="en-GB" altLang="zh-CN"/>
              <a:t>Slide </a:t>
            </a:r>
            <a:fld id="{6DA80ADA-B0AB-40E3-93A0-0EE4692E54A4}" type="slidenum">
              <a:rPr lang="en-GB" altLang="zh-CN"/>
              <a:pPr>
                <a:defRPr/>
              </a:pPr>
              <a:t>‹#›</a:t>
            </a:fld>
            <a:endParaRPr lang="en-GB" altLang="zh-CN"/>
          </a:p>
        </p:txBody>
      </p:sp>
    </p:spTree>
    <p:extLst>
      <p:ext uri="{BB962C8B-B14F-4D97-AF65-F5344CB8AC3E}">
        <p14:creationId xmlns:p14="http://schemas.microsoft.com/office/powerpoint/2010/main" val="3414988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6"/>
          <p:cNvSpPr>
            <a:spLocks noGrp="1" noChangeArrowheads="1"/>
          </p:cNvSpPr>
          <p:nvPr>
            <p:ph type="sldNum" sz="quarter" idx="10"/>
          </p:nvPr>
        </p:nvSpPr>
        <p:spPr>
          <a:ln/>
        </p:spPr>
        <p:txBody>
          <a:bodyPr/>
          <a:lstStyle>
            <a:lvl1pPr>
              <a:defRPr/>
            </a:lvl1pPr>
          </a:lstStyle>
          <a:p>
            <a:pPr>
              <a:defRPr/>
            </a:pPr>
            <a:r>
              <a:rPr lang="en-GB" altLang="zh-CN"/>
              <a:t>Slide </a:t>
            </a:r>
            <a:fld id="{84D1329B-EB02-4EDA-884F-F4FABCA4D361}" type="slidenum">
              <a:rPr lang="en-GB" altLang="zh-CN"/>
              <a:pPr>
                <a:defRPr/>
              </a:pPr>
              <a:t>‹#›</a:t>
            </a:fld>
            <a:endParaRPr lang="en-GB" altLang="zh-CN"/>
          </a:p>
        </p:txBody>
      </p:sp>
    </p:spTree>
    <p:extLst>
      <p:ext uri="{BB962C8B-B14F-4D97-AF65-F5344CB8AC3E}">
        <p14:creationId xmlns:p14="http://schemas.microsoft.com/office/powerpoint/2010/main" val="35953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78625" y="608013"/>
            <a:ext cx="2205038" cy="54800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0338" y="608013"/>
            <a:ext cx="6465887" cy="54800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6"/>
          <p:cNvSpPr>
            <a:spLocks noGrp="1" noChangeArrowheads="1"/>
          </p:cNvSpPr>
          <p:nvPr>
            <p:ph type="sldNum" sz="quarter" idx="10"/>
          </p:nvPr>
        </p:nvSpPr>
        <p:spPr>
          <a:ln/>
        </p:spPr>
        <p:txBody>
          <a:bodyPr/>
          <a:lstStyle>
            <a:lvl1pPr>
              <a:defRPr/>
            </a:lvl1pPr>
          </a:lstStyle>
          <a:p>
            <a:pPr>
              <a:defRPr/>
            </a:pPr>
            <a:r>
              <a:rPr lang="en-GB" altLang="zh-CN"/>
              <a:t>Slide </a:t>
            </a:r>
            <a:fld id="{04E904D7-4F5C-4ECE-9623-B4CF7E69C274}" type="slidenum">
              <a:rPr lang="en-GB" altLang="zh-CN"/>
              <a:pPr>
                <a:defRPr/>
              </a:pPr>
              <a:t>‹#›</a:t>
            </a:fld>
            <a:endParaRPr lang="en-GB" altLang="zh-CN"/>
          </a:p>
        </p:txBody>
      </p:sp>
    </p:spTree>
    <p:extLst>
      <p:ext uri="{BB962C8B-B14F-4D97-AF65-F5344CB8AC3E}">
        <p14:creationId xmlns:p14="http://schemas.microsoft.com/office/powerpoint/2010/main" val="1354479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60338" y="608013"/>
            <a:ext cx="8823325" cy="5480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56"/>
          <p:cNvSpPr>
            <a:spLocks noGrp="1" noChangeArrowheads="1"/>
          </p:cNvSpPr>
          <p:nvPr>
            <p:ph type="sldNum" sz="quarter" idx="10"/>
          </p:nvPr>
        </p:nvSpPr>
        <p:spPr>
          <a:ln/>
        </p:spPr>
        <p:txBody>
          <a:bodyPr/>
          <a:lstStyle>
            <a:lvl1pPr>
              <a:defRPr/>
            </a:lvl1pPr>
          </a:lstStyle>
          <a:p>
            <a:pPr>
              <a:defRPr/>
            </a:pPr>
            <a:r>
              <a:rPr lang="en-GB" altLang="zh-CN"/>
              <a:t>Slide </a:t>
            </a:r>
            <a:fld id="{EDA1DE43-9BDF-4C54-8063-7679D2DC3A9C}" type="slidenum">
              <a:rPr lang="en-GB" altLang="zh-CN"/>
              <a:pPr>
                <a:defRPr/>
              </a:pPr>
              <a:t>‹#›</a:t>
            </a:fld>
            <a:endParaRPr lang="en-GB" altLang="zh-CN"/>
          </a:p>
        </p:txBody>
      </p:sp>
    </p:spTree>
    <p:extLst>
      <p:ext uri="{BB962C8B-B14F-4D97-AF65-F5344CB8AC3E}">
        <p14:creationId xmlns:p14="http://schemas.microsoft.com/office/powerpoint/2010/main" val="41237597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0338" y="608013"/>
            <a:ext cx="8805862" cy="7556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60338" y="1752600"/>
            <a:ext cx="4335462" cy="43354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752600"/>
            <a:ext cx="4335463" cy="43354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6"/>
          <p:cNvSpPr>
            <a:spLocks noGrp="1" noChangeArrowheads="1"/>
          </p:cNvSpPr>
          <p:nvPr>
            <p:ph type="sldNum" sz="quarter" idx="10"/>
          </p:nvPr>
        </p:nvSpPr>
        <p:spPr>
          <a:ln/>
        </p:spPr>
        <p:txBody>
          <a:bodyPr/>
          <a:lstStyle>
            <a:lvl1pPr>
              <a:defRPr/>
            </a:lvl1pPr>
          </a:lstStyle>
          <a:p>
            <a:pPr>
              <a:defRPr/>
            </a:pPr>
            <a:r>
              <a:rPr lang="en-GB" altLang="zh-CN"/>
              <a:t>Slide </a:t>
            </a:r>
            <a:fld id="{6F77A867-33D2-422D-9ECE-B183AE22718F}" type="slidenum">
              <a:rPr lang="en-GB" altLang="zh-CN"/>
              <a:pPr>
                <a:defRPr/>
              </a:pPr>
              <a:t>‹#›</a:t>
            </a:fld>
            <a:endParaRPr lang="en-GB" altLang="zh-CN"/>
          </a:p>
        </p:txBody>
      </p:sp>
    </p:spTree>
    <p:extLst>
      <p:ext uri="{BB962C8B-B14F-4D97-AF65-F5344CB8AC3E}">
        <p14:creationId xmlns:p14="http://schemas.microsoft.com/office/powerpoint/2010/main" val="3391217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60338" y="608013"/>
            <a:ext cx="8805862" cy="75565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60338" y="1752600"/>
            <a:ext cx="8823325" cy="4335463"/>
          </a:xfrm>
        </p:spPr>
        <p:txBody>
          <a:bodyPr/>
          <a:lstStyle/>
          <a:p>
            <a:pPr lvl="0"/>
            <a:endParaRPr lang="zh-CN" altLang="en-US" noProof="0" smtClean="0"/>
          </a:p>
        </p:txBody>
      </p:sp>
      <p:sp>
        <p:nvSpPr>
          <p:cNvPr id="4" name="Rectangle 56"/>
          <p:cNvSpPr>
            <a:spLocks noGrp="1" noChangeArrowheads="1"/>
          </p:cNvSpPr>
          <p:nvPr>
            <p:ph type="sldNum" sz="quarter" idx="10"/>
          </p:nvPr>
        </p:nvSpPr>
        <p:spPr>
          <a:ln/>
        </p:spPr>
        <p:txBody>
          <a:bodyPr/>
          <a:lstStyle>
            <a:lvl1pPr>
              <a:defRPr/>
            </a:lvl1pPr>
          </a:lstStyle>
          <a:p>
            <a:pPr>
              <a:defRPr/>
            </a:pPr>
            <a:r>
              <a:rPr lang="en-GB" altLang="zh-CN"/>
              <a:t>Slide </a:t>
            </a:r>
            <a:fld id="{623DECF4-3E94-4AC3-987F-82E03C9D012A}" type="slidenum">
              <a:rPr lang="en-GB" altLang="zh-CN"/>
              <a:pPr>
                <a:defRPr/>
              </a:pPr>
              <a:t>‹#›</a:t>
            </a:fld>
            <a:endParaRPr lang="en-GB" altLang="zh-CN"/>
          </a:p>
        </p:txBody>
      </p:sp>
    </p:spTree>
    <p:extLst>
      <p:ext uri="{BB962C8B-B14F-4D97-AF65-F5344CB8AC3E}">
        <p14:creationId xmlns:p14="http://schemas.microsoft.com/office/powerpoint/2010/main" val="34265728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160338" y="608013"/>
            <a:ext cx="8805862" cy="7556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60338" y="1752600"/>
            <a:ext cx="4335462" cy="43354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752600"/>
            <a:ext cx="4335463" cy="20907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95738"/>
            <a:ext cx="4335463" cy="20923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56"/>
          <p:cNvSpPr>
            <a:spLocks noGrp="1" noChangeArrowheads="1"/>
          </p:cNvSpPr>
          <p:nvPr>
            <p:ph type="sldNum" sz="quarter" idx="10"/>
          </p:nvPr>
        </p:nvSpPr>
        <p:spPr>
          <a:ln/>
        </p:spPr>
        <p:txBody>
          <a:bodyPr/>
          <a:lstStyle>
            <a:lvl1pPr>
              <a:defRPr/>
            </a:lvl1pPr>
          </a:lstStyle>
          <a:p>
            <a:pPr>
              <a:defRPr/>
            </a:pPr>
            <a:r>
              <a:rPr lang="en-GB" altLang="zh-CN"/>
              <a:t>Slide </a:t>
            </a:r>
            <a:fld id="{526F082D-18BA-4DA0-8CF3-E8075B3C0DE6}" type="slidenum">
              <a:rPr lang="en-GB" altLang="zh-CN"/>
              <a:pPr>
                <a:defRPr/>
              </a:pPr>
              <a:t>‹#›</a:t>
            </a:fld>
            <a:endParaRPr lang="en-GB" altLang="zh-CN"/>
          </a:p>
        </p:txBody>
      </p:sp>
    </p:spTree>
    <p:extLst>
      <p:ext uri="{BB962C8B-B14F-4D97-AF65-F5344CB8AC3E}">
        <p14:creationId xmlns:p14="http://schemas.microsoft.com/office/powerpoint/2010/main" val="327762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6"/>
          <p:cNvSpPr>
            <a:spLocks noGrp="1" noChangeArrowheads="1"/>
          </p:cNvSpPr>
          <p:nvPr>
            <p:ph type="sldNum" sz="quarter" idx="10"/>
          </p:nvPr>
        </p:nvSpPr>
        <p:spPr>
          <a:ln/>
        </p:spPr>
        <p:txBody>
          <a:bodyPr/>
          <a:lstStyle>
            <a:lvl1pPr>
              <a:defRPr/>
            </a:lvl1pPr>
          </a:lstStyle>
          <a:p>
            <a:pPr>
              <a:defRPr/>
            </a:pPr>
            <a:r>
              <a:rPr lang="en-GB" altLang="zh-CN"/>
              <a:t>Slide </a:t>
            </a:r>
            <a:fld id="{762966BD-20B2-40B1-AFD6-1E2B3F21E03D}" type="slidenum">
              <a:rPr lang="en-GB" altLang="zh-CN"/>
              <a:pPr>
                <a:defRPr/>
              </a:pPr>
              <a:t>‹#›</a:t>
            </a:fld>
            <a:endParaRPr lang="en-GB" altLang="zh-CN"/>
          </a:p>
        </p:txBody>
      </p:sp>
    </p:spTree>
    <p:extLst>
      <p:ext uri="{BB962C8B-B14F-4D97-AF65-F5344CB8AC3E}">
        <p14:creationId xmlns:p14="http://schemas.microsoft.com/office/powerpoint/2010/main" val="3246916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6"/>
          <p:cNvSpPr>
            <a:spLocks noGrp="1" noChangeArrowheads="1"/>
          </p:cNvSpPr>
          <p:nvPr>
            <p:ph type="sldNum" sz="quarter" idx="10"/>
          </p:nvPr>
        </p:nvSpPr>
        <p:spPr>
          <a:ln/>
        </p:spPr>
        <p:txBody>
          <a:bodyPr/>
          <a:lstStyle>
            <a:lvl1pPr>
              <a:defRPr/>
            </a:lvl1pPr>
          </a:lstStyle>
          <a:p>
            <a:pPr>
              <a:defRPr/>
            </a:pPr>
            <a:r>
              <a:rPr lang="en-GB" altLang="zh-CN"/>
              <a:t>Slide </a:t>
            </a:r>
            <a:fld id="{B5B41C03-5840-4147-9A08-813ADE2A487F}" type="slidenum">
              <a:rPr lang="en-GB" altLang="zh-CN"/>
              <a:pPr>
                <a:defRPr/>
              </a:pPr>
              <a:t>‹#›</a:t>
            </a:fld>
            <a:endParaRPr lang="en-GB" altLang="zh-CN"/>
          </a:p>
        </p:txBody>
      </p:sp>
    </p:spTree>
    <p:extLst>
      <p:ext uri="{BB962C8B-B14F-4D97-AF65-F5344CB8AC3E}">
        <p14:creationId xmlns:p14="http://schemas.microsoft.com/office/powerpoint/2010/main" val="3847906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0338" y="1752600"/>
            <a:ext cx="4335462" cy="4335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752600"/>
            <a:ext cx="4335463" cy="4335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6"/>
          <p:cNvSpPr>
            <a:spLocks noGrp="1" noChangeArrowheads="1"/>
          </p:cNvSpPr>
          <p:nvPr>
            <p:ph type="sldNum" sz="quarter" idx="10"/>
          </p:nvPr>
        </p:nvSpPr>
        <p:spPr>
          <a:ln/>
        </p:spPr>
        <p:txBody>
          <a:bodyPr/>
          <a:lstStyle>
            <a:lvl1pPr>
              <a:defRPr/>
            </a:lvl1pPr>
          </a:lstStyle>
          <a:p>
            <a:pPr>
              <a:defRPr/>
            </a:pPr>
            <a:r>
              <a:rPr lang="en-GB" altLang="zh-CN"/>
              <a:t>Slide </a:t>
            </a:r>
            <a:fld id="{3C65E183-8411-4BFC-8345-63E13E3B56EE}" type="slidenum">
              <a:rPr lang="en-GB" altLang="zh-CN"/>
              <a:pPr>
                <a:defRPr/>
              </a:pPr>
              <a:t>‹#›</a:t>
            </a:fld>
            <a:endParaRPr lang="en-GB" altLang="zh-CN"/>
          </a:p>
        </p:txBody>
      </p:sp>
    </p:spTree>
    <p:extLst>
      <p:ext uri="{BB962C8B-B14F-4D97-AF65-F5344CB8AC3E}">
        <p14:creationId xmlns:p14="http://schemas.microsoft.com/office/powerpoint/2010/main" val="18449774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6"/>
          <p:cNvSpPr>
            <a:spLocks noGrp="1" noChangeArrowheads="1"/>
          </p:cNvSpPr>
          <p:nvPr>
            <p:ph type="sldNum" sz="quarter" idx="10"/>
          </p:nvPr>
        </p:nvSpPr>
        <p:spPr>
          <a:ln/>
        </p:spPr>
        <p:txBody>
          <a:bodyPr/>
          <a:lstStyle>
            <a:lvl1pPr>
              <a:defRPr/>
            </a:lvl1pPr>
          </a:lstStyle>
          <a:p>
            <a:pPr>
              <a:defRPr/>
            </a:pPr>
            <a:r>
              <a:rPr lang="en-GB" altLang="zh-CN"/>
              <a:t>Slide </a:t>
            </a:r>
            <a:fld id="{3104EA2F-FB40-411E-B251-5395111BAA57}" type="slidenum">
              <a:rPr lang="en-GB" altLang="zh-CN"/>
              <a:pPr>
                <a:defRPr/>
              </a:pPr>
              <a:t>‹#›</a:t>
            </a:fld>
            <a:endParaRPr lang="en-GB" altLang="zh-CN"/>
          </a:p>
        </p:txBody>
      </p:sp>
    </p:spTree>
    <p:extLst>
      <p:ext uri="{BB962C8B-B14F-4D97-AF65-F5344CB8AC3E}">
        <p14:creationId xmlns:p14="http://schemas.microsoft.com/office/powerpoint/2010/main" val="1877499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6"/>
          <p:cNvSpPr>
            <a:spLocks noGrp="1" noChangeArrowheads="1"/>
          </p:cNvSpPr>
          <p:nvPr>
            <p:ph type="sldNum" sz="quarter" idx="10"/>
          </p:nvPr>
        </p:nvSpPr>
        <p:spPr>
          <a:ln/>
        </p:spPr>
        <p:txBody>
          <a:bodyPr/>
          <a:lstStyle>
            <a:lvl1pPr>
              <a:defRPr/>
            </a:lvl1pPr>
          </a:lstStyle>
          <a:p>
            <a:pPr>
              <a:defRPr/>
            </a:pPr>
            <a:r>
              <a:rPr lang="en-GB" altLang="zh-CN"/>
              <a:t>Slide </a:t>
            </a:r>
            <a:fld id="{A3FD4C1E-80B8-48AB-AD30-438F32CF9841}" type="slidenum">
              <a:rPr lang="en-GB" altLang="zh-CN"/>
              <a:pPr>
                <a:defRPr/>
              </a:pPr>
              <a:t>‹#›</a:t>
            </a:fld>
            <a:endParaRPr lang="en-GB" altLang="zh-CN"/>
          </a:p>
        </p:txBody>
      </p:sp>
    </p:spTree>
    <p:extLst>
      <p:ext uri="{BB962C8B-B14F-4D97-AF65-F5344CB8AC3E}">
        <p14:creationId xmlns:p14="http://schemas.microsoft.com/office/powerpoint/2010/main" val="2375895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6"/>
          <p:cNvSpPr>
            <a:spLocks noGrp="1" noChangeArrowheads="1"/>
          </p:cNvSpPr>
          <p:nvPr>
            <p:ph type="sldNum" sz="quarter" idx="10"/>
          </p:nvPr>
        </p:nvSpPr>
        <p:spPr>
          <a:ln/>
        </p:spPr>
        <p:txBody>
          <a:bodyPr/>
          <a:lstStyle>
            <a:lvl1pPr>
              <a:defRPr/>
            </a:lvl1pPr>
          </a:lstStyle>
          <a:p>
            <a:pPr>
              <a:defRPr/>
            </a:pPr>
            <a:r>
              <a:rPr lang="en-GB" altLang="zh-CN"/>
              <a:t>Slide </a:t>
            </a:r>
            <a:fld id="{5E56282A-E86A-48D6-9988-BE3189237EF3}" type="slidenum">
              <a:rPr lang="en-GB" altLang="zh-CN"/>
              <a:pPr>
                <a:defRPr/>
              </a:pPr>
              <a:t>‹#›</a:t>
            </a:fld>
            <a:endParaRPr lang="en-GB" altLang="zh-CN"/>
          </a:p>
        </p:txBody>
      </p:sp>
    </p:spTree>
    <p:extLst>
      <p:ext uri="{BB962C8B-B14F-4D97-AF65-F5344CB8AC3E}">
        <p14:creationId xmlns:p14="http://schemas.microsoft.com/office/powerpoint/2010/main" val="3835086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6"/>
          <p:cNvSpPr>
            <a:spLocks noGrp="1" noChangeArrowheads="1"/>
          </p:cNvSpPr>
          <p:nvPr>
            <p:ph type="sldNum" sz="quarter" idx="10"/>
          </p:nvPr>
        </p:nvSpPr>
        <p:spPr>
          <a:ln/>
        </p:spPr>
        <p:txBody>
          <a:bodyPr/>
          <a:lstStyle>
            <a:lvl1pPr>
              <a:defRPr/>
            </a:lvl1pPr>
          </a:lstStyle>
          <a:p>
            <a:pPr>
              <a:defRPr/>
            </a:pPr>
            <a:r>
              <a:rPr lang="en-GB" altLang="zh-CN"/>
              <a:t>Slide </a:t>
            </a:r>
            <a:fld id="{05632B90-7753-45ED-B754-88D1888958BD}" type="slidenum">
              <a:rPr lang="en-GB" altLang="zh-CN"/>
              <a:pPr>
                <a:defRPr/>
              </a:pPr>
              <a:t>‹#›</a:t>
            </a:fld>
            <a:endParaRPr lang="en-GB" altLang="zh-CN"/>
          </a:p>
        </p:txBody>
      </p:sp>
    </p:spTree>
    <p:extLst>
      <p:ext uri="{BB962C8B-B14F-4D97-AF65-F5344CB8AC3E}">
        <p14:creationId xmlns:p14="http://schemas.microsoft.com/office/powerpoint/2010/main" val="3034782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6"/>
          <p:cNvSpPr>
            <a:spLocks noGrp="1" noChangeArrowheads="1"/>
          </p:cNvSpPr>
          <p:nvPr>
            <p:ph type="sldNum" sz="quarter" idx="10"/>
          </p:nvPr>
        </p:nvSpPr>
        <p:spPr>
          <a:ln/>
        </p:spPr>
        <p:txBody>
          <a:bodyPr/>
          <a:lstStyle>
            <a:lvl1pPr>
              <a:defRPr/>
            </a:lvl1pPr>
          </a:lstStyle>
          <a:p>
            <a:pPr>
              <a:defRPr/>
            </a:pPr>
            <a:r>
              <a:rPr lang="en-GB" altLang="zh-CN"/>
              <a:t>Slide </a:t>
            </a:r>
            <a:fld id="{7E85DB2A-3E79-4BE5-822E-7920FD02BDC9}" type="slidenum">
              <a:rPr lang="en-GB" altLang="zh-CN"/>
              <a:pPr>
                <a:defRPr/>
              </a:pPr>
              <a:t>‹#›</a:t>
            </a:fld>
            <a:endParaRPr lang="en-GB" altLang="zh-CN"/>
          </a:p>
        </p:txBody>
      </p:sp>
    </p:spTree>
    <p:extLst>
      <p:ext uri="{BB962C8B-B14F-4D97-AF65-F5344CB8AC3E}">
        <p14:creationId xmlns:p14="http://schemas.microsoft.com/office/powerpoint/2010/main" val="4005138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black">
          <a:xfrm>
            <a:off x="160338" y="608013"/>
            <a:ext cx="8805862"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zh-CN" smtClean="0"/>
              <a:t>Click to edit Master title style</a:t>
            </a:r>
          </a:p>
        </p:txBody>
      </p:sp>
      <p:sp>
        <p:nvSpPr>
          <p:cNvPr id="1027" name="Rectangle 5"/>
          <p:cNvSpPr>
            <a:spLocks noGrp="1" noChangeArrowheads="1"/>
          </p:cNvSpPr>
          <p:nvPr>
            <p:ph type="body" idx="1"/>
          </p:nvPr>
        </p:nvSpPr>
        <p:spPr bwMode="auto">
          <a:xfrm>
            <a:off x="160338" y="1752600"/>
            <a:ext cx="8823325" cy="43354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zh-CN" smtClean="0"/>
              <a:t>Click to edit Master text styles, Click to edit Master text styles,Click to edit Master text styles.</a:t>
            </a:r>
          </a:p>
          <a:p>
            <a:pPr lvl="1"/>
            <a:r>
              <a:rPr lang="en-GB" altLang="zh-CN" smtClean="0"/>
              <a:t>Second level, Click to edit Master text stylesClick </a:t>
            </a:r>
            <a:br>
              <a:rPr lang="en-GB" altLang="zh-CN" smtClean="0"/>
            </a:br>
            <a:r>
              <a:rPr lang="en-GB" altLang="zh-CN" smtClean="0"/>
              <a:t>to edit Master text styles.</a:t>
            </a:r>
          </a:p>
          <a:p>
            <a:pPr lvl="2"/>
            <a:r>
              <a:rPr lang="en-GB" altLang="zh-CN" smtClean="0"/>
              <a:t>Third level, Click to edit Master text stylesClick </a:t>
            </a:r>
            <a:br>
              <a:rPr lang="en-GB" altLang="zh-CN" smtClean="0"/>
            </a:br>
            <a:r>
              <a:rPr lang="en-GB" altLang="zh-CN" smtClean="0"/>
              <a:t>to edit Master text styles.</a:t>
            </a:r>
          </a:p>
          <a:p>
            <a:pPr lvl="3"/>
            <a:r>
              <a:rPr lang="en-GB" altLang="zh-CN" smtClean="0"/>
              <a:t>Fourth level, Click to edit Master text stylesClick </a:t>
            </a:r>
            <a:br>
              <a:rPr lang="en-GB" altLang="zh-CN" smtClean="0"/>
            </a:br>
            <a:r>
              <a:rPr lang="en-GB" altLang="zh-CN" smtClean="0"/>
              <a:t>to edit Master text styles.</a:t>
            </a:r>
          </a:p>
          <a:p>
            <a:pPr lvl="4"/>
            <a:r>
              <a:rPr lang="en-GB" altLang="zh-CN" smtClean="0"/>
              <a:t>Fifth level, Click to edit Master text stylesClick </a:t>
            </a:r>
            <a:br>
              <a:rPr lang="en-GB" altLang="zh-CN" smtClean="0"/>
            </a:br>
            <a:r>
              <a:rPr lang="en-GB" altLang="zh-CN" smtClean="0"/>
              <a:t>to edit Master text styles</a:t>
            </a:r>
          </a:p>
        </p:txBody>
      </p:sp>
      <p:sp>
        <p:nvSpPr>
          <p:cNvPr id="654392" name="Rectangle 56"/>
          <p:cNvSpPr>
            <a:spLocks noGrp="1" noChangeArrowheads="1"/>
          </p:cNvSpPr>
          <p:nvPr>
            <p:ph type="sldNum" sz="quarter" idx="4"/>
          </p:nvPr>
        </p:nvSpPr>
        <p:spPr bwMode="auto">
          <a:xfrm>
            <a:off x="6645275" y="6550025"/>
            <a:ext cx="2338388"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buSzTx/>
              <a:defRPr sz="1100" b="0" smtClean="0">
                <a:solidFill>
                  <a:schemeClr val="bg2"/>
                </a:solidFill>
                <a:latin typeface="Arial" charset="0"/>
                <a:ea typeface="宋体" pitchFamily="2" charset="-122"/>
                <a:cs typeface="Arial" charset="0"/>
              </a:defRPr>
            </a:lvl1pPr>
          </a:lstStyle>
          <a:p>
            <a:pPr>
              <a:defRPr/>
            </a:pPr>
            <a:r>
              <a:rPr lang="en-GB" altLang="zh-CN"/>
              <a:t>Slide </a:t>
            </a:r>
            <a:fld id="{4C730752-648D-48B3-A259-55007FD2EC67}"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3683"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Lst>
  <p:hf hdr="0" ftr="0" dt="0"/>
  <p:txStyles>
    <p:titleStyle>
      <a:lvl1pPr algn="l" rtl="0" eaLnBrk="0" fontAlgn="base" hangingPunct="0">
        <a:spcBef>
          <a:spcPct val="0"/>
        </a:spcBef>
        <a:spcAft>
          <a:spcPct val="0"/>
        </a:spcAft>
        <a:defRPr sz="2400">
          <a:solidFill>
            <a:schemeClr val="folHlink"/>
          </a:solidFill>
          <a:latin typeface="+mj-lt"/>
          <a:ea typeface="+mj-ea"/>
          <a:cs typeface="+mj-cs"/>
        </a:defRPr>
      </a:lvl1pPr>
      <a:lvl2pPr algn="l" rtl="0" eaLnBrk="0" fontAlgn="base" hangingPunct="0">
        <a:spcBef>
          <a:spcPct val="0"/>
        </a:spcBef>
        <a:spcAft>
          <a:spcPct val="0"/>
        </a:spcAft>
        <a:defRPr sz="2400">
          <a:solidFill>
            <a:schemeClr val="folHlink"/>
          </a:solidFill>
          <a:latin typeface="Arial" charset="0"/>
          <a:cs typeface="Arial" charset="0"/>
        </a:defRPr>
      </a:lvl2pPr>
      <a:lvl3pPr algn="l" rtl="0" eaLnBrk="0" fontAlgn="base" hangingPunct="0">
        <a:spcBef>
          <a:spcPct val="0"/>
        </a:spcBef>
        <a:spcAft>
          <a:spcPct val="0"/>
        </a:spcAft>
        <a:defRPr sz="2400">
          <a:solidFill>
            <a:schemeClr val="folHlink"/>
          </a:solidFill>
          <a:latin typeface="Arial" charset="0"/>
          <a:cs typeface="Arial" charset="0"/>
        </a:defRPr>
      </a:lvl3pPr>
      <a:lvl4pPr algn="l" rtl="0" eaLnBrk="0" fontAlgn="base" hangingPunct="0">
        <a:spcBef>
          <a:spcPct val="0"/>
        </a:spcBef>
        <a:spcAft>
          <a:spcPct val="0"/>
        </a:spcAft>
        <a:defRPr sz="2400">
          <a:solidFill>
            <a:schemeClr val="folHlink"/>
          </a:solidFill>
          <a:latin typeface="Arial" charset="0"/>
          <a:cs typeface="Arial" charset="0"/>
        </a:defRPr>
      </a:lvl4pPr>
      <a:lvl5pPr algn="l" rtl="0" eaLnBrk="0" fontAlgn="base" hangingPunct="0">
        <a:spcBef>
          <a:spcPct val="0"/>
        </a:spcBef>
        <a:spcAft>
          <a:spcPct val="0"/>
        </a:spcAft>
        <a:defRPr sz="2400">
          <a:solidFill>
            <a:schemeClr val="folHlink"/>
          </a:solidFill>
          <a:latin typeface="Arial" charset="0"/>
          <a:cs typeface="Arial" charset="0"/>
        </a:defRPr>
      </a:lvl5pPr>
      <a:lvl6pPr marL="457200" algn="l" rtl="0" fontAlgn="base">
        <a:spcBef>
          <a:spcPct val="0"/>
        </a:spcBef>
        <a:spcAft>
          <a:spcPct val="0"/>
        </a:spcAft>
        <a:defRPr sz="2400">
          <a:solidFill>
            <a:schemeClr val="folHlink"/>
          </a:solidFill>
          <a:latin typeface="Arial" charset="0"/>
          <a:cs typeface="Arial" charset="0"/>
        </a:defRPr>
      </a:lvl6pPr>
      <a:lvl7pPr marL="914400" algn="l" rtl="0" fontAlgn="base">
        <a:spcBef>
          <a:spcPct val="0"/>
        </a:spcBef>
        <a:spcAft>
          <a:spcPct val="0"/>
        </a:spcAft>
        <a:defRPr sz="2400">
          <a:solidFill>
            <a:schemeClr val="folHlink"/>
          </a:solidFill>
          <a:latin typeface="Arial" charset="0"/>
          <a:cs typeface="Arial" charset="0"/>
        </a:defRPr>
      </a:lvl7pPr>
      <a:lvl8pPr marL="1371600" algn="l" rtl="0" fontAlgn="base">
        <a:spcBef>
          <a:spcPct val="0"/>
        </a:spcBef>
        <a:spcAft>
          <a:spcPct val="0"/>
        </a:spcAft>
        <a:defRPr sz="2400">
          <a:solidFill>
            <a:schemeClr val="folHlink"/>
          </a:solidFill>
          <a:latin typeface="Arial" charset="0"/>
          <a:cs typeface="Arial" charset="0"/>
        </a:defRPr>
      </a:lvl8pPr>
      <a:lvl9pPr marL="1828800" algn="l" rtl="0" fontAlgn="base">
        <a:spcBef>
          <a:spcPct val="0"/>
        </a:spcBef>
        <a:spcAft>
          <a:spcPct val="0"/>
        </a:spcAft>
        <a:defRPr sz="2400">
          <a:solidFill>
            <a:schemeClr val="folHlink"/>
          </a:solidFill>
          <a:latin typeface="Arial" charset="0"/>
          <a:cs typeface="Arial" charset="0"/>
        </a:defRPr>
      </a:lvl9pPr>
    </p:titleStyle>
    <p:bodyStyle>
      <a:lvl1pPr algn="l" defTabSz="695325" rtl="0" eaLnBrk="0" fontAlgn="base" hangingPunct="0">
        <a:spcBef>
          <a:spcPct val="20000"/>
        </a:spcBef>
        <a:spcAft>
          <a:spcPct val="20000"/>
        </a:spcAft>
        <a:buSzPct val="90000"/>
        <a:buFont typeface="Arial" pitchFamily="34" charset="0"/>
        <a:defRPr sz="2000">
          <a:solidFill>
            <a:schemeClr val="bg2"/>
          </a:solidFill>
          <a:latin typeface="+mn-lt"/>
          <a:ea typeface="+mn-ea"/>
          <a:cs typeface="+mn-cs"/>
        </a:defRPr>
      </a:lvl1pPr>
      <a:lvl2pPr marL="358775" indent="-357188" algn="l" defTabSz="695325" rtl="0" eaLnBrk="0" fontAlgn="base" hangingPunct="0">
        <a:spcBef>
          <a:spcPct val="0"/>
        </a:spcBef>
        <a:spcAft>
          <a:spcPct val="20000"/>
        </a:spcAft>
        <a:buChar char="•"/>
        <a:defRPr sz="2000">
          <a:solidFill>
            <a:schemeClr val="bg2"/>
          </a:solidFill>
          <a:latin typeface="+mn-lt"/>
          <a:cs typeface="+mn-cs"/>
        </a:defRPr>
      </a:lvl2pPr>
      <a:lvl3pPr marL="723900" indent="-363538" algn="l" defTabSz="695325" rtl="0" eaLnBrk="0" fontAlgn="base" hangingPunct="0">
        <a:spcBef>
          <a:spcPct val="0"/>
        </a:spcBef>
        <a:spcAft>
          <a:spcPct val="20000"/>
        </a:spcAft>
        <a:buFont typeface="Arial" pitchFamily="34" charset="0"/>
        <a:buChar char="-"/>
        <a:defRPr sz="2000">
          <a:solidFill>
            <a:schemeClr val="bg2"/>
          </a:solidFill>
          <a:latin typeface="+mn-lt"/>
          <a:cs typeface="+mn-cs"/>
        </a:defRPr>
      </a:lvl3pPr>
      <a:lvl4pPr marL="1076325" indent="-350838" algn="l" defTabSz="695325" rtl="0" eaLnBrk="0" fontAlgn="base" hangingPunct="0">
        <a:spcBef>
          <a:spcPct val="0"/>
        </a:spcBef>
        <a:spcAft>
          <a:spcPct val="20000"/>
        </a:spcAft>
        <a:buChar char="•"/>
        <a:defRPr sz="2000">
          <a:solidFill>
            <a:schemeClr val="bg2"/>
          </a:solidFill>
          <a:latin typeface="+mn-lt"/>
          <a:cs typeface="+mn-cs"/>
        </a:defRPr>
      </a:lvl4pPr>
      <a:lvl5pPr marL="1438275" indent="-360363" algn="l" defTabSz="695325" rtl="0" eaLnBrk="0" fontAlgn="base" hangingPunct="0">
        <a:spcBef>
          <a:spcPct val="0"/>
        </a:spcBef>
        <a:spcAft>
          <a:spcPct val="20000"/>
        </a:spcAft>
        <a:buFont typeface="Arial" pitchFamily="34" charset="0"/>
        <a:buChar char="-"/>
        <a:defRPr sz="2000">
          <a:solidFill>
            <a:schemeClr val="bg2"/>
          </a:solidFill>
          <a:latin typeface="+mn-lt"/>
          <a:cs typeface="+mn-cs"/>
        </a:defRPr>
      </a:lvl5pPr>
      <a:lvl6pPr marL="1895475" indent="-360363" algn="l" defTabSz="695325" rtl="0" fontAlgn="base">
        <a:spcBef>
          <a:spcPct val="0"/>
        </a:spcBef>
        <a:spcAft>
          <a:spcPct val="20000"/>
        </a:spcAft>
        <a:buFont typeface="Arial" charset="0"/>
        <a:buChar char="-"/>
        <a:defRPr sz="2000">
          <a:solidFill>
            <a:schemeClr val="bg2"/>
          </a:solidFill>
          <a:latin typeface="+mn-lt"/>
          <a:cs typeface="+mn-cs"/>
        </a:defRPr>
      </a:lvl6pPr>
      <a:lvl7pPr marL="2352675" indent="-360363" algn="l" defTabSz="695325" rtl="0" fontAlgn="base">
        <a:spcBef>
          <a:spcPct val="0"/>
        </a:spcBef>
        <a:spcAft>
          <a:spcPct val="20000"/>
        </a:spcAft>
        <a:buFont typeface="Arial" charset="0"/>
        <a:buChar char="-"/>
        <a:defRPr sz="2000">
          <a:solidFill>
            <a:schemeClr val="bg2"/>
          </a:solidFill>
          <a:latin typeface="+mn-lt"/>
          <a:cs typeface="+mn-cs"/>
        </a:defRPr>
      </a:lvl7pPr>
      <a:lvl8pPr marL="2809875" indent="-360363" algn="l" defTabSz="695325" rtl="0" fontAlgn="base">
        <a:spcBef>
          <a:spcPct val="0"/>
        </a:spcBef>
        <a:spcAft>
          <a:spcPct val="20000"/>
        </a:spcAft>
        <a:buFont typeface="Arial" charset="0"/>
        <a:buChar char="-"/>
        <a:defRPr sz="2000">
          <a:solidFill>
            <a:schemeClr val="bg2"/>
          </a:solidFill>
          <a:latin typeface="+mn-lt"/>
          <a:cs typeface="+mn-cs"/>
        </a:defRPr>
      </a:lvl8pPr>
      <a:lvl9pPr marL="3267075" indent="-360363" algn="l" defTabSz="695325" rtl="0" fontAlgn="base">
        <a:spcBef>
          <a:spcPct val="0"/>
        </a:spcBef>
        <a:spcAft>
          <a:spcPct val="20000"/>
        </a:spcAft>
        <a:buFont typeface="Arial" charset="0"/>
        <a:buChar char="-"/>
        <a:defRPr sz="2000">
          <a:solidFill>
            <a:schemeClr val="bg2"/>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ChangeArrowheads="1"/>
          </p:cNvSpPr>
          <p:nvPr/>
        </p:nvSpPr>
        <p:spPr bwMode="ltGray">
          <a:xfrm>
            <a:off x="4495800" y="2438400"/>
            <a:ext cx="4648200" cy="3352800"/>
          </a:xfrm>
          <a:prstGeom prst="rect">
            <a:avLst/>
          </a:prstGeom>
          <a:noFill/>
          <a:ln>
            <a:noFill/>
          </a:ln>
          <a:effectLst/>
          <a:extLst>
            <a:ext uri="{909E8E84-426E-40DD-AFC4-6F175D3DCCD1}">
              <a14:hiddenFill xmlns:a14="http://schemas.microsoft.com/office/drawing/2010/main">
                <a:solidFill>
                  <a:srgbClr val="336699"/>
                </a:solidFill>
              </a14:hiddenFill>
            </a:ext>
            <a:ext uri="{91240B29-F687-4F45-9708-019B960494DF}">
              <a14:hiddenLine xmlns:a14="http://schemas.microsoft.com/office/drawing/2010/main" w="1905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3075" name="Rectangle 2"/>
          <p:cNvSpPr>
            <a:spLocks noChangeArrowheads="1"/>
          </p:cNvSpPr>
          <p:nvPr/>
        </p:nvSpPr>
        <p:spPr bwMode="auto">
          <a:xfrm>
            <a:off x="0" y="1127125"/>
            <a:ext cx="9144000" cy="1463675"/>
          </a:xfrm>
          <a:prstGeom prst="rect">
            <a:avLst/>
          </a:prstGeom>
          <a:solidFill>
            <a:srgbClr val="2468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3076" name="Rectangle 4"/>
          <p:cNvSpPr>
            <a:spLocks noChangeArrowheads="1"/>
          </p:cNvSpPr>
          <p:nvPr/>
        </p:nvSpPr>
        <p:spPr bwMode="blackWhite">
          <a:xfrm>
            <a:off x="609600" y="3733800"/>
            <a:ext cx="3581400" cy="2286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0" tIns="72000" rIns="27000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3077" name="Rectangle 5"/>
          <p:cNvSpPr>
            <a:spLocks noChangeArrowheads="1"/>
          </p:cNvSpPr>
          <p:nvPr/>
        </p:nvSpPr>
        <p:spPr bwMode="auto">
          <a:xfrm>
            <a:off x="7059613" y="3403600"/>
            <a:ext cx="1143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endParaRPr lang="zh-CN" altLang="en-US" sz="2800" b="0">
              <a:latin typeface="Arial Unicode MS" pitchFamily="34" charset="-122"/>
              <a:ea typeface="Arial Unicode MS" pitchFamily="34" charset="-122"/>
              <a:cs typeface="Arial Unicode MS" pitchFamily="34" charset="-122"/>
            </a:endParaRPr>
          </a:p>
        </p:txBody>
      </p:sp>
      <p:pic>
        <p:nvPicPr>
          <p:cNvPr id="3079" name="Picture 8"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9080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Text Box 11"/>
          <p:cNvSpPr txBox="1">
            <a:spLocks noChangeArrowheads="1"/>
          </p:cNvSpPr>
          <p:nvPr/>
        </p:nvSpPr>
        <p:spPr bwMode="auto">
          <a:xfrm>
            <a:off x="190500" y="1219200"/>
            <a:ext cx="8877300" cy="609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lang="zh-CN" altLang="en-US" sz="4000" dirty="0" smtClean="0">
                <a:solidFill>
                  <a:srgbClr val="03080D"/>
                </a:solidFill>
                <a:ea typeface="宋体" pitchFamily="2" charset="-122"/>
              </a:rPr>
              <a:t>全面预算管理：工具和方法</a:t>
            </a:r>
            <a:r>
              <a:rPr lang="zh-CN" altLang="en-US" sz="4000" dirty="0" smtClean="0">
                <a:solidFill>
                  <a:srgbClr val="03080D"/>
                </a:solidFill>
                <a:ea typeface="宋体" pitchFamily="2" charset="-122"/>
              </a:rPr>
              <a:t>（上）</a:t>
            </a:r>
            <a:endParaRPr lang="zh-CN" altLang="en-GB" sz="4000" dirty="0">
              <a:solidFill>
                <a:srgbClr val="03080D"/>
              </a:solidFill>
              <a:ea typeface="宋体" pitchFamily="2" charset="-122"/>
            </a:endParaRPr>
          </a:p>
        </p:txBody>
      </p:sp>
    </p:spTree>
  </p:cSld>
  <p:clrMapOvr>
    <a:masterClrMapping/>
  </p:clrMapOvr>
  <p:transition advTm="735"/>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D:\Users\QQ\Desktop\图形备用\中国mean\mean_ro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0100" y="1193800"/>
            <a:ext cx="4500563" cy="396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descr="D:\Users\QQ\Desktop\图形备用\中国mean\mean_lev.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96975"/>
            <a:ext cx="4625975"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490646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eaLnBrk="1" fontAlgn="auto" hangingPunct="1">
              <a:spcAft>
                <a:spcPts val="0"/>
              </a:spcAft>
              <a:defRPr/>
            </a:pPr>
            <a:r>
              <a:rPr lang="zh-CN" altLang="en-US" dirty="0" smtClean="0"/>
              <a:t>二、配比分析</a:t>
            </a:r>
            <a:endParaRPr lang="zh-CN" altLang="en-US" dirty="0"/>
          </a:p>
        </p:txBody>
      </p:sp>
      <p:sp>
        <p:nvSpPr>
          <p:cNvPr id="36867" name="内容占位符 2"/>
          <p:cNvSpPr>
            <a:spLocks noGrp="1"/>
          </p:cNvSpPr>
          <p:nvPr>
            <p:ph idx="1"/>
          </p:nvPr>
        </p:nvSpPr>
        <p:spPr/>
        <p:txBody>
          <a:bodyPr/>
          <a:lstStyle/>
          <a:p>
            <a:pPr eaLnBrk="1" hangingPunct="1"/>
            <a:r>
              <a:rPr lang="zh-CN" altLang="en-US" smtClean="0"/>
              <a:t>（一）、主营业务收入变动率与主营业务利润变动率配比分析</a:t>
            </a:r>
            <a:endParaRPr lang="en-US" altLang="zh-CN" smtClean="0"/>
          </a:p>
          <a:p>
            <a:pPr eaLnBrk="1" hangingPunct="1"/>
            <a:r>
              <a:rPr lang="zh-CN" altLang="en-US" smtClean="0"/>
              <a:t>正常情况下，主营业务收入变动率与主营业务利润变动应该是同步增长。</a:t>
            </a:r>
            <a:endParaRPr lang="en-US" altLang="zh-CN" smtClean="0"/>
          </a:p>
          <a:p>
            <a:pPr eaLnBrk="1" hangingPunct="1"/>
            <a:r>
              <a:rPr lang="zh-CN" altLang="en-US" smtClean="0"/>
              <a:t>当比值小于</a:t>
            </a:r>
            <a:r>
              <a:rPr lang="en-US" altLang="zh-CN" smtClean="0"/>
              <a:t>1</a:t>
            </a:r>
            <a:r>
              <a:rPr lang="zh-CN" altLang="en-US" smtClean="0"/>
              <a:t>且相差较大、两者都为负时，或比值大于</a:t>
            </a:r>
            <a:r>
              <a:rPr lang="en-US" altLang="zh-CN" smtClean="0"/>
              <a:t>1</a:t>
            </a:r>
            <a:r>
              <a:rPr lang="zh-CN" altLang="en-US" smtClean="0"/>
              <a:t>且相差较大、两者都为正时，或者比值为负数且前者为正、后者为负时，可能存在企业多列成本费用、扩大税前扣除范围等问题。</a:t>
            </a:r>
            <a:endParaRPr lang="en-US" altLang="zh-CN" smtClean="0"/>
          </a:p>
          <a:p>
            <a:pPr eaLnBrk="1" hangingPunct="1"/>
            <a:endParaRPr lang="zh-CN" altLang="en-US" smtClean="0"/>
          </a:p>
        </p:txBody>
      </p:sp>
      <p:sp>
        <p:nvSpPr>
          <p:cNvPr id="36868"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9885BA08-3218-4B31-8C29-585C621F8C03}"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36869" name="灯片编号占位符 4"/>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7EEFD596-A566-4C0B-9741-CC7D7B160E57}" type="slidenum">
              <a:rPr lang="zh-CN" altLang="en-US" smtClean="0">
                <a:solidFill>
                  <a:srgbClr val="B13F9A"/>
                </a:solidFill>
                <a:ea typeface="华文新魏" pitchFamily="2" charset="-122"/>
              </a:rPr>
              <a:pPr eaLnBrk="1" fontAlgn="base" hangingPunct="1">
                <a:spcBef>
                  <a:spcPct val="0"/>
                </a:spcBef>
                <a:spcAft>
                  <a:spcPct val="0"/>
                </a:spcAft>
              </a:pPr>
              <a:t>100</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423872660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fontAlgn="auto" hangingPunct="1">
              <a:spcAft>
                <a:spcPts val="0"/>
              </a:spcAft>
              <a:defRPr/>
            </a:pPr>
            <a:endParaRPr lang="zh-CN" altLang="en-US"/>
          </a:p>
        </p:txBody>
      </p:sp>
      <p:sp>
        <p:nvSpPr>
          <p:cNvPr id="37891" name="内容占位符 2"/>
          <p:cNvSpPr>
            <a:spLocks noGrp="1"/>
          </p:cNvSpPr>
          <p:nvPr>
            <p:ph idx="1"/>
          </p:nvPr>
        </p:nvSpPr>
        <p:spPr/>
        <p:txBody>
          <a:bodyPr/>
          <a:lstStyle/>
          <a:p>
            <a:pPr eaLnBrk="1" hangingPunct="1"/>
            <a:r>
              <a:rPr lang="zh-CN" altLang="en-US" smtClean="0"/>
              <a:t>（二）、主营业务收入变动率与主营业务成本变动率的配比分析</a:t>
            </a:r>
            <a:endParaRPr lang="en-US" altLang="zh-CN" smtClean="0"/>
          </a:p>
          <a:p>
            <a:pPr eaLnBrk="1" hangingPunct="1"/>
            <a:r>
              <a:rPr lang="zh-CN" altLang="en-US" smtClean="0"/>
              <a:t>正常情况下、主营业务收入变动率与主营业务成本变动率应该同步增加，且比值接近</a:t>
            </a:r>
            <a:r>
              <a:rPr lang="en-US" altLang="zh-CN" smtClean="0"/>
              <a:t>1.</a:t>
            </a:r>
          </a:p>
          <a:p>
            <a:pPr eaLnBrk="1" hangingPunct="1"/>
            <a:r>
              <a:rPr lang="zh-CN" altLang="en-US" smtClean="0"/>
              <a:t>当比值小于</a:t>
            </a:r>
            <a:r>
              <a:rPr lang="en-US" altLang="zh-CN" smtClean="0"/>
              <a:t>1</a:t>
            </a:r>
            <a:r>
              <a:rPr lang="zh-CN" altLang="en-US" smtClean="0"/>
              <a:t>且相差较大、两者都为负时，或当比值大于</a:t>
            </a:r>
            <a:r>
              <a:rPr lang="en-US" altLang="zh-CN" smtClean="0"/>
              <a:t>1</a:t>
            </a:r>
            <a:r>
              <a:rPr lang="zh-CN" altLang="en-US" smtClean="0"/>
              <a:t>且相差较大、两者都为正时，或当比值为负数且前者为正、后者为负时、可能存在企业多列费用、扩大税前扣除范围等问题</a:t>
            </a:r>
          </a:p>
        </p:txBody>
      </p:sp>
      <p:sp>
        <p:nvSpPr>
          <p:cNvPr id="3789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559A1D54-14ED-4878-ADE0-C3062A76D2FD}"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37893" name="灯片编号占位符 4"/>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C29D3CEC-74AA-442A-A252-6517EE63AC02}" type="slidenum">
              <a:rPr lang="zh-CN" altLang="en-US" smtClean="0">
                <a:solidFill>
                  <a:srgbClr val="B13F9A"/>
                </a:solidFill>
                <a:ea typeface="华文新魏" pitchFamily="2" charset="-122"/>
              </a:rPr>
              <a:pPr eaLnBrk="1" fontAlgn="base" hangingPunct="1">
                <a:spcBef>
                  <a:spcPct val="0"/>
                </a:spcBef>
                <a:spcAft>
                  <a:spcPct val="0"/>
                </a:spcAft>
              </a:pPr>
              <a:t>101</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286248034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fontAlgn="auto" hangingPunct="1">
              <a:spcAft>
                <a:spcPts val="0"/>
              </a:spcAft>
              <a:defRPr/>
            </a:pPr>
            <a:endParaRPr lang="zh-CN" altLang="en-US"/>
          </a:p>
        </p:txBody>
      </p:sp>
      <p:sp>
        <p:nvSpPr>
          <p:cNvPr id="38915" name="内容占位符 2"/>
          <p:cNvSpPr>
            <a:spLocks noGrp="1"/>
          </p:cNvSpPr>
          <p:nvPr>
            <p:ph idx="1"/>
          </p:nvPr>
        </p:nvSpPr>
        <p:spPr/>
        <p:txBody>
          <a:bodyPr/>
          <a:lstStyle/>
          <a:p>
            <a:pPr eaLnBrk="1" hangingPunct="1"/>
            <a:r>
              <a:rPr lang="zh-CN" altLang="en-US" smtClean="0"/>
              <a:t>（三）、主营业务收入变动率与主营业务费用率配比分析</a:t>
            </a:r>
            <a:endParaRPr lang="en-US" altLang="zh-CN" smtClean="0"/>
          </a:p>
          <a:p>
            <a:pPr eaLnBrk="1" hangingPunct="1"/>
            <a:r>
              <a:rPr lang="zh-CN" altLang="en-US" smtClean="0"/>
              <a:t>正常情况下，主营业务收入变动率与主营业务费用率应同步增长。</a:t>
            </a:r>
            <a:endParaRPr lang="en-US" altLang="zh-CN" smtClean="0"/>
          </a:p>
          <a:p>
            <a:pPr eaLnBrk="1" hangingPunct="1"/>
            <a:r>
              <a:rPr lang="zh-CN" altLang="en-US" smtClean="0"/>
              <a:t>当比值小于</a:t>
            </a:r>
            <a:r>
              <a:rPr lang="en-US" altLang="zh-CN" smtClean="0"/>
              <a:t>1</a:t>
            </a:r>
            <a:r>
              <a:rPr lang="zh-CN" altLang="en-US" smtClean="0"/>
              <a:t>且相差较大、两者都为负时，或当比值小于</a:t>
            </a:r>
            <a:r>
              <a:rPr lang="en-US" altLang="zh-CN" smtClean="0"/>
              <a:t>1</a:t>
            </a:r>
            <a:r>
              <a:rPr lang="zh-CN" altLang="en-US" smtClean="0"/>
              <a:t>且相差较大、两者都为正时，或当比值为负数且前者为正、后者为负时，可能存在企业多列成本费用、扩大税前扣除范围等问题。</a:t>
            </a:r>
          </a:p>
        </p:txBody>
      </p:sp>
      <p:sp>
        <p:nvSpPr>
          <p:cNvPr id="38916"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FEAB45C8-BC84-4D60-8FEB-E771FA38C66F}"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38917" name="灯片编号占位符 4"/>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1EF98865-743C-4E05-837C-8BB7C8314F23}" type="slidenum">
              <a:rPr lang="zh-CN" altLang="en-US" smtClean="0">
                <a:solidFill>
                  <a:srgbClr val="B13F9A"/>
                </a:solidFill>
                <a:ea typeface="华文新魏" pitchFamily="2" charset="-122"/>
              </a:rPr>
              <a:pPr eaLnBrk="1" fontAlgn="base" hangingPunct="1">
                <a:spcBef>
                  <a:spcPct val="0"/>
                </a:spcBef>
                <a:spcAft>
                  <a:spcPct val="0"/>
                </a:spcAft>
              </a:pPr>
              <a:t>102</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13838072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fontAlgn="auto" hangingPunct="1">
              <a:spcAft>
                <a:spcPts val="0"/>
              </a:spcAft>
              <a:defRPr/>
            </a:pPr>
            <a:endParaRPr lang="zh-CN" altLang="en-US"/>
          </a:p>
        </p:txBody>
      </p:sp>
      <p:sp>
        <p:nvSpPr>
          <p:cNvPr id="39939" name="内容占位符 2"/>
          <p:cNvSpPr>
            <a:spLocks noGrp="1"/>
          </p:cNvSpPr>
          <p:nvPr>
            <p:ph idx="1"/>
          </p:nvPr>
        </p:nvSpPr>
        <p:spPr/>
        <p:txBody>
          <a:bodyPr/>
          <a:lstStyle/>
          <a:p>
            <a:pPr eaLnBrk="1" hangingPunct="1"/>
            <a:r>
              <a:rPr lang="zh-CN" altLang="en-US" smtClean="0"/>
              <a:t>（四）主营业务成本变动率与主营业务利润变动率配比分析</a:t>
            </a:r>
            <a:endParaRPr lang="en-US" altLang="zh-CN" smtClean="0"/>
          </a:p>
          <a:p>
            <a:pPr eaLnBrk="1" hangingPunct="1"/>
            <a:r>
              <a:rPr lang="zh-CN" altLang="en-US" smtClean="0"/>
              <a:t>当两者比值大于</a:t>
            </a:r>
            <a:r>
              <a:rPr lang="en-US" altLang="zh-CN" smtClean="0"/>
              <a:t>1</a:t>
            </a:r>
            <a:r>
              <a:rPr lang="zh-CN" altLang="en-US" smtClean="0"/>
              <a:t>且都为正数时，可能存在多列成本的问题；当前者为正、后者为负时，视为异常，可能存在多列成本、扩大税前扣除范围等问题。</a:t>
            </a:r>
          </a:p>
        </p:txBody>
      </p:sp>
      <p:sp>
        <p:nvSpPr>
          <p:cNvPr id="39940"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DF586DE8-389C-42CB-88D0-7937127D10F0}"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39941" name="灯片编号占位符 4"/>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D88586D5-7AD7-42D0-B5B5-AE527E200EBE}" type="slidenum">
              <a:rPr lang="zh-CN" altLang="en-US" smtClean="0">
                <a:solidFill>
                  <a:srgbClr val="B13F9A"/>
                </a:solidFill>
                <a:ea typeface="华文新魏" pitchFamily="2" charset="-122"/>
              </a:rPr>
              <a:pPr eaLnBrk="1" fontAlgn="base" hangingPunct="1">
                <a:spcBef>
                  <a:spcPct val="0"/>
                </a:spcBef>
                <a:spcAft>
                  <a:spcPct val="0"/>
                </a:spcAft>
              </a:pPr>
              <a:t>103</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74520239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3"/>
          <p:cNvSpPr>
            <a:spLocks noGrp="1" noChangeArrowheads="1"/>
          </p:cNvSpPr>
          <p:nvPr>
            <p:ph idx="1"/>
          </p:nvPr>
        </p:nvSpPr>
        <p:spPr>
          <a:xfrm>
            <a:off x="468313" y="981075"/>
            <a:ext cx="7227887" cy="5475288"/>
          </a:xfrm>
        </p:spPr>
        <p:txBody>
          <a:bodyPr/>
          <a:lstStyle/>
          <a:p>
            <a:pPr lvl="1" eaLnBrk="1" hangingPunct="1"/>
            <a:r>
              <a:rPr lang="en-US" altLang="zh-CN" sz="2800" smtClean="0">
                <a:solidFill>
                  <a:srgbClr val="000000"/>
                </a:solidFill>
                <a:latin typeface="宋体" pitchFamily="2" charset="-122"/>
              </a:rPr>
              <a:t>①</a:t>
            </a:r>
            <a:r>
              <a:rPr lang="zh-CN" altLang="en-US" sz="2800" smtClean="0">
                <a:solidFill>
                  <a:srgbClr val="000000"/>
                </a:solidFill>
                <a:latin typeface="宋体" pitchFamily="2" charset="-122"/>
              </a:rPr>
              <a:t>净资产收益率</a:t>
            </a:r>
            <a:r>
              <a:rPr lang="zh-CN" altLang="en-US" sz="2800" smtClean="0">
                <a:solidFill>
                  <a:srgbClr val="000000"/>
                </a:solidFill>
              </a:rPr>
              <a:t>=</a:t>
            </a:r>
            <a:r>
              <a:rPr lang="zh-CN" altLang="en-US" sz="2800" smtClean="0">
                <a:solidFill>
                  <a:srgbClr val="000000"/>
                </a:solidFill>
                <a:latin typeface="宋体" pitchFamily="2" charset="-122"/>
              </a:rPr>
              <a:t>净利润÷平均净资产×</a:t>
            </a:r>
            <a:r>
              <a:rPr lang="zh-CN" altLang="en-US" sz="2800" smtClean="0">
                <a:solidFill>
                  <a:srgbClr val="000000"/>
                </a:solidFill>
              </a:rPr>
              <a:t>100%</a:t>
            </a:r>
            <a:endParaRPr lang="zh-CN" altLang="en-US" sz="2800" smtClean="0">
              <a:solidFill>
                <a:srgbClr val="000000"/>
              </a:solidFill>
              <a:latin typeface="宋体" pitchFamily="2" charset="-122"/>
            </a:endParaRPr>
          </a:p>
          <a:p>
            <a:pPr lvl="2" eaLnBrk="1" hangingPunct="1"/>
            <a:r>
              <a:rPr lang="zh-CN" altLang="en-US" sz="2400" smtClean="0">
                <a:solidFill>
                  <a:srgbClr val="000000"/>
                </a:solidFill>
                <a:latin typeface="宋体" pitchFamily="2" charset="-122"/>
              </a:rPr>
              <a:t>指标越高，说明企业利用全部资产的获利能力越强。</a:t>
            </a:r>
            <a:endParaRPr lang="zh-CN" altLang="en-US" sz="3600" smtClean="0">
              <a:solidFill>
                <a:srgbClr val="000000"/>
              </a:solidFill>
              <a:latin typeface="华文行楷" pitchFamily="2" charset="-122"/>
              <a:ea typeface="华文行楷" pitchFamily="2" charset="-122"/>
            </a:endParaRPr>
          </a:p>
        </p:txBody>
      </p:sp>
      <p:sp>
        <p:nvSpPr>
          <p:cNvPr id="58372" name="Oval 4"/>
          <p:cNvSpPr>
            <a:spLocks noChangeArrowheads="1"/>
          </p:cNvSpPr>
          <p:nvPr/>
        </p:nvSpPr>
        <p:spPr bwMode="auto">
          <a:xfrm>
            <a:off x="2646363" y="3197225"/>
            <a:ext cx="3048000" cy="1168400"/>
          </a:xfrm>
          <a:prstGeom prst="ellipse">
            <a:avLst/>
          </a:prstGeom>
          <a:solidFill>
            <a:schemeClr val="accent1"/>
          </a:solidFill>
          <a:ln w="9525">
            <a:solidFill>
              <a:schemeClr val="accent1"/>
            </a:solidFill>
            <a:round/>
            <a:headEnd/>
            <a:tailEnd/>
          </a:ln>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a:solidFill>
                  <a:srgbClr val="000000"/>
                </a:solidFill>
                <a:ea typeface="华文新魏" pitchFamily="2" charset="-122"/>
              </a:rPr>
              <a:t>净资产收益率</a:t>
            </a:r>
          </a:p>
        </p:txBody>
      </p:sp>
      <p:sp>
        <p:nvSpPr>
          <p:cNvPr id="58373" name="AutoShape 5"/>
          <p:cNvSpPr>
            <a:spLocks noChangeArrowheads="1"/>
          </p:cNvSpPr>
          <p:nvPr/>
        </p:nvSpPr>
        <p:spPr bwMode="auto">
          <a:xfrm>
            <a:off x="1476375" y="4581525"/>
            <a:ext cx="1676400" cy="838200"/>
          </a:xfrm>
          <a:prstGeom prst="diamond">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a:solidFill>
                  <a:srgbClr val="000000"/>
                </a:solidFill>
                <a:ea typeface="华文新魏" pitchFamily="2" charset="-122"/>
              </a:rPr>
              <a:t>过高</a:t>
            </a:r>
          </a:p>
        </p:txBody>
      </p:sp>
      <p:sp>
        <p:nvSpPr>
          <p:cNvPr id="58375" name="AutoShape 7"/>
          <p:cNvSpPr>
            <a:spLocks noChangeArrowheads="1"/>
          </p:cNvSpPr>
          <p:nvPr/>
        </p:nvSpPr>
        <p:spPr bwMode="auto">
          <a:xfrm>
            <a:off x="5651500" y="4724400"/>
            <a:ext cx="1600200" cy="838200"/>
          </a:xfrm>
          <a:prstGeom prst="diamond">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a:solidFill>
                  <a:srgbClr val="000000"/>
                </a:solidFill>
                <a:ea typeface="华文新魏" pitchFamily="2" charset="-122"/>
              </a:rPr>
              <a:t>过低</a:t>
            </a:r>
          </a:p>
        </p:txBody>
      </p:sp>
      <p:sp>
        <p:nvSpPr>
          <p:cNvPr id="58376" name="Oval 8"/>
          <p:cNvSpPr>
            <a:spLocks noChangeArrowheads="1"/>
          </p:cNvSpPr>
          <p:nvPr/>
        </p:nvSpPr>
        <p:spPr bwMode="auto">
          <a:xfrm>
            <a:off x="827088" y="5876925"/>
            <a:ext cx="2895600" cy="6858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a:solidFill>
                  <a:srgbClr val="000000"/>
                </a:solidFill>
                <a:ea typeface="华文新魏" pitchFamily="2" charset="-122"/>
              </a:rPr>
              <a:t>多提折旧</a:t>
            </a:r>
          </a:p>
        </p:txBody>
      </p:sp>
      <p:sp>
        <p:nvSpPr>
          <p:cNvPr id="58377" name="Oval 9"/>
          <p:cNvSpPr>
            <a:spLocks noChangeArrowheads="1"/>
          </p:cNvSpPr>
          <p:nvPr/>
        </p:nvSpPr>
        <p:spPr bwMode="auto">
          <a:xfrm>
            <a:off x="4716463" y="6021388"/>
            <a:ext cx="3505200" cy="6096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a:solidFill>
                  <a:srgbClr val="000000"/>
                </a:solidFill>
                <a:ea typeface="华文新魏" pitchFamily="2" charset="-122"/>
              </a:rPr>
              <a:t>隐匿收入</a:t>
            </a:r>
          </a:p>
        </p:txBody>
      </p:sp>
      <p:sp>
        <p:nvSpPr>
          <p:cNvPr id="40968" name="Line 10"/>
          <p:cNvSpPr>
            <a:spLocks noChangeShapeType="1"/>
          </p:cNvSpPr>
          <p:nvPr/>
        </p:nvSpPr>
        <p:spPr bwMode="auto">
          <a:xfrm flipH="1">
            <a:off x="2590800" y="4267200"/>
            <a:ext cx="2438400" cy="3810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med" len="med"/>
              </a14:hiddenLine>
            </a:ext>
          </a:extLst>
        </p:spPr>
        <p:txBody>
          <a:bodyPr/>
          <a:lstStyle/>
          <a:p>
            <a:endParaRPr lang="zh-CN" altLang="en-US"/>
          </a:p>
        </p:txBody>
      </p:sp>
      <p:sp>
        <p:nvSpPr>
          <p:cNvPr id="58379" name="Line 11"/>
          <p:cNvSpPr>
            <a:spLocks noChangeShapeType="1"/>
          </p:cNvSpPr>
          <p:nvPr/>
        </p:nvSpPr>
        <p:spPr bwMode="auto">
          <a:xfrm flipH="1">
            <a:off x="2195513" y="4379913"/>
            <a:ext cx="1800225" cy="1651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8380" name="Line 12"/>
          <p:cNvSpPr>
            <a:spLocks noChangeShapeType="1"/>
          </p:cNvSpPr>
          <p:nvPr/>
        </p:nvSpPr>
        <p:spPr bwMode="auto">
          <a:xfrm>
            <a:off x="5148263" y="4365625"/>
            <a:ext cx="1439862" cy="3587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8381" name="Line 13"/>
          <p:cNvSpPr>
            <a:spLocks noChangeShapeType="1"/>
          </p:cNvSpPr>
          <p:nvPr/>
        </p:nvSpPr>
        <p:spPr bwMode="auto">
          <a:xfrm>
            <a:off x="2268538" y="5373688"/>
            <a:ext cx="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8382" name="Line 14"/>
          <p:cNvSpPr>
            <a:spLocks noChangeShapeType="1"/>
          </p:cNvSpPr>
          <p:nvPr/>
        </p:nvSpPr>
        <p:spPr bwMode="auto">
          <a:xfrm>
            <a:off x="6443663" y="5229225"/>
            <a:ext cx="0"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标题 1"/>
          <p:cNvSpPr>
            <a:spLocks noGrp="1"/>
          </p:cNvSpPr>
          <p:nvPr>
            <p:ph type="title"/>
          </p:nvPr>
        </p:nvSpPr>
        <p:spPr>
          <a:xfrm>
            <a:off x="376436" y="0"/>
            <a:ext cx="7239000" cy="980728"/>
          </a:xfrm>
        </p:spPr>
        <p:txBody>
          <a:bodyPr/>
          <a:lstStyle/>
          <a:p>
            <a:pPr eaLnBrk="1" fontAlgn="auto" hangingPunct="1">
              <a:spcAft>
                <a:spcPts val="0"/>
              </a:spcAft>
              <a:defRPr/>
            </a:pPr>
            <a:r>
              <a:rPr lang="zh-CN" altLang="en-US" dirty="0" smtClean="0"/>
              <a:t>二、运营状况</a:t>
            </a:r>
            <a:endParaRPr lang="zh-CN" altLang="en-US" dirty="0"/>
          </a:p>
        </p:txBody>
      </p:sp>
      <p:sp>
        <p:nvSpPr>
          <p:cNvPr id="4097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7790F455-477D-4E26-A1A1-E57D99BE6D7B}"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40975"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78963D13-C0BF-469B-BBEC-CBF406EE17DE}" type="slidenum">
              <a:rPr lang="zh-CN" altLang="en-US" smtClean="0">
                <a:solidFill>
                  <a:srgbClr val="B13F9A"/>
                </a:solidFill>
                <a:ea typeface="华文新魏" pitchFamily="2" charset="-122"/>
              </a:rPr>
              <a:pPr eaLnBrk="1" fontAlgn="base" hangingPunct="1">
                <a:spcBef>
                  <a:spcPct val="0"/>
                </a:spcBef>
                <a:spcAft>
                  <a:spcPct val="0"/>
                </a:spcAft>
              </a:pPr>
              <a:t>104</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41599682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additive="base">
                                        <p:cTn id="7" dur="500" fill="hold"/>
                                        <p:tgtEl>
                                          <p:spTgt spid="58372"/>
                                        </p:tgtEl>
                                        <p:attrNameLst>
                                          <p:attrName>ppt_x</p:attrName>
                                        </p:attrNameLst>
                                      </p:cBhvr>
                                      <p:tavLst>
                                        <p:tav tm="0">
                                          <p:val>
                                            <p:strVal val="0-#ppt_w/2"/>
                                          </p:val>
                                        </p:tav>
                                        <p:tav tm="100000">
                                          <p:val>
                                            <p:strVal val="#ppt_x"/>
                                          </p:val>
                                        </p:tav>
                                      </p:tavLst>
                                    </p:anim>
                                    <p:anim calcmode="lin" valueType="num">
                                      <p:cBhvr additive="base">
                                        <p:cTn id="8" dur="500" fill="hold"/>
                                        <p:tgtEl>
                                          <p:spTgt spid="5837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379"/>
                                        </p:tgtEl>
                                        <p:attrNameLst>
                                          <p:attrName>style.visibility</p:attrName>
                                        </p:attrNameLst>
                                      </p:cBhvr>
                                      <p:to>
                                        <p:strVal val="visible"/>
                                      </p:to>
                                    </p:set>
                                    <p:anim calcmode="lin" valueType="num">
                                      <p:cBhvr additive="base">
                                        <p:cTn id="13" dur="500" fill="hold"/>
                                        <p:tgtEl>
                                          <p:spTgt spid="58379"/>
                                        </p:tgtEl>
                                        <p:attrNameLst>
                                          <p:attrName>ppt_x</p:attrName>
                                        </p:attrNameLst>
                                      </p:cBhvr>
                                      <p:tavLst>
                                        <p:tav tm="0">
                                          <p:val>
                                            <p:strVal val="0-#ppt_w/2"/>
                                          </p:val>
                                        </p:tav>
                                        <p:tav tm="100000">
                                          <p:val>
                                            <p:strVal val="#ppt_x"/>
                                          </p:val>
                                        </p:tav>
                                      </p:tavLst>
                                    </p:anim>
                                    <p:anim calcmode="lin" valueType="num">
                                      <p:cBhvr additive="base">
                                        <p:cTn id="14" dur="500" fill="hold"/>
                                        <p:tgtEl>
                                          <p:spTgt spid="5837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8373"/>
                                        </p:tgtEl>
                                        <p:attrNameLst>
                                          <p:attrName>style.visibility</p:attrName>
                                        </p:attrNameLst>
                                      </p:cBhvr>
                                      <p:to>
                                        <p:strVal val="visible"/>
                                      </p:to>
                                    </p:set>
                                    <p:anim calcmode="lin" valueType="num">
                                      <p:cBhvr additive="base">
                                        <p:cTn id="19" dur="500" fill="hold"/>
                                        <p:tgtEl>
                                          <p:spTgt spid="58373"/>
                                        </p:tgtEl>
                                        <p:attrNameLst>
                                          <p:attrName>ppt_x</p:attrName>
                                        </p:attrNameLst>
                                      </p:cBhvr>
                                      <p:tavLst>
                                        <p:tav tm="0">
                                          <p:val>
                                            <p:strVal val="0-#ppt_w/2"/>
                                          </p:val>
                                        </p:tav>
                                        <p:tav tm="100000">
                                          <p:val>
                                            <p:strVal val="#ppt_x"/>
                                          </p:val>
                                        </p:tav>
                                      </p:tavLst>
                                    </p:anim>
                                    <p:anim calcmode="lin" valueType="num">
                                      <p:cBhvr additive="base">
                                        <p:cTn id="20" dur="500" fill="hold"/>
                                        <p:tgtEl>
                                          <p:spTgt spid="5837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8381"/>
                                        </p:tgtEl>
                                        <p:attrNameLst>
                                          <p:attrName>style.visibility</p:attrName>
                                        </p:attrNameLst>
                                      </p:cBhvr>
                                      <p:to>
                                        <p:strVal val="visible"/>
                                      </p:to>
                                    </p:set>
                                    <p:anim calcmode="lin" valueType="num">
                                      <p:cBhvr additive="base">
                                        <p:cTn id="25" dur="500" fill="hold"/>
                                        <p:tgtEl>
                                          <p:spTgt spid="58381"/>
                                        </p:tgtEl>
                                        <p:attrNameLst>
                                          <p:attrName>ppt_x</p:attrName>
                                        </p:attrNameLst>
                                      </p:cBhvr>
                                      <p:tavLst>
                                        <p:tav tm="0">
                                          <p:val>
                                            <p:strVal val="0-#ppt_w/2"/>
                                          </p:val>
                                        </p:tav>
                                        <p:tav tm="100000">
                                          <p:val>
                                            <p:strVal val="#ppt_x"/>
                                          </p:val>
                                        </p:tav>
                                      </p:tavLst>
                                    </p:anim>
                                    <p:anim calcmode="lin" valueType="num">
                                      <p:cBhvr additive="base">
                                        <p:cTn id="26" dur="500" fill="hold"/>
                                        <p:tgtEl>
                                          <p:spTgt spid="5838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8376"/>
                                        </p:tgtEl>
                                        <p:attrNameLst>
                                          <p:attrName>style.visibility</p:attrName>
                                        </p:attrNameLst>
                                      </p:cBhvr>
                                      <p:to>
                                        <p:strVal val="visible"/>
                                      </p:to>
                                    </p:set>
                                    <p:anim calcmode="lin" valueType="num">
                                      <p:cBhvr additive="base">
                                        <p:cTn id="31" dur="500" fill="hold"/>
                                        <p:tgtEl>
                                          <p:spTgt spid="58376"/>
                                        </p:tgtEl>
                                        <p:attrNameLst>
                                          <p:attrName>ppt_x</p:attrName>
                                        </p:attrNameLst>
                                      </p:cBhvr>
                                      <p:tavLst>
                                        <p:tav tm="0">
                                          <p:val>
                                            <p:strVal val="0-#ppt_w/2"/>
                                          </p:val>
                                        </p:tav>
                                        <p:tav tm="100000">
                                          <p:val>
                                            <p:strVal val="#ppt_x"/>
                                          </p:val>
                                        </p:tav>
                                      </p:tavLst>
                                    </p:anim>
                                    <p:anim calcmode="lin" valueType="num">
                                      <p:cBhvr additive="base">
                                        <p:cTn id="32" dur="500" fill="hold"/>
                                        <p:tgtEl>
                                          <p:spTgt spid="5837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8380"/>
                                        </p:tgtEl>
                                        <p:attrNameLst>
                                          <p:attrName>style.visibility</p:attrName>
                                        </p:attrNameLst>
                                      </p:cBhvr>
                                      <p:to>
                                        <p:strVal val="visible"/>
                                      </p:to>
                                    </p:set>
                                    <p:anim calcmode="lin" valueType="num">
                                      <p:cBhvr additive="base">
                                        <p:cTn id="37" dur="500" fill="hold"/>
                                        <p:tgtEl>
                                          <p:spTgt spid="58380"/>
                                        </p:tgtEl>
                                        <p:attrNameLst>
                                          <p:attrName>ppt_x</p:attrName>
                                        </p:attrNameLst>
                                      </p:cBhvr>
                                      <p:tavLst>
                                        <p:tav tm="0">
                                          <p:val>
                                            <p:strVal val="0-#ppt_w/2"/>
                                          </p:val>
                                        </p:tav>
                                        <p:tav tm="100000">
                                          <p:val>
                                            <p:strVal val="#ppt_x"/>
                                          </p:val>
                                        </p:tav>
                                      </p:tavLst>
                                    </p:anim>
                                    <p:anim calcmode="lin" valueType="num">
                                      <p:cBhvr additive="base">
                                        <p:cTn id="38" dur="500" fill="hold"/>
                                        <p:tgtEl>
                                          <p:spTgt spid="58380"/>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8375"/>
                                        </p:tgtEl>
                                        <p:attrNameLst>
                                          <p:attrName>style.visibility</p:attrName>
                                        </p:attrNameLst>
                                      </p:cBhvr>
                                      <p:to>
                                        <p:strVal val="visible"/>
                                      </p:to>
                                    </p:set>
                                    <p:anim calcmode="lin" valueType="num">
                                      <p:cBhvr additive="base">
                                        <p:cTn id="43" dur="500" fill="hold"/>
                                        <p:tgtEl>
                                          <p:spTgt spid="58375"/>
                                        </p:tgtEl>
                                        <p:attrNameLst>
                                          <p:attrName>ppt_x</p:attrName>
                                        </p:attrNameLst>
                                      </p:cBhvr>
                                      <p:tavLst>
                                        <p:tav tm="0">
                                          <p:val>
                                            <p:strVal val="0-#ppt_w/2"/>
                                          </p:val>
                                        </p:tav>
                                        <p:tav tm="100000">
                                          <p:val>
                                            <p:strVal val="#ppt_x"/>
                                          </p:val>
                                        </p:tav>
                                      </p:tavLst>
                                    </p:anim>
                                    <p:anim calcmode="lin" valueType="num">
                                      <p:cBhvr additive="base">
                                        <p:cTn id="44" dur="500" fill="hold"/>
                                        <p:tgtEl>
                                          <p:spTgt spid="58375"/>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8382"/>
                                        </p:tgtEl>
                                        <p:attrNameLst>
                                          <p:attrName>style.visibility</p:attrName>
                                        </p:attrNameLst>
                                      </p:cBhvr>
                                      <p:to>
                                        <p:strVal val="visible"/>
                                      </p:to>
                                    </p:set>
                                    <p:anim calcmode="lin" valueType="num">
                                      <p:cBhvr additive="base">
                                        <p:cTn id="49" dur="500" fill="hold"/>
                                        <p:tgtEl>
                                          <p:spTgt spid="58382"/>
                                        </p:tgtEl>
                                        <p:attrNameLst>
                                          <p:attrName>ppt_x</p:attrName>
                                        </p:attrNameLst>
                                      </p:cBhvr>
                                      <p:tavLst>
                                        <p:tav tm="0">
                                          <p:val>
                                            <p:strVal val="0-#ppt_w/2"/>
                                          </p:val>
                                        </p:tav>
                                        <p:tav tm="100000">
                                          <p:val>
                                            <p:strVal val="#ppt_x"/>
                                          </p:val>
                                        </p:tav>
                                      </p:tavLst>
                                    </p:anim>
                                    <p:anim calcmode="lin" valueType="num">
                                      <p:cBhvr additive="base">
                                        <p:cTn id="50" dur="500" fill="hold"/>
                                        <p:tgtEl>
                                          <p:spTgt spid="58382"/>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8377"/>
                                        </p:tgtEl>
                                        <p:attrNameLst>
                                          <p:attrName>style.visibility</p:attrName>
                                        </p:attrNameLst>
                                      </p:cBhvr>
                                      <p:to>
                                        <p:strVal val="visible"/>
                                      </p:to>
                                    </p:set>
                                    <p:anim calcmode="lin" valueType="num">
                                      <p:cBhvr additive="base">
                                        <p:cTn id="55" dur="500" fill="hold"/>
                                        <p:tgtEl>
                                          <p:spTgt spid="58377"/>
                                        </p:tgtEl>
                                        <p:attrNameLst>
                                          <p:attrName>ppt_x</p:attrName>
                                        </p:attrNameLst>
                                      </p:cBhvr>
                                      <p:tavLst>
                                        <p:tav tm="0">
                                          <p:val>
                                            <p:strVal val="0-#ppt_w/2"/>
                                          </p:val>
                                        </p:tav>
                                        <p:tav tm="100000">
                                          <p:val>
                                            <p:strVal val="#ppt_x"/>
                                          </p:val>
                                        </p:tav>
                                      </p:tavLst>
                                    </p:anim>
                                    <p:anim calcmode="lin" valueType="num">
                                      <p:cBhvr additive="base">
                                        <p:cTn id="56" dur="500" fill="hold"/>
                                        <p:tgtEl>
                                          <p:spTgt spid="583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autoUpdateAnimBg="0"/>
      <p:bldP spid="58373" grpId="0" animBg="1" autoUpdateAnimBg="0"/>
      <p:bldP spid="58375" grpId="0" animBg="1" autoUpdateAnimBg="0"/>
      <p:bldP spid="58376" grpId="0" animBg="1" autoUpdateAnimBg="0"/>
      <p:bldP spid="58377" grpId="0" animBg="1" autoUpdateAnimBg="0"/>
      <p:bldP spid="58379" grpId="0" animBg="1"/>
      <p:bldP spid="58380" grpId="0" animBg="1"/>
      <p:bldP spid="58381" grpId="0" animBg="1"/>
      <p:bldP spid="58382"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idx="1"/>
          </p:nvPr>
        </p:nvSpPr>
        <p:spPr>
          <a:xfrm>
            <a:off x="457200" y="1341438"/>
            <a:ext cx="7239000" cy="5114925"/>
          </a:xfrm>
        </p:spPr>
        <p:txBody>
          <a:bodyPr/>
          <a:lstStyle/>
          <a:p>
            <a:pPr lvl="1" eaLnBrk="1" hangingPunct="1"/>
            <a:r>
              <a:rPr lang="en-US" altLang="zh-CN" sz="2800" smtClean="0">
                <a:solidFill>
                  <a:srgbClr val="000000"/>
                </a:solidFill>
                <a:latin typeface="Times New Roman" pitchFamily="18" charset="0"/>
              </a:rPr>
              <a:t>②</a:t>
            </a:r>
            <a:r>
              <a:rPr lang="zh-CN" altLang="en-US" sz="2800" smtClean="0">
                <a:solidFill>
                  <a:srgbClr val="000000"/>
                </a:solidFill>
                <a:latin typeface="宋体" pitchFamily="2" charset="-122"/>
              </a:rPr>
              <a:t>总资产周转率</a:t>
            </a:r>
            <a:r>
              <a:rPr lang="zh-CN" altLang="en-US" sz="2800" smtClean="0">
                <a:solidFill>
                  <a:srgbClr val="000000"/>
                </a:solidFill>
              </a:rPr>
              <a:t>=</a:t>
            </a:r>
            <a:r>
              <a:rPr lang="zh-CN" altLang="en-US" sz="2800" smtClean="0">
                <a:solidFill>
                  <a:srgbClr val="000000"/>
                </a:solidFill>
                <a:latin typeface="宋体" pitchFamily="2" charset="-122"/>
              </a:rPr>
              <a:t>（利润总额</a:t>
            </a:r>
            <a:r>
              <a:rPr lang="zh-CN" altLang="en-US" sz="2800" smtClean="0">
                <a:solidFill>
                  <a:srgbClr val="000000"/>
                </a:solidFill>
              </a:rPr>
              <a:t>+</a:t>
            </a:r>
            <a:r>
              <a:rPr lang="zh-CN" altLang="en-US" sz="2800" smtClean="0">
                <a:solidFill>
                  <a:srgbClr val="000000"/>
                </a:solidFill>
                <a:latin typeface="宋体" pitchFamily="2" charset="-122"/>
              </a:rPr>
              <a:t>利息支出）÷平均总资产×</a:t>
            </a:r>
            <a:r>
              <a:rPr lang="zh-CN" altLang="en-US" sz="2800" smtClean="0">
                <a:solidFill>
                  <a:srgbClr val="000000"/>
                </a:solidFill>
              </a:rPr>
              <a:t>100%</a:t>
            </a:r>
            <a:endParaRPr lang="zh-CN" altLang="en-US" sz="2800" smtClean="0">
              <a:solidFill>
                <a:srgbClr val="000000"/>
              </a:solidFill>
              <a:latin typeface="宋体" pitchFamily="2" charset="-122"/>
            </a:endParaRPr>
          </a:p>
          <a:p>
            <a:pPr lvl="1" eaLnBrk="1" hangingPunct="1"/>
            <a:r>
              <a:rPr lang="zh-CN" altLang="en-US" sz="2800" smtClean="0">
                <a:solidFill>
                  <a:srgbClr val="000000"/>
                </a:solidFill>
                <a:latin typeface="Times New Roman" pitchFamily="18" charset="0"/>
              </a:rPr>
              <a:t> </a:t>
            </a:r>
            <a:r>
              <a:rPr lang="en-US" altLang="zh-CN" sz="2800" smtClean="0">
                <a:solidFill>
                  <a:srgbClr val="000000"/>
                </a:solidFill>
                <a:latin typeface="Times New Roman" pitchFamily="18" charset="0"/>
              </a:rPr>
              <a:t>③</a:t>
            </a:r>
            <a:r>
              <a:rPr lang="zh-CN" altLang="en-US" sz="2800" smtClean="0">
                <a:solidFill>
                  <a:srgbClr val="000000"/>
                </a:solidFill>
                <a:latin typeface="宋体" pitchFamily="2" charset="-122"/>
              </a:rPr>
              <a:t>存货周转率</a:t>
            </a:r>
            <a:r>
              <a:rPr lang="zh-CN" altLang="en-US" sz="2800" smtClean="0">
                <a:solidFill>
                  <a:srgbClr val="000000"/>
                </a:solidFill>
              </a:rPr>
              <a:t>=</a:t>
            </a:r>
            <a:r>
              <a:rPr lang="zh-CN" altLang="en-US" sz="2800" smtClean="0">
                <a:solidFill>
                  <a:srgbClr val="000000"/>
                </a:solidFill>
                <a:latin typeface="宋体" pitchFamily="2" charset="-122"/>
              </a:rPr>
              <a:t>主营业务成本÷〔（期初存货成本</a:t>
            </a:r>
            <a:r>
              <a:rPr lang="zh-CN" altLang="en-US" sz="2800" smtClean="0">
                <a:solidFill>
                  <a:srgbClr val="000000"/>
                </a:solidFill>
              </a:rPr>
              <a:t>+</a:t>
            </a:r>
            <a:r>
              <a:rPr lang="zh-CN" altLang="en-US" sz="2800" smtClean="0">
                <a:solidFill>
                  <a:srgbClr val="000000"/>
                </a:solidFill>
                <a:latin typeface="宋体" pitchFamily="2" charset="-122"/>
              </a:rPr>
              <a:t>期末存货成本）÷</a:t>
            </a:r>
            <a:r>
              <a:rPr lang="zh-CN" altLang="en-US" sz="2800" smtClean="0">
                <a:solidFill>
                  <a:srgbClr val="000000"/>
                </a:solidFill>
              </a:rPr>
              <a:t>2</a:t>
            </a:r>
            <a:r>
              <a:rPr lang="zh-CN" altLang="en-US" sz="2800" smtClean="0">
                <a:solidFill>
                  <a:srgbClr val="000000"/>
                </a:solidFill>
                <a:latin typeface="宋体" pitchFamily="2" charset="-122"/>
              </a:rPr>
              <a:t>〕×</a:t>
            </a:r>
            <a:r>
              <a:rPr lang="zh-CN" altLang="en-US" sz="2800" smtClean="0">
                <a:solidFill>
                  <a:srgbClr val="000000"/>
                </a:solidFill>
              </a:rPr>
              <a:t>100%</a:t>
            </a:r>
          </a:p>
          <a:p>
            <a:pPr lvl="3" eaLnBrk="1" hangingPunct="1"/>
            <a:r>
              <a:rPr lang="zh-CN" altLang="en-US" sz="2800" smtClean="0">
                <a:solidFill>
                  <a:srgbClr val="000000"/>
                </a:solidFill>
                <a:latin typeface="宋体" pitchFamily="2" charset="-122"/>
              </a:rPr>
              <a:t></a:t>
            </a:r>
            <a:r>
              <a:rPr lang="zh-CN" altLang="en-US" sz="2800" smtClean="0">
                <a:solidFill>
                  <a:srgbClr val="000000"/>
                </a:solidFill>
                <a:latin typeface="Times New Roman" pitchFamily="18" charset="0"/>
              </a:rPr>
              <a:t> </a:t>
            </a:r>
            <a:r>
              <a:rPr lang="zh-CN" altLang="en-US" sz="2800" smtClean="0">
                <a:solidFill>
                  <a:srgbClr val="000000"/>
                </a:solidFill>
                <a:latin typeface="宋体" pitchFamily="2" charset="-122"/>
              </a:rPr>
              <a:t>分析总资产和存货周转情况，推测销售能力。如总资产周转率或存货周转率加快，而应纳税税额减少，可能存在隐瞒收入、虚增成本的问题。</a:t>
            </a:r>
          </a:p>
        </p:txBody>
      </p:sp>
      <p:sp>
        <p:nvSpPr>
          <p:cNvPr id="41987"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4D557F94-2F5A-4BB5-83EC-BF8DE0B237C3}"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41988"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4D2E6272-7720-4D57-B32B-F2BFE3F38CA0}" type="slidenum">
              <a:rPr lang="zh-CN" altLang="en-US" smtClean="0">
                <a:solidFill>
                  <a:srgbClr val="B13F9A"/>
                </a:solidFill>
                <a:ea typeface="华文新魏" pitchFamily="2" charset="-122"/>
              </a:rPr>
              <a:pPr eaLnBrk="1" fontAlgn="base" hangingPunct="1">
                <a:spcBef>
                  <a:spcPct val="0"/>
                </a:spcBef>
                <a:spcAft>
                  <a:spcPct val="0"/>
                </a:spcAft>
              </a:pPr>
              <a:t>105</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213635873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idx="1"/>
          </p:nvPr>
        </p:nvSpPr>
        <p:spPr>
          <a:xfrm>
            <a:off x="457200" y="981075"/>
            <a:ext cx="7239000" cy="5475288"/>
          </a:xfrm>
        </p:spPr>
        <p:txBody>
          <a:bodyPr/>
          <a:lstStyle/>
          <a:p>
            <a:pPr lvl="1" eaLnBrk="1" hangingPunct="1"/>
            <a:r>
              <a:rPr lang="zh-CN" altLang="en-US" sz="2800" smtClean="0">
                <a:solidFill>
                  <a:srgbClr val="000000"/>
                </a:solidFill>
                <a:latin typeface="Times New Roman" pitchFamily="18" charset="0"/>
              </a:rPr>
              <a:t>   </a:t>
            </a:r>
            <a:r>
              <a:rPr lang="en-US" altLang="zh-CN" sz="2800" smtClean="0">
                <a:solidFill>
                  <a:srgbClr val="000000"/>
                </a:solidFill>
              </a:rPr>
              <a:t>④</a:t>
            </a:r>
            <a:r>
              <a:rPr lang="zh-CN" altLang="en-US" sz="2800" smtClean="0">
                <a:solidFill>
                  <a:srgbClr val="000000"/>
                </a:solidFill>
                <a:latin typeface="宋体" pitchFamily="2" charset="-122"/>
              </a:rPr>
              <a:t>应收（付）账款变动率</a:t>
            </a:r>
            <a:r>
              <a:rPr lang="zh-CN" altLang="en-US" sz="2800" smtClean="0">
                <a:solidFill>
                  <a:srgbClr val="000000"/>
                </a:solidFill>
              </a:rPr>
              <a:t>=</a:t>
            </a:r>
            <a:r>
              <a:rPr lang="zh-CN" altLang="en-US" sz="2800" smtClean="0">
                <a:solidFill>
                  <a:srgbClr val="000000"/>
                </a:solidFill>
                <a:latin typeface="宋体" pitchFamily="2" charset="-122"/>
              </a:rPr>
              <a:t>（期末应收（付）账款－期初应收（付）账款）÷期初应收（付）账款×</a:t>
            </a:r>
            <a:r>
              <a:rPr lang="zh-CN" altLang="en-US" sz="2800" smtClean="0">
                <a:solidFill>
                  <a:srgbClr val="000000"/>
                </a:solidFill>
              </a:rPr>
              <a:t>100%</a:t>
            </a:r>
            <a:endParaRPr lang="zh-CN" altLang="en-US" sz="2800" smtClean="0">
              <a:solidFill>
                <a:srgbClr val="000000"/>
              </a:solidFill>
              <a:latin typeface="宋体" pitchFamily="2" charset="-122"/>
            </a:endParaRPr>
          </a:p>
          <a:p>
            <a:pPr lvl="2" eaLnBrk="1" hangingPunct="1"/>
            <a:r>
              <a:rPr lang="zh-CN" altLang="en-US" sz="2800" smtClean="0">
                <a:solidFill>
                  <a:srgbClr val="000000"/>
                </a:solidFill>
                <a:latin typeface="宋体" pitchFamily="2" charset="-122"/>
              </a:rPr>
              <a:t></a:t>
            </a:r>
            <a:r>
              <a:rPr lang="zh-CN" altLang="en-US" sz="2800" smtClean="0">
                <a:solidFill>
                  <a:srgbClr val="000000"/>
                </a:solidFill>
                <a:latin typeface="Times New Roman" pitchFamily="18" charset="0"/>
              </a:rPr>
              <a:t>   </a:t>
            </a:r>
            <a:r>
              <a:rPr lang="zh-CN" altLang="en-US" sz="2800" smtClean="0">
                <a:solidFill>
                  <a:srgbClr val="000000"/>
                </a:solidFill>
              </a:rPr>
              <a:t> </a:t>
            </a:r>
            <a:r>
              <a:rPr lang="zh-CN" altLang="en-US" sz="2800" smtClean="0">
                <a:solidFill>
                  <a:srgbClr val="000000"/>
                </a:solidFill>
                <a:latin typeface="宋体" pitchFamily="2" charset="-122"/>
              </a:rPr>
              <a:t>分析纳税人应收（付）账款增减变动情况，判断其销售实现和可能发生坏账情况。如应收（付）账款增长率增高，而销售收入减少，可能存在隐瞒收入、虚增成本的问题。</a:t>
            </a:r>
          </a:p>
        </p:txBody>
      </p:sp>
      <p:sp>
        <p:nvSpPr>
          <p:cNvPr id="43011"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AB345D09-C0FB-4F6B-9B7C-A9F196746D92}"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43012"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1ACF91BF-3CAD-4CC4-AA7E-031A5B40913C}" type="slidenum">
              <a:rPr lang="zh-CN" altLang="en-US" smtClean="0">
                <a:solidFill>
                  <a:srgbClr val="B13F9A"/>
                </a:solidFill>
                <a:ea typeface="华文新魏" pitchFamily="2" charset="-122"/>
              </a:rPr>
              <a:pPr eaLnBrk="1" fontAlgn="base" hangingPunct="1">
                <a:spcBef>
                  <a:spcPct val="0"/>
                </a:spcBef>
                <a:spcAft>
                  <a:spcPct val="0"/>
                </a:spcAft>
              </a:pPr>
              <a:t>106</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186323466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a:xfrm>
            <a:off x="457200" y="620713"/>
            <a:ext cx="7239000" cy="5835650"/>
          </a:xfrm>
        </p:spPr>
        <p:txBody>
          <a:bodyPr>
            <a:normAutofit/>
          </a:bodyPr>
          <a:lstStyle/>
          <a:p>
            <a:pPr marL="0" indent="0" eaLnBrk="1" fontAlgn="auto" hangingPunct="1">
              <a:spcAft>
                <a:spcPts val="0"/>
              </a:spcAft>
              <a:buFont typeface="Wingdings 2"/>
              <a:buNone/>
              <a:defRPr/>
            </a:pPr>
            <a:r>
              <a:rPr lang="zh-CN" altLang="en-US" dirty="0">
                <a:solidFill>
                  <a:srgbClr val="000000"/>
                </a:solidFill>
                <a:latin typeface="宋体" pitchFamily="2" charset="-122"/>
              </a:rPr>
              <a:t>结合</a:t>
            </a:r>
            <a:r>
              <a:rPr lang="zh-CN" altLang="en-US" dirty="0" smtClean="0">
                <a:solidFill>
                  <a:srgbClr val="000000"/>
                </a:solidFill>
                <a:latin typeface="宋体" pitchFamily="2" charset="-122"/>
              </a:rPr>
              <a:t>主营业务收入变动率</a:t>
            </a:r>
            <a:r>
              <a:rPr lang="zh-CN" altLang="en-US" dirty="0" smtClean="0">
                <a:latin typeface="华文新魏" pitchFamily="2" charset="-122"/>
              </a:rPr>
              <a:t> 与</a:t>
            </a:r>
            <a:r>
              <a:rPr lang="zh-CN" altLang="en-US" dirty="0" smtClean="0">
                <a:solidFill>
                  <a:srgbClr val="000000"/>
                </a:solidFill>
                <a:latin typeface="宋体" pitchFamily="2" charset="-122"/>
              </a:rPr>
              <a:t>主营业务利润变动率</a:t>
            </a:r>
            <a:r>
              <a:rPr lang="zh-CN" altLang="en-US" dirty="0" smtClean="0">
                <a:latin typeface="华文新魏" pitchFamily="2" charset="-122"/>
              </a:rPr>
              <a:t> </a:t>
            </a:r>
          </a:p>
          <a:p>
            <a:pPr marL="274320" indent="-274320" eaLnBrk="1" fontAlgn="auto" hangingPunct="1">
              <a:spcAft>
                <a:spcPts val="0"/>
              </a:spcAft>
              <a:buFont typeface="Wingdings 2"/>
              <a:buChar char=""/>
              <a:defRPr/>
            </a:pPr>
            <a:r>
              <a:rPr lang="zh-CN" altLang="en-US" dirty="0" smtClean="0">
                <a:solidFill>
                  <a:srgbClr val="000000"/>
                </a:solidFill>
                <a:latin typeface=""/>
              </a:rPr>
              <a:t>“</a:t>
            </a:r>
            <a:r>
              <a:rPr lang="zh-CN" altLang="en-US" dirty="0" smtClean="0">
                <a:solidFill>
                  <a:srgbClr val="000000"/>
                </a:solidFill>
                <a:latin typeface="宋体" pitchFamily="2" charset="-122"/>
              </a:rPr>
              <a:t>应付账款</a:t>
            </a:r>
            <a:r>
              <a:rPr lang="zh-CN" altLang="en-US" dirty="0" smtClean="0">
                <a:solidFill>
                  <a:srgbClr val="000000"/>
                </a:solidFill>
                <a:latin typeface=""/>
              </a:rPr>
              <a:t>”</a:t>
            </a:r>
            <a:r>
              <a:rPr lang="zh-CN" altLang="en-US" dirty="0">
                <a:solidFill>
                  <a:srgbClr val="000000"/>
                </a:solidFill>
                <a:latin typeface="宋体" pitchFamily="2" charset="-122"/>
              </a:rPr>
              <a:t>、</a:t>
            </a:r>
            <a:r>
              <a:rPr lang="zh-CN" altLang="en-US" dirty="0">
                <a:solidFill>
                  <a:srgbClr val="000000"/>
                </a:solidFill>
                <a:latin typeface=""/>
              </a:rPr>
              <a:t>“</a:t>
            </a:r>
            <a:r>
              <a:rPr lang="zh-CN" altLang="en-US" dirty="0">
                <a:solidFill>
                  <a:srgbClr val="000000"/>
                </a:solidFill>
                <a:latin typeface="宋体" pitchFamily="2" charset="-122"/>
              </a:rPr>
              <a:t>预收账款</a:t>
            </a:r>
            <a:r>
              <a:rPr lang="zh-CN" altLang="en-US" dirty="0">
                <a:solidFill>
                  <a:srgbClr val="000000"/>
                </a:solidFill>
                <a:latin typeface=""/>
              </a:rPr>
              <a:t>”</a:t>
            </a:r>
            <a:r>
              <a:rPr lang="zh-CN" altLang="en-US" dirty="0">
                <a:solidFill>
                  <a:srgbClr val="000000"/>
                </a:solidFill>
                <a:latin typeface="宋体" pitchFamily="2" charset="-122"/>
              </a:rPr>
              <a:t>和</a:t>
            </a:r>
            <a:r>
              <a:rPr lang="zh-CN" altLang="en-US" dirty="0">
                <a:solidFill>
                  <a:srgbClr val="000000"/>
                </a:solidFill>
                <a:latin typeface=""/>
              </a:rPr>
              <a:t>“</a:t>
            </a:r>
            <a:r>
              <a:rPr lang="zh-CN" altLang="en-US" dirty="0">
                <a:solidFill>
                  <a:srgbClr val="000000"/>
                </a:solidFill>
                <a:latin typeface="宋体" pitchFamily="2" charset="-122"/>
              </a:rPr>
              <a:t>其他应付款</a:t>
            </a:r>
            <a:r>
              <a:rPr lang="zh-CN" altLang="en-US" dirty="0">
                <a:solidFill>
                  <a:srgbClr val="000000"/>
                </a:solidFill>
                <a:latin typeface=""/>
              </a:rPr>
              <a:t>”</a:t>
            </a:r>
            <a:r>
              <a:rPr lang="zh-CN" altLang="en-US" dirty="0">
                <a:solidFill>
                  <a:srgbClr val="000000"/>
                </a:solidFill>
                <a:latin typeface="宋体" pitchFamily="2" charset="-122"/>
              </a:rPr>
              <a:t>等科目的期初、期末数进行分析，如出现</a:t>
            </a:r>
            <a:r>
              <a:rPr lang="zh-CN" altLang="en-US" dirty="0">
                <a:solidFill>
                  <a:srgbClr val="000000"/>
                </a:solidFill>
                <a:latin typeface=""/>
              </a:rPr>
              <a:t>“</a:t>
            </a:r>
            <a:r>
              <a:rPr lang="zh-CN" altLang="en-US" dirty="0">
                <a:solidFill>
                  <a:srgbClr val="000000"/>
                </a:solidFill>
                <a:latin typeface="宋体" pitchFamily="2" charset="-122"/>
              </a:rPr>
              <a:t>应付账款</a:t>
            </a:r>
            <a:r>
              <a:rPr lang="zh-CN" altLang="en-US" dirty="0">
                <a:solidFill>
                  <a:srgbClr val="000000"/>
                </a:solidFill>
                <a:latin typeface=""/>
              </a:rPr>
              <a:t>”</a:t>
            </a:r>
            <a:r>
              <a:rPr lang="zh-CN" altLang="en-US" dirty="0">
                <a:solidFill>
                  <a:srgbClr val="000000"/>
                </a:solidFill>
                <a:latin typeface="宋体" pitchFamily="2" charset="-122"/>
              </a:rPr>
              <a:t>和</a:t>
            </a:r>
            <a:r>
              <a:rPr lang="zh-CN" altLang="en-US" dirty="0">
                <a:solidFill>
                  <a:srgbClr val="000000"/>
                </a:solidFill>
                <a:latin typeface=""/>
              </a:rPr>
              <a:t>“</a:t>
            </a:r>
            <a:r>
              <a:rPr lang="zh-CN" altLang="en-US" dirty="0">
                <a:solidFill>
                  <a:srgbClr val="000000"/>
                </a:solidFill>
                <a:latin typeface="宋体" pitchFamily="2" charset="-122"/>
              </a:rPr>
              <a:t>其他应付账款</a:t>
            </a:r>
            <a:r>
              <a:rPr lang="zh-CN" altLang="en-US" dirty="0">
                <a:solidFill>
                  <a:srgbClr val="000000"/>
                </a:solidFill>
                <a:latin typeface=""/>
              </a:rPr>
              <a:t>”</a:t>
            </a:r>
            <a:r>
              <a:rPr lang="zh-CN" altLang="en-US" dirty="0">
                <a:solidFill>
                  <a:srgbClr val="000000"/>
                </a:solidFill>
                <a:latin typeface="宋体" pitchFamily="2" charset="-122"/>
              </a:rPr>
              <a:t>红字和</a:t>
            </a:r>
            <a:r>
              <a:rPr lang="zh-CN" altLang="en-US" dirty="0">
                <a:solidFill>
                  <a:srgbClr val="000000"/>
                </a:solidFill>
                <a:latin typeface=""/>
              </a:rPr>
              <a:t>“</a:t>
            </a:r>
            <a:r>
              <a:rPr lang="zh-CN" altLang="en-US" dirty="0">
                <a:solidFill>
                  <a:srgbClr val="000000"/>
                </a:solidFill>
                <a:latin typeface="宋体" pitchFamily="2" charset="-122"/>
              </a:rPr>
              <a:t>预收账款</a:t>
            </a:r>
            <a:r>
              <a:rPr lang="zh-CN" altLang="en-US" dirty="0">
                <a:solidFill>
                  <a:srgbClr val="000000"/>
                </a:solidFill>
                <a:latin typeface=""/>
              </a:rPr>
              <a:t>”</a:t>
            </a:r>
            <a:r>
              <a:rPr lang="zh-CN" altLang="en-US" dirty="0">
                <a:solidFill>
                  <a:srgbClr val="000000"/>
                </a:solidFill>
                <a:latin typeface="宋体" pitchFamily="2" charset="-122"/>
              </a:rPr>
              <a:t>期末大幅度增长等情况，应判断存在少计收入问题。</a:t>
            </a:r>
          </a:p>
          <a:p>
            <a:pPr marL="521208" lvl="1" eaLnBrk="1" fontAlgn="auto" hangingPunct="1">
              <a:spcAft>
                <a:spcPts val="0"/>
              </a:spcAft>
              <a:buClr>
                <a:schemeClr val="accent4"/>
              </a:buClr>
              <a:buFont typeface="Wingdings 2"/>
              <a:buChar char=""/>
              <a:defRPr/>
            </a:pPr>
            <a:r>
              <a:rPr lang="zh-CN" altLang="en-US" sz="2400" dirty="0">
                <a:solidFill>
                  <a:srgbClr val="000000"/>
                </a:solidFill>
                <a:latin typeface=""/>
              </a:rPr>
              <a:t>“应付账款 ”科目的性质</a:t>
            </a:r>
          </a:p>
          <a:p>
            <a:pPr marL="521208" lvl="1" eaLnBrk="1" fontAlgn="auto" hangingPunct="1">
              <a:spcAft>
                <a:spcPts val="0"/>
              </a:spcAft>
              <a:buClr>
                <a:schemeClr val="accent4"/>
              </a:buClr>
              <a:buFont typeface="Wingdings 2"/>
              <a:buChar char=""/>
              <a:defRPr/>
            </a:pPr>
            <a:r>
              <a:rPr lang="zh-CN" altLang="en-US" sz="2400" dirty="0">
                <a:solidFill>
                  <a:srgbClr val="000000"/>
                </a:solidFill>
                <a:latin typeface=""/>
              </a:rPr>
              <a:t>“其他应付款”科目的性质</a:t>
            </a:r>
          </a:p>
          <a:p>
            <a:pPr marL="521208" lvl="1" eaLnBrk="1" fontAlgn="auto" hangingPunct="1">
              <a:spcAft>
                <a:spcPts val="0"/>
              </a:spcAft>
              <a:buClr>
                <a:schemeClr val="accent4"/>
              </a:buClr>
              <a:buFont typeface="Wingdings 2"/>
              <a:buChar char=""/>
              <a:defRPr/>
            </a:pPr>
            <a:r>
              <a:rPr lang="zh-CN" altLang="en-US" sz="2400" dirty="0">
                <a:solidFill>
                  <a:srgbClr val="000000"/>
                </a:solidFill>
                <a:latin typeface=""/>
              </a:rPr>
              <a:t>“预收账款”科目的性质</a:t>
            </a:r>
          </a:p>
        </p:txBody>
      </p:sp>
      <p:sp>
        <p:nvSpPr>
          <p:cNvPr id="44035"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EFC2B42D-F5DA-4F63-987E-ED039D4A39D8}"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44036"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0EE79186-5F64-49D9-979E-72E5E9963E18}" type="slidenum">
              <a:rPr lang="zh-CN" altLang="en-US" smtClean="0">
                <a:solidFill>
                  <a:srgbClr val="B13F9A"/>
                </a:solidFill>
                <a:ea typeface="华文新魏" pitchFamily="2" charset="-122"/>
              </a:rPr>
              <a:pPr eaLnBrk="1" fontAlgn="base" hangingPunct="1">
                <a:spcBef>
                  <a:spcPct val="0"/>
                </a:spcBef>
                <a:spcAft>
                  <a:spcPct val="0"/>
                </a:spcAft>
              </a:pPr>
              <a:t>107</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90080968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idx="1"/>
          </p:nvPr>
        </p:nvSpPr>
        <p:spPr>
          <a:xfrm>
            <a:off x="539750" y="1268413"/>
            <a:ext cx="7156450" cy="5187950"/>
          </a:xfrm>
        </p:spPr>
        <p:txBody>
          <a:bodyPr>
            <a:noAutofit/>
          </a:bodyPr>
          <a:lstStyle/>
          <a:p>
            <a:pPr marL="0" indent="0" eaLnBrk="1" fontAlgn="auto" hangingPunct="1">
              <a:spcAft>
                <a:spcPts val="0"/>
              </a:spcAft>
              <a:buFont typeface="Wingdings 2"/>
              <a:buNone/>
              <a:defRPr/>
            </a:pPr>
            <a:r>
              <a:rPr lang="zh-CN" altLang="en-US" sz="2800" dirty="0" smtClean="0">
                <a:solidFill>
                  <a:srgbClr val="000000"/>
                </a:solidFill>
                <a:latin typeface="宋体" pitchFamily="2" charset="-122"/>
              </a:rPr>
              <a:t>结合主营业务收入变动率</a:t>
            </a:r>
            <a:r>
              <a:rPr lang="zh-CN" altLang="en-US" sz="2800" dirty="0" smtClean="0">
                <a:latin typeface="华文新魏" pitchFamily="2" charset="-122"/>
              </a:rPr>
              <a:t> 与</a:t>
            </a:r>
            <a:r>
              <a:rPr lang="zh-CN" altLang="en-US" sz="2800" dirty="0" smtClean="0">
                <a:solidFill>
                  <a:srgbClr val="000000"/>
                </a:solidFill>
                <a:latin typeface="宋体" pitchFamily="2" charset="-122"/>
              </a:rPr>
              <a:t>主营业务成本变动率</a:t>
            </a:r>
            <a:r>
              <a:rPr lang="zh-CN" altLang="en-US" sz="2800" dirty="0" smtClean="0">
                <a:latin typeface="华文新魏" pitchFamily="2" charset="-122"/>
              </a:rPr>
              <a:t> </a:t>
            </a:r>
          </a:p>
          <a:p>
            <a:pPr marL="274320" indent="-274320" eaLnBrk="1" fontAlgn="auto" hangingPunct="1">
              <a:lnSpc>
                <a:spcPct val="90000"/>
              </a:lnSpc>
              <a:spcAft>
                <a:spcPts val="0"/>
              </a:spcAft>
              <a:buFont typeface="Wingdings 2"/>
              <a:buChar char=""/>
              <a:defRPr/>
            </a:pPr>
            <a:r>
              <a:rPr lang="zh-CN" altLang="en-US" sz="2800" dirty="0" smtClean="0">
                <a:solidFill>
                  <a:srgbClr val="000000"/>
                </a:solidFill>
                <a:latin typeface=""/>
              </a:rPr>
              <a:t>“</a:t>
            </a:r>
            <a:r>
              <a:rPr lang="zh-CN" altLang="en-US" sz="2800" dirty="0" smtClean="0">
                <a:solidFill>
                  <a:srgbClr val="000000"/>
                </a:solidFill>
                <a:latin typeface="宋体" pitchFamily="2" charset="-122"/>
              </a:rPr>
              <a:t>应付账款</a:t>
            </a:r>
            <a:r>
              <a:rPr lang="zh-CN" altLang="en-US" sz="2800" dirty="0" smtClean="0">
                <a:solidFill>
                  <a:srgbClr val="000000"/>
                </a:solidFill>
                <a:latin typeface=""/>
              </a:rPr>
              <a:t>”</a:t>
            </a:r>
            <a:r>
              <a:rPr lang="zh-CN" altLang="en-US" sz="2800" dirty="0">
                <a:solidFill>
                  <a:srgbClr val="000000"/>
                </a:solidFill>
                <a:latin typeface="宋体" pitchFamily="2" charset="-122"/>
              </a:rPr>
              <a:t>、</a:t>
            </a:r>
            <a:r>
              <a:rPr lang="zh-CN" altLang="en-US" sz="2800" dirty="0">
                <a:solidFill>
                  <a:srgbClr val="000000"/>
                </a:solidFill>
                <a:latin typeface=""/>
              </a:rPr>
              <a:t>“</a:t>
            </a:r>
            <a:r>
              <a:rPr lang="zh-CN" altLang="en-US" sz="2800" dirty="0">
                <a:solidFill>
                  <a:srgbClr val="000000"/>
                </a:solidFill>
                <a:latin typeface="宋体" pitchFamily="2" charset="-122"/>
              </a:rPr>
              <a:t>预收账款</a:t>
            </a:r>
            <a:r>
              <a:rPr lang="zh-CN" altLang="en-US" sz="2800" dirty="0">
                <a:solidFill>
                  <a:srgbClr val="000000"/>
                </a:solidFill>
                <a:latin typeface=""/>
              </a:rPr>
              <a:t>”</a:t>
            </a:r>
            <a:r>
              <a:rPr lang="zh-CN" altLang="en-US" sz="2800" dirty="0">
                <a:solidFill>
                  <a:srgbClr val="000000"/>
                </a:solidFill>
                <a:latin typeface="宋体" pitchFamily="2" charset="-122"/>
              </a:rPr>
              <a:t>和</a:t>
            </a:r>
            <a:r>
              <a:rPr lang="zh-CN" altLang="en-US" sz="2800" dirty="0">
                <a:solidFill>
                  <a:srgbClr val="000000"/>
                </a:solidFill>
                <a:latin typeface=""/>
              </a:rPr>
              <a:t>“</a:t>
            </a:r>
            <a:r>
              <a:rPr lang="zh-CN" altLang="en-US" sz="2800" dirty="0">
                <a:solidFill>
                  <a:srgbClr val="000000"/>
                </a:solidFill>
                <a:latin typeface="宋体" pitchFamily="2" charset="-122"/>
              </a:rPr>
              <a:t>其他应付账款</a:t>
            </a:r>
            <a:r>
              <a:rPr lang="zh-CN" altLang="en-US" sz="2800" dirty="0">
                <a:solidFill>
                  <a:srgbClr val="000000"/>
                </a:solidFill>
                <a:latin typeface=""/>
              </a:rPr>
              <a:t>”</a:t>
            </a:r>
            <a:r>
              <a:rPr lang="zh-CN" altLang="en-US" sz="2800" dirty="0">
                <a:solidFill>
                  <a:srgbClr val="000000"/>
                </a:solidFill>
                <a:latin typeface="宋体" pitchFamily="2" charset="-122"/>
              </a:rPr>
              <a:t>等科目的期初、期末数额进行分析，如</a:t>
            </a:r>
            <a:r>
              <a:rPr lang="zh-CN" altLang="en-US" sz="2800" dirty="0">
                <a:solidFill>
                  <a:srgbClr val="000000"/>
                </a:solidFill>
                <a:latin typeface=""/>
              </a:rPr>
              <a:t>“</a:t>
            </a:r>
            <a:r>
              <a:rPr lang="zh-CN" altLang="en-US" sz="2800" dirty="0">
                <a:solidFill>
                  <a:srgbClr val="000000"/>
                </a:solidFill>
                <a:latin typeface="宋体" pitchFamily="2" charset="-122"/>
              </a:rPr>
              <a:t>应付账款</a:t>
            </a:r>
            <a:r>
              <a:rPr lang="zh-CN" altLang="en-US" sz="2800" dirty="0">
                <a:solidFill>
                  <a:srgbClr val="000000"/>
                </a:solidFill>
                <a:latin typeface=""/>
              </a:rPr>
              <a:t>”</a:t>
            </a:r>
            <a:r>
              <a:rPr lang="zh-CN" altLang="en-US" sz="2800" dirty="0">
                <a:solidFill>
                  <a:srgbClr val="000000"/>
                </a:solidFill>
                <a:latin typeface="宋体" pitchFamily="2" charset="-122"/>
              </a:rPr>
              <a:t>和</a:t>
            </a:r>
            <a:r>
              <a:rPr lang="zh-CN" altLang="en-US" sz="2800" dirty="0">
                <a:solidFill>
                  <a:srgbClr val="000000"/>
                </a:solidFill>
                <a:latin typeface=""/>
              </a:rPr>
              <a:t>“</a:t>
            </a:r>
            <a:r>
              <a:rPr lang="zh-CN" altLang="en-US" sz="2800" dirty="0">
                <a:solidFill>
                  <a:srgbClr val="000000"/>
                </a:solidFill>
                <a:latin typeface="宋体" pitchFamily="2" charset="-122"/>
              </a:rPr>
              <a:t>其他应付账款</a:t>
            </a:r>
            <a:r>
              <a:rPr lang="zh-CN" altLang="en-US" sz="2800" dirty="0">
                <a:solidFill>
                  <a:srgbClr val="000000"/>
                </a:solidFill>
                <a:latin typeface=""/>
              </a:rPr>
              <a:t>”</a:t>
            </a:r>
            <a:r>
              <a:rPr lang="zh-CN" altLang="en-US" sz="2800" dirty="0">
                <a:solidFill>
                  <a:srgbClr val="000000"/>
                </a:solidFill>
                <a:latin typeface="宋体" pitchFamily="2" charset="-122"/>
              </a:rPr>
              <a:t>出现红字和</a:t>
            </a:r>
            <a:r>
              <a:rPr lang="zh-CN" altLang="en-US" sz="2800" dirty="0">
                <a:solidFill>
                  <a:srgbClr val="000000"/>
                </a:solidFill>
                <a:latin typeface=""/>
              </a:rPr>
              <a:t>“</a:t>
            </a:r>
            <a:r>
              <a:rPr lang="zh-CN" altLang="en-US" sz="2800" dirty="0">
                <a:solidFill>
                  <a:srgbClr val="000000"/>
                </a:solidFill>
                <a:latin typeface="宋体" pitchFamily="2" charset="-122"/>
              </a:rPr>
              <a:t>预收账款</a:t>
            </a:r>
            <a:r>
              <a:rPr lang="zh-CN" altLang="en-US" sz="2800" dirty="0">
                <a:solidFill>
                  <a:srgbClr val="000000"/>
                </a:solidFill>
                <a:latin typeface=""/>
              </a:rPr>
              <a:t>”</a:t>
            </a:r>
            <a:r>
              <a:rPr lang="zh-CN" altLang="en-US" sz="2800" dirty="0">
                <a:solidFill>
                  <a:srgbClr val="000000"/>
                </a:solidFill>
                <a:latin typeface="宋体" pitchFamily="2" charset="-122"/>
              </a:rPr>
              <a:t>期末大幅度增长情况，应判断存在少计收入问题；结合主营业务成本率对年度申报表及附表进行分析，了解企业成本的结转情况，分析是否存在改变成本结转方法、少计存货（含产成品、在产品和材料）等问题。</a:t>
            </a:r>
          </a:p>
        </p:txBody>
      </p:sp>
      <p:sp>
        <p:nvSpPr>
          <p:cNvPr id="45059"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F34DDF7C-9A72-4A18-9506-68E38350D0EA}"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45060"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B92E5E41-77BC-4ED9-BE83-E75A1DE44E4B}" type="slidenum">
              <a:rPr lang="zh-CN" altLang="en-US" smtClean="0">
                <a:solidFill>
                  <a:srgbClr val="B13F9A"/>
                </a:solidFill>
                <a:ea typeface="华文新魏" pitchFamily="2" charset="-122"/>
              </a:rPr>
              <a:pPr eaLnBrk="1" fontAlgn="base" hangingPunct="1">
                <a:spcBef>
                  <a:spcPct val="0"/>
                </a:spcBef>
                <a:spcAft>
                  <a:spcPct val="0"/>
                </a:spcAft>
              </a:pPr>
              <a:t>108</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27824087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idx="1"/>
          </p:nvPr>
        </p:nvSpPr>
        <p:spPr>
          <a:xfrm>
            <a:off x="395288" y="260350"/>
            <a:ext cx="7239000" cy="6597650"/>
          </a:xfrm>
        </p:spPr>
        <p:txBody>
          <a:bodyPr/>
          <a:lstStyle/>
          <a:p>
            <a:pPr lvl="2" eaLnBrk="1" hangingPunct="1"/>
            <a:r>
              <a:rPr lang="en-US" altLang="zh-CN" sz="2400" smtClean="0">
                <a:solidFill>
                  <a:srgbClr val="000000"/>
                </a:solidFill>
                <a:latin typeface="宋体" pitchFamily="2" charset="-122"/>
              </a:rPr>
              <a:t>⑤</a:t>
            </a:r>
            <a:r>
              <a:rPr lang="zh-CN" altLang="en-US" sz="2400" smtClean="0">
                <a:solidFill>
                  <a:srgbClr val="000000"/>
                </a:solidFill>
                <a:latin typeface="宋体" pitchFamily="2" charset="-122"/>
              </a:rPr>
              <a:t>固定资产综合折旧率=基期固定资产折旧总额÷基期固定资产原值总额×100%</a:t>
            </a:r>
          </a:p>
          <a:p>
            <a:pPr lvl="3" eaLnBrk="1" hangingPunct="1"/>
            <a:r>
              <a:rPr lang="zh-CN" altLang="en-US" sz="2400" smtClean="0">
                <a:solidFill>
                  <a:srgbClr val="000000"/>
                </a:solidFill>
                <a:latin typeface="宋体" pitchFamily="2" charset="-122"/>
              </a:rPr>
              <a:t>固定资产综合折旧率高于与基期标准值，可能存在税前多列支固定资产折旧额问题。要求企业提供各类固定资产的折旧计算情况，分析固定资产综合折旧率变化的原因。</a:t>
            </a:r>
            <a:endParaRPr lang="en-US" altLang="zh-CN" sz="2400" smtClean="0">
              <a:solidFill>
                <a:srgbClr val="000000"/>
              </a:solidFill>
              <a:latin typeface="宋体" pitchFamily="2" charset="-122"/>
            </a:endParaRPr>
          </a:p>
          <a:p>
            <a:pPr lvl="2" eaLnBrk="1" hangingPunct="1"/>
            <a:r>
              <a:rPr lang="en-US" altLang="zh-CN" sz="2400" smtClean="0">
                <a:solidFill>
                  <a:srgbClr val="000000"/>
                </a:solidFill>
                <a:latin typeface="Times New Roman" pitchFamily="18" charset="0"/>
              </a:rPr>
              <a:t>⑥</a:t>
            </a:r>
            <a:r>
              <a:rPr lang="zh-CN" altLang="en-US" sz="2400" smtClean="0">
                <a:solidFill>
                  <a:srgbClr val="000000"/>
                </a:solidFill>
                <a:latin typeface="宋体" pitchFamily="2" charset="-122"/>
              </a:rPr>
              <a:t>资产负债率</a:t>
            </a:r>
            <a:r>
              <a:rPr lang="zh-CN" altLang="en-US" sz="2400" smtClean="0">
                <a:solidFill>
                  <a:srgbClr val="000000"/>
                </a:solidFill>
              </a:rPr>
              <a:t>=</a:t>
            </a:r>
            <a:r>
              <a:rPr lang="zh-CN" altLang="en-US" sz="2400" smtClean="0">
                <a:solidFill>
                  <a:srgbClr val="000000"/>
                </a:solidFill>
                <a:latin typeface="宋体" pitchFamily="2" charset="-122"/>
              </a:rPr>
              <a:t>负债总额÷资产总额×</a:t>
            </a:r>
            <a:r>
              <a:rPr lang="zh-CN" altLang="en-US" sz="2400" smtClean="0">
                <a:solidFill>
                  <a:srgbClr val="000000"/>
                </a:solidFill>
              </a:rPr>
              <a:t>100%</a:t>
            </a:r>
            <a:endParaRPr lang="zh-CN" altLang="en-US" sz="2400" smtClean="0">
              <a:solidFill>
                <a:srgbClr val="000000"/>
              </a:solidFill>
              <a:latin typeface="宋体" pitchFamily="2" charset="-122"/>
            </a:endParaRPr>
          </a:p>
          <a:p>
            <a:pPr lvl="3" eaLnBrk="1" hangingPunct="1"/>
            <a:r>
              <a:rPr lang="zh-CN" altLang="en-US" sz="2400" smtClean="0">
                <a:solidFill>
                  <a:srgbClr val="000000"/>
                </a:solidFill>
                <a:latin typeface="宋体" pitchFamily="2" charset="-122"/>
              </a:rPr>
              <a:t>其中：负债总额</a:t>
            </a:r>
            <a:r>
              <a:rPr lang="zh-CN" altLang="en-US" sz="2400" smtClean="0">
                <a:solidFill>
                  <a:srgbClr val="000000"/>
                </a:solidFill>
              </a:rPr>
              <a:t>=</a:t>
            </a:r>
            <a:r>
              <a:rPr lang="zh-CN" altLang="en-US" sz="2400" smtClean="0">
                <a:solidFill>
                  <a:srgbClr val="000000"/>
                </a:solidFill>
                <a:latin typeface="宋体" pitchFamily="2" charset="-122"/>
              </a:rPr>
              <a:t>流动负债</a:t>
            </a:r>
            <a:r>
              <a:rPr lang="zh-CN" altLang="en-US" sz="2400" smtClean="0">
                <a:solidFill>
                  <a:srgbClr val="000000"/>
                </a:solidFill>
              </a:rPr>
              <a:t>+</a:t>
            </a:r>
            <a:r>
              <a:rPr lang="zh-CN" altLang="en-US" sz="2400" smtClean="0">
                <a:solidFill>
                  <a:srgbClr val="000000"/>
                </a:solidFill>
                <a:latin typeface="宋体" pitchFamily="2" charset="-122"/>
              </a:rPr>
              <a:t>长期负债，资产总额是扣除累计折旧后的净额。</a:t>
            </a:r>
            <a:r>
              <a:rPr lang="zh-CN" altLang="en-US" sz="2400" smtClean="0">
                <a:solidFill>
                  <a:srgbClr val="000000"/>
                </a:solidFill>
              </a:rPr>
              <a:t/>
            </a:r>
            <a:br>
              <a:rPr lang="zh-CN" altLang="en-US" sz="2400" smtClean="0">
                <a:solidFill>
                  <a:srgbClr val="000000"/>
                </a:solidFill>
              </a:rPr>
            </a:br>
            <a:r>
              <a:rPr lang="zh-CN" altLang="en-US" sz="2400" smtClean="0">
                <a:solidFill>
                  <a:srgbClr val="000000"/>
                </a:solidFill>
                <a:latin typeface="Times New Roman" pitchFamily="18" charset="0"/>
              </a:rPr>
              <a:t>   </a:t>
            </a:r>
            <a:r>
              <a:rPr lang="zh-CN" altLang="en-US" sz="2400" smtClean="0">
                <a:solidFill>
                  <a:srgbClr val="000000"/>
                </a:solidFill>
              </a:rPr>
              <a:t> </a:t>
            </a:r>
            <a:r>
              <a:rPr lang="zh-CN" altLang="en-US" sz="2400" smtClean="0">
                <a:solidFill>
                  <a:srgbClr val="000000"/>
                </a:solidFill>
                <a:latin typeface="宋体" pitchFamily="2" charset="-122"/>
              </a:rPr>
              <a:t>分析纳税人经营活力，判断其偿债能力。如果资产负债率与预警值相差较大，则企业偿债能力有问题，要考虑由此对税收收入产生的影响。</a:t>
            </a:r>
          </a:p>
          <a:p>
            <a:pPr lvl="3" eaLnBrk="1" hangingPunct="1"/>
            <a:endParaRPr lang="zh-CN" altLang="en-US" sz="2800" smtClean="0">
              <a:solidFill>
                <a:srgbClr val="000000"/>
              </a:solidFill>
              <a:latin typeface="华文行楷" pitchFamily="2" charset="-122"/>
              <a:ea typeface="华文行楷" pitchFamily="2" charset="-122"/>
            </a:endParaRPr>
          </a:p>
        </p:txBody>
      </p:sp>
      <p:sp>
        <p:nvSpPr>
          <p:cNvPr id="46083"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0A28B9E2-3923-4431-B65A-52D30B2A7117}"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46084"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9C347299-9D23-492F-A090-F91EF42E0B04}" type="slidenum">
              <a:rPr lang="zh-CN" altLang="en-US" smtClean="0">
                <a:solidFill>
                  <a:srgbClr val="B13F9A"/>
                </a:solidFill>
                <a:ea typeface="华文新魏" pitchFamily="2" charset="-122"/>
              </a:rPr>
              <a:pPr eaLnBrk="1" fontAlgn="base" hangingPunct="1">
                <a:spcBef>
                  <a:spcPct val="0"/>
                </a:spcBef>
                <a:spcAft>
                  <a:spcPct val="0"/>
                </a:spcAft>
              </a:pPr>
              <a:t>109</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63064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D:\Users\QQ\Desktop\图形备用\中国mean\mean_sales_growth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 y="-1588"/>
            <a:ext cx="9185275"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652038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idx="1"/>
          </p:nvPr>
        </p:nvSpPr>
        <p:spPr>
          <a:xfrm>
            <a:off x="468313" y="1052513"/>
            <a:ext cx="7227887" cy="5403850"/>
          </a:xfrm>
        </p:spPr>
        <p:txBody>
          <a:bodyPr/>
          <a:lstStyle/>
          <a:p>
            <a:pPr marL="0" indent="0" eaLnBrk="1" hangingPunct="1">
              <a:buFont typeface="Wingdings 2" pitchFamily="18" charset="2"/>
              <a:buNone/>
            </a:pPr>
            <a:r>
              <a:rPr lang="zh-CN" altLang="en-US" smtClean="0">
                <a:solidFill>
                  <a:srgbClr val="000000"/>
                </a:solidFill>
                <a:latin typeface="宋体" pitchFamily="2" charset="-122"/>
              </a:rPr>
              <a:t>总资产周转率、资产利润率、销售利润率的配比分析</a:t>
            </a:r>
            <a:r>
              <a:rPr lang="zh-CN" altLang="en-US" smtClean="0">
                <a:solidFill>
                  <a:srgbClr val="000000"/>
                </a:solidFill>
              </a:rPr>
              <a:t/>
            </a:r>
            <a:br>
              <a:rPr lang="zh-CN" altLang="en-US" smtClean="0">
                <a:solidFill>
                  <a:srgbClr val="000000"/>
                </a:solidFill>
              </a:rPr>
            </a:br>
            <a:endParaRPr lang="zh-CN" altLang="en-US" smtClean="0">
              <a:solidFill>
                <a:srgbClr val="000000"/>
              </a:solidFill>
            </a:endParaRPr>
          </a:p>
        </p:txBody>
      </p:sp>
      <p:sp>
        <p:nvSpPr>
          <p:cNvPr id="47107" name="Oval 4"/>
          <p:cNvSpPr>
            <a:spLocks noChangeArrowheads="1"/>
          </p:cNvSpPr>
          <p:nvPr/>
        </p:nvSpPr>
        <p:spPr bwMode="auto">
          <a:xfrm>
            <a:off x="900113" y="2159000"/>
            <a:ext cx="3048000" cy="838200"/>
          </a:xfrm>
          <a:prstGeom prst="ellipse">
            <a:avLst/>
          </a:prstGeom>
          <a:solidFill>
            <a:schemeClr val="hlink"/>
          </a:solidFill>
          <a:ln w="9525">
            <a:solidFill>
              <a:schemeClr val="tx1"/>
            </a:solidFill>
            <a:miter lim="800000"/>
            <a:headEnd/>
            <a:tailEnd/>
          </a:ln>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r>
              <a:rPr lang="zh-CN" altLang="en-US" sz="2400">
                <a:solidFill>
                  <a:srgbClr val="000000"/>
                </a:solidFill>
                <a:ea typeface="华文新魏" pitchFamily="2" charset="-122"/>
              </a:rPr>
              <a:t>资产周转率加快</a:t>
            </a:r>
          </a:p>
        </p:txBody>
      </p:sp>
      <p:sp>
        <p:nvSpPr>
          <p:cNvPr id="47108" name="Oval 5"/>
          <p:cNvSpPr>
            <a:spLocks noChangeArrowheads="1"/>
          </p:cNvSpPr>
          <p:nvPr/>
        </p:nvSpPr>
        <p:spPr bwMode="auto">
          <a:xfrm>
            <a:off x="755650" y="3581400"/>
            <a:ext cx="3411538" cy="855663"/>
          </a:xfrm>
          <a:prstGeom prst="ellipse">
            <a:avLst/>
          </a:prstGeom>
          <a:solidFill>
            <a:schemeClr val="hlink"/>
          </a:solidFill>
          <a:ln w="9525">
            <a:solidFill>
              <a:schemeClr val="tx1"/>
            </a:solidFill>
            <a:miter lim="800000"/>
            <a:headEnd/>
            <a:tailEnd/>
          </a:ln>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r>
              <a:rPr lang="zh-CN" altLang="en-US" sz="2400">
                <a:solidFill>
                  <a:srgbClr val="000000"/>
                </a:solidFill>
                <a:ea typeface="华文新魏" pitchFamily="2" charset="-122"/>
              </a:rPr>
              <a:t>销售利润率降低</a:t>
            </a:r>
          </a:p>
        </p:txBody>
      </p:sp>
      <p:sp>
        <p:nvSpPr>
          <p:cNvPr id="47109" name="Oval 6"/>
          <p:cNvSpPr>
            <a:spLocks noChangeArrowheads="1"/>
          </p:cNvSpPr>
          <p:nvPr/>
        </p:nvSpPr>
        <p:spPr bwMode="auto">
          <a:xfrm>
            <a:off x="755650" y="4919663"/>
            <a:ext cx="3346450" cy="762000"/>
          </a:xfrm>
          <a:prstGeom prst="ellipse">
            <a:avLst/>
          </a:prstGeom>
          <a:solidFill>
            <a:schemeClr val="hlink"/>
          </a:solidFill>
          <a:ln w="9525">
            <a:solidFill>
              <a:schemeClr val="tx1"/>
            </a:solidFill>
            <a:miter lim="800000"/>
            <a:headEnd/>
            <a:tailEnd/>
          </a:ln>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r>
              <a:rPr lang="zh-CN" altLang="en-US" sz="2400">
                <a:solidFill>
                  <a:srgbClr val="000000"/>
                </a:solidFill>
                <a:ea typeface="华文新魏" pitchFamily="2" charset="-122"/>
              </a:rPr>
              <a:t>资产利润率降低</a:t>
            </a:r>
          </a:p>
        </p:txBody>
      </p:sp>
      <p:sp>
        <p:nvSpPr>
          <p:cNvPr id="47110" name="Rectangle 7"/>
          <p:cNvSpPr>
            <a:spLocks noChangeArrowheads="1"/>
          </p:cNvSpPr>
          <p:nvPr/>
        </p:nvSpPr>
        <p:spPr bwMode="auto">
          <a:xfrm>
            <a:off x="5813425" y="3087688"/>
            <a:ext cx="1800225" cy="998537"/>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r>
              <a:rPr lang="zh-CN" altLang="en-US" sz="2400">
                <a:solidFill>
                  <a:srgbClr val="000000"/>
                </a:solidFill>
                <a:ea typeface="华文新魏" pitchFamily="2" charset="-122"/>
              </a:rPr>
              <a:t>1.隐匿收入</a:t>
            </a:r>
          </a:p>
          <a:p>
            <a:pPr algn="ctr" eaLnBrk="1" hangingPunct="1"/>
            <a:r>
              <a:rPr lang="zh-CN" altLang="en-US" sz="2400">
                <a:solidFill>
                  <a:srgbClr val="000000"/>
                </a:solidFill>
                <a:ea typeface="华文新魏" pitchFamily="2" charset="-122"/>
              </a:rPr>
              <a:t>2.多列成本</a:t>
            </a:r>
          </a:p>
        </p:txBody>
      </p:sp>
      <p:sp>
        <p:nvSpPr>
          <p:cNvPr id="47111" name="Line 8"/>
          <p:cNvSpPr>
            <a:spLocks noChangeShapeType="1"/>
          </p:cNvSpPr>
          <p:nvPr/>
        </p:nvSpPr>
        <p:spPr bwMode="auto">
          <a:xfrm>
            <a:off x="3941763" y="2584450"/>
            <a:ext cx="1800225" cy="503238"/>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47112" name="Line 9"/>
          <p:cNvSpPr>
            <a:spLocks noChangeShapeType="1"/>
          </p:cNvSpPr>
          <p:nvPr/>
        </p:nvSpPr>
        <p:spPr bwMode="auto">
          <a:xfrm flipV="1">
            <a:off x="4167188" y="3540125"/>
            <a:ext cx="1641475" cy="4191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47113" name="Line 10"/>
          <p:cNvSpPr>
            <a:spLocks noChangeShapeType="1"/>
          </p:cNvSpPr>
          <p:nvPr/>
        </p:nvSpPr>
        <p:spPr bwMode="auto">
          <a:xfrm flipV="1">
            <a:off x="4167188" y="4086225"/>
            <a:ext cx="1827212" cy="1214438"/>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4711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0431BA98-1562-4329-8611-6B5CDB54725B}"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47115"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9A348578-DFCD-4314-833B-619038C4DBBE}" type="slidenum">
              <a:rPr lang="zh-CN" altLang="en-US" smtClean="0">
                <a:solidFill>
                  <a:srgbClr val="B13F9A"/>
                </a:solidFill>
                <a:ea typeface="华文新魏" pitchFamily="2" charset="-122"/>
              </a:rPr>
              <a:pPr eaLnBrk="1" fontAlgn="base" hangingPunct="1">
                <a:spcBef>
                  <a:spcPct val="0"/>
                </a:spcBef>
                <a:spcAft>
                  <a:spcPct val="0"/>
                </a:spcAft>
              </a:pPr>
              <a:t>110</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180900437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fontAlgn="auto" hangingPunct="1">
              <a:spcAft>
                <a:spcPts val="0"/>
              </a:spcAft>
              <a:defRPr/>
            </a:pPr>
            <a:endParaRPr lang="zh-CN" altLang="en-US"/>
          </a:p>
        </p:txBody>
      </p:sp>
      <p:sp>
        <p:nvSpPr>
          <p:cNvPr id="3" name="内容占位符 2"/>
          <p:cNvSpPr>
            <a:spLocks noGrp="1"/>
          </p:cNvSpPr>
          <p:nvPr>
            <p:ph idx="1"/>
          </p:nvPr>
        </p:nvSpPr>
        <p:spPr/>
        <p:txBody>
          <a:bodyPr>
            <a:normAutofit/>
          </a:bodyPr>
          <a:lstStyle/>
          <a:p>
            <a:pPr marL="274320" indent="-274320" eaLnBrk="1" fontAlgn="auto" hangingPunct="1">
              <a:spcAft>
                <a:spcPts val="0"/>
              </a:spcAft>
              <a:buFont typeface="Wingdings 2"/>
              <a:buChar char=""/>
              <a:defRPr/>
            </a:pPr>
            <a:r>
              <a:rPr lang="zh-CN" altLang="en-US" dirty="0" smtClean="0"/>
              <a:t>如果本期总资产周转率</a:t>
            </a:r>
            <a:r>
              <a:rPr lang="en-US" altLang="zh-CN" dirty="0" smtClean="0"/>
              <a:t>-</a:t>
            </a:r>
            <a:r>
              <a:rPr lang="zh-CN" altLang="en-US" dirty="0" smtClean="0"/>
              <a:t>上年同期总资产周转率大于</a:t>
            </a:r>
            <a:r>
              <a:rPr lang="en-US" altLang="zh-CN" dirty="0" smtClean="0"/>
              <a:t>0</a:t>
            </a:r>
            <a:r>
              <a:rPr lang="zh-CN" altLang="en-US" dirty="0" smtClean="0"/>
              <a:t>，本期销售利润率</a:t>
            </a:r>
            <a:r>
              <a:rPr lang="en-US" altLang="zh-CN" dirty="0" smtClean="0"/>
              <a:t>-</a:t>
            </a:r>
            <a:r>
              <a:rPr lang="zh-CN" altLang="en-US" dirty="0" smtClean="0"/>
              <a:t>上年同期销售利润率小于等于</a:t>
            </a:r>
            <a:r>
              <a:rPr lang="en-US" altLang="zh-CN" dirty="0" smtClean="0"/>
              <a:t>0</a:t>
            </a:r>
            <a:r>
              <a:rPr lang="zh-CN" altLang="en-US" dirty="0" smtClean="0"/>
              <a:t>，而本期资产利润率</a:t>
            </a:r>
            <a:r>
              <a:rPr lang="en-US" altLang="zh-CN" dirty="0" smtClean="0"/>
              <a:t>-</a:t>
            </a:r>
            <a:r>
              <a:rPr lang="zh-CN" altLang="en-US" dirty="0" smtClean="0"/>
              <a:t>上年同期资产利润小于等于</a:t>
            </a:r>
            <a:r>
              <a:rPr lang="en-US" altLang="zh-CN" dirty="0" smtClean="0"/>
              <a:t>0</a:t>
            </a:r>
            <a:r>
              <a:rPr lang="zh-CN" altLang="en-US" dirty="0" smtClean="0"/>
              <a:t>时，说明本期的资产使用效率提高，但是收益不足以抵补销售利润率下降造成的损失，可能存在隐瞒销售收入，多列成本费用等问题。</a:t>
            </a:r>
            <a:endParaRPr lang="en-US" altLang="zh-CN" dirty="0" smtClean="0"/>
          </a:p>
          <a:p>
            <a:pPr marL="274320" indent="-274320" eaLnBrk="1" fontAlgn="auto" hangingPunct="1">
              <a:spcAft>
                <a:spcPts val="0"/>
              </a:spcAft>
              <a:buFont typeface="Wingdings 2"/>
              <a:buChar char=""/>
              <a:defRPr/>
            </a:pPr>
            <a:r>
              <a:rPr lang="zh-CN" altLang="en-US" dirty="0" smtClean="0"/>
              <a:t>如果本期资产总资产周转率</a:t>
            </a:r>
            <a:r>
              <a:rPr lang="en-US" altLang="zh-CN" dirty="0" smtClean="0"/>
              <a:t>-</a:t>
            </a:r>
            <a:r>
              <a:rPr lang="zh-CN" altLang="en-US" dirty="0" smtClean="0"/>
              <a:t>上年同期资产周转率小于等于</a:t>
            </a:r>
            <a:r>
              <a:rPr lang="en-US" altLang="zh-CN" dirty="0" smtClean="0"/>
              <a:t>0</a:t>
            </a:r>
            <a:r>
              <a:rPr lang="zh-CN" altLang="en-US" dirty="0" smtClean="0"/>
              <a:t>，本期销售利润率</a:t>
            </a:r>
            <a:r>
              <a:rPr lang="en-US" altLang="zh-CN" dirty="0" smtClean="0"/>
              <a:t>-</a:t>
            </a:r>
            <a:r>
              <a:rPr lang="zh-CN" altLang="en-US" dirty="0" smtClean="0"/>
              <a:t>上年同期销售利润率大于</a:t>
            </a:r>
            <a:r>
              <a:rPr lang="en-US" altLang="zh-CN" dirty="0" smtClean="0"/>
              <a:t>0</a:t>
            </a:r>
            <a:r>
              <a:rPr lang="zh-CN" altLang="en-US" dirty="0" smtClean="0"/>
              <a:t>，而本期资产利润率</a:t>
            </a:r>
            <a:r>
              <a:rPr lang="en-US" altLang="zh-CN" dirty="0" smtClean="0"/>
              <a:t>-</a:t>
            </a:r>
            <a:r>
              <a:rPr lang="zh-CN" altLang="en-US" dirty="0" smtClean="0"/>
              <a:t>上年同期资产利润率小于等于</a:t>
            </a:r>
            <a:r>
              <a:rPr lang="en-US" altLang="zh-CN" dirty="0" smtClean="0"/>
              <a:t>0</a:t>
            </a:r>
            <a:r>
              <a:rPr lang="zh-CN" altLang="en-US" dirty="0" smtClean="0"/>
              <a:t>，说明资产使用效率降低，导致资产利润率降低，可能存在隐瞒收入等问题。</a:t>
            </a:r>
            <a:endParaRPr lang="zh-CN" altLang="en-US" dirty="0"/>
          </a:p>
        </p:txBody>
      </p:sp>
      <p:sp>
        <p:nvSpPr>
          <p:cNvPr id="4813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D1E7DF6B-C991-4092-B931-74FF3F60D0D0}"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48133" name="灯片编号占位符 4"/>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51CF2261-373C-445F-B5A9-71A62DD83DF9}" type="slidenum">
              <a:rPr lang="zh-CN" altLang="en-US" smtClean="0">
                <a:solidFill>
                  <a:srgbClr val="B13F9A"/>
                </a:solidFill>
                <a:ea typeface="华文新魏" pitchFamily="2" charset="-122"/>
              </a:rPr>
              <a:pPr eaLnBrk="1" fontAlgn="base" hangingPunct="1">
                <a:spcBef>
                  <a:spcPct val="0"/>
                </a:spcBef>
                <a:spcAft>
                  <a:spcPct val="0"/>
                </a:spcAft>
              </a:pPr>
              <a:t>111</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91010431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eaLnBrk="1" fontAlgn="auto" hangingPunct="1">
              <a:spcAft>
                <a:spcPts val="0"/>
              </a:spcAft>
              <a:buFont typeface="Wingdings 2"/>
              <a:buNone/>
              <a:defRPr/>
            </a:pPr>
            <a:r>
              <a:rPr lang="zh-CN" altLang="en-US" sz="2800" dirty="0" smtClean="0">
                <a:solidFill>
                  <a:srgbClr val="000000"/>
                </a:solidFill>
                <a:latin typeface="宋体" pitchFamily="2" charset="-122"/>
              </a:rPr>
              <a:t>存货</a:t>
            </a:r>
            <a:r>
              <a:rPr lang="zh-CN" altLang="en-US" sz="2800" dirty="0">
                <a:solidFill>
                  <a:srgbClr val="000000"/>
                </a:solidFill>
                <a:latin typeface="宋体" pitchFamily="2" charset="-122"/>
              </a:rPr>
              <a:t>变动率、资产利润率、总资产</a:t>
            </a:r>
            <a:r>
              <a:rPr lang="zh-CN" altLang="en-US" sz="2800" dirty="0" smtClean="0">
                <a:solidFill>
                  <a:srgbClr val="000000"/>
                </a:solidFill>
                <a:latin typeface="宋体" pitchFamily="2" charset="-122"/>
              </a:rPr>
              <a:t>周转率的配比分析</a:t>
            </a:r>
            <a:endParaRPr lang="en-US" altLang="zh-CN" sz="2800" dirty="0">
              <a:solidFill>
                <a:srgbClr val="000000"/>
              </a:solidFill>
              <a:latin typeface="宋体" pitchFamily="2" charset="-122"/>
            </a:endParaRPr>
          </a:p>
          <a:p>
            <a:pPr marL="274320" indent="-274320" eaLnBrk="1" fontAlgn="auto" hangingPunct="1">
              <a:spcAft>
                <a:spcPts val="0"/>
              </a:spcAft>
              <a:buFont typeface="Wingdings 2"/>
              <a:buChar char=""/>
              <a:defRPr/>
            </a:pPr>
            <a:r>
              <a:rPr lang="zh-CN" altLang="en-US" sz="2800" dirty="0">
                <a:solidFill>
                  <a:srgbClr val="000000"/>
                </a:solidFill>
                <a:latin typeface="宋体" pitchFamily="2" charset="-122"/>
              </a:rPr>
              <a:t>本期存货增加不大，即存货变动率≤</a:t>
            </a:r>
            <a:r>
              <a:rPr lang="zh-CN" altLang="en-US" sz="2800" dirty="0">
                <a:solidFill>
                  <a:srgbClr val="000000"/>
                </a:solidFill>
                <a:latin typeface="" charset="0"/>
              </a:rPr>
              <a:t>0</a:t>
            </a:r>
            <a:r>
              <a:rPr lang="zh-CN" altLang="en-US" sz="2800" dirty="0">
                <a:solidFill>
                  <a:srgbClr val="000000"/>
                </a:solidFill>
                <a:latin typeface="宋体" pitchFamily="2" charset="-122"/>
              </a:rPr>
              <a:t>，本期总资产周转率</a:t>
            </a:r>
            <a:r>
              <a:rPr lang="zh-CN" altLang="en-US" sz="2800" dirty="0">
                <a:solidFill>
                  <a:srgbClr val="000000"/>
                </a:solidFill>
                <a:latin typeface="" charset="0"/>
              </a:rPr>
              <a:t>-</a:t>
            </a:r>
            <a:r>
              <a:rPr lang="zh-CN" altLang="en-US" sz="2800" dirty="0">
                <a:solidFill>
                  <a:srgbClr val="000000"/>
                </a:solidFill>
                <a:latin typeface="宋体" pitchFamily="2" charset="-122"/>
              </a:rPr>
              <a:t>上年同期总资产周转率≤</a:t>
            </a:r>
            <a:r>
              <a:rPr lang="zh-CN" altLang="en-US" sz="2800" dirty="0">
                <a:solidFill>
                  <a:srgbClr val="000000"/>
                </a:solidFill>
                <a:latin typeface="" charset="0"/>
              </a:rPr>
              <a:t>0</a:t>
            </a:r>
            <a:r>
              <a:rPr lang="zh-CN" altLang="en-US" sz="2800" dirty="0">
                <a:solidFill>
                  <a:srgbClr val="000000"/>
                </a:solidFill>
                <a:latin typeface="宋体" pitchFamily="2" charset="-122"/>
              </a:rPr>
              <a:t>，可能存在隐匿销售收入问题</a:t>
            </a:r>
            <a:r>
              <a:rPr lang="zh-CN" altLang="en-US" sz="2800" dirty="0"/>
              <a:t> </a:t>
            </a:r>
          </a:p>
          <a:p>
            <a:pPr marL="274320" indent="-274320" eaLnBrk="1" fontAlgn="auto" hangingPunct="1">
              <a:spcAft>
                <a:spcPts val="0"/>
              </a:spcAft>
              <a:buFont typeface="Wingdings 2"/>
              <a:buChar char=""/>
              <a:defRPr/>
            </a:pPr>
            <a:endParaRPr lang="zh-CN" altLang="en-US" dirty="0"/>
          </a:p>
        </p:txBody>
      </p:sp>
      <p:sp>
        <p:nvSpPr>
          <p:cNvPr id="49156"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3BD6129C-D4B7-4D81-88CA-D99CE7C1E680}"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49157" name="灯片编号占位符 4"/>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A0ABC2C0-5074-4DDD-8C11-07E7A7CDB871}" type="slidenum">
              <a:rPr lang="zh-CN" altLang="en-US" smtClean="0">
                <a:solidFill>
                  <a:srgbClr val="B13F9A"/>
                </a:solidFill>
                <a:ea typeface="华文新魏" pitchFamily="2" charset="-122"/>
              </a:rPr>
              <a:pPr eaLnBrk="1" fontAlgn="base" hangingPunct="1">
                <a:spcBef>
                  <a:spcPct val="0"/>
                </a:spcBef>
                <a:spcAft>
                  <a:spcPct val="0"/>
                </a:spcAft>
              </a:pPr>
              <a:t>112</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187316563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eaLnBrk="1" fontAlgn="auto" hangingPunct="1">
              <a:spcAft>
                <a:spcPts val="0"/>
              </a:spcAft>
              <a:defRPr/>
            </a:pPr>
            <a:r>
              <a:rPr lang="zh-CN" altLang="en-US" dirty="0" smtClean="0"/>
              <a:t>一份简单的思路总结</a:t>
            </a:r>
            <a:endParaRPr lang="zh-CN" altLang="en-US" dirty="0"/>
          </a:p>
        </p:txBody>
      </p:sp>
      <p:sp>
        <p:nvSpPr>
          <p:cNvPr id="50179" name="内容占位符 2"/>
          <p:cNvSpPr>
            <a:spLocks noGrp="1"/>
          </p:cNvSpPr>
          <p:nvPr>
            <p:ph idx="1"/>
          </p:nvPr>
        </p:nvSpPr>
        <p:spPr/>
        <p:txBody>
          <a:bodyPr/>
          <a:lstStyle/>
          <a:p>
            <a:pPr eaLnBrk="1" hangingPunct="1"/>
            <a:r>
              <a:rPr lang="zh-CN" altLang="en-US" smtClean="0"/>
              <a:t>一类指标：税收负担率、税收贡献率（与行业标准值的比较）；税收负担率变动率，税收贡献率变动率（与企业自身的纵向比较）</a:t>
            </a:r>
            <a:endParaRPr lang="en-US" altLang="zh-CN" smtClean="0"/>
          </a:p>
          <a:p>
            <a:pPr eaLnBrk="1" hangingPunct="1"/>
            <a:r>
              <a:rPr lang="zh-CN" altLang="en-US" smtClean="0"/>
              <a:t>二类指标：主营业务成本、收入、利润、费用等的变动率，成本费用率，成本费用利润率，成本结构等的变动趋势</a:t>
            </a:r>
            <a:endParaRPr lang="en-US" altLang="zh-CN" smtClean="0"/>
          </a:p>
          <a:p>
            <a:pPr eaLnBrk="1" hangingPunct="1"/>
            <a:r>
              <a:rPr lang="zh-CN" altLang="en-US" smtClean="0"/>
              <a:t>三类指标：主营业务成本、收入、利润、费用等的变动率的配比对照</a:t>
            </a:r>
            <a:endParaRPr lang="en-US" altLang="zh-CN" smtClean="0"/>
          </a:p>
          <a:p>
            <a:pPr eaLnBrk="1" hangingPunct="1"/>
            <a:r>
              <a:rPr lang="zh-CN" altLang="en-US" smtClean="0"/>
              <a:t>四类指标：存货、应收应付周转率、总资产周转率、</a:t>
            </a:r>
            <a:r>
              <a:rPr lang="en-US" altLang="zh-CN" smtClean="0"/>
              <a:t>ROA</a:t>
            </a:r>
            <a:r>
              <a:rPr lang="zh-CN" altLang="en-US" smtClean="0"/>
              <a:t>、</a:t>
            </a:r>
            <a:r>
              <a:rPr lang="en-US" altLang="zh-CN" smtClean="0"/>
              <a:t>ROE</a:t>
            </a:r>
            <a:r>
              <a:rPr lang="zh-CN" altLang="en-US" smtClean="0"/>
              <a:t>，固定资产综合折旧率</a:t>
            </a:r>
          </a:p>
        </p:txBody>
      </p:sp>
      <p:sp>
        <p:nvSpPr>
          <p:cNvPr id="50180"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2EC9469D-7603-46DC-B0A7-75A9233D3C7A}"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50181" name="灯片编号占位符 4"/>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6ABA3202-C894-49BB-A385-7AEF5A367E98}" type="slidenum">
              <a:rPr lang="zh-CN" altLang="en-US" smtClean="0">
                <a:solidFill>
                  <a:srgbClr val="B13F9A"/>
                </a:solidFill>
                <a:ea typeface="华文新魏" pitchFamily="2" charset="-122"/>
              </a:rPr>
              <a:pPr eaLnBrk="1" fontAlgn="base" hangingPunct="1">
                <a:spcBef>
                  <a:spcPct val="0"/>
                </a:spcBef>
                <a:spcAft>
                  <a:spcPct val="0"/>
                </a:spcAft>
              </a:pPr>
              <a:t>113</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4265394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Users\QQ\Desktop\图形备用\中国mean\mean_ta_growth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56170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Users\QQ\Desktop\图形备用\中国mean\mean_profit_growth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83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300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r>
              <a:rPr lang="zh-CN" altLang="en-US" sz="3600" smtClean="0"/>
              <a:t>基本的思路</a:t>
            </a:r>
          </a:p>
        </p:txBody>
      </p:sp>
      <p:sp>
        <p:nvSpPr>
          <p:cNvPr id="23555" name="内容占位符 2"/>
          <p:cNvSpPr>
            <a:spLocks noGrp="1"/>
          </p:cNvSpPr>
          <p:nvPr>
            <p:ph idx="1"/>
          </p:nvPr>
        </p:nvSpPr>
        <p:spPr/>
        <p:txBody>
          <a:bodyPr/>
          <a:lstStyle/>
          <a:p>
            <a:r>
              <a:rPr lang="zh-CN" altLang="en-US" sz="4000" smtClean="0"/>
              <a:t>反映业务：收入，成本结构，利润，保本，配比，业务盈利能力。</a:t>
            </a:r>
            <a:endParaRPr lang="en-US" altLang="zh-CN" sz="4000" smtClean="0"/>
          </a:p>
          <a:p>
            <a:r>
              <a:rPr lang="zh-CN" altLang="en-US" sz="4000" smtClean="0"/>
              <a:t>反映营运：资产的周转，资产的结构，资金的来源</a:t>
            </a:r>
            <a:endParaRPr lang="en-US" altLang="zh-CN" sz="4000" smtClean="0"/>
          </a:p>
          <a:p>
            <a:r>
              <a:rPr lang="zh-CN" altLang="en-US" sz="4000" smtClean="0"/>
              <a:t>反映现金流：营业收现状况，营运和收益质量</a:t>
            </a:r>
          </a:p>
        </p:txBody>
      </p:sp>
    </p:spTree>
    <p:extLst>
      <p:ext uri="{BB962C8B-B14F-4D97-AF65-F5344CB8AC3E}">
        <p14:creationId xmlns:p14="http://schemas.microsoft.com/office/powerpoint/2010/main" val="909316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241300" y="133561"/>
            <a:ext cx="8805862" cy="755650"/>
          </a:xfrm>
        </p:spPr>
        <p:txBody>
          <a:bodyPr/>
          <a:lstStyle/>
          <a:p>
            <a:pPr algn="ctr"/>
            <a:r>
              <a:rPr lang="zh-CN" altLang="en-US" sz="5400" dirty="0" smtClean="0"/>
              <a:t>并不过时的框架</a:t>
            </a:r>
          </a:p>
        </p:txBody>
      </p:sp>
      <p:pic>
        <p:nvPicPr>
          <p:cNvPr id="2457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915420"/>
            <a:ext cx="8208963" cy="5519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6873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zh-CN" altLang="en-US" smtClean="0"/>
              <a:t>直观快速的感觉：适用于任何企业</a:t>
            </a:r>
          </a:p>
        </p:txBody>
      </p:sp>
      <p:sp>
        <p:nvSpPr>
          <p:cNvPr id="25603" name="内容占位符 2"/>
          <p:cNvSpPr>
            <a:spLocks noGrp="1"/>
          </p:cNvSpPr>
          <p:nvPr>
            <p:ph idx="1"/>
          </p:nvPr>
        </p:nvSpPr>
        <p:spPr/>
        <p:txBody>
          <a:bodyPr/>
          <a:lstStyle/>
          <a:p>
            <a:r>
              <a:rPr lang="zh-CN" altLang="en-US" smtClean="0"/>
              <a:t>浏览收入、成本费用、利润的金额和大致的比例结构，建立一个初步印象。看看最近两年利润表的变动，对经营状况的变动建立初步印象。</a:t>
            </a:r>
            <a:endParaRPr lang="en-US" altLang="zh-CN" smtClean="0"/>
          </a:p>
          <a:p>
            <a:r>
              <a:rPr lang="zh-CN" altLang="en-US" smtClean="0">
                <a:solidFill>
                  <a:srgbClr val="000000"/>
                </a:solidFill>
                <a:latin typeface="微软雅黑" pitchFamily="34" charset="-122"/>
              </a:rPr>
              <a:t>收入在我看来是最重要和值得关注的项目，一方面公司经营状况和趋势都体现在收入之中，理解公司的收入内容、结构、市场竞争力和未来趋势较为重要；</a:t>
            </a:r>
            <a:endParaRPr lang="en-US" altLang="zh-CN" smtClean="0">
              <a:solidFill>
                <a:srgbClr val="000000"/>
              </a:solidFill>
              <a:latin typeface="微软雅黑" pitchFamily="34" charset="-122"/>
            </a:endParaRPr>
          </a:p>
          <a:p>
            <a:r>
              <a:rPr lang="zh-CN" altLang="en-US" smtClean="0">
                <a:solidFill>
                  <a:srgbClr val="000000"/>
                </a:solidFill>
                <a:latin typeface="微软雅黑" pitchFamily="34" charset="-122"/>
              </a:rPr>
              <a:t>另一方面，大多数行业中，会计收入确认相与一般人的商业常识和理解十分贴近，不像成本确认那么复杂（像制造业和房地产业等成本的成本计算，成本计算容易出错）。</a:t>
            </a:r>
            <a:endParaRPr lang="en-US" altLang="zh-CN" smtClean="0">
              <a:solidFill>
                <a:srgbClr val="000000"/>
              </a:solidFill>
              <a:latin typeface="微软雅黑" pitchFamily="34" charset="-122"/>
            </a:endParaRPr>
          </a:p>
          <a:p>
            <a:endParaRPr lang="en-US" altLang="zh-CN" smtClean="0"/>
          </a:p>
          <a:p>
            <a:endParaRPr lang="zh-CN" altLang="en-US" smtClean="0"/>
          </a:p>
        </p:txBody>
      </p:sp>
    </p:spTree>
    <p:extLst>
      <p:ext uri="{BB962C8B-B14F-4D97-AF65-F5344CB8AC3E}">
        <p14:creationId xmlns:p14="http://schemas.microsoft.com/office/powerpoint/2010/main" val="3580965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r>
              <a:rPr lang="zh-CN" altLang="en-US" smtClean="0"/>
              <a:t>直观快速的感觉：适用于任何企业</a:t>
            </a:r>
          </a:p>
        </p:txBody>
      </p:sp>
      <p:sp>
        <p:nvSpPr>
          <p:cNvPr id="26627" name="内容占位符 2"/>
          <p:cNvSpPr>
            <a:spLocks noGrp="1"/>
          </p:cNvSpPr>
          <p:nvPr>
            <p:ph idx="1"/>
          </p:nvPr>
        </p:nvSpPr>
        <p:spPr/>
        <p:txBody>
          <a:bodyPr/>
          <a:lstStyle/>
          <a:p>
            <a:r>
              <a:rPr lang="zh-CN" altLang="en-US" smtClean="0"/>
              <a:t>接着再看利润表的盈亏与现金余额的增减变动对应关系如何，如果一个公司很赚钱，比如腾讯一年收入</a:t>
            </a:r>
            <a:r>
              <a:rPr lang="en-US" altLang="zh-CN" smtClean="0"/>
              <a:t>400</a:t>
            </a:r>
            <a:r>
              <a:rPr lang="zh-CN" altLang="en-US" smtClean="0"/>
              <a:t>多亿，净利润</a:t>
            </a:r>
            <a:r>
              <a:rPr lang="en-US" altLang="zh-CN" smtClean="0"/>
              <a:t>100</a:t>
            </a:r>
            <a:r>
              <a:rPr lang="zh-CN" altLang="en-US" smtClean="0"/>
              <a:t>多亿，我会好奇他的现金余额是不是也多了</a:t>
            </a:r>
            <a:r>
              <a:rPr lang="en-US" altLang="zh-CN" smtClean="0"/>
              <a:t>100</a:t>
            </a:r>
            <a:r>
              <a:rPr lang="zh-CN" altLang="en-US" smtClean="0"/>
              <a:t>多亿，如果是的话那</a:t>
            </a:r>
            <a:r>
              <a:rPr lang="en-US" altLang="zh-CN" smtClean="0"/>
              <a:t>OK</a:t>
            </a:r>
            <a:r>
              <a:rPr lang="zh-CN" altLang="en-US" smtClean="0"/>
              <a:t>确实够赚钱；如果不是，我会去看现金流量表，他到底钱花哪去了，或者是赚了但没收回来。</a:t>
            </a:r>
            <a:endParaRPr lang="en-US" altLang="zh-CN" smtClean="0"/>
          </a:p>
          <a:p>
            <a:r>
              <a:rPr lang="zh-CN" altLang="en-US" smtClean="0"/>
              <a:t>如果钱花在购买固定资产上，那就去看资产负债表是不是相应增加了这些资产，以及进一步看能否挖掘到这些大额新增资产有何目的以及是否合理。增量上是否合理，存量上是否合理。</a:t>
            </a:r>
          </a:p>
        </p:txBody>
      </p:sp>
    </p:spTree>
    <p:extLst>
      <p:ext uri="{BB962C8B-B14F-4D97-AF65-F5344CB8AC3E}">
        <p14:creationId xmlns:p14="http://schemas.microsoft.com/office/powerpoint/2010/main" val="20285740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内容占位符 2"/>
          <p:cNvSpPr>
            <a:spLocks noGrp="1"/>
          </p:cNvSpPr>
          <p:nvPr>
            <p:ph idx="1"/>
          </p:nvPr>
        </p:nvSpPr>
        <p:spPr>
          <a:xfrm>
            <a:off x="160338" y="812321"/>
            <a:ext cx="8823325" cy="4335463"/>
          </a:xfrm>
        </p:spPr>
        <p:txBody>
          <a:bodyPr/>
          <a:lstStyle/>
          <a:p>
            <a:r>
              <a:rPr lang="zh-CN" altLang="en-US" sz="4800" dirty="0" smtClean="0">
                <a:solidFill>
                  <a:srgbClr val="0070C0"/>
                </a:solidFill>
              </a:rPr>
              <a:t>到这里：</a:t>
            </a:r>
            <a:r>
              <a:rPr lang="zh-CN" altLang="en-US" sz="3200" dirty="0" smtClean="0"/>
              <a:t>我希望</a:t>
            </a:r>
            <a:endParaRPr lang="en-US" altLang="zh-CN" sz="3200" dirty="0" smtClean="0"/>
          </a:p>
          <a:p>
            <a:r>
              <a:rPr lang="zh-CN" altLang="en-US" sz="3200" dirty="0" smtClean="0"/>
              <a:t>您能把握最根本，也是最直观的框架；</a:t>
            </a:r>
            <a:endParaRPr lang="en-US" altLang="zh-CN" sz="3200" dirty="0" smtClean="0"/>
          </a:p>
          <a:p>
            <a:r>
              <a:rPr lang="zh-CN" altLang="en-US" sz="3200" dirty="0" smtClean="0"/>
              <a:t>每一个财务人员对自身企业这些基本的经营状况都应该了如指掌；</a:t>
            </a:r>
            <a:endParaRPr lang="en-US" altLang="zh-CN" sz="3200" dirty="0" smtClean="0"/>
          </a:p>
          <a:p>
            <a:r>
              <a:rPr lang="zh-CN" altLang="en-US" sz="3200" dirty="0" smtClean="0"/>
              <a:t>不要陷入一团糟的记账、跑银行、搞税局的琐碎中，至少跟他们打交道你知道出发点和你的家底是什么；</a:t>
            </a:r>
            <a:endParaRPr lang="en-US" altLang="zh-CN" sz="3200" dirty="0" smtClean="0"/>
          </a:p>
          <a:p>
            <a:r>
              <a:rPr lang="zh-CN" altLang="en-US" sz="3200" dirty="0" smtClean="0"/>
              <a:t>有时你能比你的老板说的更系统、更精确、也更接近事实。</a:t>
            </a:r>
            <a:endParaRPr lang="en-US" altLang="zh-CN" sz="3200" dirty="0" smtClean="0"/>
          </a:p>
          <a:p>
            <a:endParaRPr lang="zh-CN" altLang="en-US" sz="3200" dirty="0" smtClean="0"/>
          </a:p>
        </p:txBody>
      </p:sp>
    </p:spTree>
    <p:extLst>
      <p:ext uri="{BB962C8B-B14F-4D97-AF65-F5344CB8AC3E}">
        <p14:creationId xmlns:p14="http://schemas.microsoft.com/office/powerpoint/2010/main" val="3411602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内容占位符 2"/>
          <p:cNvSpPr>
            <a:spLocks noGrp="1"/>
          </p:cNvSpPr>
          <p:nvPr>
            <p:ph idx="1"/>
          </p:nvPr>
        </p:nvSpPr>
        <p:spPr/>
        <p:txBody>
          <a:bodyPr/>
          <a:lstStyle/>
          <a:p>
            <a:r>
              <a:rPr lang="zh-CN" altLang="en-US" sz="4000" smtClean="0"/>
              <a:t>说完形而上的东西，我们讲讲形而下的东西：技术、工具和方法</a:t>
            </a:r>
          </a:p>
        </p:txBody>
      </p:sp>
    </p:spTree>
    <p:extLst>
      <p:ext uri="{BB962C8B-B14F-4D97-AF65-F5344CB8AC3E}">
        <p14:creationId xmlns:p14="http://schemas.microsoft.com/office/powerpoint/2010/main" val="3208284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dirty="0">
                <a:solidFill>
                  <a:srgbClr val="03080D"/>
                </a:solidFill>
                <a:ea typeface="宋体" pitchFamily="2" charset="-122"/>
              </a:rPr>
              <a:t>全面预算管理：工具和方法</a:t>
            </a:r>
            <a:endParaRPr lang="zh-CN" altLang="en-US" dirty="0" smtClean="0"/>
          </a:p>
        </p:txBody>
      </p:sp>
      <p:sp>
        <p:nvSpPr>
          <p:cNvPr id="11267" name="灯片编号占位符 3"/>
          <p:cNvSpPr>
            <a:spLocks noGrp="1"/>
          </p:cNvSpPr>
          <p:nvPr>
            <p:ph type="sldNum" sz="quarter" idx="4294967295"/>
          </p:nvPr>
        </p:nvSpPr>
        <p:spPr>
          <a:xfrm>
            <a:off x="612775" y="6356350"/>
            <a:ext cx="1981200" cy="365125"/>
          </a:xfrm>
          <a:prstGeom prst="rect">
            <a:avLst/>
          </a:prstGeom>
          <a:noFill/>
        </p:spPr>
        <p:txBody>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Tx/>
              <a:buNone/>
            </a:pPr>
            <a:fld id="{3D663649-1730-436D-AAA1-7ED41DD3F87E}" type="slidenum">
              <a:rPr lang="zh-CN" altLang="en-US" sz="1400" smtClean="0">
                <a:latin typeface="Arial" pitchFamily="34" charset="0"/>
                <a:ea typeface="宋体" pitchFamily="2" charset="-122"/>
              </a:rPr>
              <a:pPr eaLnBrk="1" hangingPunct="1">
                <a:spcBef>
                  <a:spcPct val="0"/>
                </a:spcBef>
                <a:buClrTx/>
                <a:buSzTx/>
                <a:buFontTx/>
                <a:buNone/>
              </a:pPr>
              <a:t>2</a:t>
            </a:fld>
            <a:endParaRPr lang="en-US" altLang="zh-CN" sz="1400" smtClean="0">
              <a:latin typeface="Arial" pitchFamily="34" charset="0"/>
              <a:ea typeface="宋体" pitchFamily="2" charset="-122"/>
            </a:endParaRPr>
          </a:p>
        </p:txBody>
      </p:sp>
      <p:pic>
        <p:nvPicPr>
          <p:cNvPr id="1126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84313"/>
            <a:ext cx="1943100" cy="216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33650" y="1219200"/>
            <a:ext cx="6359525" cy="515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8"/>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a:xfrm>
            <a:off x="503238" y="3613150"/>
            <a:ext cx="7251700" cy="679450"/>
          </a:xfrm>
        </p:spPr>
      </p:pic>
    </p:spTree>
    <p:extLst>
      <p:ext uri="{BB962C8B-B14F-4D97-AF65-F5344CB8AC3E}">
        <p14:creationId xmlns:p14="http://schemas.microsoft.com/office/powerpoint/2010/main" val="2836442862"/>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 资产负债表</a:t>
            </a:r>
          </a:p>
        </p:txBody>
      </p:sp>
      <p:sp>
        <p:nvSpPr>
          <p:cNvPr id="29699" name="内容占位符 2"/>
          <p:cNvSpPr>
            <a:spLocks noGrp="1"/>
          </p:cNvSpPr>
          <p:nvPr>
            <p:ph sz="quarter" idx="4294967295"/>
          </p:nvPr>
        </p:nvSpPr>
        <p:spPr>
          <a:xfrm>
            <a:off x="180975" y="1628775"/>
            <a:ext cx="8229600" cy="4527550"/>
          </a:xfrm>
        </p:spPr>
        <p:txBody>
          <a:bodyPr/>
          <a:lstStyle/>
          <a:p>
            <a:pPr eaLnBrk="1" hangingPunct="1">
              <a:lnSpc>
                <a:spcPct val="150000"/>
              </a:lnSpc>
            </a:pPr>
            <a:r>
              <a:rPr lang="en-US" altLang="zh-CN" sz="2400" smtClean="0">
                <a:latin typeface="微软雅黑" pitchFamily="34" charset="-122"/>
                <a:ea typeface="微软雅黑" pitchFamily="34" charset="-122"/>
              </a:rPr>
              <a:t>1.  </a:t>
            </a:r>
            <a:r>
              <a:rPr lang="zh-CN" altLang="en-US" sz="2400" smtClean="0">
                <a:latin typeface="微软雅黑" pitchFamily="34" charset="-122"/>
                <a:ea typeface="微软雅黑" pitchFamily="34" charset="-122"/>
              </a:rPr>
              <a:t>看看财务概况</a:t>
            </a:r>
            <a:endParaRPr lang="en-US" altLang="zh-CN" sz="2400" smtClean="0">
              <a:latin typeface="微软雅黑" pitchFamily="34" charset="-122"/>
              <a:ea typeface="微软雅黑" pitchFamily="34" charset="-122"/>
            </a:endParaRPr>
          </a:p>
          <a:p>
            <a:pPr eaLnBrk="1" hangingPunct="1">
              <a:lnSpc>
                <a:spcPct val="150000"/>
              </a:lnSpc>
            </a:pPr>
            <a:r>
              <a:rPr lang="en-US" altLang="zh-CN" sz="2400" smtClean="0">
                <a:latin typeface="微软雅黑" pitchFamily="34" charset="-122"/>
                <a:ea typeface="微软雅黑" pitchFamily="34" charset="-122"/>
              </a:rPr>
              <a:t>2.  </a:t>
            </a:r>
            <a:r>
              <a:rPr lang="zh-CN" altLang="en-US" sz="2400" smtClean="0">
                <a:latin typeface="微软雅黑" pitchFamily="34" charset="-122"/>
                <a:ea typeface="微软雅黑" pitchFamily="34" charset="-122"/>
              </a:rPr>
              <a:t>流动性</a:t>
            </a:r>
            <a:endParaRPr lang="en-US" altLang="zh-CN" sz="2400" smtClean="0">
              <a:latin typeface="微软雅黑" pitchFamily="34" charset="-122"/>
              <a:ea typeface="微软雅黑" pitchFamily="34" charset="-122"/>
            </a:endParaRPr>
          </a:p>
          <a:p>
            <a:pPr eaLnBrk="1" hangingPunct="1">
              <a:lnSpc>
                <a:spcPct val="150000"/>
              </a:lnSpc>
            </a:pPr>
            <a:r>
              <a:rPr lang="en-US" altLang="zh-CN" sz="2400" smtClean="0">
                <a:latin typeface="微软雅黑" pitchFamily="34" charset="-122"/>
                <a:ea typeface="微软雅黑" pitchFamily="34" charset="-122"/>
              </a:rPr>
              <a:t>3.  </a:t>
            </a:r>
            <a:r>
              <a:rPr lang="zh-CN" altLang="en-US" sz="2400" smtClean="0">
                <a:latin typeface="微软雅黑" pitchFamily="34" charset="-122"/>
                <a:ea typeface="微软雅黑" pitchFamily="34" charset="-122"/>
              </a:rPr>
              <a:t>整体负债状况</a:t>
            </a:r>
          </a:p>
        </p:txBody>
      </p:sp>
      <p:pic>
        <p:nvPicPr>
          <p:cNvPr id="2970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138" y="0"/>
            <a:ext cx="5832475" cy="68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64888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 资产负债表</a:t>
            </a:r>
            <a:endParaRPr lang="zh-CN" altLang="en-US" smtClean="0"/>
          </a:p>
        </p:txBody>
      </p:sp>
      <p:sp>
        <p:nvSpPr>
          <p:cNvPr id="30723" name="内容占位符 2"/>
          <p:cNvSpPr>
            <a:spLocks noGrp="1"/>
          </p:cNvSpPr>
          <p:nvPr>
            <p:ph sz="quarter" idx="4294967295"/>
          </p:nvPr>
        </p:nvSpPr>
        <p:spPr>
          <a:xfrm>
            <a:off x="457200" y="1628775"/>
            <a:ext cx="8229600" cy="4694238"/>
          </a:xfrm>
        </p:spPr>
        <p:txBody>
          <a:bodyPr>
            <a:spAutoFit/>
          </a:bodyPr>
          <a:lstStyle/>
          <a:p>
            <a:pPr marL="0" indent="0" eaLnBrk="1" hangingPunct="1">
              <a:buFont typeface="Wingdings 3" pitchFamily="18" charset="2"/>
              <a:buNone/>
            </a:pPr>
            <a:r>
              <a:rPr lang="zh-CN" altLang="en-US" sz="1800" b="1" smtClean="0">
                <a:latin typeface="微软雅黑" pitchFamily="34" charset="-122"/>
                <a:ea typeface="微软雅黑" pitchFamily="34" charset="-122"/>
              </a:rPr>
              <a:t>     一、流动性</a:t>
            </a:r>
            <a:r>
              <a:rPr lang="en-US" altLang="zh-CN" sz="1800" b="1" smtClean="0">
                <a:latin typeface="微软雅黑" pitchFamily="34" charset="-122"/>
                <a:ea typeface="微软雅黑" pitchFamily="34" charset="-122"/>
              </a:rPr>
              <a:t>——</a:t>
            </a:r>
            <a:r>
              <a:rPr lang="zh-CN" altLang="en-US" sz="1800" b="1" smtClean="0">
                <a:latin typeface="微软雅黑" pitchFamily="34" charset="-122"/>
                <a:ea typeface="微软雅黑" pitchFamily="34" charset="-122"/>
              </a:rPr>
              <a:t>短期偿债能力</a:t>
            </a:r>
            <a:r>
              <a:rPr lang="en-US" altLang="zh-CN" sz="1800" b="1" smtClean="0">
                <a:latin typeface="微软雅黑" pitchFamily="34" charset="-122"/>
                <a:ea typeface="微软雅黑" pitchFamily="34" charset="-122"/>
              </a:rPr>
              <a:t>/</a:t>
            </a:r>
            <a:r>
              <a:rPr lang="zh-CN" altLang="en-US" sz="1800" b="1" smtClean="0">
                <a:latin typeface="微软雅黑" pitchFamily="34" charset="-122"/>
                <a:ea typeface="微软雅黑" pitchFamily="34" charset="-122"/>
              </a:rPr>
              <a:t>对于中小企业更多的用处在于运营上的考量</a:t>
            </a:r>
            <a:endParaRPr lang="en-US" altLang="zh-CN" sz="1800" b="1" smtClean="0">
              <a:latin typeface="微软雅黑" pitchFamily="34" charset="-122"/>
              <a:ea typeface="微软雅黑" pitchFamily="34" charset="-122"/>
            </a:endParaRPr>
          </a:p>
          <a:p>
            <a:pPr marL="0" indent="0" eaLnBrk="1" hangingPunct="1">
              <a:lnSpc>
                <a:spcPct val="150000"/>
              </a:lnSpc>
              <a:spcBef>
                <a:spcPts val="2400"/>
              </a:spcBef>
              <a:buFont typeface="Wingdings 3" pitchFamily="18" charset="2"/>
              <a:buNone/>
            </a:pPr>
            <a:r>
              <a:rPr lang="en-US" altLang="zh-CN" sz="2000" smtClean="0">
                <a:latin typeface="微软雅黑" pitchFamily="34" charset="-122"/>
                <a:ea typeface="微软雅黑" pitchFamily="34" charset="-122"/>
              </a:rPr>
              <a:t>1</a:t>
            </a:r>
            <a:r>
              <a:rPr lang="zh-CN" altLang="en-US" sz="2000" smtClean="0">
                <a:latin typeface="微软雅黑" pitchFamily="34" charset="-122"/>
                <a:ea typeface="微软雅黑" pitchFamily="34" charset="-122"/>
              </a:rPr>
              <a:t>、流动比率</a:t>
            </a:r>
            <a:br>
              <a:rPr lang="zh-CN" altLang="en-US" sz="2000" smtClean="0">
                <a:latin typeface="微软雅黑" pitchFamily="34" charset="-122"/>
                <a:ea typeface="微软雅黑" pitchFamily="34" charset="-122"/>
              </a:rPr>
            </a:br>
            <a:endParaRPr lang="zh-CN" altLang="en-US" sz="2000" smtClean="0">
              <a:latin typeface="微软雅黑" pitchFamily="34" charset="-122"/>
              <a:ea typeface="微软雅黑" pitchFamily="34" charset="-122"/>
            </a:endParaRPr>
          </a:p>
          <a:p>
            <a:pPr marL="0" indent="0" algn="ctr" eaLnBrk="1" hangingPunct="1">
              <a:lnSpc>
                <a:spcPct val="150000"/>
              </a:lnSpc>
              <a:buFont typeface="Wingdings 3" pitchFamily="18" charset="2"/>
              <a:buNone/>
            </a:pPr>
            <a:r>
              <a:rPr lang="zh-CN" altLang="en-US" sz="2000" b="1" smtClean="0">
                <a:latin typeface="微软雅黑" pitchFamily="34" charset="-122"/>
                <a:ea typeface="微软雅黑" pitchFamily="34" charset="-122"/>
              </a:rPr>
              <a:t>流动比率＝流动资产</a:t>
            </a:r>
            <a:r>
              <a:rPr lang="en-US" altLang="zh-CN" sz="2000" b="1" smtClean="0">
                <a:latin typeface="微软雅黑" pitchFamily="34" charset="-122"/>
                <a:ea typeface="微软雅黑" pitchFamily="34" charset="-122"/>
              </a:rPr>
              <a:t>÷</a:t>
            </a:r>
            <a:r>
              <a:rPr lang="zh-CN" altLang="en-US" sz="2000" b="1" smtClean="0">
                <a:latin typeface="微软雅黑" pitchFamily="34" charset="-122"/>
                <a:ea typeface="微软雅黑" pitchFamily="34" charset="-122"/>
              </a:rPr>
              <a:t>流动负债 （大于等于</a:t>
            </a:r>
            <a:r>
              <a:rPr lang="en-US" altLang="zh-CN" sz="2000" b="1" smtClean="0">
                <a:latin typeface="微软雅黑" pitchFamily="34" charset="-122"/>
                <a:ea typeface="微软雅黑" pitchFamily="34" charset="-122"/>
              </a:rPr>
              <a:t>2</a:t>
            </a:r>
            <a:r>
              <a:rPr lang="zh-CN" altLang="en-US" sz="2000" b="1" smtClean="0">
                <a:latin typeface="微软雅黑" pitchFamily="34" charset="-122"/>
                <a:ea typeface="微软雅黑" pitchFamily="34" charset="-122"/>
              </a:rPr>
              <a:t>）</a:t>
            </a:r>
            <a:endParaRPr lang="en-US" altLang="zh-CN" sz="2000" b="1" smtClean="0">
              <a:latin typeface="微软雅黑" pitchFamily="34" charset="-122"/>
              <a:ea typeface="微软雅黑" pitchFamily="34" charset="-122"/>
            </a:endParaRPr>
          </a:p>
          <a:p>
            <a:pPr marL="0" indent="0" eaLnBrk="1" hangingPunct="1">
              <a:lnSpc>
                <a:spcPct val="150000"/>
              </a:lnSpc>
              <a:buFont typeface="Wingdings 3" pitchFamily="18" charset="2"/>
              <a:buNone/>
            </a:pPr>
            <a:endParaRPr lang="en-US" altLang="zh-CN" sz="2000" smtClean="0">
              <a:latin typeface="微软雅黑" pitchFamily="34" charset="-122"/>
              <a:ea typeface="微软雅黑" pitchFamily="34" charset="-122"/>
            </a:endParaRPr>
          </a:p>
          <a:p>
            <a:pPr marL="0" indent="0" eaLnBrk="1" hangingPunct="1">
              <a:lnSpc>
                <a:spcPct val="150000"/>
              </a:lnSpc>
              <a:buFont typeface="Wingdings 3" pitchFamily="18" charset="2"/>
              <a:buNone/>
            </a:pPr>
            <a:r>
              <a:rPr lang="en-US" altLang="zh-CN" sz="2000" smtClean="0">
                <a:latin typeface="微软雅黑" pitchFamily="34" charset="-122"/>
                <a:ea typeface="微软雅黑" pitchFamily="34" charset="-122"/>
              </a:rPr>
              <a:t>2.  </a:t>
            </a:r>
            <a:r>
              <a:rPr lang="zh-CN" altLang="en-US" sz="2000" smtClean="0">
                <a:latin typeface="微软雅黑" pitchFamily="34" charset="-122"/>
                <a:ea typeface="微软雅黑" pitchFamily="34" charset="-122"/>
              </a:rPr>
              <a:t>营运资本</a:t>
            </a:r>
            <a:endParaRPr lang="en-US" altLang="zh-CN" sz="2000" smtClean="0">
              <a:latin typeface="微软雅黑" pitchFamily="34" charset="-122"/>
              <a:ea typeface="微软雅黑" pitchFamily="34" charset="-122"/>
            </a:endParaRPr>
          </a:p>
          <a:p>
            <a:pPr marL="0" indent="0" eaLnBrk="1" hangingPunct="1">
              <a:lnSpc>
                <a:spcPct val="150000"/>
              </a:lnSpc>
              <a:buFont typeface="Wingdings 3" pitchFamily="18" charset="2"/>
              <a:buNone/>
            </a:pPr>
            <a:r>
              <a:rPr lang="zh-CN" altLang="en-US" sz="2000" smtClean="0">
                <a:latin typeface="微软雅黑" pitchFamily="34" charset="-122"/>
                <a:ea typeface="微软雅黑" pitchFamily="34" charset="-122"/>
              </a:rPr>
              <a:t>                </a:t>
            </a:r>
          </a:p>
          <a:p>
            <a:pPr marL="0" indent="0" eaLnBrk="1" hangingPunct="1">
              <a:lnSpc>
                <a:spcPct val="150000"/>
              </a:lnSpc>
              <a:buFont typeface="Wingdings 3" pitchFamily="18" charset="2"/>
              <a:buNone/>
            </a:pPr>
            <a:r>
              <a:rPr lang="zh-CN" altLang="en-US" sz="2000" smtClean="0">
                <a:latin typeface="微软雅黑" pitchFamily="34" charset="-122"/>
                <a:ea typeface="微软雅黑" pitchFamily="34" charset="-122"/>
              </a:rPr>
              <a:t>           </a:t>
            </a:r>
            <a:r>
              <a:rPr lang="zh-CN" altLang="en-US" sz="2000" b="1" smtClean="0">
                <a:latin typeface="微软雅黑" pitchFamily="34" charset="-122"/>
                <a:ea typeface="微软雅黑" pitchFamily="34" charset="-122"/>
              </a:rPr>
              <a:t>营运资本</a:t>
            </a:r>
            <a:r>
              <a:rPr lang="en-US" altLang="zh-CN" sz="2000" b="1" smtClean="0">
                <a:latin typeface="微软雅黑" pitchFamily="34" charset="-122"/>
                <a:ea typeface="微软雅黑" pitchFamily="34" charset="-122"/>
              </a:rPr>
              <a:t>=</a:t>
            </a:r>
            <a:r>
              <a:rPr lang="zh-CN" altLang="en-US" sz="2000" b="1" smtClean="0">
                <a:latin typeface="微软雅黑" pitchFamily="34" charset="-122"/>
                <a:ea typeface="微软雅黑" pitchFamily="34" charset="-122"/>
              </a:rPr>
              <a:t>流动资产－流动负债   （大于</a:t>
            </a:r>
            <a:r>
              <a:rPr lang="en-US" altLang="zh-CN" sz="2000" b="1" smtClean="0">
                <a:latin typeface="微软雅黑" pitchFamily="34" charset="-122"/>
                <a:ea typeface="微软雅黑" pitchFamily="34" charset="-122"/>
              </a:rPr>
              <a:t>0</a:t>
            </a:r>
            <a:r>
              <a:rPr lang="zh-CN" altLang="en-US" sz="2000" b="1" smtClean="0">
                <a:latin typeface="微软雅黑" pitchFamily="34" charset="-122"/>
                <a:ea typeface="微软雅黑" pitchFamily="34" charset="-122"/>
              </a:rPr>
              <a:t>）</a:t>
            </a:r>
          </a:p>
          <a:p>
            <a:pPr marL="0" indent="0" eaLnBrk="1" hangingPunct="1">
              <a:lnSpc>
                <a:spcPct val="150000"/>
              </a:lnSpc>
              <a:buFont typeface="Wingdings 3" pitchFamily="18" charset="2"/>
              <a:buNone/>
            </a:pPr>
            <a:endParaRPr lang="zh-CN" altLang="en-US" sz="1600" smtClean="0"/>
          </a:p>
        </p:txBody>
      </p:sp>
    </p:spTree>
    <p:extLst>
      <p:ext uri="{BB962C8B-B14F-4D97-AF65-F5344CB8AC3E}">
        <p14:creationId xmlns:p14="http://schemas.microsoft.com/office/powerpoint/2010/main" val="4107259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 资产负债表</a:t>
            </a:r>
            <a:endParaRPr lang="zh-CN" altLang="en-US" smtClean="0"/>
          </a:p>
        </p:txBody>
      </p:sp>
      <p:sp>
        <p:nvSpPr>
          <p:cNvPr id="31747" name="内容占位符 2"/>
          <p:cNvSpPr>
            <a:spLocks noGrp="1"/>
          </p:cNvSpPr>
          <p:nvPr>
            <p:ph sz="quarter" idx="4294967295"/>
          </p:nvPr>
        </p:nvSpPr>
        <p:spPr>
          <a:xfrm>
            <a:off x="457200" y="1628775"/>
            <a:ext cx="8229600" cy="5245100"/>
          </a:xfrm>
        </p:spPr>
        <p:txBody>
          <a:bodyPr>
            <a:spAutoFit/>
          </a:bodyPr>
          <a:lstStyle/>
          <a:p>
            <a:pPr marL="0" indent="0" eaLnBrk="1" hangingPunct="1">
              <a:lnSpc>
                <a:spcPct val="80000"/>
              </a:lnSpc>
              <a:buFont typeface="Wingdings 3" pitchFamily="18" charset="2"/>
              <a:buNone/>
            </a:pPr>
            <a:r>
              <a:rPr lang="zh-CN" altLang="en-US" sz="2000" b="1" smtClean="0">
                <a:latin typeface="微软雅黑" pitchFamily="34" charset="-122"/>
                <a:ea typeface="微软雅黑" pitchFamily="34" charset="-122"/>
              </a:rPr>
              <a:t>     流动性</a:t>
            </a:r>
            <a:r>
              <a:rPr lang="en-US" altLang="zh-CN" sz="2000" b="1" smtClean="0">
                <a:latin typeface="微软雅黑" pitchFamily="34" charset="-122"/>
                <a:ea typeface="微软雅黑" pitchFamily="34" charset="-122"/>
              </a:rPr>
              <a:t>——</a:t>
            </a:r>
            <a:r>
              <a:rPr lang="zh-CN" altLang="en-US" sz="2000" b="1" smtClean="0">
                <a:latin typeface="微软雅黑" pitchFamily="34" charset="-122"/>
                <a:ea typeface="微软雅黑" pitchFamily="34" charset="-122"/>
              </a:rPr>
              <a:t>短期偿债能力</a:t>
            </a:r>
            <a:endParaRPr lang="en-US" altLang="zh-CN" sz="2000" b="1" smtClean="0">
              <a:latin typeface="微软雅黑" pitchFamily="34" charset="-122"/>
              <a:ea typeface="微软雅黑" pitchFamily="34" charset="-122"/>
            </a:endParaRPr>
          </a:p>
          <a:p>
            <a:pPr marL="0" indent="0" eaLnBrk="1" hangingPunct="1">
              <a:lnSpc>
                <a:spcPct val="150000"/>
              </a:lnSpc>
              <a:spcBef>
                <a:spcPts val="2400"/>
              </a:spcBef>
              <a:buFont typeface="Wingdings 3" pitchFamily="18" charset="2"/>
              <a:buNone/>
            </a:pPr>
            <a:r>
              <a:rPr lang="en-US" altLang="zh-CN" sz="2000" smtClean="0">
                <a:latin typeface="微软雅黑" pitchFamily="34" charset="-122"/>
                <a:ea typeface="微软雅黑" pitchFamily="34" charset="-122"/>
              </a:rPr>
              <a:t>3</a:t>
            </a:r>
            <a:r>
              <a:rPr lang="zh-CN" altLang="en-US" sz="2000" smtClean="0">
                <a:latin typeface="微软雅黑" pitchFamily="34" charset="-122"/>
                <a:ea typeface="微软雅黑" pitchFamily="34" charset="-122"/>
              </a:rPr>
              <a:t>、速动比率</a:t>
            </a:r>
            <a:br>
              <a:rPr lang="zh-CN" altLang="en-US" sz="2000" smtClean="0">
                <a:latin typeface="微软雅黑" pitchFamily="34" charset="-122"/>
                <a:ea typeface="微软雅黑" pitchFamily="34" charset="-122"/>
              </a:rPr>
            </a:br>
            <a:endParaRPr lang="zh-CN" altLang="en-US" sz="2000" smtClean="0">
              <a:latin typeface="微软雅黑" pitchFamily="34" charset="-122"/>
              <a:ea typeface="微软雅黑" pitchFamily="34" charset="-122"/>
            </a:endParaRPr>
          </a:p>
          <a:p>
            <a:pPr marL="0" indent="0" eaLnBrk="1" hangingPunct="1">
              <a:lnSpc>
                <a:spcPct val="150000"/>
              </a:lnSpc>
              <a:buFont typeface="Wingdings 3" pitchFamily="18" charset="2"/>
              <a:buNone/>
            </a:pPr>
            <a:r>
              <a:rPr lang="zh-CN" altLang="en-US" sz="2000" b="1" smtClean="0">
                <a:latin typeface="微软雅黑" pitchFamily="34" charset="-122"/>
                <a:ea typeface="微软雅黑" pitchFamily="34" charset="-122"/>
              </a:rPr>
              <a:t>          速动比率＝ 速动资产</a:t>
            </a:r>
            <a:r>
              <a:rPr lang="en-US" altLang="zh-CN" sz="2000" b="1" smtClean="0">
                <a:latin typeface="微软雅黑" pitchFamily="34" charset="-122"/>
                <a:ea typeface="微软雅黑" pitchFamily="34" charset="-122"/>
              </a:rPr>
              <a:t>÷</a:t>
            </a:r>
            <a:r>
              <a:rPr lang="zh-CN" altLang="en-US" sz="2000" b="1" smtClean="0">
                <a:latin typeface="微软雅黑" pitchFamily="34" charset="-122"/>
                <a:ea typeface="微软雅黑" pitchFamily="34" charset="-122"/>
              </a:rPr>
              <a:t>流动负债 （大于等于</a:t>
            </a:r>
            <a:r>
              <a:rPr lang="en-US" altLang="zh-CN" sz="2000" b="1" smtClean="0">
                <a:latin typeface="微软雅黑" pitchFamily="34" charset="-122"/>
                <a:ea typeface="微软雅黑" pitchFamily="34" charset="-122"/>
              </a:rPr>
              <a:t>1</a:t>
            </a:r>
            <a:r>
              <a:rPr lang="zh-CN" altLang="en-US" sz="2000" b="1" smtClean="0">
                <a:latin typeface="微软雅黑" pitchFamily="34" charset="-122"/>
                <a:ea typeface="微软雅黑" pitchFamily="34" charset="-122"/>
              </a:rPr>
              <a:t>）</a:t>
            </a:r>
            <a:endParaRPr lang="en-US" altLang="zh-CN" sz="2000" b="1" smtClean="0">
              <a:latin typeface="微软雅黑" pitchFamily="34" charset="-122"/>
              <a:ea typeface="微软雅黑" pitchFamily="34" charset="-122"/>
            </a:endParaRPr>
          </a:p>
          <a:p>
            <a:pPr marL="0" indent="0" eaLnBrk="1" hangingPunct="1">
              <a:lnSpc>
                <a:spcPct val="150000"/>
              </a:lnSpc>
              <a:buFont typeface="Wingdings 3" pitchFamily="18" charset="2"/>
              <a:buNone/>
            </a:pPr>
            <a:r>
              <a:rPr lang="en-US" altLang="zh-CN" sz="2000" b="1" smtClean="0">
                <a:latin typeface="微软雅黑" pitchFamily="34" charset="-122"/>
                <a:ea typeface="微软雅黑" pitchFamily="34" charset="-122"/>
              </a:rPr>
              <a:t>(</a:t>
            </a:r>
            <a:r>
              <a:rPr lang="zh-CN" altLang="en-US" sz="2000" b="1" smtClean="0">
                <a:latin typeface="微软雅黑" pitchFamily="34" charset="-122"/>
                <a:ea typeface="微软雅黑" pitchFamily="34" charset="-122"/>
              </a:rPr>
              <a:t>反映正反两个方面的内容）</a:t>
            </a:r>
            <a:endParaRPr lang="en-US" altLang="zh-CN" sz="2000" b="1" smtClean="0">
              <a:latin typeface="微软雅黑" pitchFamily="34" charset="-122"/>
              <a:ea typeface="微软雅黑" pitchFamily="34" charset="-122"/>
            </a:endParaRPr>
          </a:p>
          <a:p>
            <a:pPr marL="0" indent="0" eaLnBrk="1" hangingPunct="1">
              <a:lnSpc>
                <a:spcPct val="150000"/>
              </a:lnSpc>
              <a:buFont typeface="Wingdings 3" pitchFamily="18" charset="2"/>
              <a:buNone/>
            </a:pPr>
            <a:endParaRPr lang="en-US" altLang="zh-CN" sz="2000" smtClean="0">
              <a:latin typeface="微软雅黑" pitchFamily="34" charset="-122"/>
              <a:ea typeface="微软雅黑" pitchFamily="34" charset="-122"/>
            </a:endParaRPr>
          </a:p>
          <a:p>
            <a:pPr marL="0" indent="0" eaLnBrk="1" hangingPunct="1">
              <a:lnSpc>
                <a:spcPct val="150000"/>
              </a:lnSpc>
              <a:buFont typeface="Wingdings 3" pitchFamily="18" charset="2"/>
              <a:buNone/>
            </a:pPr>
            <a:r>
              <a:rPr lang="en-US" altLang="zh-CN" sz="2000" smtClean="0">
                <a:latin typeface="微软雅黑" pitchFamily="34" charset="-122"/>
                <a:ea typeface="微软雅黑" pitchFamily="34" charset="-122"/>
              </a:rPr>
              <a:t>4. </a:t>
            </a:r>
            <a:r>
              <a:rPr lang="zh-CN" altLang="en-US" sz="2000" smtClean="0">
                <a:latin typeface="微软雅黑" pitchFamily="34" charset="-122"/>
                <a:ea typeface="微软雅黑" pitchFamily="34" charset="-122"/>
              </a:rPr>
              <a:t>现金比率</a:t>
            </a:r>
            <a:endParaRPr lang="en-US" altLang="zh-CN" sz="2000" smtClean="0">
              <a:latin typeface="微软雅黑" pitchFamily="34" charset="-122"/>
              <a:ea typeface="微软雅黑" pitchFamily="34" charset="-122"/>
            </a:endParaRPr>
          </a:p>
          <a:p>
            <a:pPr marL="0" indent="0" algn="ctr" eaLnBrk="1" hangingPunct="1">
              <a:lnSpc>
                <a:spcPct val="150000"/>
              </a:lnSpc>
              <a:buFont typeface="Wingdings 3" pitchFamily="18" charset="2"/>
              <a:buNone/>
            </a:pPr>
            <a:endParaRPr lang="zh-CN" altLang="en-US" sz="2000" b="1" smtClean="0">
              <a:latin typeface="微软雅黑" pitchFamily="34" charset="-122"/>
              <a:ea typeface="微软雅黑" pitchFamily="34" charset="-122"/>
            </a:endParaRPr>
          </a:p>
          <a:p>
            <a:pPr marL="0" indent="0" algn="ctr" eaLnBrk="1" hangingPunct="1">
              <a:lnSpc>
                <a:spcPct val="150000"/>
              </a:lnSpc>
              <a:buFont typeface="Wingdings 3" pitchFamily="18" charset="2"/>
              <a:buNone/>
            </a:pPr>
            <a:r>
              <a:rPr lang="zh-CN" altLang="en-US" sz="2000" b="1" smtClean="0">
                <a:latin typeface="微软雅黑" pitchFamily="34" charset="-122"/>
                <a:ea typeface="微软雅黑" pitchFamily="34" charset="-122"/>
              </a:rPr>
              <a:t>现金比率</a:t>
            </a:r>
            <a:r>
              <a:rPr lang="en-US" altLang="zh-CN" sz="2000" b="1" smtClean="0">
                <a:latin typeface="微软雅黑" pitchFamily="34" charset="-122"/>
                <a:ea typeface="微软雅黑" pitchFamily="34" charset="-122"/>
              </a:rPr>
              <a:t>=</a:t>
            </a:r>
            <a:r>
              <a:rPr lang="zh-CN" altLang="en-US" sz="2000" b="1" smtClean="0">
                <a:latin typeface="微软雅黑" pitchFamily="34" charset="-122"/>
                <a:ea typeface="微软雅黑" pitchFamily="34" charset="-122"/>
              </a:rPr>
              <a:t>（货币资金</a:t>
            </a:r>
            <a:r>
              <a:rPr lang="en-US" altLang="zh-CN" sz="2000" b="1" smtClean="0">
                <a:latin typeface="微软雅黑" pitchFamily="34" charset="-122"/>
                <a:ea typeface="微软雅黑" pitchFamily="34" charset="-122"/>
              </a:rPr>
              <a:t>+</a:t>
            </a:r>
            <a:r>
              <a:rPr lang="zh-CN" altLang="en-US" sz="2000" b="1" smtClean="0">
                <a:latin typeface="微软雅黑" pitchFamily="34" charset="-122"/>
                <a:ea typeface="微软雅黑" pitchFamily="34" charset="-122"/>
              </a:rPr>
              <a:t>现金等价物）</a:t>
            </a:r>
            <a:r>
              <a:rPr lang="en-US" altLang="zh-CN" sz="2000" b="1" smtClean="0">
                <a:latin typeface="微软雅黑" pitchFamily="34" charset="-122"/>
                <a:ea typeface="微软雅黑" pitchFamily="34" charset="-122"/>
              </a:rPr>
              <a:t>÷</a:t>
            </a:r>
            <a:r>
              <a:rPr lang="zh-CN" altLang="en-US" sz="2000" b="1" smtClean="0">
                <a:latin typeface="微软雅黑" pitchFamily="34" charset="-122"/>
                <a:ea typeface="微软雅黑" pitchFamily="34" charset="-122"/>
              </a:rPr>
              <a:t>流动负债</a:t>
            </a:r>
          </a:p>
          <a:p>
            <a:pPr marL="0" indent="0" eaLnBrk="1" hangingPunct="1">
              <a:lnSpc>
                <a:spcPct val="150000"/>
              </a:lnSpc>
              <a:buFont typeface="Wingdings 3" pitchFamily="18" charset="2"/>
              <a:buNone/>
            </a:pPr>
            <a:endParaRPr lang="zh-CN" altLang="en-US" sz="1800" smtClean="0"/>
          </a:p>
        </p:txBody>
      </p:sp>
    </p:spTree>
    <p:extLst>
      <p:ext uri="{BB962C8B-B14F-4D97-AF65-F5344CB8AC3E}">
        <p14:creationId xmlns:p14="http://schemas.microsoft.com/office/powerpoint/2010/main" val="3133339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endParaRPr lang="zh-CN" altLang="en-US" smtClean="0"/>
          </a:p>
        </p:txBody>
      </p:sp>
      <p:sp>
        <p:nvSpPr>
          <p:cNvPr id="32771" name="内容占位符 2"/>
          <p:cNvSpPr>
            <a:spLocks noGrp="1"/>
          </p:cNvSpPr>
          <p:nvPr>
            <p:ph idx="1"/>
          </p:nvPr>
        </p:nvSpPr>
        <p:spPr/>
        <p:txBody>
          <a:bodyPr/>
          <a:lstStyle/>
          <a:p>
            <a:r>
              <a:rPr lang="zh-CN" altLang="en-US" smtClean="0"/>
              <a:t>应收账款：持有水平较高（机会成本），周转率下降，延长营业周期；净利润和经营活动现金净流量的分离程度加剧；</a:t>
            </a:r>
            <a:endParaRPr lang="en-US" altLang="zh-CN" smtClean="0"/>
          </a:p>
          <a:p>
            <a:r>
              <a:rPr lang="zh-CN" altLang="en-US" smtClean="0"/>
              <a:t>形成应收帐款，意味着企业提前交税 ，而税金都是以现金方式支付，这会影响企业的经营性现金流减少。</a:t>
            </a:r>
          </a:p>
        </p:txBody>
      </p:sp>
    </p:spTree>
    <p:extLst>
      <p:ext uri="{BB962C8B-B14F-4D97-AF65-F5344CB8AC3E}">
        <p14:creationId xmlns:p14="http://schemas.microsoft.com/office/powerpoint/2010/main" val="34382069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endParaRPr lang="zh-CN" altLang="en-US" smtClean="0"/>
          </a:p>
        </p:txBody>
      </p:sp>
      <p:sp>
        <p:nvSpPr>
          <p:cNvPr id="33795" name="内容占位符 2"/>
          <p:cNvSpPr>
            <a:spLocks noGrp="1"/>
          </p:cNvSpPr>
          <p:nvPr>
            <p:ph idx="1"/>
          </p:nvPr>
        </p:nvSpPr>
        <p:spPr/>
        <p:txBody>
          <a:bodyPr/>
          <a:lstStyle/>
          <a:p>
            <a:r>
              <a:rPr lang="zh-CN" altLang="en-US" smtClean="0"/>
              <a:t>二、资产结构</a:t>
            </a:r>
            <a:endParaRPr lang="en-US" altLang="zh-CN" smtClean="0"/>
          </a:p>
          <a:p>
            <a:r>
              <a:rPr lang="zh-CN" altLang="en-US" smtClean="0"/>
              <a:t>（</a:t>
            </a:r>
            <a:r>
              <a:rPr lang="en-US" altLang="zh-CN" smtClean="0"/>
              <a:t>1</a:t>
            </a:r>
            <a:r>
              <a:rPr lang="zh-CN" altLang="en-US" smtClean="0"/>
              <a:t>）资产结构的收益性分析</a:t>
            </a:r>
            <a:endParaRPr lang="en-US" altLang="zh-CN" smtClean="0"/>
          </a:p>
          <a:p>
            <a:r>
              <a:rPr lang="zh-CN" altLang="en-US" smtClean="0"/>
              <a:t>直接形成企业收益的资产、对企业一定时期的收益不产生影响的资产、抵扣企业一定时期收益的资产</a:t>
            </a:r>
            <a:endParaRPr lang="en-US" altLang="zh-CN" smtClean="0"/>
          </a:p>
          <a:p>
            <a:r>
              <a:rPr lang="zh-CN" altLang="en-US" smtClean="0"/>
              <a:t>（</a:t>
            </a:r>
            <a:r>
              <a:rPr lang="en-US" altLang="zh-CN" smtClean="0"/>
              <a:t>2</a:t>
            </a:r>
            <a:r>
              <a:rPr lang="zh-CN" altLang="en-US" smtClean="0"/>
              <a:t>）资产结构的流动性分析</a:t>
            </a:r>
            <a:endParaRPr lang="en-US" altLang="zh-CN" smtClean="0"/>
          </a:p>
          <a:p>
            <a:r>
              <a:rPr lang="zh-CN" altLang="en-US" smtClean="0"/>
              <a:t>资产的变现速度或者周转速度（资产的期限）</a:t>
            </a:r>
            <a:endParaRPr lang="en-US" altLang="zh-CN" smtClean="0"/>
          </a:p>
          <a:p>
            <a:r>
              <a:rPr lang="zh-CN" altLang="en-US" smtClean="0"/>
              <a:t>（</a:t>
            </a:r>
            <a:r>
              <a:rPr lang="en-US" altLang="zh-CN" smtClean="0"/>
              <a:t>3</a:t>
            </a:r>
            <a:r>
              <a:rPr lang="zh-CN" altLang="en-US" smtClean="0"/>
              <a:t>）特别对小型微利企业有用的分析</a:t>
            </a:r>
            <a:endParaRPr lang="en-US" altLang="zh-CN" smtClean="0"/>
          </a:p>
          <a:p>
            <a:r>
              <a:rPr lang="zh-CN" altLang="en-US" smtClean="0"/>
              <a:t>流动资产占总资产比率、速动资产占总资产比率、债券对存货资产的比率（应收</a:t>
            </a:r>
            <a:r>
              <a:rPr lang="en-US" altLang="zh-CN" smtClean="0"/>
              <a:t>/</a:t>
            </a:r>
            <a:r>
              <a:rPr lang="zh-CN" altLang="en-US" smtClean="0"/>
              <a:t>存货）、流动资产对固定资产的比率</a:t>
            </a:r>
            <a:endParaRPr lang="en-US" altLang="zh-CN" smtClean="0"/>
          </a:p>
        </p:txBody>
      </p:sp>
    </p:spTree>
    <p:extLst>
      <p:ext uri="{BB962C8B-B14F-4D97-AF65-F5344CB8AC3E}">
        <p14:creationId xmlns:p14="http://schemas.microsoft.com/office/powerpoint/2010/main" val="7248433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 资产负债表</a:t>
            </a:r>
            <a:endParaRPr lang="zh-CN" altLang="en-US" smtClean="0"/>
          </a:p>
        </p:txBody>
      </p:sp>
      <p:graphicFrame>
        <p:nvGraphicFramePr>
          <p:cNvPr id="21507" name="Group 3"/>
          <p:cNvGraphicFramePr>
            <a:graphicFrameLocks noGrp="1"/>
          </p:cNvGraphicFramePr>
          <p:nvPr>
            <p:ph sz="quarter" idx="4294967295"/>
          </p:nvPr>
        </p:nvGraphicFramePr>
        <p:xfrm>
          <a:off x="395288" y="1268413"/>
          <a:ext cx="8424862" cy="5040318"/>
        </p:xfrm>
        <a:graphic>
          <a:graphicData uri="http://schemas.openxmlformats.org/drawingml/2006/table">
            <a:tbl>
              <a:tblPr/>
              <a:tblGrid>
                <a:gridCol w="1801812"/>
                <a:gridCol w="1624013"/>
                <a:gridCol w="1625600"/>
                <a:gridCol w="1625600"/>
                <a:gridCol w="1747837"/>
              </a:tblGrid>
              <a:tr h="357188">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报告期</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2004/12/31</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2005/12/31</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2006/12/31</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2007/12/31</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188">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货币资金</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1,600,000,000.00</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1,800,000,000.00</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2,000,000,000.64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2,500,000,000.00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188">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存货</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2,898,327,418.85</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3,891,989,433.53</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base" latinLnBrk="0" hangingPunct="1">
                        <a:lnSpc>
                          <a:spcPct val="100000"/>
                        </a:lnSpc>
                        <a:spcBef>
                          <a:spcPct val="2000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4,463,098,038.64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4,722,706,300.02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流动资产合计</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4,772,638,507.80</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6,019,520,287.61</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base" latinLnBrk="0" hangingPunct="1">
                        <a:lnSpc>
                          <a:spcPct val="100000"/>
                        </a:lnSpc>
                        <a:spcBef>
                          <a:spcPct val="2000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6,750,574,240.29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7,271,502,903.42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188">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资产总计</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6,373,652,983.57</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8,057,596,464.59</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base" latinLnBrk="0" hangingPunct="1">
                        <a:lnSpc>
                          <a:spcPct val="100000"/>
                        </a:lnSpc>
                        <a:spcBef>
                          <a:spcPct val="2000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9,388,915,003.99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10,481,471,840.45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5600">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短期借款</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8775">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应付票据</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0525">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应付帐款</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35,782,831.80</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30,329,177.02</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base" latinLnBrk="0" hangingPunct="1">
                        <a:lnSpc>
                          <a:spcPct val="100000"/>
                        </a:lnSpc>
                        <a:spcBef>
                          <a:spcPct val="2000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   40,813,549.99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59,681,964.50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188">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预收帐款</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1,036,893,726.13</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1,543,198,286.97</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base" latinLnBrk="0" hangingPunct="1">
                        <a:lnSpc>
                          <a:spcPct val="100000"/>
                        </a:lnSpc>
                        <a:spcBef>
                          <a:spcPct val="2000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2,136,139,561.53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1,125,288,196.26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188">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流动负债合计</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2,156,645,236.84</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2,895,201,383.07</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base" latinLnBrk="0" hangingPunct="1">
                        <a:lnSpc>
                          <a:spcPct val="100000"/>
                        </a:lnSpc>
                        <a:spcBef>
                          <a:spcPct val="2000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3,393,886,354.56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2,112,616,070.01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长期负债合计</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300,000.00</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0.00</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188">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负债合计</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2,156,945,236.84</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2,895,201,383.07</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3,393,886,354.56</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2,112,616,070.01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188">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股东权益合计</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4,169,148,809.73</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5,091,897,569.17</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5,897,005,453.58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8,234,105,755.93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188">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l" defTabSz="914400" rtl="0" eaLnBrk="1" fontAlgn="ctr" latinLnBrk="0" hangingPunct="1">
                        <a:lnSpc>
                          <a:spcPct val="100000"/>
                        </a:lnSpc>
                        <a:spcBef>
                          <a:spcPct val="0"/>
                        </a:spcBef>
                        <a:spcAft>
                          <a:spcPct val="0"/>
                        </a:spcAft>
                        <a:buClrTx/>
                        <a:buSzPct val="100000"/>
                        <a:buFontTx/>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负债及股东权益总计</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6,373,652,983.57</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8,057,596,464.59</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9,388,915,003.99  </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r" defTabSz="914400" rtl="0" eaLnBrk="1" fontAlgn="ctr" latinLnBrk="0" hangingPunct="1">
                        <a:lnSpc>
                          <a:spcPct val="100000"/>
                        </a:lnSpc>
                        <a:spcBef>
                          <a:spcPct val="0"/>
                        </a:spcBef>
                        <a:spcAft>
                          <a:spcPct val="0"/>
                        </a:spcAft>
                        <a:buClrTx/>
                        <a:buSzPct val="100000"/>
                        <a:buFontTx/>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10,481,471,840.45</a:t>
                      </a:r>
                    </a:p>
                  </a:txBody>
                  <a:tcPr marL="91434" marR="91434"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8277447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zh-CN" altLang="en-US" smtClean="0">
                <a:latin typeface="微软雅黑" pitchFamily="34" charset="-122"/>
                <a:ea typeface="微软雅黑" pitchFamily="34" charset="-122"/>
              </a:rPr>
              <a:t>II 资产负债表</a:t>
            </a:r>
            <a:endParaRPr lang="zh-CN" altLang="en-US" smtClean="0"/>
          </a:p>
        </p:txBody>
      </p:sp>
      <p:graphicFrame>
        <p:nvGraphicFramePr>
          <p:cNvPr id="22531" name="Group 3"/>
          <p:cNvGraphicFramePr>
            <a:graphicFrameLocks noGrp="1"/>
          </p:cNvGraphicFramePr>
          <p:nvPr>
            <p:ph type="tbl" idx="1"/>
          </p:nvPr>
        </p:nvGraphicFramePr>
        <p:xfrm>
          <a:off x="539750" y="1628775"/>
          <a:ext cx="7942263" cy="2024064"/>
        </p:xfrm>
        <a:graphic>
          <a:graphicData uri="http://schemas.openxmlformats.org/drawingml/2006/table">
            <a:tbl>
              <a:tblPr/>
              <a:tblGrid>
                <a:gridCol w="1698625"/>
                <a:gridCol w="1530350"/>
                <a:gridCol w="1535113"/>
                <a:gridCol w="1531937"/>
                <a:gridCol w="1646238"/>
              </a:tblGrid>
              <a:tr h="412750">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sym typeface="Arial" pitchFamily="34" charset="0"/>
                        </a:rPr>
                        <a:t>报告期</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2004/12/31</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2005/12/31</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2006/12/31</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2007/12/31</a:t>
                      </a:r>
                      <a:endParaRPr kumimoji="0" lang="en-US"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04813">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流动比率</a:t>
                      </a:r>
                      <a:endParaRPr kumimoji="0" lang="zh-CN" altLang="zh-CN" sz="2200" b="1" i="0" u="none" strike="noStrike" cap="none" normalizeH="0" baseline="0" smtClean="0">
                        <a:ln>
                          <a:noFill/>
                        </a:ln>
                        <a:solidFill>
                          <a:schemeClr val="tx1"/>
                        </a:solidFill>
                        <a:effectLst/>
                        <a:latin typeface="微软雅黑" pitchFamily="34" charset="-122"/>
                        <a:ea typeface="微软雅黑" pitchFamily="34" charset="-122"/>
                      </a:endParaRP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2.21</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2.08</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base" latinLnBrk="0" hangingPunct="1">
                        <a:lnSpc>
                          <a:spcPct val="100000"/>
                        </a:lnSpc>
                        <a:spcBef>
                          <a:spcPct val="20000"/>
                        </a:spcBef>
                        <a:spcAft>
                          <a:spcPct val="0"/>
                        </a:spcAft>
                        <a:buClrTx/>
                        <a:buSzPct val="100000"/>
                        <a:buFont typeface="Arial" pitchFamily="34" charset="0"/>
                        <a:buNone/>
                        <a:tabLst/>
                      </a:pPr>
                      <a:r>
                        <a:rPr kumimoji="0" lang="zh-CN" altLang="en-US" sz="1200" b="1" i="0" u="none" strike="noStrike" cap="none" normalizeH="0" baseline="0" smtClean="0">
                          <a:ln>
                            <a:noFill/>
                          </a:ln>
                          <a:solidFill>
                            <a:schemeClr val="tx1"/>
                          </a:solidFill>
                          <a:effectLst/>
                          <a:latin typeface="微软雅黑" pitchFamily="34" charset="-122"/>
                          <a:ea typeface="微软雅黑" pitchFamily="34" charset="-122"/>
                        </a:rPr>
                        <a:t>1.99</a:t>
                      </a: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 </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en-US" sz="1200" b="1" i="0" u="none" strike="noStrike" cap="none" normalizeH="0" baseline="0" smtClean="0">
                          <a:ln>
                            <a:noFill/>
                          </a:ln>
                          <a:solidFill>
                            <a:schemeClr val="tx1"/>
                          </a:solidFill>
                          <a:effectLst/>
                          <a:latin typeface="微软雅黑" pitchFamily="34" charset="-122"/>
                          <a:ea typeface="微软雅黑" pitchFamily="34" charset="-122"/>
                        </a:rPr>
                        <a:t>3.44</a:t>
                      </a: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 </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347663">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速动比率</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0.87</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0.73</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0.67</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1.21</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38150">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现金比率</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0.74</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0.62</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base" latinLnBrk="0" hangingPunct="1">
                        <a:lnSpc>
                          <a:spcPct val="100000"/>
                        </a:lnSpc>
                        <a:spcBef>
                          <a:spcPct val="20000"/>
                        </a:spcBef>
                        <a:spcAft>
                          <a:spcPct val="0"/>
                        </a:spcAft>
                        <a:buClrTx/>
                        <a:buSzPct val="100000"/>
                        <a:buFont typeface="Arial" pitchFamily="34" charset="0"/>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   </a:t>
                      </a:r>
                      <a:r>
                        <a:rPr kumimoji="0" lang="zh-CN" altLang="en-US" sz="1200" b="1" i="0" u="none" strike="noStrike" cap="none" normalizeH="0" baseline="0" smtClean="0">
                          <a:ln>
                            <a:noFill/>
                          </a:ln>
                          <a:solidFill>
                            <a:schemeClr val="tx1"/>
                          </a:solidFill>
                          <a:effectLst/>
                          <a:latin typeface="微软雅黑" pitchFamily="34" charset="-122"/>
                          <a:ea typeface="微软雅黑" pitchFamily="34" charset="-122"/>
                        </a:rPr>
                        <a:t>0.59</a:t>
                      </a: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  </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1.18</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20688">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营运资金</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2615993271.00</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3124318905.00</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base" latinLnBrk="0" hangingPunct="1">
                        <a:lnSpc>
                          <a:spcPct val="100000"/>
                        </a:lnSpc>
                        <a:spcBef>
                          <a:spcPct val="20000"/>
                        </a:spcBef>
                        <a:spcAft>
                          <a:spcPct val="0"/>
                        </a:spcAft>
                        <a:buClrTx/>
                        <a:buSzPct val="100000"/>
                        <a:buFont typeface="Arial" pitchFamily="34" charset="0"/>
                        <a:buNone/>
                        <a:tabLst/>
                      </a:pPr>
                      <a:r>
                        <a:rPr kumimoji="0" lang="en-US" altLang="zh-CN" sz="1200" b="1" i="0" u="none" strike="noStrike" cap="none" normalizeH="0" baseline="0" smtClean="0">
                          <a:ln>
                            <a:noFill/>
                          </a:ln>
                          <a:solidFill>
                            <a:schemeClr val="tx1"/>
                          </a:solidFill>
                          <a:effectLst/>
                          <a:latin typeface="微软雅黑" pitchFamily="34" charset="-122"/>
                          <a:ea typeface="微软雅黑" pitchFamily="34" charset="-122"/>
                        </a:rPr>
                        <a:t>3356687886.00</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marL="342900" indent="-342900" eaLnBrk="0" hangingPunct="0">
                        <a:spcBef>
                          <a:spcPts val="600"/>
                        </a:spcBef>
                        <a:buClr>
                          <a:schemeClr val="accent1"/>
                        </a:buClr>
                        <a:buSzPct val="76000"/>
                        <a:buFont typeface="Wingdings 3" pitchFamily="18" charset="2"/>
                        <a:defRPr sz="2200">
                          <a:solidFill>
                            <a:schemeClr val="tx1"/>
                          </a:solidFill>
                          <a:latin typeface="Gill Sans MT" pitchFamily="34" charset="0"/>
                          <a:ea typeface="华文新魏" pitchFamily="2" charset="-122"/>
                        </a:defRPr>
                      </a:lvl1pPr>
                      <a:lvl2pPr marL="742950" indent="-468313" eaLnBrk="0" hangingPunct="0">
                        <a:spcBef>
                          <a:spcPts val="500"/>
                        </a:spcBef>
                        <a:buClr>
                          <a:schemeClr val="accent2"/>
                        </a:buClr>
                        <a:buSzPct val="76000"/>
                        <a:buFont typeface="Wingdings 3" pitchFamily="18" charset="2"/>
                        <a:defRPr sz="2100">
                          <a:solidFill>
                            <a:schemeClr val="tx2"/>
                          </a:solidFill>
                          <a:latin typeface="Gill Sans MT" pitchFamily="34" charset="0"/>
                          <a:ea typeface="华文新魏" pitchFamily="2" charset="-122"/>
                        </a:defRPr>
                      </a:lvl2pPr>
                      <a:lvl3pPr marL="1143000" indent="-549275" eaLnBrk="0" hangingPunct="0">
                        <a:spcBef>
                          <a:spcPts val="500"/>
                        </a:spcBef>
                        <a:buClr>
                          <a:srgbClr val="BCBCBC"/>
                        </a:buClr>
                        <a:buSzPct val="76000"/>
                        <a:buFont typeface="Wingdings 3" pitchFamily="18" charset="2"/>
                        <a:defRPr>
                          <a:solidFill>
                            <a:schemeClr val="tx1"/>
                          </a:solidFill>
                          <a:latin typeface="Gill Sans MT" pitchFamily="34" charset="0"/>
                          <a:ea typeface="华文新魏" pitchFamily="2" charset="-122"/>
                        </a:defRPr>
                      </a:lvl3pPr>
                      <a:lvl4pPr marL="1600200" indent="-731838" eaLnBrk="0" hangingPunct="0">
                        <a:spcBef>
                          <a:spcPts val="400"/>
                        </a:spcBef>
                        <a:buClr>
                          <a:srgbClr val="8BA2B4"/>
                        </a:buClr>
                        <a:buSzPct val="70000"/>
                        <a:buFont typeface="Wingdings 3" pitchFamily="18" charset="2"/>
                        <a:defRPr>
                          <a:solidFill>
                            <a:schemeClr val="tx1"/>
                          </a:solidFill>
                          <a:latin typeface="Gill Sans MT" pitchFamily="34" charset="0"/>
                          <a:ea typeface="华文新魏" pitchFamily="2" charset="-122"/>
                        </a:defRPr>
                      </a:lvl4pPr>
                      <a:lvl5pPr marL="2057400" indent="-914400" eaLnBrk="0" hangingPunct="0">
                        <a:spcBef>
                          <a:spcPts val="300"/>
                        </a:spcBef>
                        <a:buClr>
                          <a:schemeClr val="accent2"/>
                        </a:buClr>
                        <a:buSzPct val="70000"/>
                        <a:buFont typeface="Wingdings 3" pitchFamily="18" charset="2"/>
                        <a:defRPr sz="1400">
                          <a:solidFill>
                            <a:schemeClr val="tx1"/>
                          </a:solidFill>
                          <a:latin typeface="Gill Sans MT" pitchFamily="34" charset="0"/>
                          <a:ea typeface="华文新魏" pitchFamily="2" charset="-122"/>
                        </a:defRPr>
                      </a:lvl5pPr>
                      <a:lvl6pPr marL="25146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6pPr>
                      <a:lvl7pPr marL="29718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7pPr>
                      <a:lvl8pPr marL="34290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8pPr>
                      <a:lvl9pPr marL="3886200" indent="-914400" eaLnBrk="0" fontAlgn="base" hangingPunct="0">
                        <a:spcBef>
                          <a:spcPts val="300"/>
                        </a:spcBef>
                        <a:spcAft>
                          <a:spcPct val="0"/>
                        </a:spcAft>
                        <a:buClr>
                          <a:schemeClr val="accent2"/>
                        </a:buClr>
                        <a:buSzPct val="70000"/>
                        <a:buFont typeface="Wingdings 3" pitchFamily="18" charset="2"/>
                        <a:defRPr sz="1400">
                          <a:solidFill>
                            <a:schemeClr val="tx1"/>
                          </a:solidFill>
                          <a:latin typeface="Gill Sans MT" pitchFamily="34" charset="0"/>
                          <a:ea typeface="华文新魏" pitchFamily="2" charset="-122"/>
                        </a:defRPr>
                      </a:lvl9pPr>
                    </a:lstStyle>
                    <a:p>
                      <a:pPr marL="342900" marR="0" lvl="0" indent="-342900" algn="ctr" defTabSz="914400" rtl="0" eaLnBrk="1" fontAlgn="ctr" latinLnBrk="0" hangingPunct="1">
                        <a:lnSpc>
                          <a:spcPct val="100000"/>
                        </a:lnSpc>
                        <a:spcBef>
                          <a:spcPct val="0"/>
                        </a:spcBef>
                        <a:spcAft>
                          <a:spcPct val="0"/>
                        </a:spcAft>
                        <a:buClrTx/>
                        <a:buSzPct val="100000"/>
                        <a:buFont typeface="Arial" pitchFamily="34" charset="0"/>
                        <a:buNone/>
                        <a:tabLst/>
                      </a:pPr>
                      <a:r>
                        <a:rPr kumimoji="0" lang="zh-CN" altLang="zh-CN" sz="1200" b="1" i="0" u="none" strike="noStrike" cap="none" normalizeH="0" baseline="0" smtClean="0">
                          <a:ln>
                            <a:noFill/>
                          </a:ln>
                          <a:solidFill>
                            <a:schemeClr val="tx1"/>
                          </a:solidFill>
                          <a:effectLst/>
                          <a:latin typeface="微软雅黑" pitchFamily="34" charset="-122"/>
                          <a:ea typeface="微软雅黑" pitchFamily="34" charset="-122"/>
                        </a:rPr>
                        <a:t>5158886833.00</a:t>
                      </a:r>
                    </a:p>
                  </a:txBody>
                  <a:tcPr marL="91434" marR="91434" marT="45718" marB="45718"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9032576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 资产负债表</a:t>
            </a:r>
            <a:endParaRPr lang="zh-CN" altLang="en-US" smtClean="0"/>
          </a:p>
        </p:txBody>
      </p:sp>
      <p:pic>
        <p:nvPicPr>
          <p:cNvPr id="3686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 y="1844675"/>
            <a:ext cx="76644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TextBox 5"/>
          <p:cNvSpPr txBox="1">
            <a:spLocks noChangeArrowheads="1"/>
          </p:cNvSpPr>
          <p:nvPr/>
        </p:nvSpPr>
        <p:spPr bwMode="auto">
          <a:xfrm>
            <a:off x="539750" y="1341438"/>
            <a:ext cx="6119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zh-CN" altLang="en-US" sz="2400" b="1">
                <a:latin typeface="微软雅黑" pitchFamily="34" charset="-122"/>
                <a:ea typeface="微软雅黑" pitchFamily="34" charset="-122"/>
              </a:rPr>
              <a:t>经典案例的对比：数值不是绝对的</a:t>
            </a:r>
          </a:p>
        </p:txBody>
      </p:sp>
    </p:spTree>
    <p:extLst>
      <p:ext uri="{BB962C8B-B14F-4D97-AF65-F5344CB8AC3E}">
        <p14:creationId xmlns:p14="http://schemas.microsoft.com/office/powerpoint/2010/main" val="4628144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 资产负债表</a:t>
            </a:r>
            <a:endParaRPr lang="zh-CN" altLang="en-US" smtClean="0"/>
          </a:p>
        </p:txBody>
      </p:sp>
      <p:sp>
        <p:nvSpPr>
          <p:cNvPr id="37891" name="TextBox 5"/>
          <p:cNvSpPr txBox="1">
            <a:spLocks noChangeArrowheads="1"/>
          </p:cNvSpPr>
          <p:nvPr/>
        </p:nvSpPr>
        <p:spPr bwMode="auto">
          <a:xfrm>
            <a:off x="539750" y="1341438"/>
            <a:ext cx="6119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zh-CN" altLang="en-US" sz="2400" b="1">
                <a:latin typeface="微软雅黑" pitchFamily="34" charset="-122"/>
                <a:ea typeface="微软雅黑" pitchFamily="34" charset="-122"/>
              </a:rPr>
              <a:t>经典案例的对比：数值不是绝对的</a:t>
            </a:r>
          </a:p>
        </p:txBody>
      </p:sp>
      <p:pic>
        <p:nvPicPr>
          <p:cNvPr id="378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844675"/>
            <a:ext cx="7648575"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2948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 资产负债表</a:t>
            </a:r>
            <a:endParaRPr lang="zh-CN" altLang="en-US" smtClean="0"/>
          </a:p>
        </p:txBody>
      </p:sp>
      <p:sp>
        <p:nvSpPr>
          <p:cNvPr id="38915" name="TextBox 5"/>
          <p:cNvSpPr txBox="1">
            <a:spLocks noChangeArrowheads="1"/>
          </p:cNvSpPr>
          <p:nvPr/>
        </p:nvSpPr>
        <p:spPr bwMode="auto">
          <a:xfrm>
            <a:off x="468313" y="1628775"/>
            <a:ext cx="7993062"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None/>
            </a:pPr>
            <a:r>
              <a:rPr lang="zh-CN" altLang="en-US" sz="2400" b="1" dirty="0">
                <a:latin typeface="微软雅黑" pitchFamily="34" charset="-122"/>
                <a:ea typeface="微软雅黑" pitchFamily="34" charset="-122"/>
              </a:rPr>
              <a:t>启示：</a:t>
            </a:r>
            <a:endParaRPr lang="en-US" altLang="zh-CN" sz="2400" b="1" dirty="0">
              <a:latin typeface="微软雅黑" pitchFamily="34" charset="-122"/>
              <a:ea typeface="微软雅黑" pitchFamily="34" charset="-122"/>
            </a:endParaRPr>
          </a:p>
          <a:p>
            <a:pPr eaLnBrk="1" hangingPunct="1">
              <a:lnSpc>
                <a:spcPct val="150000"/>
              </a:lnSpc>
              <a:spcBef>
                <a:spcPct val="0"/>
              </a:spcBef>
              <a:buClrTx/>
              <a:buSzTx/>
              <a:buFont typeface="Arial" pitchFamily="34" charset="0"/>
              <a:buNone/>
            </a:pPr>
            <a:r>
              <a:rPr lang="en-US" altLang="zh-CN" sz="2400" dirty="0">
                <a:latin typeface="微软雅黑" pitchFamily="34" charset="-122"/>
                <a:ea typeface="微软雅黑" pitchFamily="34" charset="-122"/>
              </a:rPr>
              <a:t>    </a:t>
            </a:r>
          </a:p>
          <a:p>
            <a:pPr eaLnBrk="1" hangingPunct="1">
              <a:lnSpc>
                <a:spcPct val="150000"/>
              </a:lnSpc>
              <a:spcBef>
                <a:spcPct val="0"/>
              </a:spcBef>
              <a:buClrTx/>
              <a:buSzTx/>
              <a:buFont typeface="Arial" pitchFamily="34" charset="0"/>
              <a:buNone/>
            </a:pPr>
            <a:r>
              <a:rPr lang="zh-CN" altLang="en-US" sz="2400" smtClean="0">
                <a:latin typeface="微软雅黑" pitchFamily="34" charset="-122"/>
                <a:ea typeface="微软雅黑" pitchFamily="34" charset="-122"/>
              </a:rPr>
              <a:t>财务数据原则</a:t>
            </a:r>
            <a:r>
              <a:rPr lang="zh-CN" altLang="en-US" sz="2400" dirty="0">
                <a:latin typeface="微软雅黑" pitchFamily="34" charset="-122"/>
                <a:ea typeface="微软雅黑" pitchFamily="34" charset="-122"/>
              </a:rPr>
              <a:t>是简便的标准，但不是</a:t>
            </a:r>
            <a:r>
              <a:rPr lang="zh-CN" altLang="en-US" sz="2400">
                <a:latin typeface="微软雅黑" pitchFamily="34" charset="-122"/>
                <a:ea typeface="微软雅黑" pitchFamily="34" charset="-122"/>
              </a:rPr>
              <a:t>绝对的</a:t>
            </a:r>
            <a:r>
              <a:rPr lang="zh-CN" altLang="en-US" sz="2400" smtClean="0">
                <a:latin typeface="微软雅黑" pitchFamily="34" charset="-122"/>
                <a:ea typeface="微软雅黑" pitchFamily="34" charset="-122"/>
              </a:rPr>
              <a:t>。必须</a:t>
            </a:r>
            <a:r>
              <a:rPr lang="zh-CN" altLang="en-US" sz="2400" dirty="0">
                <a:latin typeface="微软雅黑" pitchFamily="34" charset="-122"/>
                <a:ea typeface="微软雅黑" pitchFamily="34" charset="-122"/>
              </a:rPr>
              <a:t>注重整体性，而不是孤立片面</a:t>
            </a:r>
            <a:r>
              <a:rPr lang="zh-CN" altLang="en-US" sz="2400">
                <a:latin typeface="微软雅黑" pitchFamily="34" charset="-122"/>
                <a:ea typeface="微软雅黑" pitchFamily="34" charset="-122"/>
              </a:rPr>
              <a:t>的</a:t>
            </a:r>
            <a:r>
              <a:rPr lang="zh-CN" altLang="en-US" sz="2400" smtClean="0">
                <a:latin typeface="微软雅黑" pitchFamily="34" charset="-122"/>
                <a:ea typeface="微软雅黑" pitchFamily="34" charset="-122"/>
              </a:rPr>
              <a:t>对待，透过数据本身。</a:t>
            </a:r>
            <a:endParaRPr lang="zh-CN" altLang="en-US" sz="2400" dirty="0">
              <a:latin typeface="微软雅黑" pitchFamily="34" charset="-122"/>
              <a:ea typeface="微软雅黑" pitchFamily="34" charset="-122"/>
            </a:endParaRPr>
          </a:p>
        </p:txBody>
      </p:sp>
    </p:spTree>
    <p:extLst>
      <p:ext uri="{BB962C8B-B14F-4D97-AF65-F5344CB8AC3E}">
        <p14:creationId xmlns:p14="http://schemas.microsoft.com/office/powerpoint/2010/main" val="1939527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7801" y="68713"/>
            <a:ext cx="8805862" cy="755650"/>
          </a:xfrm>
        </p:spPr>
        <p:txBody>
          <a:bodyPr/>
          <a:lstStyle/>
          <a:p>
            <a:r>
              <a:rPr lang="zh-CN" altLang="en-US" sz="3200" dirty="0">
                <a:solidFill>
                  <a:schemeClr val="tx2"/>
                </a:solidFill>
                <a:ea typeface="宋体" pitchFamily="2" charset="-122"/>
              </a:rPr>
              <a:t>全面预算管理：工具和</a:t>
            </a:r>
            <a:r>
              <a:rPr lang="zh-CN" altLang="en-US" sz="3200" dirty="0" smtClean="0">
                <a:solidFill>
                  <a:schemeClr val="tx2"/>
                </a:solidFill>
                <a:ea typeface="宋体" pitchFamily="2" charset="-122"/>
              </a:rPr>
              <a:t>方法    </a:t>
            </a:r>
            <a:r>
              <a:rPr lang="zh-CN" altLang="en-US" sz="3200" dirty="0" smtClean="0">
                <a:solidFill>
                  <a:srgbClr val="03080D"/>
                </a:solidFill>
                <a:ea typeface="宋体" pitchFamily="2" charset="-122"/>
              </a:rPr>
              <a:t>内容提要</a:t>
            </a:r>
            <a:endParaRPr lang="zh-CN" altLang="en-US" sz="3200" dirty="0"/>
          </a:p>
        </p:txBody>
      </p:sp>
      <p:sp>
        <p:nvSpPr>
          <p:cNvPr id="3" name="内容占位符 2"/>
          <p:cNvSpPr>
            <a:spLocks noGrp="1"/>
          </p:cNvSpPr>
          <p:nvPr>
            <p:ph idx="1"/>
          </p:nvPr>
        </p:nvSpPr>
        <p:spPr>
          <a:xfrm>
            <a:off x="160338" y="1026544"/>
            <a:ext cx="8823325" cy="5061520"/>
          </a:xfrm>
        </p:spPr>
        <p:txBody>
          <a:bodyPr/>
          <a:lstStyle/>
          <a:p>
            <a:pPr marL="457200" indent="-457200">
              <a:buAutoNum type="arabicPlain"/>
            </a:pPr>
            <a:r>
              <a:rPr lang="zh-CN" altLang="en-US" dirty="0" smtClean="0"/>
              <a:t>全面预算，于财务人员就表现为财务预算；</a:t>
            </a:r>
            <a:endParaRPr lang="en-US" altLang="zh-CN" dirty="0" smtClean="0"/>
          </a:p>
          <a:p>
            <a:pPr marL="457200" indent="-457200">
              <a:buAutoNum type="arabicPlain"/>
            </a:pPr>
            <a:r>
              <a:rPr lang="zh-CN" altLang="en-US" dirty="0" smtClean="0"/>
              <a:t>财务预算的基础是报表的运用，特别是管理用财务报表运用，以及财务预测和计划。在讲解财务预算前，我们从预测和计划的角度讲讲财务报表，特别是财务报表的逻辑和企业业务之间的关系，会用财务报表讲解一个</a:t>
            </a:r>
            <a:r>
              <a:rPr lang="zh-CN" altLang="en-US" dirty="0" smtClean="0"/>
              <a:t>“故事”</a:t>
            </a:r>
            <a:r>
              <a:rPr lang="zh-CN" altLang="en-US" dirty="0"/>
              <a:t>；</a:t>
            </a:r>
            <a:endParaRPr lang="en-US" altLang="zh-CN" dirty="0" smtClean="0"/>
          </a:p>
          <a:p>
            <a:pPr marL="457200" indent="-457200">
              <a:buAutoNum type="arabicPlain"/>
            </a:pPr>
            <a:r>
              <a:rPr lang="zh-CN" altLang="en-US" dirty="0" smtClean="0"/>
              <a:t>全面预算管理的原理、特点、组织和实践，财务预算的编制方法和实例；</a:t>
            </a:r>
            <a:endParaRPr lang="en-US" altLang="zh-CN" dirty="0" smtClean="0"/>
          </a:p>
          <a:p>
            <a:pPr marL="457200" indent="-457200">
              <a:buAutoNum type="arabicPlain"/>
            </a:pPr>
            <a:r>
              <a:rPr lang="zh-CN" altLang="en-US" dirty="0" smtClean="0"/>
              <a:t>中小型企业的财务预算的现实问题涉及两个大的方面，“股东本期要从企业支取多少钱或者为企业补充多少钱”，“财务预算很大程度上要为预期缴多少税服务”，我们特别关注这两个方面</a:t>
            </a:r>
            <a:endParaRPr lang="zh-CN" altLang="en-US" dirty="0"/>
          </a:p>
        </p:txBody>
      </p:sp>
      <p:sp>
        <p:nvSpPr>
          <p:cNvPr id="4" name="灯片编号占位符 3"/>
          <p:cNvSpPr>
            <a:spLocks noGrp="1"/>
          </p:cNvSpPr>
          <p:nvPr>
            <p:ph type="sldNum" sz="quarter" idx="10"/>
          </p:nvPr>
        </p:nvSpPr>
        <p:spPr/>
        <p:txBody>
          <a:bodyPr/>
          <a:lstStyle/>
          <a:p>
            <a:pPr>
              <a:defRPr/>
            </a:pPr>
            <a:r>
              <a:rPr lang="en-GB" altLang="zh-CN" smtClean="0"/>
              <a:t>Slide </a:t>
            </a:r>
            <a:fld id="{762966BD-20B2-40B1-AFD6-1E2B3F21E03D}" type="slidenum">
              <a:rPr lang="en-GB" altLang="zh-CN" smtClean="0"/>
              <a:pPr>
                <a:defRPr/>
              </a:pPr>
              <a:t>3</a:t>
            </a:fld>
            <a:endParaRPr lang="en-GB" altLang="zh-CN"/>
          </a:p>
        </p:txBody>
      </p:sp>
    </p:spTree>
    <p:extLst>
      <p:ext uri="{BB962C8B-B14F-4D97-AF65-F5344CB8AC3E}">
        <p14:creationId xmlns:p14="http://schemas.microsoft.com/office/powerpoint/2010/main" val="25621098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 资产负债表</a:t>
            </a:r>
            <a:endParaRPr lang="zh-CN" altLang="en-US" smtClean="0"/>
          </a:p>
        </p:txBody>
      </p:sp>
      <p:sp>
        <p:nvSpPr>
          <p:cNvPr id="39939" name="TextBox 3"/>
          <p:cNvSpPr txBox="1">
            <a:spLocks noChangeArrowheads="1"/>
          </p:cNvSpPr>
          <p:nvPr/>
        </p:nvSpPr>
        <p:spPr bwMode="auto">
          <a:xfrm>
            <a:off x="611188" y="1989138"/>
            <a:ext cx="76327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en-US" altLang="zh-CN" sz="2400" b="1">
                <a:latin typeface="微软雅黑" pitchFamily="34" charset="-122"/>
                <a:ea typeface="微软雅黑" pitchFamily="34" charset="-122"/>
              </a:rPr>
              <a:t>3. </a:t>
            </a:r>
            <a:r>
              <a:rPr lang="zh-CN" altLang="en-US" sz="2400" b="1">
                <a:latin typeface="微软雅黑" pitchFamily="34" charset="-122"/>
                <a:ea typeface="微软雅黑" pitchFamily="34" charset="-122"/>
              </a:rPr>
              <a:t>整体负债情况</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长期偿债能力</a:t>
            </a:r>
            <a:endParaRPr lang="en-US" altLang="zh-CN" sz="2400" b="1">
              <a:latin typeface="微软雅黑" pitchFamily="34" charset="-122"/>
              <a:ea typeface="微软雅黑" pitchFamily="34" charset="-122"/>
            </a:endParaRPr>
          </a:p>
          <a:p>
            <a:pPr eaLnBrk="1" hangingPunct="1">
              <a:spcBef>
                <a:spcPct val="0"/>
              </a:spcBef>
              <a:buClrTx/>
              <a:buSzTx/>
              <a:buFont typeface="Arial" pitchFamily="34" charset="0"/>
              <a:buNone/>
            </a:pPr>
            <a:endParaRPr lang="en-US" altLang="zh-CN" sz="1800">
              <a:latin typeface="微软雅黑" pitchFamily="34" charset="-122"/>
              <a:ea typeface="微软雅黑" pitchFamily="34" charset="-122"/>
            </a:endParaRPr>
          </a:p>
          <a:p>
            <a:pPr eaLnBrk="1" hangingPunct="1">
              <a:spcBef>
                <a:spcPct val="0"/>
              </a:spcBef>
              <a:buClrTx/>
              <a:buSzTx/>
              <a:buFont typeface="Arial" pitchFamily="34" charset="0"/>
              <a:buNone/>
            </a:pPr>
            <a:endParaRPr lang="en-US" altLang="zh-CN" sz="1800">
              <a:latin typeface="微软雅黑" pitchFamily="34" charset="-122"/>
              <a:ea typeface="微软雅黑" pitchFamily="34" charset="-122"/>
            </a:endParaRPr>
          </a:p>
          <a:p>
            <a:pPr eaLnBrk="1" hangingPunct="1">
              <a:spcBef>
                <a:spcPct val="0"/>
              </a:spcBef>
              <a:buClrTx/>
              <a:buSzTx/>
              <a:buFont typeface="Arial" pitchFamily="34" charset="0"/>
              <a:buNone/>
            </a:pPr>
            <a:endParaRPr lang="en-US" altLang="zh-CN" sz="1800">
              <a:latin typeface="微软雅黑" pitchFamily="34" charset="-122"/>
              <a:ea typeface="微软雅黑" pitchFamily="34" charset="-122"/>
            </a:endParaRPr>
          </a:p>
          <a:p>
            <a:pPr eaLnBrk="1" hangingPunct="1">
              <a:spcBef>
                <a:spcPct val="0"/>
              </a:spcBef>
              <a:buClrTx/>
              <a:buSzTx/>
              <a:buFont typeface="Arial" pitchFamily="34" charset="0"/>
              <a:buNone/>
            </a:pPr>
            <a:endParaRPr lang="en-US" altLang="zh-CN" sz="1800">
              <a:latin typeface="微软雅黑" pitchFamily="34" charset="-122"/>
              <a:ea typeface="微软雅黑" pitchFamily="34" charset="-122"/>
            </a:endParaRPr>
          </a:p>
          <a:p>
            <a:pPr algn="ctr" eaLnBrk="1" hangingPunct="1">
              <a:spcBef>
                <a:spcPct val="0"/>
              </a:spcBef>
              <a:buClrTx/>
              <a:buSzTx/>
              <a:buFont typeface="Arial" pitchFamily="34" charset="0"/>
              <a:buNone/>
            </a:pPr>
            <a:r>
              <a:rPr lang="zh-CN" altLang="en-US" sz="2400" b="1">
                <a:latin typeface="微软雅黑" pitchFamily="34" charset="-122"/>
                <a:ea typeface="微软雅黑" pitchFamily="34" charset="-122"/>
              </a:rPr>
              <a:t>资产负债率</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总负债</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总资产</a:t>
            </a:r>
          </a:p>
        </p:txBody>
      </p:sp>
    </p:spTree>
    <p:extLst>
      <p:ext uri="{BB962C8B-B14F-4D97-AF65-F5344CB8AC3E}">
        <p14:creationId xmlns:p14="http://schemas.microsoft.com/office/powerpoint/2010/main" val="7461597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 资产负债表</a:t>
            </a:r>
            <a:endParaRPr lang="zh-CN" altLang="en-US" smtClean="0"/>
          </a:p>
        </p:txBody>
      </p:sp>
      <p:pic>
        <p:nvPicPr>
          <p:cNvPr id="4096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12875"/>
            <a:ext cx="8112125"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8227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 资产负债表</a:t>
            </a:r>
            <a:endParaRPr lang="zh-CN" altLang="en-US" smtClean="0"/>
          </a:p>
        </p:txBody>
      </p:sp>
      <p:pic>
        <p:nvPicPr>
          <p:cNvPr id="419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12875"/>
            <a:ext cx="8094662"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21221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III 利润表</a:t>
            </a:r>
          </a:p>
        </p:txBody>
      </p:sp>
      <p:sp>
        <p:nvSpPr>
          <p:cNvPr id="43011" name="TextBox 4"/>
          <p:cNvSpPr txBox="1">
            <a:spLocks noChangeArrowheads="1"/>
          </p:cNvSpPr>
          <p:nvPr/>
        </p:nvSpPr>
        <p:spPr bwMode="auto">
          <a:xfrm>
            <a:off x="539750" y="1700213"/>
            <a:ext cx="251936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AutoNum type="arabicPeriod"/>
            </a:pPr>
            <a:r>
              <a:rPr lang="zh-CN" altLang="en-US" sz="2400">
                <a:latin typeface="微软雅黑" pitchFamily="34" charset="-122"/>
                <a:ea typeface="微软雅黑" pitchFamily="34" charset="-122"/>
              </a:rPr>
              <a:t>利润如何得来</a:t>
            </a:r>
            <a:endParaRPr lang="en-US" altLang="zh-CN" sz="2400">
              <a:latin typeface="微软雅黑" pitchFamily="34" charset="-122"/>
              <a:ea typeface="微软雅黑" pitchFamily="34" charset="-122"/>
            </a:endParaRPr>
          </a:p>
          <a:p>
            <a:pPr eaLnBrk="1" hangingPunct="1">
              <a:lnSpc>
                <a:spcPct val="150000"/>
              </a:lnSpc>
              <a:spcBef>
                <a:spcPct val="0"/>
              </a:spcBef>
              <a:buClrTx/>
              <a:buSzTx/>
              <a:buFont typeface="Arial" pitchFamily="34" charset="0"/>
              <a:buAutoNum type="arabicPeriod"/>
            </a:pPr>
            <a:r>
              <a:rPr lang="zh-CN" altLang="en-US" sz="2400">
                <a:latin typeface="微软雅黑" pitchFamily="34" charset="-122"/>
                <a:ea typeface="微软雅黑" pitchFamily="34" charset="-122"/>
              </a:rPr>
              <a:t>营收、成本和利润的多少</a:t>
            </a:r>
            <a:endParaRPr lang="en-US" altLang="zh-CN" sz="2400">
              <a:latin typeface="微软雅黑" pitchFamily="34" charset="-122"/>
              <a:ea typeface="微软雅黑" pitchFamily="34" charset="-122"/>
            </a:endParaRPr>
          </a:p>
          <a:p>
            <a:pPr eaLnBrk="1" hangingPunct="1">
              <a:lnSpc>
                <a:spcPct val="150000"/>
              </a:lnSpc>
              <a:spcBef>
                <a:spcPct val="0"/>
              </a:spcBef>
              <a:buClrTx/>
              <a:buSzTx/>
              <a:buFont typeface="Arial" pitchFamily="34" charset="0"/>
              <a:buAutoNum type="arabicPeriod"/>
            </a:pPr>
            <a:r>
              <a:rPr lang="zh-CN" altLang="en-US" sz="2400">
                <a:latin typeface="微软雅黑" pitchFamily="34" charset="-122"/>
                <a:ea typeface="微软雅黑" pitchFamily="34" charset="-122"/>
              </a:rPr>
              <a:t>营运能力</a:t>
            </a:r>
          </a:p>
        </p:txBody>
      </p:sp>
      <p:pic>
        <p:nvPicPr>
          <p:cNvPr id="43012" name="Picture 4"/>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3276600" y="188913"/>
            <a:ext cx="5680075" cy="6480175"/>
          </a:xfrm>
        </p:spPr>
      </p:pic>
    </p:spTree>
    <p:extLst>
      <p:ext uri="{BB962C8B-B14F-4D97-AF65-F5344CB8AC3E}">
        <p14:creationId xmlns:p14="http://schemas.microsoft.com/office/powerpoint/2010/main" val="3412594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idx="4294967295"/>
          </p:nvPr>
        </p:nvSpPr>
        <p:spPr>
          <a:xfrm>
            <a:off x="457200" y="152400"/>
            <a:ext cx="8229600" cy="757238"/>
          </a:xfrm>
        </p:spPr>
        <p:txBody>
          <a:bodyPr/>
          <a:lstStyle/>
          <a:p>
            <a:pPr eaLnBrk="1" hangingPunct="1"/>
            <a:r>
              <a:rPr lang="zh-CN" altLang="en-US" smtClean="0">
                <a:latin typeface="微软雅黑" pitchFamily="34" charset="-122"/>
                <a:ea typeface="微软雅黑" pitchFamily="34" charset="-122"/>
              </a:rPr>
              <a:t>III 利润表</a:t>
            </a:r>
          </a:p>
        </p:txBody>
      </p:sp>
      <p:sp>
        <p:nvSpPr>
          <p:cNvPr id="44035" name="TextBox 4"/>
          <p:cNvSpPr txBox="1">
            <a:spLocks noChangeArrowheads="1"/>
          </p:cNvSpPr>
          <p:nvPr/>
        </p:nvSpPr>
        <p:spPr bwMode="auto">
          <a:xfrm>
            <a:off x="539750" y="1125538"/>
            <a:ext cx="7632700"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None/>
            </a:pPr>
            <a:r>
              <a:rPr lang="zh-CN" altLang="en-US" sz="2000" b="1">
                <a:latin typeface="微软雅黑" pitchFamily="34" charset="-122"/>
                <a:ea typeface="微软雅黑" pitchFamily="34" charset="-122"/>
              </a:rPr>
              <a:t>营收、成本和利润的多少</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盈利能力、成本控制能力分析</a:t>
            </a:r>
          </a:p>
        </p:txBody>
      </p:sp>
      <p:sp>
        <p:nvSpPr>
          <p:cNvPr id="44036" name="TextBox 6"/>
          <p:cNvSpPr txBox="1">
            <a:spLocks noChangeArrowheads="1"/>
          </p:cNvSpPr>
          <p:nvPr/>
        </p:nvSpPr>
        <p:spPr bwMode="auto">
          <a:xfrm>
            <a:off x="612775" y="1701800"/>
            <a:ext cx="7705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zh-CN" altLang="en-US" sz="1800">
                <a:latin typeface="微软雅黑" pitchFamily="34" charset="-122"/>
                <a:ea typeface="微软雅黑" pitchFamily="34" charset="-122"/>
              </a:rPr>
              <a:t>营业收入和利润的稳定性看企业的竞争力</a:t>
            </a:r>
          </a:p>
        </p:txBody>
      </p:sp>
      <p:pic>
        <p:nvPicPr>
          <p:cNvPr id="4403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425" y="2074863"/>
            <a:ext cx="4021138" cy="218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4221163"/>
            <a:ext cx="3816350" cy="220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041525"/>
            <a:ext cx="3960813" cy="449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16897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III 利润表</a:t>
            </a:r>
          </a:p>
        </p:txBody>
      </p:sp>
      <p:sp>
        <p:nvSpPr>
          <p:cNvPr id="45059" name="TextBox 4"/>
          <p:cNvSpPr txBox="1">
            <a:spLocks noChangeArrowheads="1"/>
          </p:cNvSpPr>
          <p:nvPr/>
        </p:nvSpPr>
        <p:spPr bwMode="auto">
          <a:xfrm>
            <a:off x="539750" y="1196975"/>
            <a:ext cx="76327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None/>
            </a:pPr>
            <a:r>
              <a:rPr lang="zh-CN" altLang="en-US" sz="2000" b="1">
                <a:latin typeface="微软雅黑" pitchFamily="34" charset="-122"/>
                <a:ea typeface="微软雅黑" pitchFamily="34" charset="-122"/>
              </a:rPr>
              <a:t>营收、成本和利润的多少</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盈利能力、成本控制能力分析</a:t>
            </a:r>
          </a:p>
        </p:txBody>
      </p:sp>
      <p:sp>
        <p:nvSpPr>
          <p:cNvPr id="45060" name="TextBox 6"/>
          <p:cNvSpPr txBox="1">
            <a:spLocks noChangeArrowheads="1"/>
          </p:cNvSpPr>
          <p:nvPr/>
        </p:nvSpPr>
        <p:spPr bwMode="auto">
          <a:xfrm>
            <a:off x="611188" y="2420938"/>
            <a:ext cx="7705725" cy="143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zh-CN" altLang="en-US" sz="2000">
                <a:latin typeface="微软雅黑" pitchFamily="34" charset="-122"/>
                <a:ea typeface="微软雅黑" pitchFamily="34" charset="-122"/>
              </a:rPr>
              <a:t>销售成本的控制和产品的竞争力，毛利率是个很好的指标</a:t>
            </a:r>
            <a:endParaRPr lang="en-US" altLang="zh-CN" sz="2000">
              <a:latin typeface="微软雅黑" pitchFamily="34" charset="-122"/>
              <a:ea typeface="微软雅黑" pitchFamily="34" charset="-122"/>
            </a:endParaRPr>
          </a:p>
          <a:p>
            <a:pPr eaLnBrk="1" hangingPunct="1">
              <a:spcBef>
                <a:spcPct val="0"/>
              </a:spcBef>
              <a:buClrTx/>
              <a:buSzTx/>
              <a:buFont typeface="Arial" pitchFamily="34" charset="0"/>
              <a:buNone/>
            </a:pPr>
            <a:endParaRPr lang="en-US" altLang="zh-CN" sz="2000">
              <a:latin typeface="微软雅黑" pitchFamily="34" charset="-122"/>
              <a:ea typeface="微软雅黑" pitchFamily="34" charset="-122"/>
            </a:endParaRPr>
          </a:p>
          <a:p>
            <a:pPr eaLnBrk="1" hangingPunct="1">
              <a:lnSpc>
                <a:spcPct val="150000"/>
              </a:lnSpc>
              <a:spcBef>
                <a:spcPct val="0"/>
              </a:spcBef>
              <a:buClrTx/>
              <a:buSzTx/>
              <a:buFont typeface="Arial" pitchFamily="34" charset="0"/>
              <a:buNone/>
            </a:pPr>
            <a:r>
              <a:rPr lang="zh-CN" altLang="en-US" sz="2000" b="1">
                <a:latin typeface="微软雅黑" pitchFamily="34" charset="-122"/>
                <a:ea typeface="微软雅黑" pitchFamily="34" charset="-122"/>
              </a:rPr>
              <a:t>毛利率</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毛利</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营业收入</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（营业收入</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营业成本）</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营业收入</a:t>
            </a:r>
            <a:endParaRPr lang="en-US" altLang="zh-CN" sz="2000" b="1">
              <a:latin typeface="微软雅黑" pitchFamily="34" charset="-122"/>
              <a:ea typeface="微软雅黑" pitchFamily="34" charset="-122"/>
            </a:endParaRPr>
          </a:p>
          <a:p>
            <a:pPr algn="ctr" eaLnBrk="1" hangingPunct="1">
              <a:spcBef>
                <a:spcPct val="0"/>
              </a:spcBef>
              <a:buClrTx/>
              <a:buSzTx/>
              <a:buFont typeface="Arial" pitchFamily="34" charset="0"/>
              <a:buNone/>
            </a:pPr>
            <a:endParaRPr lang="en-US" altLang="zh-CN" sz="1800">
              <a:latin typeface="微软雅黑" pitchFamily="34" charset="-122"/>
              <a:ea typeface="微软雅黑" pitchFamily="34" charset="-122"/>
            </a:endParaRPr>
          </a:p>
        </p:txBody>
      </p:sp>
    </p:spTree>
    <p:extLst>
      <p:ext uri="{BB962C8B-B14F-4D97-AF65-F5344CB8AC3E}">
        <p14:creationId xmlns:p14="http://schemas.microsoft.com/office/powerpoint/2010/main" val="7944156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III 利润表</a:t>
            </a:r>
          </a:p>
        </p:txBody>
      </p:sp>
      <p:sp>
        <p:nvSpPr>
          <p:cNvPr id="46083" name="TextBox 6"/>
          <p:cNvSpPr txBox="1">
            <a:spLocks noChangeArrowheads="1"/>
          </p:cNvSpPr>
          <p:nvPr/>
        </p:nvSpPr>
        <p:spPr bwMode="auto">
          <a:xfrm>
            <a:off x="684213" y="1341438"/>
            <a:ext cx="7705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zh-CN" altLang="en-US" sz="1800">
                <a:latin typeface="微软雅黑" pitchFamily="34" charset="-122"/>
                <a:ea typeface="微软雅黑" pitchFamily="34" charset="-122"/>
              </a:rPr>
              <a:t>毛利率反应产品竞争力和经营策略：行业天花板和商业模式</a:t>
            </a:r>
          </a:p>
        </p:txBody>
      </p:sp>
      <p:pic>
        <p:nvPicPr>
          <p:cNvPr id="4608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575" y="1844675"/>
            <a:ext cx="6918325"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76946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III 利润表</a:t>
            </a:r>
          </a:p>
        </p:txBody>
      </p:sp>
      <p:sp>
        <p:nvSpPr>
          <p:cNvPr id="47107" name="TextBox 6"/>
          <p:cNvSpPr txBox="1">
            <a:spLocks noChangeArrowheads="1"/>
          </p:cNvSpPr>
          <p:nvPr/>
        </p:nvSpPr>
        <p:spPr bwMode="auto">
          <a:xfrm>
            <a:off x="612775" y="1268413"/>
            <a:ext cx="7705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zh-CN" altLang="en-US" sz="1800">
                <a:latin typeface="微软雅黑" pitchFamily="34" charset="-122"/>
                <a:ea typeface="微软雅黑" pitchFamily="34" charset="-122"/>
              </a:rPr>
              <a:t>销售、管理费用，也是企业效率的体现</a:t>
            </a:r>
          </a:p>
        </p:txBody>
      </p:sp>
      <p:pic>
        <p:nvPicPr>
          <p:cNvPr id="471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773238"/>
            <a:ext cx="7011988"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07475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III 利润表</a:t>
            </a:r>
          </a:p>
        </p:txBody>
      </p:sp>
      <p:sp>
        <p:nvSpPr>
          <p:cNvPr id="48131" name="TextBox 6"/>
          <p:cNvSpPr txBox="1">
            <a:spLocks noChangeArrowheads="1"/>
          </p:cNvSpPr>
          <p:nvPr/>
        </p:nvSpPr>
        <p:spPr bwMode="auto">
          <a:xfrm>
            <a:off x="539750" y="1485900"/>
            <a:ext cx="7705725"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zh-CN" altLang="en-US" sz="2400" b="1">
                <a:latin typeface="微软雅黑" pitchFamily="34" charset="-122"/>
                <a:ea typeface="微软雅黑" pitchFamily="34" charset="-122"/>
              </a:rPr>
              <a:t>盈利能力的三个指标</a:t>
            </a:r>
            <a:endParaRPr lang="en-US" altLang="zh-CN" sz="2400" b="1">
              <a:latin typeface="微软雅黑" pitchFamily="34" charset="-122"/>
              <a:ea typeface="微软雅黑" pitchFamily="34" charset="-122"/>
            </a:endParaRPr>
          </a:p>
          <a:p>
            <a:pPr eaLnBrk="1" hangingPunct="1">
              <a:spcBef>
                <a:spcPct val="0"/>
              </a:spcBef>
              <a:buClrTx/>
              <a:buSzTx/>
              <a:buFont typeface="Arial" pitchFamily="34" charset="0"/>
              <a:buNone/>
            </a:pPr>
            <a:endParaRPr lang="en-US" altLang="zh-CN" sz="1800" b="1">
              <a:latin typeface="微软雅黑" pitchFamily="34" charset="-122"/>
              <a:ea typeface="微软雅黑" pitchFamily="34" charset="-122"/>
            </a:endParaRPr>
          </a:p>
          <a:p>
            <a:pPr algn="ctr" eaLnBrk="1" hangingPunct="1">
              <a:lnSpc>
                <a:spcPct val="300000"/>
              </a:lnSpc>
              <a:spcBef>
                <a:spcPct val="0"/>
              </a:spcBef>
              <a:buClrTx/>
              <a:buSzTx/>
              <a:buFont typeface="Arial" pitchFamily="34" charset="0"/>
              <a:buNone/>
            </a:pPr>
            <a:r>
              <a:rPr lang="zh-CN" altLang="en-US" sz="2000" b="1">
                <a:latin typeface="微软雅黑" pitchFamily="34" charset="-122"/>
                <a:ea typeface="微软雅黑" pitchFamily="34" charset="-122"/>
              </a:rPr>
              <a:t>利润率</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净利润</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营业收入</a:t>
            </a:r>
            <a:endParaRPr lang="en-US" altLang="zh-CN" sz="2000" b="1">
              <a:latin typeface="微软雅黑" pitchFamily="34" charset="-122"/>
              <a:ea typeface="微软雅黑" pitchFamily="34" charset="-122"/>
            </a:endParaRPr>
          </a:p>
          <a:p>
            <a:pPr algn="ctr" eaLnBrk="1" hangingPunct="1">
              <a:lnSpc>
                <a:spcPct val="300000"/>
              </a:lnSpc>
              <a:spcBef>
                <a:spcPct val="0"/>
              </a:spcBef>
              <a:buClrTx/>
              <a:buSzTx/>
              <a:buFont typeface="Arial" pitchFamily="34" charset="0"/>
              <a:buNone/>
            </a:pPr>
            <a:r>
              <a:rPr lang="zh-CN" altLang="en-US" sz="2000" b="1">
                <a:latin typeface="微软雅黑" pitchFamily="34" charset="-122"/>
                <a:ea typeface="微软雅黑" pitchFamily="34" charset="-122"/>
              </a:rPr>
              <a:t>资产回报率（</a:t>
            </a:r>
            <a:r>
              <a:rPr lang="en-US" altLang="zh-CN" sz="2000" b="1">
                <a:latin typeface="微软雅黑" pitchFamily="34" charset="-122"/>
                <a:ea typeface="微软雅黑" pitchFamily="34" charset="-122"/>
              </a:rPr>
              <a:t>ROA</a:t>
            </a:r>
            <a:r>
              <a:rPr lang="zh-CN" altLang="en-US" sz="2000" b="1">
                <a:latin typeface="微软雅黑" pitchFamily="34" charset="-122"/>
                <a:ea typeface="微软雅黑" pitchFamily="34" charset="-122"/>
              </a:rPr>
              <a:t>）</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净利润</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总资产</a:t>
            </a:r>
            <a:endParaRPr lang="en-US" altLang="zh-CN" sz="2000" b="1">
              <a:latin typeface="微软雅黑" pitchFamily="34" charset="-122"/>
              <a:ea typeface="微软雅黑" pitchFamily="34" charset="-122"/>
            </a:endParaRPr>
          </a:p>
          <a:p>
            <a:pPr algn="ctr" eaLnBrk="1" hangingPunct="1">
              <a:lnSpc>
                <a:spcPct val="300000"/>
              </a:lnSpc>
              <a:spcBef>
                <a:spcPct val="0"/>
              </a:spcBef>
              <a:buClrTx/>
              <a:buSzTx/>
              <a:buFont typeface="Arial" pitchFamily="34" charset="0"/>
              <a:buNone/>
            </a:pPr>
            <a:r>
              <a:rPr lang="zh-CN" altLang="en-US" sz="2000" b="1">
                <a:latin typeface="微软雅黑" pitchFamily="34" charset="-122"/>
                <a:ea typeface="微软雅黑" pitchFamily="34" charset="-122"/>
              </a:rPr>
              <a:t>  股东回报率（</a:t>
            </a:r>
            <a:r>
              <a:rPr lang="en-US" altLang="zh-CN" sz="2000" b="1">
                <a:latin typeface="微软雅黑" pitchFamily="34" charset="-122"/>
                <a:ea typeface="微软雅黑" pitchFamily="34" charset="-122"/>
              </a:rPr>
              <a:t>ROE</a:t>
            </a:r>
            <a:r>
              <a:rPr lang="zh-CN" altLang="en-US" sz="2000" b="1">
                <a:latin typeface="微软雅黑" pitchFamily="34" charset="-122"/>
                <a:ea typeface="微软雅黑" pitchFamily="34" charset="-122"/>
              </a:rPr>
              <a:t>）</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净利润</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所有者权益</a:t>
            </a:r>
          </a:p>
        </p:txBody>
      </p:sp>
    </p:spTree>
    <p:extLst>
      <p:ext uri="{BB962C8B-B14F-4D97-AF65-F5344CB8AC3E}">
        <p14:creationId xmlns:p14="http://schemas.microsoft.com/office/powerpoint/2010/main" val="9569068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III 利润表</a:t>
            </a:r>
          </a:p>
        </p:txBody>
      </p:sp>
      <p:sp>
        <p:nvSpPr>
          <p:cNvPr id="49155" name="TextBox 4"/>
          <p:cNvSpPr txBox="1">
            <a:spLocks noChangeArrowheads="1"/>
          </p:cNvSpPr>
          <p:nvPr/>
        </p:nvSpPr>
        <p:spPr bwMode="auto">
          <a:xfrm>
            <a:off x="539750" y="1196975"/>
            <a:ext cx="76327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None/>
            </a:pPr>
            <a:r>
              <a:rPr lang="en-US" altLang="zh-CN" sz="2000" b="1">
                <a:latin typeface="微软雅黑" pitchFamily="34" charset="-122"/>
                <a:ea typeface="微软雅黑" pitchFamily="34" charset="-122"/>
              </a:rPr>
              <a:t>2. </a:t>
            </a:r>
            <a:r>
              <a:rPr lang="zh-CN" altLang="en-US" sz="2000" b="1">
                <a:latin typeface="微软雅黑" pitchFamily="34" charset="-122"/>
                <a:ea typeface="微软雅黑" pitchFamily="34" charset="-122"/>
              </a:rPr>
              <a:t>营收、成本和利润的多少</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盈利能力、成本控制能力分析</a:t>
            </a:r>
          </a:p>
        </p:txBody>
      </p:sp>
      <p:pic>
        <p:nvPicPr>
          <p:cNvPr id="4915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916113"/>
            <a:ext cx="7694613" cy="446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0993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r>
              <a:rPr lang="zh-CN" altLang="en-US" sz="3600" dirty="0" smtClean="0"/>
              <a:t>讲讲财务报表的逻辑</a:t>
            </a:r>
          </a:p>
        </p:txBody>
      </p:sp>
      <p:sp>
        <p:nvSpPr>
          <p:cNvPr id="12291" name="内容占位符 2"/>
          <p:cNvSpPr>
            <a:spLocks noGrp="1"/>
          </p:cNvSpPr>
          <p:nvPr>
            <p:ph idx="1"/>
          </p:nvPr>
        </p:nvSpPr>
        <p:spPr/>
        <p:txBody>
          <a:bodyPr/>
          <a:lstStyle/>
          <a:p>
            <a:r>
              <a:rPr lang="zh-CN" altLang="en-US" sz="5400" smtClean="0"/>
              <a:t>先说逻辑</a:t>
            </a:r>
            <a:endParaRPr lang="en-US" altLang="zh-CN" sz="5400" smtClean="0"/>
          </a:p>
          <a:p>
            <a:r>
              <a:rPr lang="zh-CN" altLang="en-US" sz="5400" smtClean="0"/>
              <a:t>再说小型微利企业</a:t>
            </a:r>
            <a:endParaRPr lang="en-US" altLang="zh-CN" sz="5400" smtClean="0"/>
          </a:p>
          <a:p>
            <a:r>
              <a:rPr lang="zh-CN" altLang="en-US" sz="5400" smtClean="0"/>
              <a:t>最后说用得到的操作</a:t>
            </a:r>
          </a:p>
        </p:txBody>
      </p:sp>
    </p:spTree>
    <p:extLst>
      <p:ext uri="{BB962C8B-B14F-4D97-AF65-F5344CB8AC3E}">
        <p14:creationId xmlns:p14="http://schemas.microsoft.com/office/powerpoint/2010/main" val="8980654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III 利润表</a:t>
            </a:r>
          </a:p>
        </p:txBody>
      </p:sp>
      <p:sp>
        <p:nvSpPr>
          <p:cNvPr id="50179" name="TextBox 4"/>
          <p:cNvSpPr txBox="1">
            <a:spLocks noChangeArrowheads="1"/>
          </p:cNvSpPr>
          <p:nvPr/>
        </p:nvSpPr>
        <p:spPr bwMode="auto">
          <a:xfrm>
            <a:off x="539750" y="1196975"/>
            <a:ext cx="76327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None/>
            </a:pPr>
            <a:r>
              <a:rPr lang="en-US" altLang="zh-CN" sz="2000" b="1">
                <a:latin typeface="微软雅黑" pitchFamily="34" charset="-122"/>
                <a:ea typeface="微软雅黑" pitchFamily="34" charset="-122"/>
              </a:rPr>
              <a:t>2. </a:t>
            </a:r>
            <a:r>
              <a:rPr lang="zh-CN" altLang="en-US" sz="2000" b="1">
                <a:latin typeface="微软雅黑" pitchFamily="34" charset="-122"/>
                <a:ea typeface="微软雅黑" pitchFamily="34" charset="-122"/>
              </a:rPr>
              <a:t>营收、成本和利润的多少</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盈利能力、成本控制能力分析</a:t>
            </a:r>
          </a:p>
        </p:txBody>
      </p:sp>
      <p:pic>
        <p:nvPicPr>
          <p:cNvPr id="501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700213"/>
            <a:ext cx="7561262"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21312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III 利润表</a:t>
            </a:r>
          </a:p>
        </p:txBody>
      </p:sp>
      <p:sp>
        <p:nvSpPr>
          <p:cNvPr id="51203" name="TextBox 4"/>
          <p:cNvSpPr txBox="1">
            <a:spLocks noChangeArrowheads="1"/>
          </p:cNvSpPr>
          <p:nvPr/>
        </p:nvSpPr>
        <p:spPr bwMode="auto">
          <a:xfrm>
            <a:off x="250825" y="1412875"/>
            <a:ext cx="878522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None/>
            </a:pPr>
            <a:r>
              <a:rPr lang="en-US" altLang="zh-CN" sz="2400" b="1">
                <a:latin typeface="微软雅黑" pitchFamily="34" charset="-122"/>
                <a:ea typeface="微软雅黑" pitchFamily="34" charset="-122"/>
              </a:rPr>
              <a:t>3. </a:t>
            </a:r>
            <a:r>
              <a:rPr lang="zh-CN" altLang="en-US" sz="2400" b="1">
                <a:latin typeface="微软雅黑" pitchFamily="34" charset="-122"/>
                <a:ea typeface="微软雅黑" pitchFamily="34" charset="-122"/>
              </a:rPr>
              <a:t>营运能力</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周转率</a:t>
            </a:r>
            <a:endParaRPr lang="en-US" altLang="zh-CN" sz="2400" b="1">
              <a:latin typeface="微软雅黑" pitchFamily="34" charset="-122"/>
              <a:ea typeface="微软雅黑" pitchFamily="34" charset="-122"/>
            </a:endParaRPr>
          </a:p>
          <a:p>
            <a:pPr eaLnBrk="1" hangingPunct="1">
              <a:lnSpc>
                <a:spcPct val="150000"/>
              </a:lnSpc>
              <a:spcBef>
                <a:spcPct val="0"/>
              </a:spcBef>
              <a:buClrTx/>
              <a:buSzTx/>
              <a:buFont typeface="Arial" pitchFamily="34" charset="0"/>
              <a:buNone/>
            </a:pPr>
            <a:endParaRPr lang="en-US" altLang="zh-CN" sz="2000" b="1">
              <a:latin typeface="微软雅黑" pitchFamily="34" charset="-122"/>
              <a:ea typeface="微软雅黑" pitchFamily="34" charset="-122"/>
            </a:endParaRPr>
          </a:p>
          <a:p>
            <a:pPr algn="ctr" eaLnBrk="1" hangingPunct="1">
              <a:lnSpc>
                <a:spcPct val="250000"/>
              </a:lnSpc>
              <a:spcBef>
                <a:spcPct val="0"/>
              </a:spcBef>
              <a:buClrTx/>
              <a:buSzTx/>
              <a:buFont typeface="Arial" pitchFamily="34" charset="0"/>
              <a:buNone/>
            </a:pPr>
            <a:r>
              <a:rPr lang="zh-CN" altLang="en-US" sz="2400" b="1">
                <a:latin typeface="微软雅黑" pitchFamily="34" charset="-122"/>
                <a:ea typeface="微软雅黑" pitchFamily="34" charset="-122"/>
              </a:rPr>
              <a:t>资产周转率</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营业收入</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总资产平均</a:t>
            </a:r>
            <a:endParaRPr lang="en-US" altLang="zh-CN" sz="2400" b="1">
              <a:latin typeface="微软雅黑" pitchFamily="34" charset="-122"/>
              <a:ea typeface="微软雅黑" pitchFamily="34" charset="-122"/>
            </a:endParaRPr>
          </a:p>
          <a:p>
            <a:pPr algn="ctr" eaLnBrk="1" hangingPunct="1">
              <a:lnSpc>
                <a:spcPct val="250000"/>
              </a:lnSpc>
              <a:spcBef>
                <a:spcPct val="0"/>
              </a:spcBef>
              <a:buClrTx/>
              <a:buSzTx/>
              <a:buFont typeface="Arial" pitchFamily="34" charset="0"/>
              <a:buNone/>
            </a:pPr>
            <a:r>
              <a:rPr lang="zh-CN" altLang="en-US" sz="2400" b="1">
                <a:latin typeface="微软雅黑" pitchFamily="34" charset="-122"/>
                <a:ea typeface="微软雅黑" pitchFamily="34" charset="-122"/>
              </a:rPr>
              <a:t>存货周转率</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营业成本</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存货平均</a:t>
            </a:r>
            <a:endParaRPr lang="en-US" altLang="zh-CN" sz="2400" b="1">
              <a:latin typeface="微软雅黑" pitchFamily="34" charset="-122"/>
              <a:ea typeface="微软雅黑" pitchFamily="34" charset="-122"/>
            </a:endParaRPr>
          </a:p>
          <a:p>
            <a:pPr algn="ctr" eaLnBrk="1" hangingPunct="1">
              <a:lnSpc>
                <a:spcPct val="250000"/>
              </a:lnSpc>
              <a:spcBef>
                <a:spcPct val="0"/>
              </a:spcBef>
              <a:buClrTx/>
              <a:buSzTx/>
              <a:buFont typeface="Arial" pitchFamily="34" charset="0"/>
              <a:buNone/>
            </a:pPr>
            <a:r>
              <a:rPr lang="zh-CN" altLang="en-US" sz="2400" b="1">
                <a:latin typeface="微软雅黑" pitchFamily="34" charset="-122"/>
                <a:ea typeface="微软雅黑" pitchFamily="34" charset="-122"/>
              </a:rPr>
              <a:t>应收账款周转率</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营业收入</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应收账款余额</a:t>
            </a:r>
            <a:endParaRPr lang="en-US" altLang="zh-CN" sz="2400" b="1">
              <a:latin typeface="微软雅黑" pitchFamily="34" charset="-122"/>
              <a:ea typeface="微软雅黑" pitchFamily="34" charset="-122"/>
            </a:endParaRPr>
          </a:p>
          <a:p>
            <a:pPr algn="ctr" eaLnBrk="1" hangingPunct="1">
              <a:lnSpc>
                <a:spcPct val="250000"/>
              </a:lnSpc>
              <a:spcBef>
                <a:spcPct val="0"/>
              </a:spcBef>
              <a:buClrTx/>
              <a:buSzTx/>
              <a:buFont typeface="Arial" pitchFamily="34" charset="0"/>
              <a:buNone/>
            </a:pPr>
            <a:r>
              <a:rPr lang="zh-CN" altLang="en-US" sz="2400" b="1">
                <a:latin typeface="微软雅黑" pitchFamily="34" charset="-122"/>
                <a:ea typeface="微软雅黑" pitchFamily="34" charset="-122"/>
              </a:rPr>
              <a:t>营业周期</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存货周转天数</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应收账款周转天数</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应付账款周转天数</a:t>
            </a:r>
          </a:p>
        </p:txBody>
      </p:sp>
    </p:spTree>
    <p:extLst>
      <p:ext uri="{BB962C8B-B14F-4D97-AF65-F5344CB8AC3E}">
        <p14:creationId xmlns:p14="http://schemas.microsoft.com/office/powerpoint/2010/main" val="23672629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p:cNvSpPr>
            <a:spLocks noGrp="1"/>
          </p:cNvSpPr>
          <p:nvPr>
            <p:ph type="title"/>
          </p:nvPr>
        </p:nvSpPr>
        <p:spPr/>
        <p:txBody>
          <a:bodyPr/>
          <a:lstStyle/>
          <a:p>
            <a:r>
              <a:rPr lang="zh-CN" altLang="en-US" smtClean="0"/>
              <a:t>应收账款周转速度的分析</a:t>
            </a:r>
          </a:p>
        </p:txBody>
      </p:sp>
      <p:sp>
        <p:nvSpPr>
          <p:cNvPr id="52227" name="内容占位符 2"/>
          <p:cNvSpPr>
            <a:spLocks noGrp="1"/>
          </p:cNvSpPr>
          <p:nvPr>
            <p:ph idx="1"/>
          </p:nvPr>
        </p:nvSpPr>
        <p:spPr>
          <a:xfrm>
            <a:off x="395288" y="1125538"/>
            <a:ext cx="8229600" cy="5233987"/>
          </a:xfrm>
        </p:spPr>
        <p:txBody>
          <a:bodyPr/>
          <a:lstStyle/>
          <a:p>
            <a:r>
              <a:rPr lang="zh-CN" altLang="en-US" smtClean="0"/>
              <a:t>（</a:t>
            </a:r>
            <a:r>
              <a:rPr lang="en-US" altLang="zh-CN" smtClean="0"/>
              <a:t>1</a:t>
            </a:r>
            <a:r>
              <a:rPr lang="zh-CN" altLang="en-US" smtClean="0"/>
              <a:t>）注意应收账款对营业收入的计算口径</a:t>
            </a:r>
            <a:endParaRPr lang="en-US" altLang="zh-CN" smtClean="0"/>
          </a:p>
          <a:p>
            <a:r>
              <a:rPr lang="zh-CN" altLang="en-US" smtClean="0"/>
              <a:t>（</a:t>
            </a:r>
            <a:r>
              <a:rPr lang="en-US" altLang="zh-CN" smtClean="0"/>
              <a:t>2</a:t>
            </a:r>
            <a:r>
              <a:rPr lang="zh-CN" altLang="en-US" smtClean="0"/>
              <a:t>）应收账款平均占用变动率</a:t>
            </a:r>
            <a:r>
              <a:rPr lang="en-US" altLang="zh-CN" smtClean="0"/>
              <a:t>=</a:t>
            </a:r>
          </a:p>
          <a:p>
            <a:r>
              <a:rPr lang="zh-CN" altLang="en-US" smtClean="0"/>
              <a:t>          本期平均占用</a:t>
            </a:r>
            <a:r>
              <a:rPr lang="en-US" altLang="zh-CN" smtClean="0"/>
              <a:t>/</a:t>
            </a:r>
            <a:r>
              <a:rPr lang="zh-CN" altLang="en-US" smtClean="0"/>
              <a:t>上期平均占用</a:t>
            </a:r>
            <a:endParaRPr lang="en-US" altLang="zh-CN" smtClean="0"/>
          </a:p>
          <a:p>
            <a:r>
              <a:rPr lang="en-US" altLang="zh-CN" smtClean="0"/>
              <a:t>          </a:t>
            </a:r>
            <a:r>
              <a:rPr lang="zh-CN" altLang="en-US" smtClean="0"/>
              <a:t>营业收入变动率</a:t>
            </a:r>
            <a:r>
              <a:rPr lang="en-US" altLang="zh-CN" smtClean="0"/>
              <a:t>=</a:t>
            </a:r>
          </a:p>
          <a:p>
            <a:r>
              <a:rPr lang="en-US" altLang="zh-CN" smtClean="0"/>
              <a:t>          </a:t>
            </a:r>
            <a:r>
              <a:rPr lang="zh-CN" altLang="en-US" smtClean="0"/>
              <a:t>本期营业收入</a:t>
            </a:r>
            <a:r>
              <a:rPr lang="en-US" altLang="zh-CN" smtClean="0"/>
              <a:t>/</a:t>
            </a:r>
            <a:r>
              <a:rPr lang="zh-CN" altLang="en-US" smtClean="0"/>
              <a:t>上期营业收入</a:t>
            </a:r>
            <a:endParaRPr lang="en-US" altLang="zh-CN" smtClean="0"/>
          </a:p>
          <a:p>
            <a:r>
              <a:rPr lang="en-US" altLang="zh-CN" smtClean="0"/>
              <a:t>           </a:t>
            </a:r>
            <a:r>
              <a:rPr lang="zh-CN" altLang="en-US" smtClean="0"/>
              <a:t>应收账款与营业收入变动系数</a:t>
            </a:r>
            <a:r>
              <a:rPr lang="en-US" altLang="zh-CN" smtClean="0"/>
              <a:t>=</a:t>
            </a:r>
          </a:p>
          <a:p>
            <a:r>
              <a:rPr lang="en-US" altLang="zh-CN" smtClean="0"/>
              <a:t>            </a:t>
            </a:r>
            <a:r>
              <a:rPr lang="zh-CN" altLang="en-US" smtClean="0"/>
              <a:t>应收账款平均占用变动率</a:t>
            </a:r>
            <a:r>
              <a:rPr lang="en-US" altLang="zh-CN" smtClean="0"/>
              <a:t>/</a:t>
            </a:r>
            <a:r>
              <a:rPr lang="zh-CN" altLang="en-US" smtClean="0"/>
              <a:t>营业收入变动率</a:t>
            </a:r>
            <a:endParaRPr lang="en-US" altLang="zh-CN" smtClean="0"/>
          </a:p>
          <a:p>
            <a:endParaRPr lang="zh-CN" altLang="en-US" smtClean="0"/>
          </a:p>
        </p:txBody>
      </p:sp>
    </p:spTree>
    <p:extLst>
      <p:ext uri="{BB962C8B-B14F-4D97-AF65-F5344CB8AC3E}">
        <p14:creationId xmlns:p14="http://schemas.microsoft.com/office/powerpoint/2010/main" val="39803371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p:cNvSpPr>
            <a:spLocks noGrp="1"/>
          </p:cNvSpPr>
          <p:nvPr>
            <p:ph type="title"/>
          </p:nvPr>
        </p:nvSpPr>
        <p:spPr/>
        <p:txBody>
          <a:bodyPr/>
          <a:lstStyle/>
          <a:p>
            <a:endParaRPr lang="zh-CN" altLang="en-US" smtClean="0"/>
          </a:p>
        </p:txBody>
      </p:sp>
      <p:sp>
        <p:nvSpPr>
          <p:cNvPr id="53251" name="内容占位符 2"/>
          <p:cNvSpPr>
            <a:spLocks noGrp="1"/>
          </p:cNvSpPr>
          <p:nvPr>
            <p:ph idx="1"/>
          </p:nvPr>
        </p:nvSpPr>
        <p:spPr/>
        <p:txBody>
          <a:bodyPr/>
          <a:lstStyle/>
          <a:p>
            <a:r>
              <a:rPr lang="zh-CN" altLang="en-US" smtClean="0"/>
              <a:t>（</a:t>
            </a:r>
            <a:r>
              <a:rPr lang="en-US" altLang="zh-CN" smtClean="0"/>
              <a:t>3</a:t>
            </a:r>
            <a:r>
              <a:rPr lang="zh-CN" altLang="en-US" smtClean="0"/>
              <a:t>）企业当期现金支付需要量与当期应收账款收现额之间存在着非对称矛盾，并呈现出预付性与滞后性的差异特征（如企业必须支付与赊销收入有关的增值税和所得税），这决定了企业必须对应收账款的收现水平控制一定水平。</a:t>
            </a:r>
            <a:endParaRPr lang="en-US" altLang="zh-CN" smtClean="0"/>
          </a:p>
          <a:p>
            <a:endParaRPr lang="en-US" altLang="zh-CN" smtClean="0"/>
          </a:p>
          <a:p>
            <a:r>
              <a:rPr lang="zh-CN" altLang="en-US" smtClean="0"/>
              <a:t>应收账款收现保证率</a:t>
            </a:r>
            <a:r>
              <a:rPr lang="en-US" altLang="zh-CN" smtClean="0"/>
              <a:t>=</a:t>
            </a:r>
            <a:r>
              <a:rPr lang="zh-CN" altLang="en-US" smtClean="0"/>
              <a:t>（当期必要现金支付总额</a:t>
            </a:r>
            <a:r>
              <a:rPr lang="en-US" altLang="zh-CN" smtClean="0"/>
              <a:t>-</a:t>
            </a:r>
            <a:r>
              <a:rPr lang="zh-CN" altLang="en-US" smtClean="0"/>
              <a:t>当期其他稳定可靠的现金流入总额）</a:t>
            </a:r>
            <a:r>
              <a:rPr lang="en-US" altLang="zh-CN" smtClean="0"/>
              <a:t>/</a:t>
            </a:r>
            <a:r>
              <a:rPr lang="zh-CN" altLang="en-US" smtClean="0"/>
              <a:t>当期应收账款总计金额</a:t>
            </a:r>
          </a:p>
        </p:txBody>
      </p:sp>
    </p:spTree>
    <p:extLst>
      <p:ext uri="{BB962C8B-B14F-4D97-AF65-F5344CB8AC3E}">
        <p14:creationId xmlns:p14="http://schemas.microsoft.com/office/powerpoint/2010/main" val="26716893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BS00004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990725"/>
            <a:ext cx="1223962"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Text Box 5"/>
          <p:cNvSpPr txBox="1">
            <a:spLocks noChangeArrowheads="1"/>
          </p:cNvSpPr>
          <p:nvPr/>
        </p:nvSpPr>
        <p:spPr bwMode="auto">
          <a:xfrm>
            <a:off x="682625" y="2921000"/>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en-US" altLang="zh-CN" sz="2400" b="1">
                <a:solidFill>
                  <a:schemeClr val="accent2"/>
                </a:solidFill>
                <a:ea typeface="华文细黑" pitchFamily="2" charset="-122"/>
              </a:rPr>
              <a:t>100</a:t>
            </a:r>
            <a:r>
              <a:rPr lang="zh-CN" altLang="en-US" sz="2400" b="1">
                <a:solidFill>
                  <a:schemeClr val="accent2"/>
                </a:solidFill>
                <a:latin typeface="华文细黑" pitchFamily="2" charset="-122"/>
                <a:ea typeface="华文细黑" pitchFamily="2" charset="-122"/>
              </a:rPr>
              <a:t>元</a:t>
            </a:r>
          </a:p>
        </p:txBody>
      </p:sp>
      <p:sp>
        <p:nvSpPr>
          <p:cNvPr id="54276" name="Text Box 6"/>
          <p:cNvSpPr txBox="1">
            <a:spLocks noChangeArrowheads="1"/>
          </p:cNvSpPr>
          <p:nvPr/>
        </p:nvSpPr>
        <p:spPr bwMode="auto">
          <a:xfrm>
            <a:off x="3130550" y="2925763"/>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en-US" altLang="zh-CN" sz="2400" b="1">
                <a:solidFill>
                  <a:schemeClr val="accent2"/>
                </a:solidFill>
                <a:ea typeface="华文细黑" pitchFamily="2" charset="-122"/>
              </a:rPr>
              <a:t>100</a:t>
            </a:r>
            <a:r>
              <a:rPr lang="zh-CN" altLang="en-US" sz="2400" b="1">
                <a:solidFill>
                  <a:schemeClr val="accent2"/>
                </a:solidFill>
                <a:latin typeface="华文细黑" pitchFamily="2" charset="-122"/>
                <a:ea typeface="华文细黑" pitchFamily="2" charset="-122"/>
              </a:rPr>
              <a:t>元</a:t>
            </a:r>
          </a:p>
        </p:txBody>
      </p:sp>
      <p:pic>
        <p:nvPicPr>
          <p:cNvPr id="54277" name="Picture 7" descr="BD10030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7825" y="1773238"/>
            <a:ext cx="1147763"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8" name="Line 8"/>
          <p:cNvSpPr>
            <a:spLocks noChangeShapeType="1"/>
          </p:cNvSpPr>
          <p:nvPr/>
        </p:nvSpPr>
        <p:spPr bwMode="auto">
          <a:xfrm>
            <a:off x="1906588" y="2422525"/>
            <a:ext cx="1008062" cy="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pic>
        <p:nvPicPr>
          <p:cNvPr id="54279" name="Picture 9" descr="BS00004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9700" y="1990725"/>
            <a:ext cx="1223963"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0" name="Line 10"/>
          <p:cNvSpPr>
            <a:spLocks noChangeShapeType="1"/>
          </p:cNvSpPr>
          <p:nvPr/>
        </p:nvSpPr>
        <p:spPr bwMode="auto">
          <a:xfrm>
            <a:off x="4138613" y="2422525"/>
            <a:ext cx="1008062" cy="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4281" name="Text Box 11"/>
          <p:cNvSpPr txBox="1">
            <a:spLocks noChangeArrowheads="1"/>
          </p:cNvSpPr>
          <p:nvPr/>
        </p:nvSpPr>
        <p:spPr bwMode="auto">
          <a:xfrm>
            <a:off x="5291138" y="2925763"/>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en-US" altLang="zh-CN" sz="2400" b="1">
                <a:solidFill>
                  <a:schemeClr val="accent2"/>
                </a:solidFill>
                <a:ea typeface="华文细黑" pitchFamily="2" charset="-122"/>
              </a:rPr>
              <a:t>150</a:t>
            </a:r>
            <a:r>
              <a:rPr lang="zh-CN" altLang="en-US" sz="2400" b="1">
                <a:solidFill>
                  <a:schemeClr val="accent2"/>
                </a:solidFill>
                <a:latin typeface="华文细黑" pitchFamily="2" charset="-122"/>
                <a:ea typeface="华文细黑" pitchFamily="2" charset="-122"/>
              </a:rPr>
              <a:t>元</a:t>
            </a:r>
          </a:p>
        </p:txBody>
      </p:sp>
      <p:pic>
        <p:nvPicPr>
          <p:cNvPr id="54282" name="Picture 12" descr="BS00005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69175" y="1846263"/>
            <a:ext cx="874713"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3" name="Text Box 13"/>
          <p:cNvSpPr txBox="1">
            <a:spLocks noChangeArrowheads="1"/>
          </p:cNvSpPr>
          <p:nvPr/>
        </p:nvSpPr>
        <p:spPr bwMode="auto">
          <a:xfrm>
            <a:off x="7380288" y="2925763"/>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en-US" altLang="zh-CN" sz="2400" b="1">
                <a:solidFill>
                  <a:schemeClr val="accent2"/>
                </a:solidFill>
                <a:ea typeface="华文细黑" pitchFamily="2" charset="-122"/>
              </a:rPr>
              <a:t>50</a:t>
            </a:r>
            <a:r>
              <a:rPr lang="zh-CN" altLang="en-US" sz="2400" b="1">
                <a:solidFill>
                  <a:schemeClr val="accent2"/>
                </a:solidFill>
                <a:latin typeface="华文细黑" pitchFamily="2" charset="-122"/>
                <a:ea typeface="华文细黑" pitchFamily="2" charset="-122"/>
              </a:rPr>
              <a:t>元</a:t>
            </a:r>
          </a:p>
        </p:txBody>
      </p:sp>
      <p:sp>
        <p:nvSpPr>
          <p:cNvPr id="54284" name="Text Box 14"/>
          <p:cNvSpPr txBox="1">
            <a:spLocks noChangeArrowheads="1"/>
          </p:cNvSpPr>
          <p:nvPr/>
        </p:nvSpPr>
        <p:spPr bwMode="auto">
          <a:xfrm>
            <a:off x="6370638" y="1892300"/>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zh-CN" altLang="en-US" sz="2400" b="1">
                <a:solidFill>
                  <a:schemeClr val="accent2"/>
                </a:solidFill>
                <a:latin typeface="华文细黑" pitchFamily="2" charset="-122"/>
                <a:ea typeface="华文细黑" pitchFamily="2" charset="-122"/>
              </a:rPr>
              <a:t>利润</a:t>
            </a:r>
          </a:p>
        </p:txBody>
      </p:sp>
      <p:sp>
        <p:nvSpPr>
          <p:cNvPr id="54285" name="Line 15"/>
          <p:cNvSpPr>
            <a:spLocks noChangeShapeType="1"/>
          </p:cNvSpPr>
          <p:nvPr/>
        </p:nvSpPr>
        <p:spPr bwMode="auto">
          <a:xfrm>
            <a:off x="6513513" y="2422525"/>
            <a:ext cx="793750" cy="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4286" name="Text Box 16"/>
          <p:cNvSpPr txBox="1">
            <a:spLocks noChangeArrowheads="1"/>
          </p:cNvSpPr>
          <p:nvPr/>
        </p:nvSpPr>
        <p:spPr bwMode="auto">
          <a:xfrm>
            <a:off x="1906588" y="1846263"/>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endParaRPr lang="zh-CN" altLang="en-US" sz="2400">
              <a:latin typeface="Times New Roman" pitchFamily="18" charset="0"/>
            </a:endParaRPr>
          </a:p>
        </p:txBody>
      </p:sp>
      <p:sp>
        <p:nvSpPr>
          <p:cNvPr id="54287" name="Text Box 17"/>
          <p:cNvSpPr txBox="1">
            <a:spLocks noChangeArrowheads="1"/>
          </p:cNvSpPr>
          <p:nvPr/>
        </p:nvSpPr>
        <p:spPr bwMode="auto">
          <a:xfrm>
            <a:off x="1835150" y="1846263"/>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zh-CN" altLang="en-US" sz="2400" b="1">
                <a:solidFill>
                  <a:schemeClr val="accent2"/>
                </a:solidFill>
                <a:latin typeface="华文细黑" pitchFamily="2" charset="-122"/>
                <a:ea typeface="华文细黑" pitchFamily="2" charset="-122"/>
              </a:rPr>
              <a:t>购买</a:t>
            </a:r>
          </a:p>
        </p:txBody>
      </p:sp>
      <p:sp>
        <p:nvSpPr>
          <p:cNvPr id="54288" name="Text Box 18"/>
          <p:cNvSpPr txBox="1">
            <a:spLocks noChangeArrowheads="1"/>
          </p:cNvSpPr>
          <p:nvPr/>
        </p:nvSpPr>
        <p:spPr bwMode="auto">
          <a:xfrm>
            <a:off x="4211638" y="1846263"/>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zh-CN" altLang="en-US" sz="2400" b="1">
                <a:solidFill>
                  <a:schemeClr val="accent2"/>
                </a:solidFill>
                <a:latin typeface="华文细黑" pitchFamily="2" charset="-122"/>
                <a:ea typeface="华文细黑" pitchFamily="2" charset="-122"/>
              </a:rPr>
              <a:t>销售</a:t>
            </a:r>
          </a:p>
        </p:txBody>
      </p:sp>
      <p:sp>
        <p:nvSpPr>
          <p:cNvPr id="54289" name="Line 19"/>
          <p:cNvSpPr>
            <a:spLocks noChangeShapeType="1"/>
          </p:cNvSpPr>
          <p:nvPr/>
        </p:nvSpPr>
        <p:spPr bwMode="auto">
          <a:xfrm>
            <a:off x="395288" y="3500438"/>
            <a:ext cx="8497887" cy="0"/>
          </a:xfrm>
          <a:prstGeom prst="line">
            <a:avLst/>
          </a:prstGeom>
          <a:noFill/>
          <a:ln w="19050">
            <a:solidFill>
              <a:srgbClr val="008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54290" name="Picture 20" descr="BS00004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3862388"/>
            <a:ext cx="1223963"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91" name="Text Box 21"/>
          <p:cNvSpPr txBox="1">
            <a:spLocks noChangeArrowheads="1"/>
          </p:cNvSpPr>
          <p:nvPr/>
        </p:nvSpPr>
        <p:spPr bwMode="auto">
          <a:xfrm>
            <a:off x="611188" y="4719638"/>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en-US" altLang="zh-CN" sz="2400" b="1">
                <a:solidFill>
                  <a:schemeClr val="accent2"/>
                </a:solidFill>
                <a:ea typeface="华文细黑" pitchFamily="2" charset="-122"/>
              </a:rPr>
              <a:t>100</a:t>
            </a:r>
            <a:r>
              <a:rPr lang="zh-CN" altLang="en-US" sz="2400" b="1">
                <a:solidFill>
                  <a:schemeClr val="accent2"/>
                </a:solidFill>
                <a:latin typeface="华文细黑" pitchFamily="2" charset="-122"/>
                <a:ea typeface="华文细黑" pitchFamily="2" charset="-122"/>
              </a:rPr>
              <a:t>元</a:t>
            </a:r>
          </a:p>
        </p:txBody>
      </p:sp>
      <p:sp>
        <p:nvSpPr>
          <p:cNvPr id="54292" name="Text Box 22"/>
          <p:cNvSpPr txBox="1">
            <a:spLocks noChangeArrowheads="1"/>
          </p:cNvSpPr>
          <p:nvPr/>
        </p:nvSpPr>
        <p:spPr bwMode="auto">
          <a:xfrm>
            <a:off x="3059113" y="4724400"/>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en-US" altLang="zh-CN" sz="2400" b="1">
                <a:solidFill>
                  <a:schemeClr val="accent2"/>
                </a:solidFill>
                <a:ea typeface="华文细黑" pitchFamily="2" charset="-122"/>
              </a:rPr>
              <a:t>100</a:t>
            </a:r>
            <a:r>
              <a:rPr lang="zh-CN" altLang="en-US" sz="2400" b="1">
                <a:solidFill>
                  <a:schemeClr val="accent2"/>
                </a:solidFill>
                <a:latin typeface="华文细黑" pitchFamily="2" charset="-122"/>
                <a:ea typeface="华文细黑" pitchFamily="2" charset="-122"/>
              </a:rPr>
              <a:t>元</a:t>
            </a:r>
          </a:p>
        </p:txBody>
      </p:sp>
      <p:pic>
        <p:nvPicPr>
          <p:cNvPr id="54293" name="Picture 23" descr="BD10030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6388" y="3644900"/>
            <a:ext cx="1147762"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94" name="Line 24"/>
          <p:cNvSpPr>
            <a:spLocks noChangeShapeType="1"/>
          </p:cNvSpPr>
          <p:nvPr/>
        </p:nvSpPr>
        <p:spPr bwMode="auto">
          <a:xfrm>
            <a:off x="1835150" y="4294188"/>
            <a:ext cx="1008063" cy="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pic>
        <p:nvPicPr>
          <p:cNvPr id="54295" name="Picture 25" descr="BS00004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3862388"/>
            <a:ext cx="1223962"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96" name="Line 26"/>
          <p:cNvSpPr>
            <a:spLocks noChangeShapeType="1"/>
          </p:cNvSpPr>
          <p:nvPr/>
        </p:nvSpPr>
        <p:spPr bwMode="auto">
          <a:xfrm>
            <a:off x="4067175" y="4294188"/>
            <a:ext cx="1008063" cy="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4297" name="Text Box 27"/>
          <p:cNvSpPr txBox="1">
            <a:spLocks noChangeArrowheads="1"/>
          </p:cNvSpPr>
          <p:nvPr/>
        </p:nvSpPr>
        <p:spPr bwMode="auto">
          <a:xfrm>
            <a:off x="5219700" y="4724400"/>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en-US" altLang="zh-CN" sz="2400" b="1">
                <a:solidFill>
                  <a:schemeClr val="accent2"/>
                </a:solidFill>
                <a:ea typeface="华文细黑" pitchFamily="2" charset="-122"/>
              </a:rPr>
              <a:t>140</a:t>
            </a:r>
            <a:r>
              <a:rPr lang="zh-CN" altLang="en-US" sz="2400" b="1">
                <a:solidFill>
                  <a:schemeClr val="accent2"/>
                </a:solidFill>
                <a:latin typeface="华文细黑" pitchFamily="2" charset="-122"/>
                <a:ea typeface="华文细黑" pitchFamily="2" charset="-122"/>
              </a:rPr>
              <a:t>元</a:t>
            </a:r>
          </a:p>
        </p:txBody>
      </p:sp>
      <p:sp>
        <p:nvSpPr>
          <p:cNvPr id="54298" name="Line 28"/>
          <p:cNvSpPr>
            <a:spLocks noChangeShapeType="1"/>
          </p:cNvSpPr>
          <p:nvPr/>
        </p:nvSpPr>
        <p:spPr bwMode="auto">
          <a:xfrm>
            <a:off x="6442075" y="4294188"/>
            <a:ext cx="793750" cy="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4299" name="Text Box 29"/>
          <p:cNvSpPr txBox="1">
            <a:spLocks noChangeArrowheads="1"/>
          </p:cNvSpPr>
          <p:nvPr/>
        </p:nvSpPr>
        <p:spPr bwMode="auto">
          <a:xfrm>
            <a:off x="1835150" y="3717925"/>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endParaRPr lang="zh-CN" altLang="en-US" sz="2400">
              <a:latin typeface="Times New Roman" pitchFamily="18" charset="0"/>
            </a:endParaRPr>
          </a:p>
        </p:txBody>
      </p:sp>
      <p:sp>
        <p:nvSpPr>
          <p:cNvPr id="54300" name="Text Box 30"/>
          <p:cNvSpPr txBox="1">
            <a:spLocks noChangeArrowheads="1"/>
          </p:cNvSpPr>
          <p:nvPr/>
        </p:nvSpPr>
        <p:spPr bwMode="auto">
          <a:xfrm>
            <a:off x="1763713" y="3717925"/>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zh-CN" altLang="en-US" sz="2400" b="1">
                <a:solidFill>
                  <a:schemeClr val="accent2"/>
                </a:solidFill>
                <a:latin typeface="华文细黑" pitchFamily="2" charset="-122"/>
                <a:ea typeface="华文细黑" pitchFamily="2" charset="-122"/>
              </a:rPr>
              <a:t>购买</a:t>
            </a:r>
          </a:p>
        </p:txBody>
      </p:sp>
      <p:sp>
        <p:nvSpPr>
          <p:cNvPr id="54301" name="Text Box 31"/>
          <p:cNvSpPr txBox="1">
            <a:spLocks noChangeArrowheads="1"/>
          </p:cNvSpPr>
          <p:nvPr/>
        </p:nvSpPr>
        <p:spPr bwMode="auto">
          <a:xfrm>
            <a:off x="4140200" y="3717925"/>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zh-CN" altLang="en-US" sz="2400" b="1">
                <a:solidFill>
                  <a:schemeClr val="accent2"/>
                </a:solidFill>
                <a:latin typeface="华文细黑" pitchFamily="2" charset="-122"/>
                <a:ea typeface="华文细黑" pitchFamily="2" charset="-122"/>
              </a:rPr>
              <a:t>销售</a:t>
            </a:r>
          </a:p>
        </p:txBody>
      </p:sp>
      <p:sp>
        <p:nvSpPr>
          <p:cNvPr id="54302" name="Text Box 32"/>
          <p:cNvSpPr txBox="1">
            <a:spLocks noChangeArrowheads="1"/>
          </p:cNvSpPr>
          <p:nvPr/>
        </p:nvSpPr>
        <p:spPr bwMode="auto">
          <a:xfrm>
            <a:off x="6300788" y="3717925"/>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zh-CN" altLang="en-US" sz="2400" b="1">
                <a:solidFill>
                  <a:schemeClr val="accent2"/>
                </a:solidFill>
                <a:latin typeface="华文细黑" pitchFamily="2" charset="-122"/>
                <a:ea typeface="华文细黑" pitchFamily="2" charset="-122"/>
              </a:rPr>
              <a:t>购买</a:t>
            </a:r>
          </a:p>
        </p:txBody>
      </p:sp>
      <p:sp>
        <p:nvSpPr>
          <p:cNvPr id="54303" name="Text Box 33"/>
          <p:cNvSpPr txBox="1">
            <a:spLocks noChangeArrowheads="1"/>
          </p:cNvSpPr>
          <p:nvPr/>
        </p:nvSpPr>
        <p:spPr bwMode="auto">
          <a:xfrm>
            <a:off x="7593013" y="4652963"/>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en-US" altLang="zh-CN" sz="2400" b="1">
                <a:solidFill>
                  <a:schemeClr val="accent2"/>
                </a:solidFill>
                <a:ea typeface="华文细黑" pitchFamily="2" charset="-122"/>
              </a:rPr>
              <a:t>140</a:t>
            </a:r>
            <a:r>
              <a:rPr lang="zh-CN" altLang="en-US" sz="2400" b="1">
                <a:solidFill>
                  <a:schemeClr val="accent2"/>
                </a:solidFill>
                <a:latin typeface="华文细黑" pitchFamily="2" charset="-122"/>
                <a:ea typeface="华文细黑" pitchFamily="2" charset="-122"/>
              </a:rPr>
              <a:t>元</a:t>
            </a:r>
          </a:p>
        </p:txBody>
      </p:sp>
      <p:pic>
        <p:nvPicPr>
          <p:cNvPr id="54304" name="Picture 34" descr="BD10030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0288" y="3573463"/>
            <a:ext cx="1147762"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05" name="Picture 35" descr="BS00004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9700" y="5421313"/>
            <a:ext cx="1223963"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306" name="Text Box 36"/>
          <p:cNvSpPr txBox="1">
            <a:spLocks noChangeArrowheads="1"/>
          </p:cNvSpPr>
          <p:nvPr/>
        </p:nvSpPr>
        <p:spPr bwMode="auto">
          <a:xfrm>
            <a:off x="5292725" y="6308725"/>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en-US" altLang="zh-CN" sz="2400" b="1">
                <a:solidFill>
                  <a:schemeClr val="accent2"/>
                </a:solidFill>
                <a:ea typeface="华文细黑" pitchFamily="2" charset="-122"/>
              </a:rPr>
              <a:t>196</a:t>
            </a:r>
            <a:r>
              <a:rPr lang="zh-CN" altLang="en-US" sz="2400" b="1">
                <a:solidFill>
                  <a:schemeClr val="accent2"/>
                </a:solidFill>
                <a:latin typeface="华文细黑" pitchFamily="2" charset="-122"/>
                <a:ea typeface="华文细黑" pitchFamily="2" charset="-122"/>
              </a:rPr>
              <a:t>元</a:t>
            </a:r>
          </a:p>
        </p:txBody>
      </p:sp>
      <p:pic>
        <p:nvPicPr>
          <p:cNvPr id="54307" name="Picture 37" descr="BS00005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5233988"/>
            <a:ext cx="1125538" cy="129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308" name="Text Box 38"/>
          <p:cNvSpPr txBox="1">
            <a:spLocks noChangeArrowheads="1"/>
          </p:cNvSpPr>
          <p:nvPr/>
        </p:nvSpPr>
        <p:spPr bwMode="auto">
          <a:xfrm>
            <a:off x="1835150" y="5276850"/>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endParaRPr lang="zh-CN" altLang="en-US" sz="2400">
              <a:latin typeface="Times New Roman" pitchFamily="18" charset="0"/>
            </a:endParaRPr>
          </a:p>
        </p:txBody>
      </p:sp>
      <p:sp>
        <p:nvSpPr>
          <p:cNvPr id="54309" name="Text Box 39"/>
          <p:cNvSpPr txBox="1">
            <a:spLocks noChangeArrowheads="1"/>
          </p:cNvSpPr>
          <p:nvPr/>
        </p:nvSpPr>
        <p:spPr bwMode="auto">
          <a:xfrm>
            <a:off x="3924300" y="5276850"/>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zh-CN" altLang="en-US" sz="2400" b="1">
                <a:solidFill>
                  <a:schemeClr val="accent2"/>
                </a:solidFill>
                <a:latin typeface="华文细黑" pitchFamily="2" charset="-122"/>
                <a:ea typeface="华文细黑" pitchFamily="2" charset="-122"/>
              </a:rPr>
              <a:t>利润</a:t>
            </a:r>
          </a:p>
        </p:txBody>
      </p:sp>
      <p:sp>
        <p:nvSpPr>
          <p:cNvPr id="54310" name="Text Box 40"/>
          <p:cNvSpPr txBox="1">
            <a:spLocks noChangeArrowheads="1"/>
          </p:cNvSpPr>
          <p:nvPr/>
        </p:nvSpPr>
        <p:spPr bwMode="auto">
          <a:xfrm>
            <a:off x="6877050" y="5276850"/>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zh-CN" altLang="en-US" sz="2400" b="1">
                <a:solidFill>
                  <a:schemeClr val="accent2"/>
                </a:solidFill>
                <a:latin typeface="华文细黑" pitchFamily="2" charset="-122"/>
                <a:ea typeface="华文细黑" pitchFamily="2" charset="-122"/>
              </a:rPr>
              <a:t>销售</a:t>
            </a:r>
          </a:p>
        </p:txBody>
      </p:sp>
      <p:sp>
        <p:nvSpPr>
          <p:cNvPr id="54311" name="Freeform 41"/>
          <p:cNvSpPr>
            <a:spLocks/>
          </p:cNvSpPr>
          <p:nvPr/>
        </p:nvSpPr>
        <p:spPr bwMode="auto">
          <a:xfrm>
            <a:off x="6732588" y="5229225"/>
            <a:ext cx="1368425" cy="576263"/>
          </a:xfrm>
          <a:custGeom>
            <a:avLst/>
            <a:gdLst>
              <a:gd name="T0" fmla="*/ 2147483647 w 862"/>
              <a:gd name="T1" fmla="*/ 0 h 363"/>
              <a:gd name="T2" fmla="*/ 2147483647 w 862"/>
              <a:gd name="T3" fmla="*/ 2147483647 h 363"/>
              <a:gd name="T4" fmla="*/ 0 w 862"/>
              <a:gd name="T5" fmla="*/ 2147483647 h 363"/>
              <a:gd name="T6" fmla="*/ 0 60000 65536"/>
              <a:gd name="T7" fmla="*/ 0 60000 65536"/>
              <a:gd name="T8" fmla="*/ 0 60000 65536"/>
              <a:gd name="T9" fmla="*/ 0 w 862"/>
              <a:gd name="T10" fmla="*/ 0 h 363"/>
              <a:gd name="T11" fmla="*/ 862 w 862"/>
              <a:gd name="T12" fmla="*/ 363 h 363"/>
            </a:gdLst>
            <a:ahLst/>
            <a:cxnLst>
              <a:cxn ang="T6">
                <a:pos x="T0" y="T1"/>
              </a:cxn>
              <a:cxn ang="T7">
                <a:pos x="T2" y="T3"/>
              </a:cxn>
              <a:cxn ang="T8">
                <a:pos x="T4" y="T5"/>
              </a:cxn>
            </a:cxnLst>
            <a:rect l="T9" t="T10" r="T11" b="T12"/>
            <a:pathLst>
              <a:path w="862" h="363">
                <a:moveTo>
                  <a:pt x="862" y="0"/>
                </a:moveTo>
                <a:lnTo>
                  <a:pt x="862" y="363"/>
                </a:lnTo>
                <a:lnTo>
                  <a:pt x="0" y="363"/>
                </a:lnTo>
              </a:path>
            </a:pathLst>
          </a:custGeom>
          <a:noFill/>
          <a:ln w="28575" cmpd="sng">
            <a:solidFill>
              <a:srgbClr val="0000FF"/>
            </a:solidFill>
            <a:bevel/>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4312" name="Line 42"/>
          <p:cNvSpPr>
            <a:spLocks noChangeShapeType="1"/>
          </p:cNvSpPr>
          <p:nvPr/>
        </p:nvSpPr>
        <p:spPr bwMode="auto">
          <a:xfrm flipH="1">
            <a:off x="3851275" y="5876925"/>
            <a:ext cx="1152525" cy="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4313" name="Text Box 43"/>
          <p:cNvSpPr txBox="1">
            <a:spLocks noChangeArrowheads="1"/>
          </p:cNvSpPr>
          <p:nvPr/>
        </p:nvSpPr>
        <p:spPr bwMode="auto">
          <a:xfrm>
            <a:off x="1042988" y="5657850"/>
            <a:ext cx="14414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en-US" altLang="zh-CN" sz="3200" b="1">
                <a:solidFill>
                  <a:schemeClr val="accent2"/>
                </a:solidFill>
                <a:ea typeface="华文细黑" pitchFamily="2" charset="-122"/>
              </a:rPr>
              <a:t>96</a:t>
            </a:r>
            <a:r>
              <a:rPr lang="zh-CN" altLang="en-US" sz="3200" b="1">
                <a:solidFill>
                  <a:schemeClr val="accent2"/>
                </a:solidFill>
                <a:latin typeface="华文细黑" pitchFamily="2" charset="-122"/>
                <a:ea typeface="华文细黑" pitchFamily="2" charset="-122"/>
              </a:rPr>
              <a:t>元</a:t>
            </a:r>
          </a:p>
        </p:txBody>
      </p:sp>
      <p:sp>
        <p:nvSpPr>
          <p:cNvPr id="54314" name="标题 1"/>
          <p:cNvSpPr txBox="1">
            <a:spLocks noChangeArrowheads="1"/>
          </p:cNvSpPr>
          <p:nvPr/>
        </p:nvSpPr>
        <p:spPr bwMode="auto">
          <a:xfrm>
            <a:off x="468313" y="26035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en-US" altLang="zh-CN" sz="3200">
                <a:solidFill>
                  <a:schemeClr val="tx2"/>
                </a:solidFill>
                <a:latin typeface="微软雅黑" pitchFamily="34" charset="-122"/>
                <a:ea typeface="微软雅黑" pitchFamily="34" charset="-122"/>
              </a:rPr>
              <a:t>III</a:t>
            </a:r>
            <a:r>
              <a:rPr lang="zh-CN" altLang="en-US" sz="3200">
                <a:solidFill>
                  <a:schemeClr val="tx2"/>
                </a:solidFill>
                <a:latin typeface="微软雅黑" pitchFamily="34" charset="-122"/>
                <a:ea typeface="微软雅黑" pitchFamily="34" charset="-122"/>
              </a:rPr>
              <a:t> 利润表</a:t>
            </a:r>
          </a:p>
        </p:txBody>
      </p:sp>
      <p:sp>
        <p:nvSpPr>
          <p:cNvPr id="54315" name="TextBox 44"/>
          <p:cNvSpPr txBox="1">
            <a:spLocks noChangeArrowheads="1"/>
          </p:cNvSpPr>
          <p:nvPr/>
        </p:nvSpPr>
        <p:spPr bwMode="auto">
          <a:xfrm>
            <a:off x="539750" y="1052513"/>
            <a:ext cx="38877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zh-CN" altLang="en-US" sz="2800">
                <a:latin typeface="微软雅黑" pitchFamily="34" charset="-122"/>
                <a:ea typeface="微软雅黑" pitchFamily="34" charset="-122"/>
              </a:rPr>
              <a:t>什么是营运能力？</a:t>
            </a:r>
          </a:p>
        </p:txBody>
      </p:sp>
    </p:spTree>
    <p:extLst>
      <p:ext uri="{BB962C8B-B14F-4D97-AF65-F5344CB8AC3E}">
        <p14:creationId xmlns:p14="http://schemas.microsoft.com/office/powerpoint/2010/main" val="41394672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III 利润表</a:t>
            </a:r>
          </a:p>
        </p:txBody>
      </p:sp>
      <p:pic>
        <p:nvPicPr>
          <p:cNvPr id="5529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125" y="1484313"/>
            <a:ext cx="7343775"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43893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III 利润表</a:t>
            </a:r>
          </a:p>
        </p:txBody>
      </p:sp>
      <p:pic>
        <p:nvPicPr>
          <p:cNvPr id="563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700213"/>
            <a:ext cx="7927975" cy="417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38700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p:cNvSpPr>
            <a:spLocks noGrp="1"/>
          </p:cNvSpPr>
          <p:nvPr>
            <p:ph type="title" idx="4294967295"/>
          </p:nvPr>
        </p:nvSpPr>
        <p:spPr>
          <a:xfrm>
            <a:off x="-34925" y="260350"/>
            <a:ext cx="2590800" cy="774700"/>
          </a:xfrm>
        </p:spPr>
        <p:txBody>
          <a:bodyPr/>
          <a:lstStyle/>
          <a:p>
            <a:pPr eaLnBrk="1" hangingPunct="1"/>
            <a:r>
              <a:rPr lang="zh-CN" altLang="en-US" sz="2800" smtClean="0">
                <a:latin typeface="微软雅黑" pitchFamily="34" charset="-122"/>
                <a:ea typeface="微软雅黑" pitchFamily="34" charset="-122"/>
              </a:rPr>
              <a:t>IV 现金流量表</a:t>
            </a:r>
          </a:p>
        </p:txBody>
      </p:sp>
      <p:sp>
        <p:nvSpPr>
          <p:cNvPr id="57347" name="TextBox 5"/>
          <p:cNvSpPr txBox="1">
            <a:spLocks noChangeArrowheads="1"/>
          </p:cNvSpPr>
          <p:nvPr/>
        </p:nvSpPr>
        <p:spPr bwMode="auto">
          <a:xfrm>
            <a:off x="109538" y="1412875"/>
            <a:ext cx="1871662"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AutoNum type="arabicPeriod"/>
            </a:pPr>
            <a:r>
              <a:rPr lang="zh-CN" altLang="en-US" sz="2400">
                <a:latin typeface="微软雅黑" pitchFamily="34" charset="-122"/>
                <a:ea typeface="微软雅黑" pitchFamily="34" charset="-122"/>
              </a:rPr>
              <a:t>现金流量的由来</a:t>
            </a:r>
            <a:endParaRPr lang="en-US" altLang="zh-CN" sz="2400">
              <a:latin typeface="微软雅黑" pitchFamily="34" charset="-122"/>
              <a:ea typeface="微软雅黑" pitchFamily="34" charset="-122"/>
            </a:endParaRPr>
          </a:p>
          <a:p>
            <a:pPr eaLnBrk="1" hangingPunct="1">
              <a:lnSpc>
                <a:spcPct val="150000"/>
              </a:lnSpc>
              <a:spcBef>
                <a:spcPct val="0"/>
              </a:spcBef>
              <a:buClrTx/>
              <a:buSzTx/>
              <a:buFont typeface="Arial" pitchFamily="34" charset="0"/>
              <a:buAutoNum type="arabicPeriod"/>
            </a:pPr>
            <a:r>
              <a:rPr lang="zh-CN" altLang="en-US" sz="2400">
                <a:latin typeface="微软雅黑" pitchFamily="34" charset="-122"/>
                <a:ea typeface="微软雅黑" pitchFamily="34" charset="-122"/>
              </a:rPr>
              <a:t>经营活动现金流</a:t>
            </a:r>
          </a:p>
        </p:txBody>
      </p:sp>
      <p:pic>
        <p:nvPicPr>
          <p:cNvPr id="573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3000" y="6350"/>
            <a:ext cx="66262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96973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0551" y="304800"/>
            <a:ext cx="8362950" cy="5638800"/>
          </a:xfrm>
        </p:spPr>
        <p:txBody>
          <a:bodyPr/>
          <a:lstStyle/>
          <a:p>
            <a:pPr marL="534988" indent="-534988">
              <a:spcBef>
                <a:spcPct val="50000"/>
              </a:spcBef>
              <a:buFontTx/>
              <a:buChar char="•"/>
              <a:defRPr/>
            </a:pPr>
            <a:r>
              <a:rPr lang="zh-CN" altLang="en-US" sz="2800" b="1" dirty="0" smtClean="0">
                <a:latin typeface="楷体_GB2312" pitchFamily="49" charset="-122"/>
                <a:ea typeface="楷体_GB2312" pitchFamily="49" charset="-122"/>
              </a:rPr>
              <a:t>收入费用发生与现金收支之间产生了一个重要的时间差</a:t>
            </a:r>
          </a:p>
          <a:p>
            <a:pPr marL="534988" indent="-534988">
              <a:spcBef>
                <a:spcPct val="50000"/>
              </a:spcBef>
              <a:buFontTx/>
              <a:buChar char="•"/>
              <a:defRPr/>
            </a:pPr>
            <a:r>
              <a:rPr lang="zh-CN" altLang="en-US" sz="2800" b="1" dirty="0" smtClean="0">
                <a:latin typeface="楷体_GB2312" pitchFamily="49" charset="-122"/>
                <a:ea typeface="楷体_GB2312" pitchFamily="49" charset="-122"/>
              </a:rPr>
              <a:t>净利润只是潜在的现金，而</a:t>
            </a:r>
            <a:r>
              <a:rPr lang="zh-CN" altLang="en-US" sz="2800" b="1" dirty="0" smtClean="0">
                <a:ea typeface="楷体_GB2312" pitchFamily="49" charset="-122"/>
              </a:rPr>
              <a:t>经营性现金净流量</a:t>
            </a:r>
            <a:r>
              <a:rPr lang="zh-CN" altLang="en-US" sz="2800" b="1" dirty="0" smtClean="0">
                <a:latin typeface="楷体_GB2312" pitchFamily="49" charset="-122"/>
                <a:ea typeface="楷体_GB2312" pitchFamily="49" charset="-122"/>
              </a:rPr>
              <a:t>是企业经营过程中实际发生的现金净流入或者净流出</a:t>
            </a:r>
            <a:endParaRPr lang="en-US" altLang="zh-CN" sz="2800" b="1" dirty="0" smtClean="0">
              <a:latin typeface="楷体_GB2312" pitchFamily="49" charset="-122"/>
              <a:ea typeface="楷体_GB2312" pitchFamily="49" charset="-122"/>
            </a:endParaRPr>
          </a:p>
          <a:p>
            <a:pPr marL="534988" indent="-534988">
              <a:spcBef>
                <a:spcPct val="50000"/>
              </a:spcBef>
              <a:buFontTx/>
              <a:buChar char="•"/>
              <a:defRPr/>
            </a:pPr>
            <a:r>
              <a:rPr lang="zh-CN" altLang="en-US" sz="2800" b="1" dirty="0">
                <a:latin typeface="楷体_GB2312" pitchFamily="49" charset="-122"/>
                <a:ea typeface="楷体_GB2312" pitchFamily="49" charset="-122"/>
              </a:rPr>
              <a:t>净</a:t>
            </a:r>
            <a:r>
              <a:rPr lang="zh-CN" altLang="en-US" sz="2800" b="1" dirty="0" smtClean="0">
                <a:latin typeface="楷体_GB2312" pitchFamily="49" charset="-122"/>
                <a:ea typeface="楷体_GB2312" pitchFamily="49" charset="-122"/>
              </a:rPr>
              <a:t>利润和经营性现金净流量之间的差额取决于两个方面：</a:t>
            </a:r>
            <a:r>
              <a:rPr lang="zh-CN" altLang="en-US" sz="2800" b="1" dirty="0">
                <a:latin typeface="楷体_GB2312" pitchFamily="49" charset="-122"/>
                <a:ea typeface="楷体_GB2312" pitchFamily="49" charset="-122"/>
              </a:rPr>
              <a:t>非</a:t>
            </a:r>
            <a:r>
              <a:rPr lang="zh-CN" altLang="en-US" sz="2800" b="1" dirty="0" smtClean="0">
                <a:latin typeface="楷体_GB2312" pitchFamily="49" charset="-122"/>
                <a:ea typeface="楷体_GB2312" pitchFamily="49" charset="-122"/>
              </a:rPr>
              <a:t>付现成本（固定成本）和现金营运指数</a:t>
            </a:r>
            <a:endParaRPr lang="en-US" altLang="zh-CN" sz="2800" b="1" dirty="0" smtClean="0">
              <a:latin typeface="楷体_GB2312" pitchFamily="49" charset="-122"/>
              <a:ea typeface="楷体_GB2312" pitchFamily="49" charset="-122"/>
            </a:endParaRPr>
          </a:p>
          <a:p>
            <a:pPr marL="534988" indent="-534988">
              <a:spcBef>
                <a:spcPct val="50000"/>
              </a:spcBef>
              <a:buFontTx/>
              <a:buChar char="•"/>
              <a:defRPr/>
            </a:pPr>
            <a:r>
              <a:rPr lang="zh-CN" altLang="en-US" sz="2800" b="1" dirty="0" smtClean="0">
                <a:latin typeface="楷体_GB2312" pitchFamily="49" charset="-122"/>
                <a:ea typeface="楷体_GB2312" pitchFamily="49" charset="-122"/>
              </a:rPr>
              <a:t>现金营运指数</a:t>
            </a:r>
            <a:r>
              <a:rPr lang="en-US" altLang="zh-CN" sz="2800" b="1" dirty="0" smtClean="0">
                <a:latin typeface="楷体_GB2312" pitchFamily="49" charset="-122"/>
                <a:ea typeface="楷体_GB2312" pitchFamily="49" charset="-122"/>
              </a:rPr>
              <a:t>=</a:t>
            </a:r>
            <a:r>
              <a:rPr lang="zh-CN" altLang="en-US" sz="2800" b="1" dirty="0">
                <a:latin typeface="楷体_GB2312" pitchFamily="49" charset="-122"/>
                <a:ea typeface="楷体_GB2312" pitchFamily="49" charset="-122"/>
              </a:rPr>
              <a:t>经营性现金净</a:t>
            </a:r>
            <a:r>
              <a:rPr lang="zh-CN" altLang="en-US" sz="2800" b="1" dirty="0" smtClean="0">
                <a:latin typeface="楷体_GB2312" pitchFamily="49" charset="-122"/>
                <a:ea typeface="楷体_GB2312" pitchFamily="49" charset="-122"/>
              </a:rPr>
              <a:t>流量</a:t>
            </a:r>
            <a:r>
              <a:rPr lang="en-US" altLang="zh-CN" sz="2800" b="1" dirty="0" smtClean="0">
                <a:latin typeface="楷体_GB2312" pitchFamily="49" charset="-122"/>
                <a:ea typeface="楷体_GB2312" pitchFamily="49" charset="-122"/>
              </a:rPr>
              <a:t>/</a:t>
            </a:r>
            <a:r>
              <a:rPr lang="zh-CN" altLang="en-US" sz="2800" b="1" dirty="0" smtClean="0">
                <a:latin typeface="楷体_GB2312" pitchFamily="49" charset="-122"/>
                <a:ea typeface="楷体_GB2312" pitchFamily="49" charset="-122"/>
              </a:rPr>
              <a:t>经营应得现金</a:t>
            </a:r>
            <a:endParaRPr lang="en-US" altLang="zh-CN" sz="2800" b="1" dirty="0" smtClean="0">
              <a:latin typeface="楷体_GB2312" pitchFamily="49" charset="-122"/>
              <a:ea typeface="楷体_GB2312" pitchFamily="49" charset="-122"/>
            </a:endParaRPr>
          </a:p>
          <a:p>
            <a:pPr marL="534988" indent="-534988">
              <a:spcBef>
                <a:spcPct val="50000"/>
              </a:spcBef>
              <a:buFontTx/>
              <a:buChar char="•"/>
              <a:defRPr/>
            </a:pPr>
            <a:r>
              <a:rPr lang="zh-CN" altLang="en-US" sz="2800" b="1" dirty="0" smtClean="0">
                <a:latin typeface="楷体_GB2312" pitchFamily="49" charset="-122"/>
                <a:ea typeface="楷体_GB2312" pitchFamily="49" charset="-122"/>
              </a:rPr>
              <a:t>经营应的现金：净利润减去非经营收益加上非付现费用</a:t>
            </a:r>
          </a:p>
          <a:p>
            <a:pPr>
              <a:defRPr/>
            </a:pPr>
            <a:endParaRPr lang="zh-CN" altLang="en-US" dirty="0"/>
          </a:p>
        </p:txBody>
      </p:sp>
    </p:spTree>
    <p:extLst>
      <p:ext uri="{BB962C8B-B14F-4D97-AF65-F5344CB8AC3E}">
        <p14:creationId xmlns:p14="http://schemas.microsoft.com/office/powerpoint/2010/main" val="36014056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Line 2"/>
          <p:cNvSpPr>
            <a:spLocks noChangeShapeType="1"/>
          </p:cNvSpPr>
          <p:nvPr/>
        </p:nvSpPr>
        <p:spPr bwMode="auto">
          <a:xfrm>
            <a:off x="541338" y="3475038"/>
            <a:ext cx="8061325" cy="0"/>
          </a:xfrm>
          <a:prstGeom prst="line">
            <a:avLst/>
          </a:prstGeom>
          <a:noFill/>
          <a:ln w="28575">
            <a:solidFill>
              <a:srgbClr val="0000FF"/>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59395" name="Line 3"/>
          <p:cNvSpPr>
            <a:spLocks noChangeShapeType="1"/>
          </p:cNvSpPr>
          <p:nvPr/>
        </p:nvSpPr>
        <p:spPr bwMode="auto">
          <a:xfrm flipV="1">
            <a:off x="4500563" y="836613"/>
            <a:ext cx="0" cy="5472112"/>
          </a:xfrm>
          <a:prstGeom prst="line">
            <a:avLst/>
          </a:prstGeom>
          <a:noFill/>
          <a:ln w="28575">
            <a:solidFill>
              <a:srgbClr val="0000FF"/>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59396" name="Text Box 4"/>
          <p:cNvSpPr txBox="1">
            <a:spLocks noChangeArrowheads="1"/>
          </p:cNvSpPr>
          <p:nvPr/>
        </p:nvSpPr>
        <p:spPr bwMode="auto">
          <a:xfrm>
            <a:off x="7165975" y="2924175"/>
            <a:ext cx="18716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zh-CN" altLang="en-US" sz="2800" b="1">
                <a:solidFill>
                  <a:schemeClr val="accent2"/>
                </a:solidFill>
                <a:latin typeface="微软雅黑" pitchFamily="34" charset="-122"/>
                <a:ea typeface="微软雅黑" pitchFamily="34" charset="-122"/>
              </a:rPr>
              <a:t>净利润</a:t>
            </a:r>
          </a:p>
        </p:txBody>
      </p:sp>
      <p:sp>
        <p:nvSpPr>
          <p:cNvPr id="59397" name="Text Box 5"/>
          <p:cNvSpPr txBox="1">
            <a:spLocks noChangeArrowheads="1"/>
          </p:cNvSpPr>
          <p:nvPr/>
        </p:nvSpPr>
        <p:spPr bwMode="auto">
          <a:xfrm>
            <a:off x="6227763" y="836613"/>
            <a:ext cx="2376487" cy="519112"/>
          </a:xfrm>
          <a:prstGeom prst="rect">
            <a:avLst/>
          </a:prstGeom>
          <a:solidFill>
            <a:srgbClr val="E3CEC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zh-CN" altLang="en-US" sz="2800" b="1">
                <a:latin typeface="微软雅黑" pitchFamily="34" charset="-122"/>
                <a:ea typeface="微软雅黑" pitchFamily="34" charset="-122"/>
              </a:rPr>
              <a:t>企业健康发展</a:t>
            </a:r>
          </a:p>
        </p:txBody>
      </p:sp>
      <p:sp>
        <p:nvSpPr>
          <p:cNvPr id="59398" name="Text Box 6"/>
          <p:cNvSpPr txBox="1">
            <a:spLocks noChangeArrowheads="1"/>
          </p:cNvSpPr>
          <p:nvPr/>
        </p:nvSpPr>
        <p:spPr bwMode="auto">
          <a:xfrm>
            <a:off x="612775" y="5791200"/>
            <a:ext cx="2376488" cy="51911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zh-CN" altLang="en-US" sz="2800" b="1">
                <a:solidFill>
                  <a:schemeClr val="bg1"/>
                </a:solidFill>
                <a:latin typeface="微软雅黑" pitchFamily="34" charset="-122"/>
                <a:ea typeface="微软雅黑" pitchFamily="34" charset="-122"/>
              </a:rPr>
              <a:t>企业面临关闭</a:t>
            </a:r>
          </a:p>
        </p:txBody>
      </p:sp>
      <p:sp>
        <p:nvSpPr>
          <p:cNvPr id="59399" name="Text Box 7"/>
          <p:cNvSpPr txBox="1">
            <a:spLocks noChangeArrowheads="1"/>
          </p:cNvSpPr>
          <p:nvPr/>
        </p:nvSpPr>
        <p:spPr bwMode="auto">
          <a:xfrm>
            <a:off x="4427538" y="692150"/>
            <a:ext cx="1439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algn="ctr" eaLnBrk="1" hangingPunct="1">
              <a:spcBef>
                <a:spcPct val="50000"/>
              </a:spcBef>
              <a:buClrTx/>
              <a:buSzTx/>
              <a:buFont typeface="Arial" pitchFamily="34" charset="0"/>
              <a:buNone/>
            </a:pPr>
            <a:r>
              <a:rPr lang="zh-CN" altLang="en-US" sz="2800" b="1">
                <a:solidFill>
                  <a:schemeClr val="accent2"/>
                </a:solidFill>
                <a:latin typeface="微软雅黑" pitchFamily="34" charset="-122"/>
                <a:ea typeface="微软雅黑" pitchFamily="34" charset="-122"/>
              </a:rPr>
              <a:t>现金流</a:t>
            </a:r>
          </a:p>
        </p:txBody>
      </p:sp>
      <p:sp>
        <p:nvSpPr>
          <p:cNvPr id="59400" name="Text Box 8"/>
          <p:cNvSpPr txBox="1">
            <a:spLocks noChangeArrowheads="1"/>
          </p:cNvSpPr>
          <p:nvPr/>
        </p:nvSpPr>
        <p:spPr bwMode="auto">
          <a:xfrm>
            <a:off x="6300788" y="5791200"/>
            <a:ext cx="2376487" cy="519113"/>
          </a:xfrm>
          <a:prstGeom prst="rect">
            <a:avLst/>
          </a:prstGeom>
          <a:solidFill>
            <a:srgbClr val="D9E3EB"/>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zh-CN" altLang="en-US" sz="2800" b="1">
                <a:latin typeface="微软雅黑" pitchFamily="34" charset="-122"/>
                <a:ea typeface="微软雅黑" pitchFamily="34" charset="-122"/>
              </a:rPr>
              <a:t>企业经营困难</a:t>
            </a:r>
          </a:p>
        </p:txBody>
      </p:sp>
      <p:sp>
        <p:nvSpPr>
          <p:cNvPr id="59401" name="Text Box 9"/>
          <p:cNvSpPr txBox="1">
            <a:spLocks noChangeArrowheads="1"/>
          </p:cNvSpPr>
          <p:nvPr/>
        </p:nvSpPr>
        <p:spPr bwMode="auto">
          <a:xfrm>
            <a:off x="611188" y="836613"/>
            <a:ext cx="2376487" cy="519112"/>
          </a:xfrm>
          <a:prstGeom prst="rect">
            <a:avLst/>
          </a:prstGeom>
          <a:solidFill>
            <a:srgbClr val="C5D4E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50000"/>
              </a:spcBef>
              <a:buClrTx/>
              <a:buSzTx/>
              <a:buFont typeface="Arial" pitchFamily="34" charset="0"/>
              <a:buNone/>
            </a:pPr>
            <a:r>
              <a:rPr lang="zh-CN" altLang="en-US" sz="2800" b="1">
                <a:latin typeface="微软雅黑" pitchFamily="34" charset="-122"/>
                <a:ea typeface="微软雅黑" pitchFamily="34" charset="-122"/>
              </a:rPr>
              <a:t>企业经营困难</a:t>
            </a:r>
          </a:p>
        </p:txBody>
      </p:sp>
      <p:pic>
        <p:nvPicPr>
          <p:cNvPr id="594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5600" y="1700213"/>
            <a:ext cx="1666875"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2588" y="3860800"/>
            <a:ext cx="191135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0" y="1412875"/>
            <a:ext cx="18288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163" y="3860800"/>
            <a:ext cx="18288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6" name="标题 1"/>
          <p:cNvSpPr txBox="1">
            <a:spLocks noChangeArrowheads="1"/>
          </p:cNvSpPr>
          <p:nvPr/>
        </p:nvSpPr>
        <p:spPr bwMode="auto">
          <a:xfrm>
            <a:off x="395288" y="188913"/>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en-US" altLang="zh-CN" sz="3200">
                <a:solidFill>
                  <a:schemeClr val="tx2"/>
                </a:solidFill>
                <a:latin typeface="微软雅黑" pitchFamily="34" charset="-122"/>
                <a:ea typeface="微软雅黑" pitchFamily="34" charset="-122"/>
              </a:rPr>
              <a:t>IV</a:t>
            </a:r>
            <a:r>
              <a:rPr lang="zh-CN" altLang="en-US" sz="3200">
                <a:solidFill>
                  <a:schemeClr val="tx2"/>
                </a:solidFill>
                <a:latin typeface="微软雅黑" pitchFamily="34" charset="-122"/>
                <a:ea typeface="微软雅黑" pitchFamily="34" charset="-122"/>
              </a:rPr>
              <a:t> 现金流量表</a:t>
            </a:r>
          </a:p>
        </p:txBody>
      </p:sp>
    </p:spTree>
    <p:extLst>
      <p:ext uri="{BB962C8B-B14F-4D97-AF65-F5344CB8AC3E}">
        <p14:creationId xmlns:p14="http://schemas.microsoft.com/office/powerpoint/2010/main" val="38020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idx="4294967295"/>
          </p:nvPr>
        </p:nvSpPr>
        <p:spPr/>
        <p:txBody>
          <a:bodyPr/>
          <a:lstStyle/>
          <a:p>
            <a:pPr eaLnBrk="1" hangingPunct="1"/>
            <a:r>
              <a:rPr lang="zh-CN" altLang="en-US" dirty="0" smtClean="0">
                <a:latin typeface="微软雅黑" pitchFamily="34" charset="-122"/>
                <a:ea typeface="微软雅黑" pitchFamily="34" charset="-122"/>
              </a:rPr>
              <a:t>I  基本框架</a:t>
            </a:r>
          </a:p>
        </p:txBody>
      </p:sp>
      <p:sp>
        <p:nvSpPr>
          <p:cNvPr id="14339" name="内容占位符 2"/>
          <p:cNvSpPr>
            <a:spLocks noGrp="1"/>
          </p:cNvSpPr>
          <p:nvPr>
            <p:ph sz="quarter" idx="4294967295"/>
          </p:nvPr>
        </p:nvSpPr>
        <p:spPr>
          <a:xfrm>
            <a:off x="457200" y="1219200"/>
            <a:ext cx="8229600" cy="4937125"/>
          </a:xfrm>
        </p:spPr>
        <p:txBody>
          <a:bodyPr/>
          <a:lstStyle/>
          <a:p>
            <a:pPr eaLnBrk="1" hangingPunct="1">
              <a:lnSpc>
                <a:spcPct val="90000"/>
              </a:lnSpc>
            </a:pPr>
            <a:r>
              <a:rPr lang="zh-CN" altLang="en-US" sz="4000" smtClean="0"/>
              <a:t>从什么地方开始，到什么地方结束</a:t>
            </a:r>
            <a:endParaRPr lang="en-US" altLang="zh-CN" sz="4000" smtClean="0"/>
          </a:p>
          <a:p>
            <a:pPr eaLnBrk="1" hangingPunct="1">
              <a:lnSpc>
                <a:spcPct val="90000"/>
              </a:lnSpc>
            </a:pPr>
            <a:r>
              <a:rPr lang="zh-CN" altLang="en-US" sz="4000" smtClean="0"/>
              <a:t>基本的逻辑是什么</a:t>
            </a:r>
            <a:endParaRPr lang="en-US" altLang="zh-CN" sz="4000" smtClean="0"/>
          </a:p>
          <a:p>
            <a:pPr eaLnBrk="1" hangingPunct="1">
              <a:lnSpc>
                <a:spcPct val="90000"/>
              </a:lnSpc>
            </a:pPr>
            <a:r>
              <a:rPr lang="zh-CN" altLang="en-US" sz="4000" smtClean="0"/>
              <a:t>企业与企业之间的差异是什么（小型微利企业有什么不同？）</a:t>
            </a:r>
            <a:endParaRPr lang="en-US" altLang="zh-CN" sz="4000" smtClean="0"/>
          </a:p>
          <a:p>
            <a:pPr eaLnBrk="1" hangingPunct="1">
              <a:lnSpc>
                <a:spcPct val="90000"/>
              </a:lnSpc>
            </a:pPr>
            <a:endParaRPr lang="zh-CN" altLang="en-US" smtClean="0"/>
          </a:p>
        </p:txBody>
      </p:sp>
    </p:spTree>
    <p:extLst>
      <p:ext uri="{BB962C8B-B14F-4D97-AF65-F5344CB8AC3E}">
        <p14:creationId xmlns:p14="http://schemas.microsoft.com/office/powerpoint/2010/main" val="23215121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IV 现金流量表</a:t>
            </a:r>
          </a:p>
        </p:txBody>
      </p:sp>
      <p:sp>
        <p:nvSpPr>
          <p:cNvPr id="60419" name="TextBox 5"/>
          <p:cNvSpPr txBox="1">
            <a:spLocks noChangeArrowheads="1"/>
          </p:cNvSpPr>
          <p:nvPr/>
        </p:nvSpPr>
        <p:spPr bwMode="auto">
          <a:xfrm>
            <a:off x="468313" y="1196975"/>
            <a:ext cx="302418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None/>
            </a:pPr>
            <a:r>
              <a:rPr lang="en-US" altLang="zh-CN" sz="2400" b="1">
                <a:latin typeface="微软雅黑" pitchFamily="34" charset="-122"/>
                <a:ea typeface="微软雅黑" pitchFamily="34" charset="-122"/>
              </a:rPr>
              <a:t>2. </a:t>
            </a:r>
            <a:r>
              <a:rPr lang="zh-CN" altLang="en-US" sz="2400" b="1">
                <a:latin typeface="微软雅黑" pitchFamily="34" charset="-122"/>
                <a:ea typeface="微软雅黑" pitchFamily="34" charset="-122"/>
              </a:rPr>
              <a:t>经营活动现金流</a:t>
            </a:r>
          </a:p>
        </p:txBody>
      </p:sp>
      <p:pic>
        <p:nvPicPr>
          <p:cNvPr id="6042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773238"/>
            <a:ext cx="7200900"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96404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IV 现金流量表</a:t>
            </a:r>
          </a:p>
        </p:txBody>
      </p:sp>
      <p:sp>
        <p:nvSpPr>
          <p:cNvPr id="61443" name="TextBox 5"/>
          <p:cNvSpPr txBox="1">
            <a:spLocks noChangeArrowheads="1"/>
          </p:cNvSpPr>
          <p:nvPr/>
        </p:nvSpPr>
        <p:spPr bwMode="auto">
          <a:xfrm>
            <a:off x="468313" y="1268413"/>
            <a:ext cx="302418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None/>
            </a:pPr>
            <a:r>
              <a:rPr lang="en-US" altLang="zh-CN" sz="2400" b="1">
                <a:latin typeface="微软雅黑" pitchFamily="34" charset="-122"/>
                <a:ea typeface="微软雅黑" pitchFamily="34" charset="-122"/>
              </a:rPr>
              <a:t>2. </a:t>
            </a:r>
            <a:r>
              <a:rPr lang="zh-CN" altLang="en-US" sz="2400" b="1">
                <a:latin typeface="微软雅黑" pitchFamily="34" charset="-122"/>
                <a:ea typeface="微软雅黑" pitchFamily="34" charset="-122"/>
              </a:rPr>
              <a:t>经营活动现金流</a:t>
            </a:r>
          </a:p>
        </p:txBody>
      </p:sp>
      <p:pic>
        <p:nvPicPr>
          <p:cNvPr id="614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844675"/>
            <a:ext cx="7199312"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34485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IV 现金流量表</a:t>
            </a:r>
          </a:p>
        </p:txBody>
      </p:sp>
      <p:sp>
        <p:nvSpPr>
          <p:cNvPr id="62467" name="TextBox 5"/>
          <p:cNvSpPr txBox="1">
            <a:spLocks noChangeArrowheads="1"/>
          </p:cNvSpPr>
          <p:nvPr/>
        </p:nvSpPr>
        <p:spPr bwMode="auto">
          <a:xfrm>
            <a:off x="468313" y="1268413"/>
            <a:ext cx="302418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lnSpc>
                <a:spcPct val="150000"/>
              </a:lnSpc>
              <a:spcBef>
                <a:spcPct val="0"/>
              </a:spcBef>
              <a:buClrTx/>
              <a:buSzTx/>
              <a:buFont typeface="Arial" pitchFamily="34" charset="0"/>
              <a:buNone/>
            </a:pPr>
            <a:r>
              <a:rPr lang="en-US" altLang="zh-CN" sz="2400" b="1">
                <a:latin typeface="微软雅黑" pitchFamily="34" charset="-122"/>
                <a:ea typeface="微软雅黑" pitchFamily="34" charset="-122"/>
              </a:rPr>
              <a:t>2. </a:t>
            </a:r>
            <a:r>
              <a:rPr lang="zh-CN" altLang="en-US" sz="2400" b="1">
                <a:latin typeface="微软雅黑" pitchFamily="34" charset="-122"/>
                <a:ea typeface="微软雅黑" pitchFamily="34" charset="-122"/>
              </a:rPr>
              <a:t>经营活动现金流</a:t>
            </a:r>
          </a:p>
        </p:txBody>
      </p:sp>
      <p:pic>
        <p:nvPicPr>
          <p:cNvPr id="62468" name="Picture 4" descr="C:\Users\t420\AppData\Roaming\Tencent\Users\2394182751\QQ\WinTemp\RichOle\BPJ})PCWKJH[Y`{NN~W$@_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844675"/>
            <a:ext cx="8280400" cy="479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35678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标题 1"/>
          <p:cNvSpPr>
            <a:spLocks noGrp="1"/>
          </p:cNvSpPr>
          <p:nvPr>
            <p:ph type="title" idx="4294967295"/>
          </p:nvPr>
        </p:nvSpPr>
        <p:spPr/>
        <p:txBody>
          <a:bodyPr/>
          <a:lstStyle/>
          <a:p>
            <a:pPr eaLnBrk="1" hangingPunct="1"/>
            <a:r>
              <a:rPr lang="zh-CN" altLang="en-US" smtClean="0">
                <a:latin typeface="微软雅黑" pitchFamily="34" charset="-122"/>
                <a:ea typeface="微软雅黑" pitchFamily="34" charset="-122"/>
              </a:rPr>
              <a:t>IV 现金流量表</a:t>
            </a:r>
          </a:p>
        </p:txBody>
      </p:sp>
      <p:sp>
        <p:nvSpPr>
          <p:cNvPr id="63491" name="TextBox 7"/>
          <p:cNvSpPr txBox="1">
            <a:spLocks noChangeArrowheads="1"/>
          </p:cNvSpPr>
          <p:nvPr/>
        </p:nvSpPr>
        <p:spPr bwMode="auto">
          <a:xfrm>
            <a:off x="611188" y="1341438"/>
            <a:ext cx="77771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6000"/>
              <a:buFont typeface="Wingdings 3" pitchFamily="18" charset="2"/>
              <a:buChar char=""/>
              <a:defRPr sz="2600">
                <a:solidFill>
                  <a:schemeClr val="tx1"/>
                </a:solidFill>
                <a:latin typeface="Gill Sans MT" pitchFamily="34" charset="0"/>
                <a:ea typeface="华文新魏" pitchFamily="2" charset="-122"/>
              </a:defRPr>
            </a:lvl1pPr>
            <a:lvl2pPr marL="742950" indent="-285750" eaLnBrk="0" hangingPunct="0">
              <a:spcBef>
                <a:spcPts val="500"/>
              </a:spcBef>
              <a:buClr>
                <a:schemeClr val="accent2"/>
              </a:buClr>
              <a:buSzPct val="76000"/>
              <a:buFont typeface="Wingdings 3" pitchFamily="18" charset="2"/>
              <a:buChar char=""/>
              <a:defRPr sz="2300">
                <a:solidFill>
                  <a:schemeClr val="tx2"/>
                </a:solidFill>
                <a:latin typeface="Gill Sans MT" pitchFamily="34" charset="0"/>
                <a:ea typeface="华文新魏" pitchFamily="2" charset="-122"/>
              </a:defRPr>
            </a:lvl2pPr>
            <a:lvl3pPr marL="1143000" indent="-228600" eaLnBrk="0" hangingPunct="0">
              <a:spcBef>
                <a:spcPts val="500"/>
              </a:spcBef>
              <a:buClr>
                <a:srgbClr val="BCBCBC"/>
              </a:buClr>
              <a:buSzPct val="76000"/>
              <a:buFont typeface="Wingdings 3" pitchFamily="18" charset="2"/>
              <a:buChar char=""/>
              <a:defRPr sz="2000">
                <a:solidFill>
                  <a:schemeClr val="tx1"/>
                </a:solidFill>
                <a:latin typeface="Gill Sans MT" pitchFamily="34" charset="0"/>
                <a:ea typeface="华文新魏" pitchFamily="2" charset="-122"/>
              </a:defRPr>
            </a:lvl3pPr>
            <a:lvl4pPr marL="1600200" indent="-228600" eaLnBrk="0" hangingPunct="0">
              <a:spcBef>
                <a:spcPts val="400"/>
              </a:spcBef>
              <a:buClr>
                <a:srgbClr val="8BA2B4"/>
              </a:buClr>
              <a:buSzPct val="70000"/>
              <a:buFont typeface="Wingdings 3" pitchFamily="18" charset="2"/>
              <a:buChar char=""/>
              <a:defRPr sz="2000">
                <a:solidFill>
                  <a:schemeClr val="tx1"/>
                </a:solidFill>
                <a:latin typeface="Gill Sans MT" pitchFamily="34" charset="0"/>
                <a:ea typeface="华文新魏" pitchFamily="2" charset="-122"/>
              </a:defRPr>
            </a:lvl4pPr>
            <a:lvl5pPr marL="2057400" indent="-228600" eaLnBrk="0" hangingPunct="0">
              <a:spcBef>
                <a:spcPts val="300"/>
              </a:spcBef>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5pPr>
            <a:lvl6pPr marL="25146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6pPr>
            <a:lvl7pPr marL="29718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7pPr>
            <a:lvl8pPr marL="34290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8pPr>
            <a:lvl9pPr marL="3886200" indent="-228600" eaLnBrk="0" fontAlgn="base" hangingPunct="0">
              <a:spcBef>
                <a:spcPts val="300"/>
              </a:spcBef>
              <a:spcAft>
                <a:spcPct val="0"/>
              </a:spcAft>
              <a:buClr>
                <a:schemeClr val="accent2"/>
              </a:buClr>
              <a:buSzPct val="70000"/>
              <a:buFont typeface="Wingdings 3" pitchFamily="18" charset="2"/>
              <a:buChar char=""/>
              <a:defRPr sz="1600">
                <a:solidFill>
                  <a:schemeClr val="tx1"/>
                </a:solidFill>
                <a:latin typeface="Gill Sans MT" pitchFamily="34" charset="0"/>
                <a:ea typeface="华文新魏" pitchFamily="2" charset="-122"/>
              </a:defRPr>
            </a:lvl9pPr>
          </a:lstStyle>
          <a:p>
            <a:pPr eaLnBrk="1" hangingPunct="1">
              <a:spcBef>
                <a:spcPct val="0"/>
              </a:spcBef>
              <a:buClrTx/>
              <a:buSzTx/>
              <a:buFont typeface="Arial" pitchFamily="34" charset="0"/>
              <a:buNone/>
            </a:pPr>
            <a:r>
              <a:rPr lang="zh-CN" altLang="en-US" sz="2400" b="1">
                <a:latin typeface="微软雅黑" pitchFamily="34" charset="-122"/>
                <a:ea typeface="微软雅黑" pitchFamily="34" charset="-122"/>
              </a:rPr>
              <a:t>投资、筹资的现金流量</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企业家的策略和信心</a:t>
            </a:r>
          </a:p>
        </p:txBody>
      </p:sp>
      <p:pic>
        <p:nvPicPr>
          <p:cNvPr id="634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844675"/>
            <a:ext cx="6119812" cy="452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41353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标题 1"/>
          <p:cNvSpPr>
            <a:spLocks noGrp="1"/>
          </p:cNvSpPr>
          <p:nvPr>
            <p:ph type="title"/>
          </p:nvPr>
        </p:nvSpPr>
        <p:spPr/>
        <p:txBody>
          <a:bodyPr/>
          <a:lstStyle/>
          <a:p>
            <a:r>
              <a:rPr lang="zh-CN" altLang="en-US" smtClean="0"/>
              <a:t>一份可供您使用的清单</a:t>
            </a:r>
          </a:p>
        </p:txBody>
      </p:sp>
      <p:sp>
        <p:nvSpPr>
          <p:cNvPr id="64515" name="内容占位符 2"/>
          <p:cNvSpPr>
            <a:spLocks noGrp="1"/>
          </p:cNvSpPr>
          <p:nvPr>
            <p:ph idx="1"/>
          </p:nvPr>
        </p:nvSpPr>
        <p:spPr>
          <a:xfrm>
            <a:off x="457200" y="1219200"/>
            <a:ext cx="8362950" cy="5233988"/>
          </a:xfrm>
        </p:spPr>
        <p:txBody>
          <a:bodyPr/>
          <a:lstStyle/>
          <a:p>
            <a:r>
              <a:rPr lang="zh-CN" altLang="en-US" smtClean="0"/>
              <a:t>资产结构：现金</a:t>
            </a:r>
            <a:r>
              <a:rPr lang="en-US" altLang="zh-CN" smtClean="0"/>
              <a:t>/</a:t>
            </a:r>
            <a:r>
              <a:rPr lang="zh-CN" altLang="en-US" smtClean="0"/>
              <a:t>总资产；存货</a:t>
            </a:r>
            <a:r>
              <a:rPr lang="en-US" altLang="zh-CN" smtClean="0"/>
              <a:t>/</a:t>
            </a:r>
            <a:r>
              <a:rPr lang="zh-CN" altLang="en-US" smtClean="0"/>
              <a:t>总资产；应收账款</a:t>
            </a:r>
            <a:r>
              <a:rPr lang="en-US" altLang="zh-CN" smtClean="0"/>
              <a:t>/</a:t>
            </a:r>
            <a:r>
              <a:rPr lang="zh-CN" altLang="en-US" smtClean="0"/>
              <a:t>总资产；长期资产（固定资产）</a:t>
            </a:r>
            <a:r>
              <a:rPr lang="en-US" altLang="zh-CN" smtClean="0"/>
              <a:t>/</a:t>
            </a:r>
            <a:r>
              <a:rPr lang="zh-CN" altLang="en-US" smtClean="0"/>
              <a:t>总资产</a:t>
            </a:r>
            <a:endParaRPr lang="en-US" altLang="zh-CN" smtClean="0"/>
          </a:p>
          <a:p>
            <a:r>
              <a:rPr lang="zh-CN" altLang="en-US" smtClean="0"/>
              <a:t>负债结构：应付账款</a:t>
            </a:r>
            <a:r>
              <a:rPr lang="en-US" altLang="zh-CN" smtClean="0"/>
              <a:t>/</a:t>
            </a:r>
            <a:r>
              <a:rPr lang="zh-CN" altLang="en-US" smtClean="0"/>
              <a:t>总资产；银行贷款</a:t>
            </a:r>
            <a:r>
              <a:rPr lang="en-US" altLang="zh-CN" smtClean="0"/>
              <a:t>/</a:t>
            </a:r>
            <a:r>
              <a:rPr lang="zh-CN" altLang="en-US" smtClean="0"/>
              <a:t>总资产；长期融资来源</a:t>
            </a:r>
            <a:r>
              <a:rPr lang="en-US" altLang="zh-CN" smtClean="0"/>
              <a:t>/</a:t>
            </a:r>
            <a:r>
              <a:rPr lang="zh-CN" altLang="en-US" smtClean="0"/>
              <a:t>总资产</a:t>
            </a:r>
            <a:endParaRPr lang="en-US" altLang="zh-CN" smtClean="0"/>
          </a:p>
          <a:p>
            <a:r>
              <a:rPr lang="zh-CN" altLang="en-US" smtClean="0"/>
              <a:t>期限匹配比率：流动比率，速动比率，现金比率，资产负债率，应收账款</a:t>
            </a:r>
            <a:r>
              <a:rPr lang="en-US" altLang="zh-CN" smtClean="0"/>
              <a:t>/</a:t>
            </a:r>
            <a:r>
              <a:rPr lang="zh-CN" altLang="en-US" smtClean="0"/>
              <a:t>应付账款，运营资本</a:t>
            </a:r>
            <a:endParaRPr lang="en-US" altLang="zh-CN" smtClean="0"/>
          </a:p>
          <a:p>
            <a:r>
              <a:rPr lang="zh-CN" altLang="en-US" smtClean="0"/>
              <a:t>收益比率：成本</a:t>
            </a:r>
            <a:r>
              <a:rPr lang="en-US" altLang="zh-CN" smtClean="0"/>
              <a:t>/</a:t>
            </a:r>
            <a:r>
              <a:rPr lang="zh-CN" altLang="en-US" smtClean="0"/>
              <a:t>收入，净利润</a:t>
            </a:r>
            <a:r>
              <a:rPr lang="en-US" altLang="zh-CN" smtClean="0"/>
              <a:t>/</a:t>
            </a:r>
            <a:r>
              <a:rPr lang="zh-CN" altLang="en-US" smtClean="0"/>
              <a:t>收入，毛利率、管理费用率，财务费用率，固定成本率（成本结构），变动成本率、增长率</a:t>
            </a:r>
            <a:endParaRPr lang="en-US" altLang="zh-CN" smtClean="0"/>
          </a:p>
          <a:p>
            <a:r>
              <a:rPr lang="zh-CN" altLang="en-US" smtClean="0"/>
              <a:t>运营状况：周转率，周转天数、</a:t>
            </a:r>
            <a:endParaRPr lang="en-US" altLang="zh-CN" smtClean="0"/>
          </a:p>
          <a:p>
            <a:r>
              <a:rPr lang="zh-CN" altLang="en-US" smtClean="0"/>
              <a:t>盈利状况：</a:t>
            </a:r>
            <a:r>
              <a:rPr lang="en-US" altLang="zh-CN" smtClean="0"/>
              <a:t>ROA</a:t>
            </a:r>
            <a:r>
              <a:rPr lang="zh-CN" altLang="en-US" smtClean="0"/>
              <a:t>，</a:t>
            </a:r>
            <a:r>
              <a:rPr lang="en-US" altLang="zh-CN" smtClean="0"/>
              <a:t>ROE</a:t>
            </a:r>
          </a:p>
          <a:p>
            <a:r>
              <a:rPr lang="zh-CN" altLang="en-US" smtClean="0"/>
              <a:t>现金状况：利润率和现金净流量偏离程度</a:t>
            </a:r>
            <a:endParaRPr lang="en-US" altLang="zh-CN" smtClean="0"/>
          </a:p>
          <a:p>
            <a:endParaRPr lang="zh-CN" altLang="en-US" smtClean="0"/>
          </a:p>
        </p:txBody>
      </p:sp>
    </p:spTree>
    <p:extLst>
      <p:ext uri="{BB962C8B-B14F-4D97-AF65-F5344CB8AC3E}">
        <p14:creationId xmlns:p14="http://schemas.microsoft.com/office/powerpoint/2010/main" val="337780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标题 1"/>
          <p:cNvSpPr>
            <a:spLocks noGrp="1"/>
          </p:cNvSpPr>
          <p:nvPr>
            <p:ph type="title" idx="4294967295"/>
          </p:nvPr>
        </p:nvSpPr>
        <p:spPr>
          <a:xfrm>
            <a:off x="1219200" y="2018581"/>
            <a:ext cx="6858000" cy="2020019"/>
          </a:xfrm>
        </p:spPr>
        <p:txBody>
          <a:bodyPr anchor="t"/>
          <a:lstStyle/>
          <a:p>
            <a:pPr algn="ctr"/>
            <a:r>
              <a:rPr lang="zh-CN" altLang="en-US" sz="4000" dirty="0" smtClean="0"/>
              <a:t>财务报表与企业税务：最好的税务筹划是什么</a:t>
            </a:r>
            <a:endParaRPr lang="zh-CN" altLang="en-US" sz="4000" dirty="0" smtClean="0"/>
          </a:p>
        </p:txBody>
      </p:sp>
    </p:spTree>
    <p:extLst>
      <p:ext uri="{BB962C8B-B14F-4D97-AF65-F5344CB8AC3E}">
        <p14:creationId xmlns:p14="http://schemas.microsoft.com/office/powerpoint/2010/main" val="27394454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标题 1"/>
          <p:cNvSpPr>
            <a:spLocks noGrp="1"/>
          </p:cNvSpPr>
          <p:nvPr>
            <p:ph type="title" idx="4294967295"/>
          </p:nvPr>
        </p:nvSpPr>
        <p:spPr/>
        <p:txBody>
          <a:bodyPr/>
          <a:lstStyle/>
          <a:p>
            <a:r>
              <a:rPr lang="zh-CN" altLang="zh-CN" smtClean="0">
                <a:latin typeface="楷体" pitchFamily="49" charset="-122"/>
                <a:ea typeface="楷体" pitchFamily="49" charset="-122"/>
              </a:rPr>
              <a:t>从几个事实谈起：理解中国的税</a:t>
            </a:r>
          </a:p>
        </p:txBody>
      </p:sp>
      <p:sp>
        <p:nvSpPr>
          <p:cNvPr id="4099" name="内容占位符 2"/>
          <p:cNvSpPr>
            <a:spLocks noGrp="1"/>
          </p:cNvSpPr>
          <p:nvPr>
            <p:ph idx="4294967295"/>
          </p:nvPr>
        </p:nvSpPr>
        <p:spPr/>
        <p:txBody>
          <a:bodyPr/>
          <a:lstStyle/>
          <a:p>
            <a:r>
              <a:rPr lang="zh-CN" altLang="en-US" sz="3600" smtClean="0">
                <a:latin typeface="楷体" pitchFamily="49" charset="-122"/>
                <a:ea typeface="楷体" pitchFamily="49" charset="-122"/>
              </a:rPr>
              <a:t>我们首先抛开技术性细节，从几个事实去理解中国的税制的特点：</a:t>
            </a:r>
            <a:endParaRPr lang="en-US" altLang="zh-CN" sz="3600" smtClean="0">
              <a:latin typeface="楷体" pitchFamily="49" charset="-122"/>
              <a:ea typeface="楷体" pitchFamily="49" charset="-122"/>
            </a:endParaRPr>
          </a:p>
          <a:p>
            <a:pPr>
              <a:buFont typeface="Wingdings" pitchFamily="2" charset="2"/>
              <a:buNone/>
            </a:pPr>
            <a:r>
              <a:rPr lang="en-US" altLang="zh-CN" smtClean="0">
                <a:latin typeface="楷体" pitchFamily="49" charset="-122"/>
                <a:ea typeface="楷体" pitchFamily="49" charset="-122"/>
              </a:rPr>
              <a:t>      </a:t>
            </a:r>
            <a:r>
              <a:rPr lang="zh-CN" altLang="en-US" sz="2400" smtClean="0">
                <a:latin typeface="楷体" pitchFamily="49" charset="-122"/>
                <a:ea typeface="楷体" pitchFamily="49" charset="-122"/>
              </a:rPr>
              <a:t>中国究竟对什么征税；</a:t>
            </a:r>
            <a:endParaRPr lang="en-US" altLang="zh-CN" sz="2400" smtClean="0">
              <a:latin typeface="楷体" pitchFamily="49" charset="-122"/>
              <a:ea typeface="楷体" pitchFamily="49" charset="-122"/>
            </a:endParaRPr>
          </a:p>
          <a:p>
            <a:pPr>
              <a:buFont typeface="Wingdings" pitchFamily="2" charset="2"/>
              <a:buNone/>
            </a:pPr>
            <a:r>
              <a:rPr lang="en-US" altLang="zh-CN" sz="2400" smtClean="0">
                <a:latin typeface="楷体" pitchFamily="49" charset="-122"/>
                <a:ea typeface="楷体" pitchFamily="49" charset="-122"/>
              </a:rPr>
              <a:t>        </a:t>
            </a:r>
            <a:r>
              <a:rPr lang="zh-CN" altLang="en-US" sz="2400" smtClean="0">
                <a:latin typeface="楷体" pitchFamily="49" charset="-122"/>
                <a:ea typeface="楷体" pitchFamily="49" charset="-122"/>
              </a:rPr>
              <a:t>征管当局如何征税；</a:t>
            </a:r>
            <a:endParaRPr lang="en-US" altLang="zh-CN" sz="2400" smtClean="0">
              <a:latin typeface="楷体" pitchFamily="49" charset="-122"/>
              <a:ea typeface="楷体" pitchFamily="49" charset="-122"/>
            </a:endParaRPr>
          </a:p>
          <a:p>
            <a:pPr>
              <a:buFont typeface="Wingdings" pitchFamily="2" charset="2"/>
              <a:buNone/>
            </a:pPr>
            <a:r>
              <a:rPr lang="en-US" altLang="zh-CN" sz="2400" smtClean="0">
                <a:latin typeface="楷体" pitchFamily="49" charset="-122"/>
                <a:ea typeface="楷体" pitchFamily="49" charset="-122"/>
              </a:rPr>
              <a:t>        </a:t>
            </a:r>
            <a:r>
              <a:rPr lang="zh-CN" altLang="en-US" sz="2400" smtClean="0">
                <a:latin typeface="楷体" pitchFamily="49" charset="-122"/>
                <a:ea typeface="楷体" pitchFamily="49" charset="-122"/>
              </a:rPr>
              <a:t>被征税对象是怎么应对的。</a:t>
            </a:r>
            <a:endParaRPr lang="en-US" altLang="zh-CN" sz="2400" smtClean="0">
              <a:latin typeface="楷体" pitchFamily="49" charset="-122"/>
              <a:ea typeface="楷体" pitchFamily="49" charset="-122"/>
            </a:endParaRPr>
          </a:p>
        </p:txBody>
      </p:sp>
    </p:spTree>
    <p:extLst>
      <p:ext uri="{BB962C8B-B14F-4D97-AF65-F5344CB8AC3E}">
        <p14:creationId xmlns:p14="http://schemas.microsoft.com/office/powerpoint/2010/main" val="4528506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slide(fromLeft)">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标题 1"/>
          <p:cNvSpPr>
            <a:spLocks noGrp="1"/>
          </p:cNvSpPr>
          <p:nvPr>
            <p:ph type="title" idx="4294967295"/>
          </p:nvPr>
        </p:nvSpPr>
        <p:spPr/>
        <p:txBody>
          <a:bodyPr/>
          <a:lstStyle/>
          <a:p>
            <a:r>
              <a:rPr lang="zh-CN" altLang="zh-CN" smtClean="0">
                <a:latin typeface="楷体" pitchFamily="49" charset="-122"/>
                <a:ea typeface="楷体" pitchFamily="49" charset="-122"/>
              </a:rPr>
              <a:t>美国的税收来源</a:t>
            </a:r>
          </a:p>
        </p:txBody>
      </p:sp>
      <p:pic>
        <p:nvPicPr>
          <p:cNvPr id="5123" name="内容占位符 4"/>
          <p:cNvPicPr>
            <a:picLocks noGrp="1" noChangeAspect="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23850" y="1628775"/>
            <a:ext cx="4103688" cy="4392613"/>
          </a:xfrm>
        </p:spPr>
      </p:pic>
      <p:pic>
        <p:nvPicPr>
          <p:cNvPr id="5124" name="内容占位符 5"/>
          <p:cNvPicPr>
            <a:picLocks noGrp="1" noChangeAspect="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356100" y="1628775"/>
            <a:ext cx="4392613" cy="4321175"/>
          </a:xfrm>
        </p:spPr>
      </p:pic>
    </p:spTree>
    <p:extLst>
      <p:ext uri="{BB962C8B-B14F-4D97-AF65-F5344CB8AC3E}">
        <p14:creationId xmlns:p14="http://schemas.microsoft.com/office/powerpoint/2010/main" val="19770065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slide(fromLeft)">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标题 1"/>
          <p:cNvSpPr>
            <a:spLocks noGrp="1"/>
          </p:cNvSpPr>
          <p:nvPr>
            <p:ph type="title" idx="4294967295"/>
          </p:nvPr>
        </p:nvSpPr>
        <p:spPr/>
        <p:txBody>
          <a:bodyPr/>
          <a:lstStyle/>
          <a:p>
            <a:r>
              <a:rPr lang="zh-CN" altLang="zh-CN" smtClean="0">
                <a:latin typeface="楷体" pitchFamily="49" charset="-122"/>
                <a:ea typeface="楷体" pitchFamily="49" charset="-122"/>
              </a:rPr>
              <a:t>香港的税收来源</a:t>
            </a:r>
          </a:p>
        </p:txBody>
      </p:sp>
      <p:sp>
        <p:nvSpPr>
          <p:cNvPr id="6147" name="内容占位符 2"/>
          <p:cNvSpPr>
            <a:spLocks noGrp="1"/>
          </p:cNvSpPr>
          <p:nvPr>
            <p:ph sz="half" idx="4294967295"/>
          </p:nvPr>
        </p:nvSpPr>
        <p:spPr>
          <a:xfrm>
            <a:off x="457200" y="1600200"/>
            <a:ext cx="4038600" cy="4530725"/>
          </a:xfrm>
        </p:spPr>
        <p:txBody>
          <a:bodyPr/>
          <a:lstStyle/>
          <a:p>
            <a:endParaRPr lang="zh-CN" altLang="zh-CN" sz="2800" smtClean="0"/>
          </a:p>
        </p:txBody>
      </p:sp>
      <p:sp>
        <p:nvSpPr>
          <p:cNvPr id="6148" name="内容占位符 3"/>
          <p:cNvSpPr>
            <a:spLocks noGrp="1"/>
          </p:cNvSpPr>
          <p:nvPr>
            <p:ph sz="half" idx="4294967295"/>
          </p:nvPr>
        </p:nvSpPr>
        <p:spPr>
          <a:xfrm>
            <a:off x="4648200" y="1600200"/>
            <a:ext cx="4038600" cy="4530725"/>
          </a:xfrm>
        </p:spPr>
        <p:txBody>
          <a:bodyPr/>
          <a:lstStyle/>
          <a:p>
            <a:endParaRPr lang="zh-CN" altLang="zh-CN" sz="2800" smtClean="0"/>
          </a:p>
        </p:txBody>
      </p:sp>
      <p:pic>
        <p:nvPicPr>
          <p:cNvPr id="614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573213"/>
            <a:ext cx="8280400" cy="453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31947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slide(fromLeft)">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标题 1"/>
          <p:cNvSpPr>
            <a:spLocks noGrp="1"/>
          </p:cNvSpPr>
          <p:nvPr>
            <p:ph type="title" idx="4294967295"/>
          </p:nvPr>
        </p:nvSpPr>
        <p:spPr/>
        <p:txBody>
          <a:bodyPr/>
          <a:lstStyle/>
          <a:p>
            <a:r>
              <a:rPr lang="zh-CN" altLang="zh-CN" smtClean="0">
                <a:latin typeface="楷体" pitchFamily="49" charset="-122"/>
                <a:ea typeface="楷体" pitchFamily="49" charset="-122"/>
              </a:rPr>
              <a:t>德国的税收来源</a:t>
            </a:r>
          </a:p>
        </p:txBody>
      </p:sp>
      <p:pic>
        <p:nvPicPr>
          <p:cNvPr id="7171"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539750" y="1557338"/>
            <a:ext cx="8135938" cy="4824412"/>
          </a:xfrm>
          <a:noFill/>
        </p:spPr>
      </p:pic>
    </p:spTree>
    <p:extLst>
      <p:ext uri="{BB962C8B-B14F-4D97-AF65-F5344CB8AC3E}">
        <p14:creationId xmlns:p14="http://schemas.microsoft.com/office/powerpoint/2010/main" val="27183597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slide(fromLeft)">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descr="D:\Users\QQ\Desktop\图形备用\中国mean\mean_sales_margi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0"/>
            <a:ext cx="4552950" cy="341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5" descr="D:\Users\QQ\Desktop\图形备用\中国mean\mean_sales_mfe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3389313"/>
            <a:ext cx="4697413" cy="346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6" descr="D:\Users\QQ\Desktop\图形备用\中国mean\mean_sales_sfe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7888" y="3389313"/>
            <a:ext cx="4456112" cy="347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7" descr="D:\Users\QQ\Desktop\图形备用\中国mean\mean_sales_wag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0"/>
            <a:ext cx="4572000" cy="341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34410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标题 1"/>
          <p:cNvSpPr>
            <a:spLocks noGrp="1"/>
          </p:cNvSpPr>
          <p:nvPr>
            <p:ph type="title" idx="4294967295"/>
          </p:nvPr>
        </p:nvSpPr>
        <p:spPr/>
        <p:txBody>
          <a:bodyPr/>
          <a:lstStyle/>
          <a:p>
            <a:r>
              <a:rPr lang="zh-CN" altLang="zh-CN" smtClean="0">
                <a:latin typeface="楷体" pitchFamily="49" charset="-122"/>
                <a:ea typeface="楷体" pitchFamily="49" charset="-122"/>
              </a:rPr>
              <a:t>中国的税收来源</a:t>
            </a:r>
          </a:p>
        </p:txBody>
      </p:sp>
      <p:sp>
        <p:nvSpPr>
          <p:cNvPr id="8195" name="内容占位符 2"/>
          <p:cNvSpPr>
            <a:spLocks noGrp="1"/>
          </p:cNvSpPr>
          <p:nvPr>
            <p:ph idx="4294967295"/>
          </p:nvPr>
        </p:nvSpPr>
        <p:spPr/>
        <p:txBody>
          <a:bodyPr/>
          <a:lstStyle/>
          <a:p>
            <a:endParaRPr lang="zh-CN" altLang="zh-CN" smtClean="0"/>
          </a:p>
        </p:txBody>
      </p:sp>
      <p:pic>
        <p:nvPicPr>
          <p:cNvPr id="81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12875"/>
            <a:ext cx="9036050" cy="504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86052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slide(fromLeft)">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标题 1"/>
          <p:cNvSpPr>
            <a:spLocks noGrp="1"/>
          </p:cNvSpPr>
          <p:nvPr>
            <p:ph type="title" idx="4294967295"/>
          </p:nvPr>
        </p:nvSpPr>
        <p:spPr/>
        <p:txBody>
          <a:bodyPr/>
          <a:lstStyle/>
          <a:p>
            <a:r>
              <a:rPr lang="zh-CN" altLang="zh-CN" smtClean="0">
                <a:latin typeface="楷体" pitchFamily="49" charset="-122"/>
                <a:ea typeface="楷体" pitchFamily="49" charset="-122"/>
              </a:rPr>
              <a:t>为什么是流转税？</a:t>
            </a:r>
          </a:p>
        </p:txBody>
      </p:sp>
      <p:sp>
        <p:nvSpPr>
          <p:cNvPr id="11267" name="内容占位符 2"/>
          <p:cNvSpPr>
            <a:spLocks noGrp="1"/>
          </p:cNvSpPr>
          <p:nvPr>
            <p:ph idx="4294967295"/>
          </p:nvPr>
        </p:nvSpPr>
        <p:spPr/>
        <p:txBody>
          <a:bodyPr/>
          <a:lstStyle/>
          <a:p>
            <a:r>
              <a:rPr lang="zh-CN" altLang="en-US" dirty="0" smtClean="0">
                <a:latin typeface="楷体" pitchFamily="49" charset="-122"/>
                <a:ea typeface="楷体" pitchFamily="49" charset="-122"/>
              </a:rPr>
              <a:t>中国的税收主要来源是间接税</a:t>
            </a:r>
            <a:endParaRPr lang="en-US" altLang="zh-CN" dirty="0" smtClean="0">
              <a:latin typeface="楷体" pitchFamily="49" charset="-122"/>
              <a:ea typeface="楷体" pitchFamily="49" charset="-122"/>
            </a:endParaRPr>
          </a:p>
          <a:p>
            <a:pPr>
              <a:buFont typeface="Wingdings" pitchFamily="2" charset="2"/>
              <a:buNone/>
            </a:pPr>
            <a:r>
              <a:rPr lang="en-US" altLang="zh-CN" dirty="0" smtClean="0">
                <a:latin typeface="楷体" pitchFamily="49" charset="-122"/>
                <a:ea typeface="楷体" pitchFamily="49" charset="-122"/>
              </a:rPr>
              <a:t>   </a:t>
            </a:r>
            <a:r>
              <a:rPr lang="zh-CN" altLang="en-US" sz="2400" dirty="0" smtClean="0">
                <a:latin typeface="楷体" pitchFamily="49" charset="-122"/>
                <a:ea typeface="楷体" pitchFamily="49" charset="-122"/>
              </a:rPr>
              <a:t>间接税比直接税有很多优点；</a:t>
            </a:r>
            <a:endParaRPr lang="en-US" altLang="zh-CN" sz="2400" dirty="0" smtClean="0">
              <a:latin typeface="楷体" pitchFamily="49" charset="-122"/>
              <a:ea typeface="楷体" pitchFamily="49" charset="-122"/>
            </a:endParaRPr>
          </a:p>
          <a:p>
            <a:pPr>
              <a:buFont typeface="Wingdings" pitchFamily="2" charset="2"/>
              <a:buNone/>
            </a:pPr>
            <a:r>
              <a:rPr lang="en-US" altLang="zh-CN" sz="2400" dirty="0" smtClean="0">
                <a:latin typeface="楷体" pitchFamily="49" charset="-122"/>
                <a:ea typeface="楷体" pitchFamily="49" charset="-122"/>
              </a:rPr>
              <a:t>    </a:t>
            </a:r>
            <a:r>
              <a:rPr lang="zh-CN" altLang="en-US" sz="2400" dirty="0" smtClean="0">
                <a:latin typeface="楷体" pitchFamily="49" charset="-122"/>
                <a:ea typeface="楷体" pitchFamily="49" charset="-122"/>
              </a:rPr>
              <a:t>中国当代税政建立的基础是：政府除了权力啥也没有；</a:t>
            </a:r>
            <a:endParaRPr lang="en-US" altLang="zh-CN" sz="2400" dirty="0" smtClean="0">
              <a:latin typeface="楷体" pitchFamily="49" charset="-122"/>
              <a:ea typeface="楷体" pitchFamily="49" charset="-122"/>
            </a:endParaRPr>
          </a:p>
          <a:p>
            <a:pPr>
              <a:buFont typeface="Wingdings" pitchFamily="2" charset="2"/>
              <a:buNone/>
            </a:pPr>
            <a:r>
              <a:rPr lang="en-US" altLang="zh-CN" sz="2400" dirty="0" smtClean="0">
                <a:latin typeface="楷体" pitchFamily="49" charset="-122"/>
                <a:ea typeface="楷体" pitchFamily="49" charset="-122"/>
              </a:rPr>
              <a:t>    </a:t>
            </a:r>
            <a:r>
              <a:rPr lang="zh-CN" altLang="en-US" sz="2400" dirty="0" smtClean="0">
                <a:latin typeface="楷体" pitchFamily="49" charset="-122"/>
                <a:ea typeface="楷体" pitchFamily="49" charset="-122"/>
              </a:rPr>
              <a:t>中央和地方分权制度：县域竞争、税收目标和税收分成</a:t>
            </a:r>
            <a:endParaRPr lang="en-US" altLang="zh-CN" sz="2400" dirty="0" smtClean="0">
              <a:latin typeface="楷体" pitchFamily="49" charset="-122"/>
              <a:ea typeface="楷体" pitchFamily="49" charset="-122"/>
            </a:endParaRPr>
          </a:p>
          <a:p>
            <a:pPr>
              <a:buFont typeface="Wingdings" pitchFamily="2" charset="2"/>
              <a:buNone/>
            </a:pPr>
            <a:r>
              <a:rPr lang="zh-CN" altLang="en-US" sz="2400" dirty="0" smtClean="0">
                <a:latin typeface="楷体" pitchFamily="49" charset="-122"/>
                <a:ea typeface="楷体" pitchFamily="49" charset="-122"/>
              </a:rPr>
              <a:t>     。。。。。。。</a:t>
            </a:r>
            <a:endParaRPr lang="en-US" altLang="zh-CN" sz="2400" dirty="0" smtClean="0">
              <a:latin typeface="楷体" pitchFamily="49" charset="-122"/>
              <a:ea typeface="楷体" pitchFamily="49" charset="-122"/>
            </a:endParaRPr>
          </a:p>
          <a:p>
            <a:pPr>
              <a:buFont typeface="Wingdings" pitchFamily="2" charset="2"/>
              <a:buNone/>
            </a:pPr>
            <a:endParaRPr lang="en-US" altLang="zh-CN" sz="2400" dirty="0" smtClean="0">
              <a:latin typeface="楷体" pitchFamily="49" charset="-122"/>
              <a:ea typeface="楷体" pitchFamily="49" charset="-122"/>
            </a:endParaRPr>
          </a:p>
          <a:p>
            <a:pPr>
              <a:buFont typeface="Wingdings" pitchFamily="2" charset="2"/>
              <a:buNone/>
            </a:pPr>
            <a:r>
              <a:rPr lang="zh-CN" altLang="en-US" dirty="0" smtClean="0">
                <a:latin typeface="楷体" pitchFamily="49" charset="-122"/>
                <a:ea typeface="楷体" pitchFamily="49" charset="-122"/>
              </a:rPr>
              <a:t>  </a:t>
            </a:r>
            <a:endParaRPr lang="en-US" altLang="zh-CN" dirty="0" smtClean="0">
              <a:latin typeface="楷体" pitchFamily="49" charset="-122"/>
              <a:ea typeface="楷体" pitchFamily="49" charset="-122"/>
            </a:endParaRPr>
          </a:p>
          <a:p>
            <a:pPr>
              <a:buFont typeface="Wingdings" pitchFamily="2" charset="2"/>
              <a:buNone/>
            </a:pPr>
            <a:r>
              <a:rPr lang="en-US" altLang="zh-CN" sz="2400" dirty="0" smtClean="0"/>
              <a:t>                                          </a:t>
            </a:r>
            <a:r>
              <a:rPr lang="en-US" altLang="zh-CN" sz="4000" dirty="0" smtClean="0"/>
              <a:t>        </a:t>
            </a:r>
            <a:endParaRPr lang="en-US" altLang="zh-CN" sz="2400" dirty="0" smtClean="0"/>
          </a:p>
          <a:p>
            <a:pPr>
              <a:buFont typeface="Wingdings" pitchFamily="2" charset="2"/>
              <a:buNone/>
            </a:pPr>
            <a:r>
              <a:rPr lang="en-US" altLang="zh-CN" sz="2000" dirty="0" smtClean="0"/>
              <a:t>              </a:t>
            </a:r>
          </a:p>
          <a:p>
            <a:pPr>
              <a:buFont typeface="Wingdings" pitchFamily="2" charset="2"/>
              <a:buNone/>
            </a:pPr>
            <a:r>
              <a:rPr lang="en-US" altLang="zh-CN" dirty="0" smtClean="0"/>
              <a:t>        </a:t>
            </a:r>
            <a:endParaRPr lang="zh-CN" altLang="en-US" dirty="0" smtClean="0"/>
          </a:p>
        </p:txBody>
      </p:sp>
    </p:spTree>
    <p:extLst>
      <p:ext uri="{BB962C8B-B14F-4D97-AF65-F5344CB8AC3E}">
        <p14:creationId xmlns:p14="http://schemas.microsoft.com/office/powerpoint/2010/main" val="832319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slide(fromLeft)">
                                      <p:cBhvr>
                                        <p:cTn id="7" dur="500"/>
                                        <p:tgtEl>
                                          <p:spTgt spid="10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267">
                                            <p:txEl>
                                              <p:pRg st="7" end="7"/>
                                            </p:txEl>
                                          </p:spTgt>
                                        </p:tgtEl>
                                        <p:attrNameLst>
                                          <p:attrName>style.visibility</p:attrName>
                                        </p:attrNameLst>
                                      </p:cBhvr>
                                      <p:to>
                                        <p:strVal val="visible"/>
                                      </p:to>
                                    </p:set>
                                    <p:anim calcmode="lin" valueType="num">
                                      <p:cBhvr additive="base">
                                        <p:cTn id="12" dur="500" fill="hold"/>
                                        <p:tgtEl>
                                          <p:spTgt spid="11267">
                                            <p:txEl>
                                              <p:pRg st="7" end="7"/>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26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P spid="11267" grpId="0" build="p"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sz="quarter" idx="1"/>
          </p:nvPr>
        </p:nvSpPr>
        <p:spPr/>
        <p:txBody>
          <a:bodyPr/>
          <a:lstStyle/>
          <a:p>
            <a:pPr>
              <a:buFont typeface="Wingdings" pitchFamily="2" charset="2"/>
              <a:buNone/>
            </a:pPr>
            <a:r>
              <a:rPr lang="zh-CN" altLang="en-US" dirty="0">
                <a:latin typeface="楷体" pitchFamily="49" charset="-122"/>
                <a:ea typeface="楷体" pitchFamily="49" charset="-122"/>
              </a:rPr>
              <a:t> 这都不是问题的关键！</a:t>
            </a:r>
            <a:endParaRPr lang="en-US" altLang="zh-CN" dirty="0">
              <a:latin typeface="楷体" pitchFamily="49" charset="-122"/>
              <a:ea typeface="楷体" pitchFamily="49" charset="-122"/>
            </a:endParaRPr>
          </a:p>
          <a:p>
            <a:pPr>
              <a:buFont typeface="Wingdings" pitchFamily="2" charset="2"/>
              <a:buNone/>
            </a:pPr>
            <a:r>
              <a:rPr lang="en-US" altLang="zh-CN" dirty="0">
                <a:latin typeface="楷体" pitchFamily="49" charset="-122"/>
                <a:ea typeface="楷体" pitchFamily="49" charset="-122"/>
              </a:rPr>
              <a:t>   </a:t>
            </a:r>
            <a:endParaRPr lang="en-US" altLang="zh-CN" dirty="0" smtClean="0">
              <a:latin typeface="楷体" pitchFamily="49" charset="-122"/>
              <a:ea typeface="楷体" pitchFamily="49" charset="-122"/>
            </a:endParaRPr>
          </a:p>
          <a:p>
            <a:pPr>
              <a:buFont typeface="Wingdings" pitchFamily="2" charset="2"/>
              <a:buNone/>
            </a:pPr>
            <a:r>
              <a:rPr lang="zh-CN" altLang="en-US" sz="3600" dirty="0" smtClean="0">
                <a:latin typeface="楷体" pitchFamily="49" charset="-122"/>
                <a:ea typeface="楷体" pitchFamily="49" charset="-122"/>
              </a:rPr>
              <a:t>好</a:t>
            </a:r>
            <a:r>
              <a:rPr lang="zh-CN" altLang="en-US" sz="3600" dirty="0">
                <a:latin typeface="楷体" pitchFamily="49" charset="-122"/>
                <a:ea typeface="楷体" pitchFamily="49" charset="-122"/>
              </a:rPr>
              <a:t>征！</a:t>
            </a:r>
            <a:endParaRPr lang="en-US" altLang="zh-CN" sz="3600" dirty="0">
              <a:latin typeface="楷体" pitchFamily="49" charset="-122"/>
              <a:ea typeface="楷体" pitchFamily="49" charset="-122"/>
            </a:endParaRPr>
          </a:p>
          <a:p>
            <a:endParaRPr lang="zh-CN" altLang="en-US" dirty="0"/>
          </a:p>
        </p:txBody>
      </p:sp>
      <p:sp>
        <p:nvSpPr>
          <p:cNvPr id="2" name="灯片编号占位符 1"/>
          <p:cNvSpPr>
            <a:spLocks noGrp="1"/>
          </p:cNvSpPr>
          <p:nvPr>
            <p:ph type="sldNum" sz="quarter" idx="10"/>
          </p:nvPr>
        </p:nvSpPr>
        <p:spPr/>
        <p:txBody>
          <a:bodyPr/>
          <a:lstStyle/>
          <a:p>
            <a:pPr>
              <a:defRPr/>
            </a:pPr>
            <a:r>
              <a:rPr lang="en-GB" altLang="zh-CN" smtClean="0"/>
              <a:t>Slide </a:t>
            </a:r>
            <a:fld id="{5E56282A-E86A-48D6-9988-BE3189237EF3}" type="slidenum">
              <a:rPr lang="en-GB" altLang="zh-CN" smtClean="0"/>
              <a:pPr>
                <a:defRPr/>
              </a:pPr>
              <a:t>62</a:t>
            </a:fld>
            <a:endParaRPr lang="en-GB" altLang="zh-CN"/>
          </a:p>
        </p:txBody>
      </p:sp>
    </p:spTree>
    <p:extLst>
      <p:ext uri="{BB962C8B-B14F-4D97-AF65-F5344CB8AC3E}">
        <p14:creationId xmlns:p14="http://schemas.microsoft.com/office/powerpoint/2010/main" val="21048116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标题 1"/>
          <p:cNvSpPr>
            <a:spLocks noGrp="1"/>
          </p:cNvSpPr>
          <p:nvPr>
            <p:ph type="title" idx="4294967295"/>
          </p:nvPr>
        </p:nvSpPr>
        <p:spPr>
          <a:xfrm>
            <a:off x="250825" y="333375"/>
            <a:ext cx="8569325" cy="1084263"/>
          </a:xfrm>
        </p:spPr>
        <p:txBody>
          <a:bodyPr/>
          <a:lstStyle/>
          <a:p>
            <a:r>
              <a:rPr lang="en-US" altLang="zh-CN" sz="2800" smtClean="0"/>
              <a:t>33</a:t>
            </a:r>
            <a:r>
              <a:rPr lang="zh-CN" altLang="en-US" sz="2800" smtClean="0"/>
              <a:t>万家规模以上工业企业增值税实际税率的分布图</a:t>
            </a:r>
          </a:p>
        </p:txBody>
      </p:sp>
      <p:sp>
        <p:nvSpPr>
          <p:cNvPr id="10243" name="内容占位符 2"/>
          <p:cNvSpPr>
            <a:spLocks noGrp="1"/>
          </p:cNvSpPr>
          <p:nvPr>
            <p:ph idx="4294967295"/>
          </p:nvPr>
        </p:nvSpPr>
        <p:spPr/>
        <p:txBody>
          <a:bodyPr/>
          <a:lstStyle/>
          <a:p>
            <a:endParaRPr lang="zh-CN" altLang="zh-CN" smtClean="0"/>
          </a:p>
        </p:txBody>
      </p:sp>
      <p:pic>
        <p:nvPicPr>
          <p:cNvPr id="1024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628775"/>
            <a:ext cx="8212137" cy="453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05299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slide(fromLeft)">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09763"/>
            <a:ext cx="9144000"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38846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标题 1"/>
          <p:cNvSpPr>
            <a:spLocks noGrp="1"/>
          </p:cNvSpPr>
          <p:nvPr>
            <p:ph type="title" idx="4294967295"/>
          </p:nvPr>
        </p:nvSpPr>
        <p:spPr/>
        <p:txBody>
          <a:bodyPr/>
          <a:lstStyle/>
          <a:p>
            <a:r>
              <a:rPr lang="zh-CN" altLang="zh-CN" smtClean="0">
                <a:latin typeface="楷体" pitchFamily="49" charset="-122"/>
                <a:ea typeface="楷体" pitchFamily="49" charset="-122"/>
              </a:rPr>
              <a:t>征管当局的行为特征</a:t>
            </a:r>
          </a:p>
        </p:txBody>
      </p:sp>
      <p:sp>
        <p:nvSpPr>
          <p:cNvPr id="12291" name="内容占位符 2"/>
          <p:cNvSpPr>
            <a:spLocks noGrp="1"/>
          </p:cNvSpPr>
          <p:nvPr>
            <p:ph idx="4294967295"/>
          </p:nvPr>
        </p:nvSpPr>
        <p:spPr/>
        <p:txBody>
          <a:bodyPr/>
          <a:lstStyle/>
          <a:p>
            <a:r>
              <a:rPr lang="zh-CN" altLang="en-US" sz="2800" dirty="0" smtClean="0">
                <a:latin typeface="楷体" pitchFamily="49" charset="-122"/>
                <a:ea typeface="楷体" pitchFamily="49" charset="-122"/>
              </a:rPr>
              <a:t>从抓大放小逐步转变到，以风险导向为主的征管策略；</a:t>
            </a:r>
            <a:endParaRPr lang="en-US" altLang="zh-CN" sz="2800" dirty="0" smtClean="0">
              <a:latin typeface="楷体" pitchFamily="49" charset="-122"/>
              <a:ea typeface="楷体" pitchFamily="49" charset="-122"/>
            </a:endParaRPr>
          </a:p>
          <a:p>
            <a:r>
              <a:rPr lang="zh-CN" altLang="en-US" sz="2800" dirty="0" smtClean="0">
                <a:latin typeface="楷体" pitchFamily="49" charset="-122"/>
                <a:ea typeface="楷体" pitchFamily="49" charset="-122"/>
              </a:rPr>
              <a:t>不断将所有的市场交易环节纳入到控制系统中；</a:t>
            </a:r>
            <a:endParaRPr lang="en-US" altLang="zh-CN" sz="2800" dirty="0" smtClean="0">
              <a:latin typeface="楷体" pitchFamily="49" charset="-122"/>
              <a:ea typeface="楷体" pitchFamily="49" charset="-122"/>
            </a:endParaRPr>
          </a:p>
          <a:p>
            <a:r>
              <a:rPr lang="zh-CN" altLang="en-US" sz="2800" dirty="0" smtClean="0">
                <a:latin typeface="楷体" pitchFamily="49" charset="-122"/>
                <a:ea typeface="楷体" pitchFamily="49" charset="-122"/>
              </a:rPr>
              <a:t>更加强调对税源的控制，优化对交易行为的掌握；</a:t>
            </a:r>
            <a:endParaRPr lang="en-US" altLang="zh-CN" sz="2800" dirty="0" smtClean="0">
              <a:latin typeface="楷体" pitchFamily="49" charset="-122"/>
              <a:ea typeface="楷体" pitchFamily="49" charset="-122"/>
            </a:endParaRPr>
          </a:p>
          <a:p>
            <a:r>
              <a:rPr lang="en-US" altLang="zh-CN" sz="2800" dirty="0" smtClean="0">
                <a:latin typeface="楷体" pitchFamily="49" charset="-122"/>
                <a:ea typeface="楷体" pitchFamily="49" charset="-122"/>
              </a:rPr>
              <a:t> </a:t>
            </a:r>
            <a:r>
              <a:rPr lang="zh-CN" altLang="en-US" sz="2800" dirty="0" smtClean="0">
                <a:latin typeface="楷体" pitchFamily="49" charset="-122"/>
                <a:ea typeface="楷体" pitchFamily="49" charset="-122"/>
              </a:rPr>
              <a:t>探索“税法典”立法</a:t>
            </a:r>
          </a:p>
        </p:txBody>
      </p:sp>
    </p:spTree>
    <p:extLst>
      <p:ext uri="{BB962C8B-B14F-4D97-AF65-F5344CB8AC3E}">
        <p14:creationId xmlns:p14="http://schemas.microsoft.com/office/powerpoint/2010/main" val="41397576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slide(fromLeft)">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标题 1"/>
          <p:cNvSpPr>
            <a:spLocks noGrp="1"/>
          </p:cNvSpPr>
          <p:nvPr>
            <p:ph type="title" idx="4294967295"/>
          </p:nvPr>
        </p:nvSpPr>
        <p:spPr/>
        <p:txBody>
          <a:bodyPr/>
          <a:lstStyle/>
          <a:p>
            <a:r>
              <a:rPr lang="zh-CN" altLang="en-US" smtClean="0">
                <a:latin typeface="楷体" pitchFamily="49" charset="-122"/>
                <a:ea typeface="楷体" pitchFamily="49" charset="-122"/>
              </a:rPr>
              <a:t>从抓大放小逐步转变到，以风险导向为主的征管策略</a:t>
            </a:r>
            <a:endParaRPr lang="en-US" altLang="zh-CN" smtClean="0"/>
          </a:p>
        </p:txBody>
      </p:sp>
      <p:sp>
        <p:nvSpPr>
          <p:cNvPr id="13315" name="内容占位符 2"/>
          <p:cNvSpPr>
            <a:spLocks noGrp="1"/>
          </p:cNvSpPr>
          <p:nvPr>
            <p:ph idx="4294967295"/>
          </p:nvPr>
        </p:nvSpPr>
        <p:spPr/>
        <p:txBody>
          <a:bodyPr/>
          <a:lstStyle/>
          <a:p>
            <a:r>
              <a:rPr lang="zh-CN" altLang="en-US" sz="2800" dirty="0" smtClean="0">
                <a:latin typeface="楷体" pitchFamily="49" charset="-122"/>
                <a:ea typeface="楷体" pitchFamily="49" charset="-122"/>
              </a:rPr>
              <a:t>你都不是大户，也没有多少余粮；</a:t>
            </a:r>
            <a:endParaRPr lang="en-US" altLang="zh-CN" sz="2800" dirty="0" smtClean="0">
              <a:latin typeface="楷体" pitchFamily="49" charset="-122"/>
              <a:ea typeface="楷体" pitchFamily="49" charset="-122"/>
            </a:endParaRPr>
          </a:p>
          <a:p>
            <a:r>
              <a:rPr lang="zh-CN" altLang="en-US" sz="2800" dirty="0" smtClean="0">
                <a:latin typeface="楷体" pitchFamily="49" charset="-122"/>
                <a:ea typeface="楷体" pitchFamily="49" charset="-122"/>
              </a:rPr>
              <a:t>成千上万家企业，为什么税务局</a:t>
            </a:r>
            <a:r>
              <a:rPr lang="zh-CN" altLang="en-US" sz="2800" dirty="0" smtClean="0">
                <a:solidFill>
                  <a:srgbClr val="FF0000"/>
                </a:solidFill>
                <a:latin typeface="楷体" pitchFamily="49" charset="-122"/>
                <a:ea typeface="楷体" pitchFamily="49" charset="-122"/>
              </a:rPr>
              <a:t>偏偏成功地</a:t>
            </a:r>
            <a:r>
              <a:rPr lang="zh-CN" altLang="en-US" sz="2800" dirty="0" smtClean="0">
                <a:latin typeface="楷体" pitchFamily="49" charset="-122"/>
                <a:ea typeface="楷体" pitchFamily="49" charset="-122"/>
              </a:rPr>
              <a:t>盯上了你</a:t>
            </a:r>
            <a:endParaRPr lang="en-US" altLang="zh-CN" sz="2800" dirty="0" smtClean="0">
              <a:latin typeface="楷体" pitchFamily="49" charset="-122"/>
              <a:ea typeface="楷体" pitchFamily="49" charset="-122"/>
            </a:endParaRPr>
          </a:p>
          <a:p>
            <a:r>
              <a:rPr lang="zh-CN" altLang="en-US" sz="2800" dirty="0" smtClean="0">
                <a:latin typeface="楷体" pitchFamily="49" charset="-122"/>
                <a:ea typeface="楷体" pitchFamily="49" charset="-122"/>
              </a:rPr>
              <a:t>税务局是怎么抓人的，他都看了什么</a:t>
            </a:r>
          </a:p>
          <a:p>
            <a:endParaRPr lang="zh-CN" altLang="en-US" dirty="0" smtClean="0"/>
          </a:p>
        </p:txBody>
      </p:sp>
    </p:spTree>
    <p:extLst>
      <p:ext uri="{BB962C8B-B14F-4D97-AF65-F5344CB8AC3E}">
        <p14:creationId xmlns:p14="http://schemas.microsoft.com/office/powerpoint/2010/main" val="34472338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slide(fromLeft)">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ChangeArrowheads="1"/>
          </p:cNvSpPr>
          <p:nvPr/>
        </p:nvSpPr>
        <p:spPr bwMode="auto">
          <a:xfrm>
            <a:off x="928688" y="211138"/>
            <a:ext cx="7429500"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nchor="ctr"/>
          <a:lstStyle>
            <a:lvl1pPr eaLnBrk="0" hangingPunct="0">
              <a:spcBef>
                <a:spcPct val="20000"/>
              </a:spcBef>
              <a:buClr>
                <a:schemeClr val="accent1"/>
              </a:buClr>
              <a:buFont typeface="Wingdings" pitchFamily="2" charset="2"/>
              <a:buChar char="l"/>
              <a:defRPr sz="3200">
                <a:solidFill>
                  <a:schemeClr val="tx1"/>
                </a:solidFill>
                <a:latin typeface="Arial" pitchFamily="34" charset="0"/>
                <a:ea typeface="宋体" pitchFamily="2" charset="-122"/>
              </a:defRPr>
            </a:lvl1pPr>
            <a:lvl2pPr marL="742950" indent="-285750" eaLnBrk="0" hangingPunct="0">
              <a:spcBef>
                <a:spcPct val="20000"/>
              </a:spcBef>
              <a:buClr>
                <a:schemeClr val="accent1"/>
              </a:buClr>
              <a:buFont typeface="Wingdings" pitchFamily="2" charset="2"/>
              <a:buChar char="¡"/>
              <a:defRPr sz="2700">
                <a:solidFill>
                  <a:schemeClr val="tx1"/>
                </a:solidFill>
                <a:latin typeface="Arial" pitchFamily="34" charset="0"/>
                <a:ea typeface="宋体" pitchFamily="2" charset="-122"/>
              </a:defRPr>
            </a:lvl2pPr>
            <a:lvl3pPr marL="1143000" indent="-228600" eaLnBrk="0" hangingPunct="0">
              <a:spcBef>
                <a:spcPct val="20000"/>
              </a:spcBef>
              <a:buClr>
                <a:schemeClr val="accent1"/>
              </a:buClr>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accent1"/>
              </a:buClr>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accent1"/>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Font typeface="Arial" pitchFamily="34" charset="0"/>
              <a:buNone/>
            </a:pPr>
            <a:r>
              <a:rPr lang="zh-CN" altLang="en-US" b="1" i="1">
                <a:solidFill>
                  <a:srgbClr val="77933C"/>
                </a:solidFill>
                <a:latin typeface="微软雅黑" pitchFamily="34" charset="-122"/>
                <a:ea typeface="微软雅黑" pitchFamily="34" charset="-122"/>
                <a:sym typeface="Helvetica Light" charset="0"/>
              </a:rPr>
              <a:t>企业基础信息表</a:t>
            </a:r>
            <a:endParaRPr lang="zh-CN" altLang="en-US" sz="1800"/>
          </a:p>
        </p:txBody>
      </p:sp>
      <p:pic>
        <p:nvPicPr>
          <p:cNvPr id="1433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300"/>
            <a:ext cx="9144000"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圆角矩形 9"/>
          <p:cNvSpPr>
            <a:spLocks noChangeArrowheads="1"/>
          </p:cNvSpPr>
          <p:nvPr/>
        </p:nvSpPr>
        <p:spPr bwMode="auto">
          <a:xfrm>
            <a:off x="14288" y="333375"/>
            <a:ext cx="9129712" cy="215900"/>
          </a:xfrm>
          <a:prstGeom prst="roundRect">
            <a:avLst>
              <a:gd name="adj" fmla="val 16667"/>
            </a:avLst>
          </a:prstGeom>
          <a:noFill/>
          <a:ln w="28575">
            <a:solidFill>
              <a:srgbClr val="FF1919"/>
            </a:solidFill>
            <a:prstDash val="dash"/>
            <a:round/>
            <a:headEnd/>
            <a:tailEnd/>
          </a:ln>
          <a:extLst>
            <a:ext uri="{909E8E84-426E-40DD-AFC4-6F175D3DCCD1}">
              <a14:hiddenFill xmlns:a14="http://schemas.microsoft.com/office/drawing/2010/main">
                <a:solidFill>
                  <a:srgbClr val="FFFFFF"/>
                </a:solidFill>
              </a14:hiddenFill>
            </a:ext>
          </a:extLst>
        </p:spPr>
        <p:txBody>
          <a:bodyPr lIns="64291" tIns="32146" rIns="64291" bIns="32146" anchor="ctr"/>
          <a:lstStyle>
            <a:lvl1pPr eaLnBrk="0" hangingPunct="0">
              <a:spcBef>
                <a:spcPct val="20000"/>
              </a:spcBef>
              <a:buClr>
                <a:schemeClr val="accent1"/>
              </a:buClr>
              <a:buFont typeface="Wingdings" pitchFamily="2" charset="2"/>
              <a:buChar char="l"/>
              <a:defRPr sz="3200">
                <a:solidFill>
                  <a:schemeClr val="tx1"/>
                </a:solidFill>
                <a:latin typeface="Arial" pitchFamily="34" charset="0"/>
                <a:ea typeface="宋体" pitchFamily="2" charset="-122"/>
              </a:defRPr>
            </a:lvl1pPr>
            <a:lvl2pPr marL="742950" indent="-285750" eaLnBrk="0" hangingPunct="0">
              <a:spcBef>
                <a:spcPct val="20000"/>
              </a:spcBef>
              <a:buClr>
                <a:schemeClr val="accent1"/>
              </a:buClr>
              <a:buFont typeface="Wingdings" pitchFamily="2" charset="2"/>
              <a:buChar char="¡"/>
              <a:defRPr sz="2700">
                <a:solidFill>
                  <a:schemeClr val="tx1"/>
                </a:solidFill>
                <a:latin typeface="Arial" pitchFamily="34" charset="0"/>
                <a:ea typeface="宋体" pitchFamily="2" charset="-122"/>
              </a:defRPr>
            </a:lvl2pPr>
            <a:lvl3pPr marL="1143000" indent="-228600" eaLnBrk="0" hangingPunct="0">
              <a:spcBef>
                <a:spcPct val="20000"/>
              </a:spcBef>
              <a:buClr>
                <a:schemeClr val="accent1"/>
              </a:buClr>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accent1"/>
              </a:buClr>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accent1"/>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Font typeface="Arial" pitchFamily="34" charset="0"/>
              <a:buNone/>
            </a:pPr>
            <a:endParaRPr lang="zh-CN" altLang="en-US" sz="3600">
              <a:solidFill>
                <a:srgbClr val="FFFFFF"/>
              </a:solidFill>
              <a:sym typeface="Helvetica Light" charset="0"/>
            </a:endParaRPr>
          </a:p>
        </p:txBody>
      </p:sp>
      <p:sp>
        <p:nvSpPr>
          <p:cNvPr id="17413" name="圆角矩形 10"/>
          <p:cNvSpPr>
            <a:spLocks noChangeArrowheads="1"/>
          </p:cNvSpPr>
          <p:nvPr/>
        </p:nvSpPr>
        <p:spPr bwMode="auto">
          <a:xfrm>
            <a:off x="-25400" y="688975"/>
            <a:ext cx="9128125" cy="1228725"/>
          </a:xfrm>
          <a:prstGeom prst="roundRect">
            <a:avLst>
              <a:gd name="adj" fmla="val 16667"/>
            </a:avLst>
          </a:prstGeom>
          <a:noFill/>
          <a:ln w="28575">
            <a:solidFill>
              <a:srgbClr val="FF1919"/>
            </a:solidFill>
            <a:prstDash val="dash"/>
            <a:round/>
            <a:headEnd/>
            <a:tailEnd/>
          </a:ln>
          <a:extLst>
            <a:ext uri="{909E8E84-426E-40DD-AFC4-6F175D3DCCD1}">
              <a14:hiddenFill xmlns:a14="http://schemas.microsoft.com/office/drawing/2010/main">
                <a:solidFill>
                  <a:srgbClr val="FFFFFF"/>
                </a:solidFill>
              </a14:hiddenFill>
            </a:ext>
          </a:extLst>
        </p:spPr>
        <p:txBody>
          <a:bodyPr lIns="64291" tIns="32146" rIns="64291" bIns="32146" anchor="ctr"/>
          <a:lstStyle>
            <a:lvl1pPr eaLnBrk="0" hangingPunct="0">
              <a:spcBef>
                <a:spcPct val="20000"/>
              </a:spcBef>
              <a:buClr>
                <a:schemeClr val="accent1"/>
              </a:buClr>
              <a:buFont typeface="Wingdings" pitchFamily="2" charset="2"/>
              <a:buChar char="l"/>
              <a:defRPr sz="3200">
                <a:solidFill>
                  <a:schemeClr val="tx1"/>
                </a:solidFill>
                <a:latin typeface="Arial" pitchFamily="34" charset="0"/>
                <a:ea typeface="宋体" pitchFamily="2" charset="-122"/>
              </a:defRPr>
            </a:lvl1pPr>
            <a:lvl2pPr marL="742950" indent="-285750" eaLnBrk="0" hangingPunct="0">
              <a:spcBef>
                <a:spcPct val="20000"/>
              </a:spcBef>
              <a:buClr>
                <a:schemeClr val="accent1"/>
              </a:buClr>
              <a:buFont typeface="Wingdings" pitchFamily="2" charset="2"/>
              <a:buChar char="¡"/>
              <a:defRPr sz="2700">
                <a:solidFill>
                  <a:schemeClr val="tx1"/>
                </a:solidFill>
                <a:latin typeface="Arial" pitchFamily="34" charset="0"/>
                <a:ea typeface="宋体" pitchFamily="2" charset="-122"/>
              </a:defRPr>
            </a:lvl2pPr>
            <a:lvl3pPr marL="1143000" indent="-228600" eaLnBrk="0" hangingPunct="0">
              <a:spcBef>
                <a:spcPct val="20000"/>
              </a:spcBef>
              <a:buClr>
                <a:schemeClr val="accent1"/>
              </a:buClr>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accent1"/>
              </a:buClr>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accent1"/>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Font typeface="Arial" pitchFamily="34" charset="0"/>
              <a:buNone/>
            </a:pPr>
            <a:endParaRPr lang="zh-CN" altLang="en-US" sz="3600">
              <a:solidFill>
                <a:srgbClr val="FFFFFF"/>
              </a:solidFill>
              <a:sym typeface="Helvetica Light" charset="0"/>
            </a:endParaRPr>
          </a:p>
        </p:txBody>
      </p:sp>
      <p:sp>
        <p:nvSpPr>
          <p:cNvPr id="17414" name="圆角矩形 11"/>
          <p:cNvSpPr>
            <a:spLocks noChangeArrowheads="1"/>
          </p:cNvSpPr>
          <p:nvPr/>
        </p:nvSpPr>
        <p:spPr bwMode="auto">
          <a:xfrm>
            <a:off x="0" y="2063750"/>
            <a:ext cx="9129713" cy="2805113"/>
          </a:xfrm>
          <a:prstGeom prst="roundRect">
            <a:avLst>
              <a:gd name="adj" fmla="val 16667"/>
            </a:avLst>
          </a:prstGeom>
          <a:noFill/>
          <a:ln w="28575">
            <a:solidFill>
              <a:srgbClr val="FF1919"/>
            </a:solidFill>
            <a:prstDash val="dash"/>
            <a:round/>
            <a:headEnd/>
            <a:tailEnd/>
          </a:ln>
          <a:extLst>
            <a:ext uri="{909E8E84-426E-40DD-AFC4-6F175D3DCCD1}">
              <a14:hiddenFill xmlns:a14="http://schemas.microsoft.com/office/drawing/2010/main">
                <a:solidFill>
                  <a:srgbClr val="FFFFFF"/>
                </a:solidFill>
              </a14:hiddenFill>
            </a:ext>
          </a:extLst>
        </p:spPr>
        <p:txBody>
          <a:bodyPr lIns="64291" tIns="32146" rIns="64291" bIns="32146" anchor="ctr"/>
          <a:lstStyle>
            <a:lvl1pPr eaLnBrk="0" hangingPunct="0">
              <a:spcBef>
                <a:spcPct val="20000"/>
              </a:spcBef>
              <a:buClr>
                <a:schemeClr val="accent1"/>
              </a:buClr>
              <a:buFont typeface="Wingdings" pitchFamily="2" charset="2"/>
              <a:buChar char="l"/>
              <a:defRPr sz="3200">
                <a:solidFill>
                  <a:schemeClr val="tx1"/>
                </a:solidFill>
                <a:latin typeface="Arial" pitchFamily="34" charset="0"/>
                <a:ea typeface="宋体" pitchFamily="2" charset="-122"/>
              </a:defRPr>
            </a:lvl1pPr>
            <a:lvl2pPr marL="742950" indent="-285750" eaLnBrk="0" hangingPunct="0">
              <a:spcBef>
                <a:spcPct val="20000"/>
              </a:spcBef>
              <a:buClr>
                <a:schemeClr val="accent1"/>
              </a:buClr>
              <a:buFont typeface="Wingdings" pitchFamily="2" charset="2"/>
              <a:buChar char="¡"/>
              <a:defRPr sz="2700">
                <a:solidFill>
                  <a:schemeClr val="tx1"/>
                </a:solidFill>
                <a:latin typeface="Arial" pitchFamily="34" charset="0"/>
                <a:ea typeface="宋体" pitchFamily="2" charset="-122"/>
              </a:defRPr>
            </a:lvl2pPr>
            <a:lvl3pPr marL="1143000" indent="-228600" eaLnBrk="0" hangingPunct="0">
              <a:spcBef>
                <a:spcPct val="20000"/>
              </a:spcBef>
              <a:buClr>
                <a:schemeClr val="accent1"/>
              </a:buClr>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accent1"/>
              </a:buClr>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accent1"/>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Font typeface="Arial" pitchFamily="34" charset="0"/>
              <a:buNone/>
            </a:pPr>
            <a:endParaRPr lang="zh-CN" altLang="en-US" sz="3600">
              <a:solidFill>
                <a:srgbClr val="FFFFFF"/>
              </a:solidFill>
              <a:sym typeface="Helvetica Light" charset="0"/>
            </a:endParaRPr>
          </a:p>
        </p:txBody>
      </p:sp>
      <p:sp>
        <p:nvSpPr>
          <p:cNvPr id="17415" name="圆角矩形 12"/>
          <p:cNvSpPr>
            <a:spLocks noChangeArrowheads="1"/>
          </p:cNvSpPr>
          <p:nvPr/>
        </p:nvSpPr>
        <p:spPr bwMode="auto">
          <a:xfrm>
            <a:off x="0" y="4981575"/>
            <a:ext cx="9091613" cy="1876425"/>
          </a:xfrm>
          <a:prstGeom prst="roundRect">
            <a:avLst>
              <a:gd name="adj" fmla="val 16667"/>
            </a:avLst>
          </a:prstGeom>
          <a:noFill/>
          <a:ln w="28575">
            <a:solidFill>
              <a:srgbClr val="FF1919"/>
            </a:solidFill>
            <a:prstDash val="dash"/>
            <a:round/>
            <a:headEnd/>
            <a:tailEnd/>
          </a:ln>
          <a:extLst>
            <a:ext uri="{909E8E84-426E-40DD-AFC4-6F175D3DCCD1}">
              <a14:hiddenFill xmlns:a14="http://schemas.microsoft.com/office/drawing/2010/main">
                <a:solidFill>
                  <a:srgbClr val="FFFFFF"/>
                </a:solidFill>
              </a14:hiddenFill>
            </a:ext>
          </a:extLst>
        </p:spPr>
        <p:txBody>
          <a:bodyPr lIns="64291" tIns="32146" rIns="64291" bIns="32146" anchor="ctr"/>
          <a:lstStyle>
            <a:lvl1pPr eaLnBrk="0" hangingPunct="0">
              <a:spcBef>
                <a:spcPct val="20000"/>
              </a:spcBef>
              <a:buClr>
                <a:schemeClr val="accent1"/>
              </a:buClr>
              <a:buFont typeface="Wingdings" pitchFamily="2" charset="2"/>
              <a:buChar char="l"/>
              <a:defRPr sz="3200">
                <a:solidFill>
                  <a:schemeClr val="tx1"/>
                </a:solidFill>
                <a:latin typeface="Arial" pitchFamily="34" charset="0"/>
                <a:ea typeface="宋体" pitchFamily="2" charset="-122"/>
              </a:defRPr>
            </a:lvl1pPr>
            <a:lvl2pPr marL="742950" indent="-285750" eaLnBrk="0" hangingPunct="0">
              <a:spcBef>
                <a:spcPct val="20000"/>
              </a:spcBef>
              <a:buClr>
                <a:schemeClr val="accent1"/>
              </a:buClr>
              <a:buFont typeface="Wingdings" pitchFamily="2" charset="2"/>
              <a:buChar char="¡"/>
              <a:defRPr sz="2700">
                <a:solidFill>
                  <a:schemeClr val="tx1"/>
                </a:solidFill>
                <a:latin typeface="Arial" pitchFamily="34" charset="0"/>
                <a:ea typeface="宋体" pitchFamily="2" charset="-122"/>
              </a:defRPr>
            </a:lvl2pPr>
            <a:lvl3pPr marL="1143000" indent="-228600" eaLnBrk="0" hangingPunct="0">
              <a:spcBef>
                <a:spcPct val="20000"/>
              </a:spcBef>
              <a:buClr>
                <a:schemeClr val="accent1"/>
              </a:buClr>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accent1"/>
              </a:buClr>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accent1"/>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accent1"/>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Font typeface="Arial" pitchFamily="34" charset="0"/>
              <a:buNone/>
            </a:pPr>
            <a:endParaRPr lang="zh-CN" altLang="en-US" sz="3600">
              <a:solidFill>
                <a:srgbClr val="FFFFFF"/>
              </a:solidFill>
              <a:sym typeface="Helvetica Light" charset="0"/>
            </a:endParaRPr>
          </a:p>
        </p:txBody>
      </p:sp>
      <p:cxnSp>
        <p:nvCxnSpPr>
          <p:cNvPr id="14344" name="AutoShape 17"/>
          <p:cNvCxnSpPr>
            <a:cxnSpLocks noChangeShapeType="1"/>
          </p:cNvCxnSpPr>
          <p:nvPr/>
        </p:nvCxnSpPr>
        <p:spPr bwMode="auto">
          <a:xfrm rot="10800000">
            <a:off x="1644650" y="1387475"/>
            <a:ext cx="1074738" cy="331788"/>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73326333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repeatCount="500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p:cBhvr>
                                        <p:cTn id="7" dur="1000"/>
                                        <p:tgtEl>
                                          <p:spTgt spid="174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7412"/>
                                        </p:tgtEl>
                                        <p:attrNameLst>
                                          <p:attrName>style.visibility</p:attrName>
                                        </p:attrNameLst>
                                      </p:cBhvr>
                                      <p:to>
                                        <p:strVal val="hidden"/>
                                      </p:to>
                                    </p:set>
                                  </p:childTnLst>
                                </p:cTn>
                              </p:par>
                            </p:childTnLst>
                          </p:cTn>
                        </p:par>
                        <p:par>
                          <p:cTn id="12" fill="hold" nodeType="afterGroup">
                            <p:stCondLst>
                              <p:cond delay="1"/>
                            </p:stCondLst>
                            <p:childTnLst>
                              <p:par>
                                <p:cTn id="13" presetID="21" presetClass="entr" presetSubtype="1" repeatCount="5000" fill="hold" grpId="0" nodeType="afterEffect">
                                  <p:stCondLst>
                                    <p:cond delay="0"/>
                                  </p:stCondLst>
                                  <p:childTnLst>
                                    <p:set>
                                      <p:cBhvr>
                                        <p:cTn id="14" dur="1" fill="hold">
                                          <p:stCondLst>
                                            <p:cond delay="0"/>
                                          </p:stCondLst>
                                        </p:cTn>
                                        <p:tgtEl>
                                          <p:spTgt spid="17413"/>
                                        </p:tgtEl>
                                        <p:attrNameLst>
                                          <p:attrName>style.visibility</p:attrName>
                                        </p:attrNameLst>
                                      </p:cBhvr>
                                      <p:to>
                                        <p:strVal val="visible"/>
                                      </p:to>
                                    </p:set>
                                    <p:animEffect>
                                      <p:cBhvr>
                                        <p:cTn id="15" dur="1000"/>
                                        <p:tgtEl>
                                          <p:spTgt spid="1741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17413"/>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21" presetClass="entr" presetSubtype="1" repeatCount="5000" fill="hold" grpId="0" nodeType="clickEffect">
                                  <p:stCondLst>
                                    <p:cond delay="0"/>
                                  </p:stCondLst>
                                  <p:childTnLst>
                                    <p:set>
                                      <p:cBhvr>
                                        <p:cTn id="23" dur="1" fill="hold">
                                          <p:stCondLst>
                                            <p:cond delay="0"/>
                                          </p:stCondLst>
                                        </p:cTn>
                                        <p:tgtEl>
                                          <p:spTgt spid="17414"/>
                                        </p:tgtEl>
                                        <p:attrNameLst>
                                          <p:attrName>style.visibility</p:attrName>
                                        </p:attrNameLst>
                                      </p:cBhvr>
                                      <p:to>
                                        <p:strVal val="visible"/>
                                      </p:to>
                                    </p:set>
                                    <p:animEffect>
                                      <p:cBhvr>
                                        <p:cTn id="24" dur="100"/>
                                        <p:tgtEl>
                                          <p:spTgt spid="1741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7414"/>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17415"/>
                                        </p:tgtEl>
                                        <p:attrNameLst>
                                          <p:attrName>style.visibility</p:attrName>
                                        </p:attrNameLst>
                                      </p:cBhvr>
                                      <p:to>
                                        <p:strVal val="visible"/>
                                      </p:to>
                                    </p:set>
                                    <p:animEffect>
                                      <p:cBhvr>
                                        <p:cTn id="33" dur="10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ldLvl="0" animBg="1" autoUpdateAnimBg="0"/>
      <p:bldP spid="17412" grpId="1" bldLvl="0" animBg="1" autoUpdateAnimBg="0"/>
      <p:bldP spid="17413" grpId="0" bldLvl="0" animBg="1" autoUpdateAnimBg="0"/>
      <p:bldP spid="17413" grpId="1" bldLvl="0" animBg="1" autoUpdateAnimBg="0"/>
      <p:bldP spid="17414" grpId="0" bldLvl="0" animBg="1" autoUpdateAnimBg="0"/>
      <p:bldP spid="17414" grpId="1" bldLvl="0" animBg="1" autoUpdateAnimBg="0"/>
      <p:bldP spid="17415" grpId="0" bldLvl="0" animBg="1"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标题 1"/>
          <p:cNvSpPr>
            <a:spLocks noGrp="1"/>
          </p:cNvSpPr>
          <p:nvPr>
            <p:ph type="title" idx="4294967295"/>
          </p:nvPr>
        </p:nvSpPr>
        <p:spPr/>
        <p:txBody>
          <a:bodyPr/>
          <a:lstStyle/>
          <a:p>
            <a:r>
              <a:rPr lang="zh-CN" altLang="zh-CN" smtClean="0">
                <a:latin typeface="楷体" pitchFamily="49" charset="-122"/>
                <a:ea typeface="楷体" pitchFamily="49" charset="-122"/>
              </a:rPr>
              <a:t>不断将所有的市场交易环节纳入到控制系统中</a:t>
            </a:r>
          </a:p>
        </p:txBody>
      </p:sp>
      <p:pic>
        <p:nvPicPr>
          <p:cNvPr id="15363" name="内容占位符 5"/>
          <p:cNvPicPr>
            <a:picLocks noGrp="1" noChangeAspect="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250825" y="1557338"/>
            <a:ext cx="4327525" cy="4535487"/>
          </a:xfrm>
        </p:spPr>
      </p:pic>
      <p:pic>
        <p:nvPicPr>
          <p:cNvPr id="15364" name="内容占位符 10"/>
          <p:cNvPicPr>
            <a:picLocks noGrp="1" noChangeAspect="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643438" y="1484313"/>
            <a:ext cx="3640137" cy="4530725"/>
          </a:xfrm>
        </p:spPr>
      </p:pic>
    </p:spTree>
    <p:extLst>
      <p:ext uri="{BB962C8B-B14F-4D97-AF65-F5344CB8AC3E}">
        <p14:creationId xmlns:p14="http://schemas.microsoft.com/office/powerpoint/2010/main" val="25792333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slide(fromLeft)">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标题 1"/>
          <p:cNvSpPr>
            <a:spLocks noGrp="1"/>
          </p:cNvSpPr>
          <p:nvPr>
            <p:ph type="title" idx="4294967295"/>
          </p:nvPr>
        </p:nvSpPr>
        <p:spPr/>
        <p:txBody>
          <a:bodyPr/>
          <a:lstStyle/>
          <a:p>
            <a:r>
              <a:rPr lang="zh-CN" altLang="zh-CN" smtClean="0">
                <a:latin typeface="楷体" pitchFamily="49" charset="-122"/>
                <a:ea typeface="楷体" pitchFamily="49" charset="-122"/>
              </a:rPr>
              <a:t>更加强调对税源的控制，优化对交易行为的掌握</a:t>
            </a:r>
            <a:endParaRPr lang="zh-CN" altLang="zh-CN" smtClean="0"/>
          </a:p>
        </p:txBody>
      </p:sp>
      <p:pic>
        <p:nvPicPr>
          <p:cNvPr id="16387" name="内容占位符 4"/>
          <p:cNvPicPr>
            <a:picLocks noGrp="1" noChangeAspect="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95288" y="1484313"/>
            <a:ext cx="4176712" cy="4608512"/>
          </a:xfrm>
        </p:spPr>
      </p:pic>
      <p:pic>
        <p:nvPicPr>
          <p:cNvPr id="16388" name="内容占位符 8"/>
          <p:cNvPicPr>
            <a:picLocks noGrp="1" noChangeAspect="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643438" y="1484313"/>
            <a:ext cx="4032250" cy="4752975"/>
          </a:xfrm>
        </p:spPr>
      </p:pic>
    </p:spTree>
    <p:extLst>
      <p:ext uri="{BB962C8B-B14F-4D97-AF65-F5344CB8AC3E}">
        <p14:creationId xmlns:p14="http://schemas.microsoft.com/office/powerpoint/2010/main" val="22636198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slide(fromLeft)">
                                      <p:cBhvr>
                                        <p:cTn id="7"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7" descr="D:\Users\QQ\Desktop\图形备用\中国mean\mean_sales_a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15875"/>
            <a:ext cx="4638675" cy="358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8" descr="D:\Users\QQ\Desktop\图形备用\中国mean\mean_sales_cas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15875"/>
            <a:ext cx="4500562" cy="358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9" descr="D:\Users\QQ\Desktop\图形备用\中国mean\mean_sales_inv.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3" y="3475038"/>
            <a:ext cx="4638675" cy="337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10" descr="D:\Users\QQ\Desktop\图形备用\中国mean\mean_sales_fix.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3541713"/>
            <a:ext cx="4500562" cy="330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30808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标题 1"/>
          <p:cNvSpPr>
            <a:spLocks noGrp="1"/>
          </p:cNvSpPr>
          <p:nvPr>
            <p:ph type="title" idx="4294967295"/>
          </p:nvPr>
        </p:nvSpPr>
        <p:spPr/>
        <p:txBody>
          <a:bodyPr/>
          <a:lstStyle/>
          <a:p>
            <a:r>
              <a:rPr lang="zh-CN" altLang="zh-CN" smtClean="0">
                <a:latin typeface="楷体" pitchFamily="49" charset="-122"/>
                <a:ea typeface="楷体" pitchFamily="49" charset="-122"/>
              </a:rPr>
              <a:t>探索“税法典”立法</a:t>
            </a:r>
            <a:endParaRPr lang="zh-CN" altLang="zh-CN" smtClean="0"/>
          </a:p>
        </p:txBody>
      </p:sp>
      <p:sp>
        <p:nvSpPr>
          <p:cNvPr id="17411" name="内容占位符 2"/>
          <p:cNvSpPr>
            <a:spLocks noGrp="1"/>
          </p:cNvSpPr>
          <p:nvPr>
            <p:ph idx="4294967295"/>
          </p:nvPr>
        </p:nvSpPr>
        <p:spPr/>
        <p:txBody>
          <a:bodyPr/>
          <a:lstStyle/>
          <a:p>
            <a:endParaRPr lang="zh-CN" altLang="zh-CN" smtClean="0"/>
          </a:p>
        </p:txBody>
      </p:sp>
      <p:pic>
        <p:nvPicPr>
          <p:cNvPr id="174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557338"/>
            <a:ext cx="8496300"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19826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slide(fromLeft)">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5" name="内容占位符 2"/>
          <p:cNvSpPr>
            <a:spLocks noGrp="1"/>
          </p:cNvSpPr>
          <p:nvPr>
            <p:ph idx="4294967295"/>
          </p:nvPr>
        </p:nvSpPr>
        <p:spPr/>
        <p:txBody>
          <a:bodyPr/>
          <a:lstStyle/>
          <a:p>
            <a:pPr>
              <a:buClr>
                <a:srgbClr val="CCCCFF"/>
              </a:buClr>
            </a:pPr>
            <a:r>
              <a:rPr lang="zh-CN" altLang="en-US" dirty="0" smtClean="0">
                <a:solidFill>
                  <a:srgbClr val="000000"/>
                </a:solidFill>
              </a:rPr>
              <a:t>当前</a:t>
            </a:r>
            <a:r>
              <a:rPr lang="zh-CN" altLang="en-US" dirty="0" smtClean="0">
                <a:solidFill>
                  <a:srgbClr val="000000"/>
                </a:solidFill>
              </a:rPr>
              <a:t>任何筹划的技术都面临着四方面的威胁：</a:t>
            </a:r>
            <a:endParaRPr lang="en-US" altLang="zh-CN" dirty="0" smtClean="0">
              <a:solidFill>
                <a:srgbClr val="000000"/>
              </a:solidFill>
            </a:endParaRPr>
          </a:p>
          <a:p>
            <a:pPr>
              <a:buClr>
                <a:srgbClr val="CCCCFF"/>
              </a:buClr>
              <a:buFont typeface="Wingdings" pitchFamily="2" charset="2"/>
              <a:buNone/>
            </a:pPr>
            <a:r>
              <a:rPr lang="en-US" altLang="zh-CN" sz="2400" dirty="0" smtClean="0">
                <a:solidFill>
                  <a:srgbClr val="000000"/>
                </a:solidFill>
              </a:rPr>
              <a:t>        </a:t>
            </a:r>
            <a:r>
              <a:rPr lang="zh-CN" altLang="en-US" sz="2400" dirty="0" smtClean="0">
                <a:solidFill>
                  <a:srgbClr val="000000"/>
                </a:solidFill>
              </a:rPr>
              <a:t>你的小动作（编一系列的谎话并不容易）；</a:t>
            </a:r>
            <a:endParaRPr lang="en-US" altLang="zh-CN" sz="2400" dirty="0" smtClean="0">
              <a:solidFill>
                <a:srgbClr val="000000"/>
              </a:solidFill>
            </a:endParaRPr>
          </a:p>
          <a:p>
            <a:pPr>
              <a:buClr>
                <a:srgbClr val="CCCCFF"/>
              </a:buClr>
              <a:buFont typeface="Wingdings" pitchFamily="2" charset="2"/>
              <a:buNone/>
            </a:pPr>
            <a:r>
              <a:rPr lang="zh-CN" altLang="en-US" sz="2400" dirty="0" smtClean="0">
                <a:solidFill>
                  <a:srgbClr val="000000"/>
                </a:solidFill>
              </a:rPr>
              <a:t>        只是特定的情况（小到临界点，大到苹果的“爱尔兰面包片荷兰夹心三明治”）；</a:t>
            </a:r>
            <a:endParaRPr lang="en-US" altLang="zh-CN" sz="2400" dirty="0" smtClean="0">
              <a:solidFill>
                <a:srgbClr val="000000"/>
              </a:solidFill>
            </a:endParaRPr>
          </a:p>
          <a:p>
            <a:pPr>
              <a:buClr>
                <a:srgbClr val="CCCCFF"/>
              </a:buClr>
              <a:buFont typeface="Wingdings" pitchFamily="2" charset="2"/>
              <a:buNone/>
            </a:pPr>
            <a:r>
              <a:rPr lang="en-US" altLang="zh-CN" sz="2400" dirty="0" smtClean="0">
                <a:solidFill>
                  <a:srgbClr val="000000"/>
                </a:solidFill>
              </a:rPr>
              <a:t>        </a:t>
            </a:r>
            <a:r>
              <a:rPr lang="zh-CN" altLang="en-US" sz="2400" dirty="0" smtClean="0">
                <a:solidFill>
                  <a:srgbClr val="000000"/>
                </a:solidFill>
              </a:rPr>
              <a:t>实质重于</a:t>
            </a:r>
            <a:r>
              <a:rPr lang="zh-CN" altLang="en-US" sz="2400" dirty="0" smtClean="0">
                <a:solidFill>
                  <a:srgbClr val="000000"/>
                </a:solidFill>
              </a:rPr>
              <a:t>形式（税法典）；</a:t>
            </a:r>
            <a:endParaRPr lang="en-US" altLang="zh-CN" sz="2400" dirty="0" smtClean="0">
              <a:solidFill>
                <a:srgbClr val="000000"/>
              </a:solidFill>
            </a:endParaRPr>
          </a:p>
          <a:p>
            <a:pPr>
              <a:buClr>
                <a:srgbClr val="CCCCFF"/>
              </a:buClr>
              <a:buFont typeface="Wingdings" pitchFamily="2" charset="2"/>
              <a:buNone/>
            </a:pPr>
            <a:r>
              <a:rPr lang="en-US" altLang="zh-CN" sz="2400" dirty="0" smtClean="0">
                <a:solidFill>
                  <a:srgbClr val="000000"/>
                </a:solidFill>
              </a:rPr>
              <a:t>        </a:t>
            </a:r>
            <a:r>
              <a:rPr lang="zh-CN" altLang="en-US" sz="2400" dirty="0" smtClean="0">
                <a:solidFill>
                  <a:srgbClr val="000000"/>
                </a:solidFill>
              </a:rPr>
              <a:t>税收优惠是你该得的</a:t>
            </a:r>
            <a:r>
              <a:rPr lang="zh-CN" altLang="en-US" sz="2400" dirty="0" smtClean="0">
                <a:solidFill>
                  <a:srgbClr val="000000"/>
                </a:solidFill>
              </a:rPr>
              <a:t>。</a:t>
            </a:r>
            <a:endParaRPr lang="en-US" altLang="zh-CN" sz="2400" dirty="0" smtClean="0">
              <a:solidFill>
                <a:srgbClr val="000000"/>
              </a:solidFill>
            </a:endParaRPr>
          </a:p>
          <a:p>
            <a:pPr>
              <a:buClr>
                <a:srgbClr val="CCCCFF"/>
              </a:buClr>
              <a:buFont typeface="Wingdings" pitchFamily="2" charset="2"/>
              <a:buNone/>
            </a:pPr>
            <a:endParaRPr lang="en-US" altLang="zh-CN" sz="2400" dirty="0">
              <a:solidFill>
                <a:srgbClr val="000000"/>
              </a:solidFill>
            </a:endParaRPr>
          </a:p>
          <a:p>
            <a:pPr>
              <a:buClr>
                <a:srgbClr val="CCCCFF"/>
              </a:buClr>
              <a:buFont typeface="Wingdings" pitchFamily="2" charset="2"/>
              <a:buNone/>
            </a:pPr>
            <a:r>
              <a:rPr lang="zh-CN" altLang="en-US" sz="2400" dirty="0" smtClean="0">
                <a:solidFill>
                  <a:srgbClr val="000000"/>
                </a:solidFill>
              </a:rPr>
              <a:t>到了最后，你发现实际最有效的纳税筹划是：避免税务局找到你</a:t>
            </a:r>
            <a:endParaRPr lang="en-US" altLang="zh-CN" sz="2400" dirty="0" smtClean="0">
              <a:solidFill>
                <a:srgbClr val="000000"/>
              </a:solidFill>
            </a:endParaRPr>
          </a:p>
          <a:p>
            <a:endParaRPr lang="zh-CN" altLang="en-US" dirty="0" smtClean="0"/>
          </a:p>
        </p:txBody>
      </p:sp>
    </p:spTree>
    <p:extLst>
      <p:ext uri="{BB962C8B-B14F-4D97-AF65-F5344CB8AC3E}">
        <p14:creationId xmlns:p14="http://schemas.microsoft.com/office/powerpoint/2010/main" val="3817582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文本占位符 2"/>
          <p:cNvSpPr>
            <a:spLocks noGrp="1"/>
          </p:cNvSpPr>
          <p:nvPr>
            <p:ph type="body" idx="1"/>
          </p:nvPr>
        </p:nvSpPr>
        <p:spPr>
          <a:xfrm>
            <a:off x="1066800" y="1905000"/>
            <a:ext cx="6254750" cy="742950"/>
          </a:xfrm>
        </p:spPr>
        <p:txBody>
          <a:bodyPr/>
          <a:lstStyle/>
          <a:p>
            <a:pPr eaLnBrk="1" hangingPunct="1"/>
            <a:r>
              <a:rPr lang="zh-CN" altLang="en-US" sz="2800" dirty="0" smtClean="0"/>
              <a:t>为什么税务局会盯上你，他都看了</a:t>
            </a:r>
            <a:r>
              <a:rPr lang="zh-CN" altLang="en-US" sz="2800" dirty="0" smtClean="0"/>
              <a:t>什么：你要知道他看什么，你就知道如何让他看</a:t>
            </a:r>
            <a:endParaRPr lang="zh-CN" altLang="en-US" sz="2800" dirty="0" smtClean="0"/>
          </a:p>
        </p:txBody>
      </p:sp>
      <p:sp>
        <p:nvSpPr>
          <p:cNvPr id="9220"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36F9E6AE-6D28-410B-94F9-20686B682025}"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9221" name="灯片编号占位符 4"/>
          <p:cNvSpPr>
            <a:spLocks noGrp="1"/>
          </p:cNvSpPr>
          <p:nvPr>
            <p:ph type="sldNum" sz="quarter" idx="4294967295"/>
          </p:nvPr>
        </p:nvSpPr>
        <p:spPr bwMode="auto">
          <a:xfrm>
            <a:off x="6734175" y="6554788"/>
            <a:ext cx="587375"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3F515089-FD59-40FE-9295-07EB2A4814A3}" type="slidenum">
              <a:rPr lang="zh-CN" altLang="en-US" smtClean="0">
                <a:solidFill>
                  <a:srgbClr val="B13F9A"/>
                </a:solidFill>
                <a:ea typeface="华文新魏" pitchFamily="2" charset="-122"/>
              </a:rPr>
              <a:pPr eaLnBrk="1" fontAlgn="base" hangingPunct="1">
                <a:spcBef>
                  <a:spcPct val="0"/>
                </a:spcBef>
                <a:spcAft>
                  <a:spcPct val="0"/>
                </a:spcAft>
              </a:pPr>
              <a:t>72</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11826524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274320" indent="-274320" eaLnBrk="1" fontAlgn="auto" hangingPunct="1">
              <a:spcAft>
                <a:spcPts val="0"/>
              </a:spcAft>
              <a:buFont typeface="Wingdings 2"/>
              <a:buChar char=""/>
              <a:defRPr/>
            </a:pPr>
            <a:r>
              <a:rPr lang="zh-CN" altLang="en-US" sz="3200" dirty="0" smtClean="0"/>
              <a:t>主要的涉税税种：增值税和企业所得税。</a:t>
            </a:r>
            <a:endParaRPr lang="en-US" altLang="zh-CN" sz="3200" dirty="0" smtClean="0"/>
          </a:p>
          <a:p>
            <a:pPr marL="274320" indent="-274320" eaLnBrk="1" fontAlgn="auto" hangingPunct="1">
              <a:spcAft>
                <a:spcPts val="0"/>
              </a:spcAft>
              <a:buFont typeface="Wingdings 2"/>
              <a:buChar char=""/>
              <a:defRPr/>
            </a:pPr>
            <a:r>
              <a:rPr lang="zh-CN" altLang="en-US" sz="3200" dirty="0" smtClean="0"/>
              <a:t>税务风险分析：通过</a:t>
            </a:r>
            <a:r>
              <a:rPr lang="zh-CN" altLang="en-US" sz="3200" dirty="0"/>
              <a:t>财务数据信息对比分析等方法，对企业纳税申报情况的真实性和合理性作出判断</a:t>
            </a:r>
            <a:r>
              <a:rPr lang="zh-CN" altLang="en-US" sz="3200" dirty="0" smtClean="0"/>
              <a:t>。（成千上万家企业，为什么税务局</a:t>
            </a:r>
            <a:r>
              <a:rPr lang="zh-CN" altLang="en-US" sz="3200" dirty="0" smtClean="0">
                <a:solidFill>
                  <a:srgbClr val="FF0000"/>
                </a:solidFill>
              </a:rPr>
              <a:t>偏偏成功地</a:t>
            </a:r>
            <a:r>
              <a:rPr lang="zh-CN" altLang="en-US" sz="3200" dirty="0" smtClean="0"/>
              <a:t>盯上了你呢）</a:t>
            </a:r>
            <a:endParaRPr lang="en-US" altLang="zh-CN" sz="3200" dirty="0" smtClean="0"/>
          </a:p>
          <a:p>
            <a:pPr marL="274320" indent="-274320" eaLnBrk="1" fontAlgn="auto" hangingPunct="1">
              <a:spcAft>
                <a:spcPts val="0"/>
              </a:spcAft>
              <a:buFont typeface="Wingdings 2"/>
              <a:buChar char=""/>
              <a:defRPr/>
            </a:pPr>
            <a:r>
              <a:rPr lang="zh-CN" altLang="en-US" sz="3200" dirty="0"/>
              <a:t>两</a:t>
            </a:r>
            <a:r>
              <a:rPr lang="zh-CN" altLang="en-US" sz="3200" dirty="0" smtClean="0"/>
              <a:t>个涉税税种具体的风险：你的对手（税务局）是怎么查账的，看什么和不看什么。</a:t>
            </a:r>
            <a:endParaRPr lang="en-US" altLang="zh-CN" sz="3200" dirty="0"/>
          </a:p>
          <a:p>
            <a:pPr marL="0" indent="0" eaLnBrk="1" fontAlgn="auto" hangingPunct="1">
              <a:spcAft>
                <a:spcPts val="0"/>
              </a:spcAft>
              <a:buFont typeface="Wingdings 2"/>
              <a:buNone/>
              <a:defRPr/>
            </a:pPr>
            <a:endParaRPr lang="zh-CN" altLang="en-US" dirty="0"/>
          </a:p>
        </p:txBody>
      </p:sp>
      <p:sp>
        <p:nvSpPr>
          <p:cNvPr id="8196"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34CECB57-7789-45EB-A735-EF4BFE82839F}"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8197" name="灯片编号占位符 4"/>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88AAC19E-4E04-4B21-AFEE-FBF4BF58EC08}" type="slidenum">
              <a:rPr lang="zh-CN" altLang="en-US" smtClean="0">
                <a:solidFill>
                  <a:srgbClr val="B13F9A"/>
                </a:solidFill>
                <a:ea typeface="华文新魏" pitchFamily="2" charset="-122"/>
              </a:rPr>
              <a:pPr eaLnBrk="1" fontAlgn="base" hangingPunct="1">
                <a:spcBef>
                  <a:spcPct val="0"/>
                </a:spcBef>
                <a:spcAft>
                  <a:spcPct val="0"/>
                </a:spcAft>
              </a:pPr>
              <a:t>73</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251707372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smtClean="0"/>
              <a:t>我们的目的</a:t>
            </a:r>
            <a:endParaRPr lang="zh-CN" altLang="en-US" dirty="0"/>
          </a:p>
        </p:txBody>
      </p:sp>
      <p:sp>
        <p:nvSpPr>
          <p:cNvPr id="10243" name="内容占位符 2"/>
          <p:cNvSpPr>
            <a:spLocks noGrp="1"/>
          </p:cNvSpPr>
          <p:nvPr>
            <p:ph idx="1"/>
          </p:nvPr>
        </p:nvSpPr>
        <p:spPr/>
        <p:txBody>
          <a:bodyPr/>
          <a:lstStyle/>
          <a:p>
            <a:pPr eaLnBrk="1" hangingPunct="1"/>
            <a:r>
              <a:rPr lang="zh-CN" altLang="en-US" smtClean="0"/>
              <a:t>在申报纳税前，自己评估一下，将相关税务风险降到最低，避免税局找到你，对你进行严格的稽核</a:t>
            </a:r>
            <a:r>
              <a:rPr lang="zh-CN" altLang="en-US" smtClean="0">
                <a:solidFill>
                  <a:srgbClr val="FF0000"/>
                </a:solidFill>
              </a:rPr>
              <a:t>（你不是大户，没有多少余粮，他不会为了蝇头小利跟你拼命的）</a:t>
            </a:r>
            <a:endParaRPr lang="en-US" altLang="zh-CN" smtClean="0">
              <a:solidFill>
                <a:srgbClr val="FF0000"/>
              </a:solidFill>
            </a:endParaRPr>
          </a:p>
          <a:p>
            <a:pPr eaLnBrk="1" hangingPunct="1"/>
            <a:r>
              <a:rPr lang="zh-CN" altLang="en-US" smtClean="0"/>
              <a:t>即便，你采用筹划、惯例、甚至非法或者潜规则对相关税负进行必要的操纵，你做的专业一点，别让他们瞅瞅就发现你干的坏事，以至于他想放你都没办法。</a:t>
            </a:r>
            <a:endParaRPr lang="en-US" altLang="zh-CN" smtClean="0"/>
          </a:p>
          <a:p>
            <a:pPr eaLnBrk="1" hangingPunct="1"/>
            <a:r>
              <a:rPr lang="zh-CN" altLang="en-US" smtClean="0"/>
              <a:t>正确地，请在实际中关注税务风险，你没有干坏事，也要降低跟他们打交道的交易成本</a:t>
            </a:r>
            <a:endParaRPr lang="en-US" altLang="zh-CN" smtClean="0"/>
          </a:p>
          <a:p>
            <a:pPr eaLnBrk="1" hangingPunct="1"/>
            <a:endParaRPr lang="zh-CN" altLang="en-US" smtClean="0"/>
          </a:p>
        </p:txBody>
      </p:sp>
      <p:sp>
        <p:nvSpPr>
          <p:cNvPr id="4" name="日期占位符 3"/>
          <p:cNvSpPr>
            <a:spLocks noGrp="1"/>
          </p:cNvSpPr>
          <p:nvPr>
            <p:ph type="dt" sz="quarter" idx="10"/>
          </p:nvPr>
        </p:nvSpPr>
        <p:spPr/>
        <p:txBody>
          <a:bodyPr/>
          <a:lstStyle/>
          <a:p>
            <a:pPr>
              <a:defRPr/>
            </a:pPr>
            <a:fld id="{A0B0FDC7-E42F-499F-B05B-287BFE1CEDA6}" type="datetime1">
              <a:rPr lang="zh-CN" altLang="en-US" smtClean="0"/>
              <a:pPr>
                <a:defRPr/>
              </a:pPr>
              <a:t>2015/7/20</a:t>
            </a:fld>
            <a:endParaRPr lang="zh-CN" altLang="en-US"/>
          </a:p>
        </p:txBody>
      </p:sp>
      <p:sp>
        <p:nvSpPr>
          <p:cNvPr id="5" name="灯片编号占位符 4"/>
          <p:cNvSpPr>
            <a:spLocks noGrp="1"/>
          </p:cNvSpPr>
          <p:nvPr>
            <p:ph type="sldNum" sz="quarter" idx="4294967295"/>
          </p:nvPr>
        </p:nvSpPr>
        <p:spPr>
          <a:xfrm>
            <a:off x="6251575" y="6556375"/>
            <a:ext cx="588963" cy="228600"/>
          </a:xfrm>
          <a:prstGeom prst="rect">
            <a:avLst/>
          </a:prstGeom>
        </p:spPr>
        <p:txBody>
          <a:bodyPr/>
          <a:lstStyle/>
          <a:p>
            <a:pPr>
              <a:defRPr/>
            </a:pPr>
            <a:fld id="{515BADE8-ED37-4367-9DF0-53F89D041543}" type="slidenum">
              <a:rPr lang="zh-CN" altLang="en-US" smtClean="0"/>
              <a:pPr>
                <a:defRPr/>
              </a:pPr>
              <a:t>74</a:t>
            </a:fld>
            <a:endParaRPr lang="zh-CN" altLang="en-US"/>
          </a:p>
        </p:txBody>
      </p:sp>
    </p:spTree>
    <p:extLst>
      <p:ext uri="{BB962C8B-B14F-4D97-AF65-F5344CB8AC3E}">
        <p14:creationId xmlns:p14="http://schemas.microsoft.com/office/powerpoint/2010/main" val="35133958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320040"/>
            <a:ext cx="7239000" cy="1143000"/>
          </a:xfrm>
        </p:spPr>
        <p:txBody>
          <a:bodyPr/>
          <a:lstStyle/>
          <a:p>
            <a:pPr eaLnBrk="1" fontAlgn="auto" hangingPunct="1">
              <a:spcAft>
                <a:spcPts val="0"/>
              </a:spcAft>
              <a:defRPr/>
            </a:pPr>
            <a:r>
              <a:rPr lang="zh-CN" altLang="en-US" dirty="0" smtClean="0"/>
              <a:t>起点：你跟你的同行有啥不一样</a:t>
            </a:r>
            <a:endParaRPr lang="zh-CN" altLang="en-US" dirty="0"/>
          </a:p>
        </p:txBody>
      </p:sp>
      <p:sp>
        <p:nvSpPr>
          <p:cNvPr id="99331" name="Rectangle 3"/>
          <p:cNvSpPr>
            <a:spLocks noGrp="1" noChangeArrowheads="1"/>
          </p:cNvSpPr>
          <p:nvPr>
            <p:ph idx="1"/>
          </p:nvPr>
        </p:nvSpPr>
        <p:spPr/>
        <p:txBody>
          <a:bodyPr>
            <a:normAutofit/>
          </a:bodyPr>
          <a:lstStyle/>
          <a:p>
            <a:pPr marL="0" indent="0" eaLnBrk="1" fontAlgn="auto" hangingPunct="1">
              <a:spcAft>
                <a:spcPts val="0"/>
              </a:spcAft>
              <a:buFont typeface="Wingdings 2"/>
              <a:buNone/>
              <a:defRPr/>
            </a:pPr>
            <a:r>
              <a:rPr lang="zh-CN" altLang="en-US" dirty="0" smtClean="0">
                <a:solidFill>
                  <a:srgbClr val="000000"/>
                </a:solidFill>
                <a:latin typeface="宋体" pitchFamily="2" charset="-122"/>
              </a:rPr>
              <a:t>所得税税收负担率（简称税负率）</a:t>
            </a:r>
          </a:p>
          <a:p>
            <a:pPr marL="521208" lvl="1" eaLnBrk="1" fontAlgn="auto" hangingPunct="1">
              <a:spcAft>
                <a:spcPts val="0"/>
              </a:spcAft>
              <a:buClr>
                <a:schemeClr val="accent4"/>
              </a:buClr>
              <a:buFont typeface="Wingdings 2"/>
              <a:buChar char=""/>
              <a:defRPr/>
            </a:pPr>
            <a:r>
              <a:rPr lang="zh-CN" altLang="en-US" dirty="0" smtClean="0">
                <a:solidFill>
                  <a:srgbClr val="000000"/>
                </a:solidFill>
                <a:latin typeface="宋体" pitchFamily="2" charset="-122"/>
              </a:rPr>
              <a:t>税负率</a:t>
            </a:r>
            <a:r>
              <a:rPr lang="zh-CN" altLang="en-US" dirty="0" smtClean="0">
                <a:solidFill>
                  <a:srgbClr val="000000"/>
                </a:solidFill>
                <a:latin typeface="" charset="0"/>
              </a:rPr>
              <a:t>=</a:t>
            </a:r>
            <a:r>
              <a:rPr lang="zh-CN" altLang="en-US" dirty="0" smtClean="0">
                <a:solidFill>
                  <a:srgbClr val="000000"/>
                </a:solidFill>
                <a:latin typeface="宋体" pitchFamily="2" charset="-122"/>
              </a:rPr>
              <a:t>应纳税额÷利润总额×</a:t>
            </a:r>
            <a:r>
              <a:rPr lang="zh-CN" altLang="en-US" dirty="0" smtClean="0">
                <a:solidFill>
                  <a:srgbClr val="000000"/>
                </a:solidFill>
                <a:latin typeface="" charset="0"/>
              </a:rPr>
              <a:t>100%</a:t>
            </a:r>
            <a:r>
              <a:rPr lang="zh-CN" altLang="en-US" dirty="0" smtClean="0">
                <a:solidFill>
                  <a:schemeClr val="tx1">
                    <a:tint val="85000"/>
                  </a:schemeClr>
                </a:solidFill>
                <a:latin typeface="华文新魏" pitchFamily="2" charset="-122"/>
              </a:rPr>
              <a:t> </a:t>
            </a:r>
            <a:endParaRPr lang="en-US" altLang="zh-CN" dirty="0" smtClean="0">
              <a:solidFill>
                <a:schemeClr val="tx1">
                  <a:tint val="85000"/>
                </a:schemeClr>
              </a:solidFill>
              <a:latin typeface="华文新魏" pitchFamily="2" charset="-122"/>
            </a:endParaRPr>
          </a:p>
          <a:p>
            <a:pPr marL="0" indent="0" eaLnBrk="1" fontAlgn="auto" hangingPunct="1">
              <a:spcAft>
                <a:spcPts val="0"/>
              </a:spcAft>
              <a:buFont typeface="Wingdings 2"/>
              <a:buNone/>
              <a:defRPr/>
            </a:pPr>
            <a:r>
              <a:rPr lang="zh-CN" altLang="en-US" dirty="0" smtClean="0">
                <a:solidFill>
                  <a:srgbClr val="000000"/>
                </a:solidFill>
                <a:latin typeface="宋体" pitchFamily="2" charset="-122"/>
              </a:rPr>
              <a:t>主营业务利润税收负担率（简称利润税负率） </a:t>
            </a:r>
          </a:p>
          <a:p>
            <a:pPr marL="521208" lvl="1" eaLnBrk="1" fontAlgn="auto" hangingPunct="1">
              <a:spcAft>
                <a:spcPts val="0"/>
              </a:spcAft>
              <a:buClr>
                <a:schemeClr val="accent4"/>
              </a:buClr>
              <a:buFont typeface="Wingdings 2"/>
              <a:buChar char=""/>
              <a:defRPr/>
            </a:pPr>
            <a:r>
              <a:rPr lang="zh-CN" altLang="en-US" sz="2600" dirty="0" smtClean="0">
                <a:solidFill>
                  <a:srgbClr val="000000"/>
                </a:solidFill>
                <a:latin typeface="宋体" pitchFamily="2" charset="-122"/>
              </a:rPr>
              <a:t>利润税负率=（本期应纳税额÷本期主营业务利润）×100% </a:t>
            </a:r>
            <a:endParaRPr lang="en-US" altLang="zh-CN" sz="2600" dirty="0" smtClean="0">
              <a:solidFill>
                <a:srgbClr val="000000"/>
              </a:solidFill>
              <a:latin typeface="宋体" pitchFamily="2" charset="-122"/>
            </a:endParaRPr>
          </a:p>
          <a:p>
            <a:pPr marL="292608" lvl="1" indent="0" eaLnBrk="1" fontAlgn="auto" hangingPunct="1">
              <a:spcAft>
                <a:spcPts val="0"/>
              </a:spcAft>
              <a:buClr>
                <a:schemeClr val="accent4"/>
              </a:buClr>
              <a:buFont typeface="Wingdings 2"/>
              <a:buNone/>
              <a:defRPr/>
            </a:pPr>
            <a:endParaRPr lang="en-US" altLang="zh-CN" sz="2600" dirty="0">
              <a:solidFill>
                <a:srgbClr val="000000"/>
              </a:solidFill>
              <a:latin typeface="宋体" pitchFamily="2" charset="-122"/>
            </a:endParaRPr>
          </a:p>
          <a:p>
            <a:pPr marL="292608" lvl="1" indent="0" eaLnBrk="1" fontAlgn="auto" hangingPunct="1">
              <a:spcAft>
                <a:spcPts val="0"/>
              </a:spcAft>
              <a:buClr>
                <a:schemeClr val="accent4"/>
              </a:buClr>
              <a:buFont typeface="Wingdings 2"/>
              <a:buNone/>
              <a:defRPr/>
            </a:pPr>
            <a:r>
              <a:rPr lang="zh-CN" altLang="en-US" sz="2600" dirty="0" smtClean="0">
                <a:solidFill>
                  <a:srgbClr val="000000"/>
                </a:solidFill>
                <a:latin typeface="宋体" pitchFamily="2" charset="-122"/>
              </a:rPr>
              <a:t>贡献率</a:t>
            </a:r>
            <a:r>
              <a:rPr lang="en-US" altLang="zh-CN" sz="2600" dirty="0" smtClean="0">
                <a:solidFill>
                  <a:srgbClr val="000000"/>
                </a:solidFill>
                <a:latin typeface="宋体" pitchFamily="2" charset="-122"/>
              </a:rPr>
              <a:t>=</a:t>
            </a:r>
            <a:r>
              <a:rPr lang="zh-CN" altLang="en-US" sz="2600" dirty="0" smtClean="0">
                <a:solidFill>
                  <a:srgbClr val="000000"/>
                </a:solidFill>
                <a:latin typeface="宋体" pitchFamily="2" charset="-122"/>
              </a:rPr>
              <a:t>本期应纳税额÷本期应税营业收入（主营营业收入）</a:t>
            </a:r>
            <a:endParaRPr lang="en-US" altLang="zh-CN" sz="2600" dirty="0" smtClean="0">
              <a:solidFill>
                <a:srgbClr val="000000"/>
              </a:solidFill>
              <a:latin typeface="宋体" pitchFamily="2" charset="-122"/>
            </a:endParaRPr>
          </a:p>
          <a:p>
            <a:pPr marL="292608" lvl="1" indent="0" eaLnBrk="1" fontAlgn="auto" hangingPunct="1">
              <a:spcAft>
                <a:spcPts val="0"/>
              </a:spcAft>
              <a:buClr>
                <a:schemeClr val="accent4"/>
              </a:buClr>
              <a:buFont typeface="Wingdings 2"/>
              <a:buNone/>
              <a:defRPr/>
            </a:pPr>
            <a:endParaRPr lang="en-US" altLang="zh-CN" sz="2600" dirty="0">
              <a:solidFill>
                <a:srgbClr val="000000"/>
              </a:solidFill>
              <a:latin typeface="宋体" pitchFamily="2" charset="-122"/>
            </a:endParaRPr>
          </a:p>
          <a:p>
            <a:pPr marL="292608" lvl="1" indent="0" eaLnBrk="1" fontAlgn="auto" hangingPunct="1">
              <a:spcAft>
                <a:spcPts val="0"/>
              </a:spcAft>
              <a:buClr>
                <a:schemeClr val="accent4"/>
              </a:buClr>
              <a:buFont typeface="Wingdings 2"/>
              <a:buNone/>
              <a:defRPr/>
            </a:pPr>
            <a:r>
              <a:rPr lang="zh-CN" altLang="en-US" sz="2600" dirty="0" smtClean="0">
                <a:solidFill>
                  <a:srgbClr val="000000"/>
                </a:solidFill>
                <a:latin typeface="宋体" pitchFamily="2" charset="-122"/>
              </a:rPr>
              <a:t>税负率和贡献率（分母的差异）</a:t>
            </a:r>
            <a:endParaRPr lang="en-US" altLang="zh-CN" sz="2600" dirty="0" smtClean="0">
              <a:solidFill>
                <a:srgbClr val="000000"/>
              </a:solidFill>
              <a:latin typeface="宋体" pitchFamily="2" charset="-122"/>
            </a:endParaRPr>
          </a:p>
          <a:p>
            <a:pPr marL="292608" lvl="1" indent="0" eaLnBrk="1" fontAlgn="auto" hangingPunct="1">
              <a:spcAft>
                <a:spcPts val="0"/>
              </a:spcAft>
              <a:buClr>
                <a:schemeClr val="accent4"/>
              </a:buClr>
              <a:buFont typeface="Wingdings 2"/>
              <a:buNone/>
              <a:defRPr/>
            </a:pPr>
            <a:r>
              <a:rPr lang="zh-CN" altLang="en-US" sz="2600" dirty="0" smtClean="0">
                <a:solidFill>
                  <a:srgbClr val="000000"/>
                </a:solidFill>
                <a:latin typeface="宋体" pitchFamily="2" charset="-122"/>
              </a:rPr>
              <a:t>          </a:t>
            </a:r>
          </a:p>
          <a:p>
            <a:pPr marL="274320" indent="-274320" eaLnBrk="1" fontAlgn="auto" hangingPunct="1">
              <a:spcAft>
                <a:spcPts val="0"/>
              </a:spcAft>
              <a:buFont typeface="Wingdings 2"/>
              <a:buChar char=""/>
              <a:defRPr/>
            </a:pPr>
            <a:endParaRPr lang="zh-CN" altLang="en-US" dirty="0" smtClean="0">
              <a:solidFill>
                <a:srgbClr val="000000"/>
              </a:solidFill>
              <a:latin typeface="宋体" pitchFamily="2" charset="-122"/>
            </a:endParaRPr>
          </a:p>
        </p:txBody>
      </p:sp>
      <p:sp>
        <p:nvSpPr>
          <p:cNvPr id="1126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6942C369-24D8-4D80-A70F-925BBE5603E1}"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11269"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735CC8C4-3BEA-4341-83F9-FF64A450ECC3}" type="slidenum">
              <a:rPr lang="zh-CN" altLang="en-US" smtClean="0">
                <a:solidFill>
                  <a:srgbClr val="B13F9A"/>
                </a:solidFill>
                <a:ea typeface="华文新魏" pitchFamily="2" charset="-122"/>
              </a:rPr>
              <a:pPr eaLnBrk="1" fontAlgn="base" hangingPunct="1">
                <a:spcBef>
                  <a:spcPct val="0"/>
                </a:spcBef>
                <a:spcAft>
                  <a:spcPct val="0"/>
                </a:spcAft>
              </a:pPr>
              <a:t>75</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224887008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idx="1"/>
          </p:nvPr>
        </p:nvSpPr>
        <p:spPr>
          <a:xfrm>
            <a:off x="457200" y="260350"/>
            <a:ext cx="7239000" cy="6196013"/>
          </a:xfrm>
        </p:spPr>
        <p:txBody>
          <a:bodyPr>
            <a:normAutofit/>
          </a:bodyPr>
          <a:lstStyle/>
          <a:p>
            <a:pPr marL="0" indent="0" eaLnBrk="1" fontAlgn="auto" hangingPunct="1">
              <a:spcAft>
                <a:spcPts val="0"/>
              </a:spcAft>
              <a:buFont typeface="Wingdings 2"/>
              <a:buNone/>
              <a:defRPr/>
            </a:pPr>
            <a:endParaRPr lang="en-US" altLang="zh-CN" sz="2800" dirty="0" smtClean="0">
              <a:solidFill>
                <a:srgbClr val="000000"/>
              </a:solidFill>
              <a:latin typeface="宋体" pitchFamily="2" charset="-122"/>
            </a:endParaRPr>
          </a:p>
          <a:p>
            <a:pPr marL="274320" indent="-274320" eaLnBrk="1" fontAlgn="auto" hangingPunct="1">
              <a:spcAft>
                <a:spcPts val="0"/>
              </a:spcAft>
              <a:buFont typeface="Wingdings 2"/>
              <a:buChar char=""/>
              <a:defRPr/>
            </a:pPr>
            <a:r>
              <a:rPr lang="zh-CN" altLang="en-US" sz="2800" dirty="0" smtClean="0">
                <a:solidFill>
                  <a:srgbClr val="000000"/>
                </a:solidFill>
                <a:latin typeface="宋体" pitchFamily="2" charset="-122"/>
              </a:rPr>
              <a:t>贡献</a:t>
            </a:r>
            <a:r>
              <a:rPr lang="zh-CN" altLang="en-US" sz="2800" dirty="0">
                <a:solidFill>
                  <a:srgbClr val="000000"/>
                </a:solidFill>
                <a:latin typeface="宋体" pitchFamily="2" charset="-122"/>
              </a:rPr>
              <a:t>变动率 </a:t>
            </a:r>
          </a:p>
          <a:p>
            <a:pPr marL="521208" lvl="1" eaLnBrk="1" fontAlgn="auto" hangingPunct="1">
              <a:spcAft>
                <a:spcPts val="0"/>
              </a:spcAft>
              <a:buClr>
                <a:schemeClr val="accent4"/>
              </a:buClr>
              <a:buFont typeface="Wingdings 2"/>
              <a:buChar char=""/>
              <a:defRPr/>
            </a:pPr>
            <a:r>
              <a:rPr lang="zh-CN" altLang="en-US" sz="2800" dirty="0" smtClean="0">
                <a:solidFill>
                  <a:srgbClr val="000000"/>
                </a:solidFill>
                <a:latin typeface="宋体" pitchFamily="2" charset="-122"/>
              </a:rPr>
              <a:t>贡献</a:t>
            </a:r>
            <a:r>
              <a:rPr lang="zh-CN" altLang="en-US" sz="2800" dirty="0">
                <a:solidFill>
                  <a:srgbClr val="000000"/>
                </a:solidFill>
                <a:latin typeface="宋体" pitchFamily="2" charset="-122"/>
              </a:rPr>
              <a:t>变动率</a:t>
            </a:r>
            <a:r>
              <a:rPr lang="zh-CN" altLang="en-US" sz="2800" dirty="0">
                <a:solidFill>
                  <a:srgbClr val="000000"/>
                </a:solidFill>
                <a:latin typeface="" charset="0"/>
              </a:rPr>
              <a:t>=</a:t>
            </a:r>
            <a:r>
              <a:rPr lang="zh-CN" altLang="en-US" sz="2800" dirty="0">
                <a:solidFill>
                  <a:srgbClr val="000000"/>
                </a:solidFill>
                <a:latin typeface="宋体" pitchFamily="2" charset="-122"/>
              </a:rPr>
              <a:t>（评估</a:t>
            </a:r>
            <a:r>
              <a:rPr lang="zh-CN" altLang="en-US" sz="2800" dirty="0" smtClean="0">
                <a:solidFill>
                  <a:srgbClr val="000000"/>
                </a:solidFill>
                <a:latin typeface="宋体" pitchFamily="2" charset="-122"/>
              </a:rPr>
              <a:t>期贡献率</a:t>
            </a:r>
            <a:r>
              <a:rPr lang="zh-CN" altLang="en-US" sz="2800" dirty="0">
                <a:solidFill>
                  <a:srgbClr val="000000"/>
                </a:solidFill>
                <a:latin typeface="" charset="0"/>
              </a:rPr>
              <a:t>-</a:t>
            </a:r>
            <a:r>
              <a:rPr lang="zh-CN" altLang="en-US" sz="2800" dirty="0">
                <a:solidFill>
                  <a:srgbClr val="000000"/>
                </a:solidFill>
                <a:latin typeface="宋体" pitchFamily="2" charset="-122"/>
              </a:rPr>
              <a:t>基</a:t>
            </a:r>
            <a:r>
              <a:rPr lang="zh-CN" altLang="en-US" sz="2800" dirty="0" smtClean="0">
                <a:solidFill>
                  <a:srgbClr val="000000"/>
                </a:solidFill>
                <a:latin typeface="宋体" pitchFamily="2" charset="-122"/>
              </a:rPr>
              <a:t>期贡献率</a:t>
            </a:r>
            <a:r>
              <a:rPr lang="zh-CN" altLang="en-US" sz="2800" dirty="0">
                <a:solidFill>
                  <a:srgbClr val="000000"/>
                </a:solidFill>
                <a:latin typeface="宋体" pitchFamily="2" charset="-122"/>
              </a:rPr>
              <a:t>）÷基</a:t>
            </a:r>
            <a:r>
              <a:rPr lang="zh-CN" altLang="en-US" sz="2800" dirty="0" smtClean="0">
                <a:solidFill>
                  <a:srgbClr val="000000"/>
                </a:solidFill>
                <a:latin typeface="宋体" pitchFamily="2" charset="-122"/>
              </a:rPr>
              <a:t>期贡献率</a:t>
            </a:r>
            <a:r>
              <a:rPr lang="zh-CN" altLang="en-US" sz="2800" dirty="0">
                <a:solidFill>
                  <a:srgbClr val="000000"/>
                </a:solidFill>
                <a:latin typeface="宋体" pitchFamily="2" charset="-122"/>
              </a:rPr>
              <a:t>×</a:t>
            </a:r>
            <a:r>
              <a:rPr lang="zh-CN" altLang="en-US" sz="2800" dirty="0">
                <a:solidFill>
                  <a:srgbClr val="000000"/>
                </a:solidFill>
                <a:latin typeface="" charset="0"/>
              </a:rPr>
              <a:t>100%</a:t>
            </a:r>
            <a:r>
              <a:rPr lang="zh-CN" altLang="en-US" sz="2800" dirty="0">
                <a:solidFill>
                  <a:schemeClr val="tx1">
                    <a:tint val="85000"/>
                  </a:schemeClr>
                </a:solidFill>
                <a:latin typeface="华文新魏" pitchFamily="2" charset="-122"/>
              </a:rPr>
              <a:t> </a:t>
            </a:r>
          </a:p>
          <a:p>
            <a:pPr marL="274320" indent="-274320" eaLnBrk="1" fontAlgn="auto" hangingPunct="1">
              <a:spcAft>
                <a:spcPts val="0"/>
              </a:spcAft>
              <a:buFont typeface="Wingdings 2"/>
              <a:buChar char=""/>
              <a:defRPr/>
            </a:pPr>
            <a:r>
              <a:rPr lang="zh-CN" altLang="en-US" sz="2800" dirty="0" smtClean="0">
                <a:solidFill>
                  <a:srgbClr val="000000"/>
                </a:solidFill>
                <a:latin typeface="宋体" pitchFamily="2" charset="-122"/>
              </a:rPr>
              <a:t>税负率变动率</a:t>
            </a:r>
          </a:p>
          <a:p>
            <a:pPr marL="521208" lvl="1" eaLnBrk="1" fontAlgn="auto" hangingPunct="1">
              <a:spcAft>
                <a:spcPts val="0"/>
              </a:spcAft>
              <a:buClr>
                <a:schemeClr val="accent4"/>
              </a:buClr>
              <a:buFont typeface="Wingdings 2"/>
              <a:buChar char=""/>
              <a:defRPr/>
            </a:pPr>
            <a:r>
              <a:rPr lang="zh-CN" altLang="en-US" sz="2800" dirty="0" smtClean="0">
                <a:solidFill>
                  <a:srgbClr val="000000"/>
                </a:solidFill>
                <a:latin typeface="宋体" pitchFamily="2" charset="-122"/>
              </a:rPr>
              <a:t>税负率变动率</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（评估期税负率</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基期税负率）÷基期税负率×</a:t>
            </a:r>
            <a:r>
              <a:rPr lang="zh-CN" altLang="en-US" sz="2800" dirty="0" smtClean="0">
                <a:solidFill>
                  <a:srgbClr val="000000"/>
                </a:solidFill>
                <a:latin typeface="" charset="0"/>
              </a:rPr>
              <a:t>100%</a:t>
            </a:r>
            <a:r>
              <a:rPr lang="zh-CN" altLang="en-US" sz="2800" dirty="0" smtClean="0">
                <a:solidFill>
                  <a:schemeClr val="tx1">
                    <a:tint val="85000"/>
                  </a:schemeClr>
                </a:solidFill>
                <a:latin typeface="华文新魏" pitchFamily="2" charset="-122"/>
              </a:rPr>
              <a:t> </a:t>
            </a:r>
          </a:p>
          <a:p>
            <a:pPr marL="758952" lvl="2" eaLnBrk="1" fontAlgn="auto" hangingPunct="1">
              <a:spcAft>
                <a:spcPts val="0"/>
              </a:spcAft>
              <a:buClr>
                <a:schemeClr val="accent4"/>
              </a:buClr>
              <a:buFont typeface="Wingdings"/>
              <a:buChar char=""/>
              <a:defRPr/>
            </a:pPr>
            <a:endParaRPr lang="zh-CN" altLang="en-US" dirty="0">
              <a:latin typeface="华文新魏" pitchFamily="2" charset="-122"/>
            </a:endParaRPr>
          </a:p>
        </p:txBody>
      </p:sp>
      <p:sp>
        <p:nvSpPr>
          <p:cNvPr id="12291"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B7A0FFCC-921F-4D49-AB76-7A01F5D87F6A}"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12292"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98AE9698-9F17-4130-BBE8-328F428BDBBA}" type="slidenum">
              <a:rPr lang="zh-CN" altLang="en-US" smtClean="0">
                <a:solidFill>
                  <a:srgbClr val="B13F9A"/>
                </a:solidFill>
                <a:ea typeface="华文新魏" pitchFamily="2" charset="-122"/>
              </a:rPr>
              <a:pPr eaLnBrk="1" fontAlgn="base" hangingPunct="1">
                <a:spcBef>
                  <a:spcPct val="0"/>
                </a:spcBef>
                <a:spcAft>
                  <a:spcPct val="0"/>
                </a:spcAft>
              </a:pPr>
              <a:t>76</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69531288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p:txBody>
          <a:bodyPr/>
          <a:lstStyle/>
          <a:p>
            <a:pPr eaLnBrk="1" hangingPunct="1"/>
            <a:r>
              <a:rPr lang="zh-CN" altLang="en-US" sz="3200" smtClean="0">
                <a:solidFill>
                  <a:srgbClr val="000000"/>
                </a:solidFill>
                <a:latin typeface="宋体" pitchFamily="2" charset="-122"/>
              </a:rPr>
              <a:t>应纳税所得额变动率 </a:t>
            </a:r>
            <a:r>
              <a:rPr lang="zh-CN" altLang="en-US" sz="3200" smtClean="0">
                <a:solidFill>
                  <a:srgbClr val="FF0000"/>
                </a:solidFill>
                <a:latin typeface="宋体" pitchFamily="2" charset="-122"/>
              </a:rPr>
              <a:t>（所得税）</a:t>
            </a:r>
          </a:p>
          <a:p>
            <a:pPr lvl="1" eaLnBrk="1" hangingPunct="1"/>
            <a:r>
              <a:rPr lang="zh-CN" altLang="en-US" sz="2800" smtClean="0">
                <a:solidFill>
                  <a:srgbClr val="000000"/>
                </a:solidFill>
                <a:latin typeface="宋体" pitchFamily="2" charset="-122"/>
              </a:rPr>
              <a:t>应纳税所得额变动率</a:t>
            </a:r>
            <a:r>
              <a:rPr lang="zh-CN" altLang="en-US" sz="2800" smtClean="0">
                <a:solidFill>
                  <a:srgbClr val="000000"/>
                </a:solidFill>
              </a:rPr>
              <a:t>=</a:t>
            </a:r>
            <a:r>
              <a:rPr lang="zh-CN" altLang="en-US" sz="2800" smtClean="0">
                <a:solidFill>
                  <a:srgbClr val="000000"/>
                </a:solidFill>
                <a:latin typeface="宋体" pitchFamily="2" charset="-122"/>
              </a:rPr>
              <a:t>（评估期累计应纳税所得额</a:t>
            </a:r>
            <a:r>
              <a:rPr lang="zh-CN" altLang="en-US" sz="2800" smtClean="0">
                <a:solidFill>
                  <a:srgbClr val="000000"/>
                </a:solidFill>
              </a:rPr>
              <a:t>-</a:t>
            </a:r>
            <a:r>
              <a:rPr lang="zh-CN" altLang="en-US" sz="2800" smtClean="0">
                <a:solidFill>
                  <a:srgbClr val="000000"/>
                </a:solidFill>
                <a:latin typeface="宋体" pitchFamily="2" charset="-122"/>
              </a:rPr>
              <a:t>基期累计应纳税所得额）÷基期累计应纳税所得额×</a:t>
            </a:r>
            <a:r>
              <a:rPr lang="zh-CN" altLang="en-US" sz="2800" smtClean="0">
                <a:solidFill>
                  <a:srgbClr val="000000"/>
                </a:solidFill>
              </a:rPr>
              <a:t>100%</a:t>
            </a:r>
            <a:r>
              <a:rPr lang="zh-CN" altLang="en-US" sz="2800" smtClean="0">
                <a:latin typeface="华文新魏" pitchFamily="2" charset="-122"/>
              </a:rPr>
              <a:t> </a:t>
            </a:r>
          </a:p>
          <a:p>
            <a:pPr lvl="2" eaLnBrk="1" hangingPunct="1"/>
            <a:r>
              <a:rPr lang="zh-CN" altLang="en-US" sz="2800" smtClean="0">
                <a:solidFill>
                  <a:srgbClr val="000000"/>
                </a:solidFill>
                <a:latin typeface="宋体" pitchFamily="2" charset="-122"/>
              </a:rPr>
              <a:t>该指标如果发生较大变化，可能存在少计收入、多列成本，人为调节利润问题；也可能存在费用配比不合理等问题。</a:t>
            </a:r>
            <a:r>
              <a:rPr lang="zh-CN" altLang="en-US" sz="2800" smtClean="0">
                <a:latin typeface="华文新魏" pitchFamily="2" charset="-122"/>
              </a:rPr>
              <a:t> </a:t>
            </a:r>
          </a:p>
        </p:txBody>
      </p:sp>
      <p:sp>
        <p:nvSpPr>
          <p:cNvPr id="13315"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BB0F016B-6F25-47D2-827A-CB132683BCFD}"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13316"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FBE7EFD1-01F2-41DC-8F34-16691F59AB81}" type="slidenum">
              <a:rPr lang="zh-CN" altLang="en-US" smtClean="0">
                <a:solidFill>
                  <a:srgbClr val="B13F9A"/>
                </a:solidFill>
                <a:ea typeface="华文新魏" pitchFamily="2" charset="-122"/>
              </a:rPr>
              <a:pPr eaLnBrk="1" fontAlgn="base" hangingPunct="1">
                <a:spcBef>
                  <a:spcPct val="0"/>
                </a:spcBef>
                <a:spcAft>
                  <a:spcPct val="0"/>
                </a:spcAft>
              </a:pPr>
              <a:t>77</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50517630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1"/>
          <p:cNvSpPr>
            <a:spLocks noGrp="1"/>
          </p:cNvSpPr>
          <p:nvPr>
            <p:ph idx="1"/>
          </p:nvPr>
        </p:nvSpPr>
        <p:spPr>
          <a:xfrm>
            <a:off x="457200" y="404813"/>
            <a:ext cx="7786688" cy="5602287"/>
          </a:xfrm>
        </p:spPr>
        <p:txBody>
          <a:bodyPr/>
          <a:lstStyle/>
          <a:p>
            <a:pPr eaLnBrk="1" hangingPunct="1"/>
            <a:r>
              <a:rPr lang="zh-CN" altLang="en-US" sz="2800" smtClean="0"/>
              <a:t>起点和关健点：寻找疑点之处并进行分析。</a:t>
            </a:r>
            <a:endParaRPr lang="en-US" altLang="zh-CN" sz="2800" smtClean="0"/>
          </a:p>
          <a:p>
            <a:pPr eaLnBrk="1" hangingPunct="1"/>
            <a:r>
              <a:rPr lang="zh-CN" altLang="en-US" sz="2800" smtClean="0"/>
              <a:t>通过税负率与预警值的对比，发现异常，确定评估对象</a:t>
            </a:r>
            <a:endParaRPr lang="en-US" altLang="zh-CN" sz="2800" smtClean="0"/>
          </a:p>
          <a:p>
            <a:pPr eaLnBrk="1" hangingPunct="1"/>
            <a:r>
              <a:rPr lang="zh-CN" altLang="en-US" sz="2800" smtClean="0"/>
              <a:t>测算预警值，应综合考虑地区、规模、类型、生产经营季节、税种等因素，考虑同行业、同规模、同类型纳税人各类相关指标的若干年度的平均水平，以使预警值更加真实、准确和具有可比性。</a:t>
            </a:r>
            <a:r>
              <a:rPr lang="zh-CN" altLang="en-US" sz="2800" smtClean="0">
                <a:solidFill>
                  <a:srgbClr val="FF0000"/>
                </a:solidFill>
              </a:rPr>
              <a:t>（我国税收征管系统逐渐建立了数据信息系统）</a:t>
            </a:r>
            <a:endParaRPr lang="en-US" altLang="zh-CN" sz="2800" smtClean="0">
              <a:solidFill>
                <a:srgbClr val="FF0000"/>
              </a:solidFill>
            </a:endParaRPr>
          </a:p>
          <a:p>
            <a:pPr eaLnBrk="1" hangingPunct="1"/>
            <a:r>
              <a:rPr lang="zh-CN" altLang="en-US" sz="2800" smtClean="0"/>
              <a:t>与预警值相比较； 横向比较； 纵向比较</a:t>
            </a:r>
            <a:endParaRPr lang="zh-CN" altLang="en-US" smtClean="0"/>
          </a:p>
        </p:txBody>
      </p:sp>
      <p:sp>
        <p:nvSpPr>
          <p:cNvPr id="14339" name="日期占位符 2"/>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B6A3731E-7778-49C7-8D82-7A3ED93A799D}"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14340" name="灯片编号占位符 3"/>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344D944D-40E5-498D-A113-D0144CE85B15}" type="slidenum">
              <a:rPr lang="zh-CN" altLang="en-US" smtClean="0">
                <a:solidFill>
                  <a:srgbClr val="B13F9A"/>
                </a:solidFill>
                <a:ea typeface="华文新魏" pitchFamily="2" charset="-122"/>
              </a:rPr>
              <a:pPr eaLnBrk="1" fontAlgn="base" hangingPunct="1">
                <a:spcBef>
                  <a:spcPct val="0"/>
                </a:spcBef>
                <a:spcAft>
                  <a:spcPct val="0"/>
                </a:spcAft>
              </a:pPr>
              <a:t>78</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259423639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675"/>
            <a:ext cx="7715200" cy="876077"/>
          </a:xfrm>
        </p:spPr>
        <p:txBody>
          <a:bodyPr/>
          <a:lstStyle/>
          <a:p>
            <a:pPr eaLnBrk="1" hangingPunct="1">
              <a:defRPr/>
            </a:pPr>
            <a:r>
              <a:rPr lang="zh-CN" altLang="en-US" sz="3200" dirty="0" smtClean="0"/>
              <a:t>往下的分析：你需要在这里“瞒天过海”</a:t>
            </a:r>
            <a:endParaRPr lang="zh-CN" altLang="en-US" sz="3200" dirty="0"/>
          </a:p>
        </p:txBody>
      </p:sp>
      <p:sp>
        <p:nvSpPr>
          <p:cNvPr id="15363" name="内容占位符 2"/>
          <p:cNvSpPr>
            <a:spLocks noGrp="1"/>
          </p:cNvSpPr>
          <p:nvPr>
            <p:ph idx="1"/>
          </p:nvPr>
        </p:nvSpPr>
        <p:spPr/>
        <p:txBody>
          <a:bodyPr/>
          <a:lstStyle/>
          <a:p>
            <a:pPr eaLnBrk="1" hangingPunct="1"/>
            <a:r>
              <a:rPr lang="zh-CN" altLang="en-US" sz="2800" dirty="0" smtClean="0"/>
              <a:t>所得税和增长税都是当期业务活动产生的税负。</a:t>
            </a:r>
            <a:endParaRPr lang="en-US" altLang="zh-CN" sz="2800" dirty="0" smtClean="0"/>
          </a:p>
          <a:p>
            <a:pPr eaLnBrk="1" hangingPunct="1"/>
            <a:r>
              <a:rPr lang="zh-CN" altLang="en-US" sz="2800" dirty="0" smtClean="0"/>
              <a:t>所得税基本上看收入多少（确认多少、应税收入多少、减免税收入多少，收入来源和模式是什么）、成本多少（确认多少、可税前列支多少、成本发生的结构）、以及特别关注的涉税事项（不容许或者限制抵扣、税收优惠、特定事项）</a:t>
            </a:r>
            <a:endParaRPr lang="en-US" altLang="zh-CN" sz="2800" dirty="0" smtClean="0"/>
          </a:p>
          <a:p>
            <a:pPr eaLnBrk="1" hangingPunct="1"/>
            <a:r>
              <a:rPr lang="zh-CN" altLang="en-US" sz="2800" dirty="0" smtClean="0"/>
              <a:t>增值税基本上看销项（发票上和没有在发票出现的）、进项（可以抵扣的、转出的）</a:t>
            </a:r>
            <a:endParaRPr lang="en-US" altLang="zh-CN" sz="2800" dirty="0" smtClean="0"/>
          </a:p>
          <a:p>
            <a:pPr eaLnBrk="1" hangingPunct="1"/>
            <a:endParaRPr lang="zh-CN" altLang="en-US" dirty="0" smtClean="0"/>
          </a:p>
        </p:txBody>
      </p:sp>
      <p:sp>
        <p:nvSpPr>
          <p:cNvPr id="4" name="日期占位符 3"/>
          <p:cNvSpPr>
            <a:spLocks noGrp="1"/>
          </p:cNvSpPr>
          <p:nvPr>
            <p:ph type="dt" sz="quarter" idx="10"/>
          </p:nvPr>
        </p:nvSpPr>
        <p:spPr/>
        <p:txBody>
          <a:bodyPr/>
          <a:lstStyle/>
          <a:p>
            <a:pPr>
              <a:defRPr/>
            </a:pPr>
            <a:fld id="{A0B0FDC7-E42F-499F-B05B-287BFE1CEDA6}" type="datetime1">
              <a:rPr lang="zh-CN" altLang="en-US" smtClean="0"/>
              <a:pPr>
                <a:defRPr/>
              </a:pPr>
              <a:t>2015/7/20</a:t>
            </a:fld>
            <a:endParaRPr lang="zh-CN" altLang="en-US"/>
          </a:p>
        </p:txBody>
      </p:sp>
      <p:sp>
        <p:nvSpPr>
          <p:cNvPr id="5" name="灯片编号占位符 4"/>
          <p:cNvSpPr>
            <a:spLocks noGrp="1"/>
          </p:cNvSpPr>
          <p:nvPr>
            <p:ph type="sldNum" sz="quarter" idx="4294967295"/>
          </p:nvPr>
        </p:nvSpPr>
        <p:spPr>
          <a:xfrm>
            <a:off x="6251575" y="6556375"/>
            <a:ext cx="588963" cy="228600"/>
          </a:xfrm>
          <a:prstGeom prst="rect">
            <a:avLst/>
          </a:prstGeom>
        </p:spPr>
        <p:txBody>
          <a:bodyPr/>
          <a:lstStyle/>
          <a:p>
            <a:pPr>
              <a:defRPr/>
            </a:pPr>
            <a:fld id="{0C81240D-EF85-4E70-AB97-B7A418533D2A}" type="slidenum">
              <a:rPr lang="zh-CN" altLang="en-US" smtClean="0"/>
              <a:pPr>
                <a:defRPr/>
              </a:pPr>
              <a:t>79</a:t>
            </a:fld>
            <a:endParaRPr lang="zh-CN" altLang="en-US"/>
          </a:p>
        </p:txBody>
      </p:sp>
    </p:spTree>
    <p:extLst>
      <p:ext uri="{BB962C8B-B14F-4D97-AF65-F5344CB8AC3E}">
        <p14:creationId xmlns:p14="http://schemas.microsoft.com/office/powerpoint/2010/main" val="2164333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Users\QQ\Desktop\图形备用\中国mean\mean_ar_tur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00563"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D:\Users\QQ\Desktop\图形备用\中国mean\mean_inv_tur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0"/>
            <a:ext cx="4643437"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descr="D:\Users\QQ\Desktop\图形备用\中国mean\mean_ap_tur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38" y="3500438"/>
            <a:ext cx="4521201"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5" descr="D:\Users\QQ\Desktop\图形备用\中国mean\mean_sales_profi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0563" y="3213100"/>
            <a:ext cx="4643437"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20927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内容占位符 2"/>
          <p:cNvSpPr>
            <a:spLocks noGrp="1"/>
          </p:cNvSpPr>
          <p:nvPr>
            <p:ph idx="1"/>
          </p:nvPr>
        </p:nvSpPr>
        <p:spPr/>
        <p:txBody>
          <a:bodyPr/>
          <a:lstStyle/>
          <a:p>
            <a:pPr eaLnBrk="1" hangingPunct="1"/>
            <a:r>
              <a:rPr lang="zh-CN" altLang="en-US" smtClean="0"/>
              <a:t>因此、关注的重点在于业务产生现金的收入，和为产生现金收入而支付的成本（对于业务或者商业惯例而言，这是合理的吗？）</a:t>
            </a:r>
            <a:endParaRPr lang="en-US" altLang="zh-CN" smtClean="0"/>
          </a:p>
          <a:p>
            <a:pPr eaLnBrk="1" hangingPunct="1"/>
            <a:r>
              <a:rPr lang="zh-CN" altLang="en-US" smtClean="0"/>
              <a:t>同时，我们关注跟上述收入产生和成本支出密切相关的资产变动情况（收入对应着现金流入和应收账款、存货的发出等等；成本对应着原材料的增加和减少、长期资产对应的折旧或摊销）</a:t>
            </a:r>
            <a:endParaRPr lang="en-US" altLang="zh-CN" smtClean="0"/>
          </a:p>
        </p:txBody>
      </p:sp>
      <p:sp>
        <p:nvSpPr>
          <p:cNvPr id="4" name="日期占位符 3"/>
          <p:cNvSpPr>
            <a:spLocks noGrp="1"/>
          </p:cNvSpPr>
          <p:nvPr>
            <p:ph type="dt" sz="quarter" idx="10"/>
          </p:nvPr>
        </p:nvSpPr>
        <p:spPr/>
        <p:txBody>
          <a:bodyPr/>
          <a:lstStyle/>
          <a:p>
            <a:pPr>
              <a:defRPr/>
            </a:pPr>
            <a:fld id="{A0B0FDC7-E42F-499F-B05B-287BFE1CEDA6}" type="datetime1">
              <a:rPr lang="zh-CN" altLang="en-US" smtClean="0"/>
              <a:pPr>
                <a:defRPr/>
              </a:pPr>
              <a:t>2015/7/20</a:t>
            </a:fld>
            <a:endParaRPr lang="zh-CN" altLang="en-US"/>
          </a:p>
        </p:txBody>
      </p:sp>
      <p:sp>
        <p:nvSpPr>
          <p:cNvPr id="5" name="灯片编号占位符 4"/>
          <p:cNvSpPr>
            <a:spLocks noGrp="1"/>
          </p:cNvSpPr>
          <p:nvPr>
            <p:ph type="sldNum" sz="quarter" idx="4294967295"/>
          </p:nvPr>
        </p:nvSpPr>
        <p:spPr>
          <a:xfrm>
            <a:off x="6251575" y="6556375"/>
            <a:ext cx="588963" cy="228600"/>
          </a:xfrm>
          <a:prstGeom prst="rect">
            <a:avLst/>
          </a:prstGeom>
        </p:spPr>
        <p:txBody>
          <a:bodyPr/>
          <a:lstStyle/>
          <a:p>
            <a:pPr>
              <a:defRPr/>
            </a:pPr>
            <a:fld id="{A9CF785D-0621-4E2E-BEB5-B6B3ED20081A}" type="slidenum">
              <a:rPr lang="zh-CN" altLang="en-US" smtClean="0"/>
              <a:pPr>
                <a:defRPr/>
              </a:pPr>
              <a:t>80</a:t>
            </a:fld>
            <a:endParaRPr lang="zh-CN" altLang="en-US"/>
          </a:p>
        </p:txBody>
      </p:sp>
    </p:spTree>
    <p:extLst>
      <p:ext uri="{BB962C8B-B14F-4D97-AF65-F5344CB8AC3E}">
        <p14:creationId xmlns:p14="http://schemas.microsoft.com/office/powerpoint/2010/main" val="429489386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499176" cy="1143000"/>
          </a:xfrm>
        </p:spPr>
        <p:txBody>
          <a:bodyPr/>
          <a:lstStyle/>
          <a:p>
            <a:pPr eaLnBrk="1" fontAlgn="auto" hangingPunct="1">
              <a:spcAft>
                <a:spcPts val="0"/>
              </a:spcAft>
              <a:defRPr/>
            </a:pPr>
            <a:r>
              <a:rPr lang="zh-CN" altLang="en-US" dirty="0" smtClean="0"/>
              <a:t>我们往下的分析结构如下：</a:t>
            </a:r>
            <a:endParaRPr lang="zh-CN" altLang="en-US" dirty="0"/>
          </a:p>
        </p:txBody>
      </p:sp>
      <p:sp>
        <p:nvSpPr>
          <p:cNvPr id="17411" name="内容占位符 2"/>
          <p:cNvSpPr>
            <a:spLocks noGrp="1"/>
          </p:cNvSpPr>
          <p:nvPr>
            <p:ph idx="1"/>
          </p:nvPr>
        </p:nvSpPr>
        <p:spPr/>
        <p:txBody>
          <a:bodyPr/>
          <a:lstStyle/>
          <a:p>
            <a:pPr eaLnBrk="1" hangingPunct="1"/>
            <a:r>
              <a:rPr lang="zh-CN" altLang="en-US" sz="4000" smtClean="0"/>
              <a:t>一、</a:t>
            </a:r>
            <a:r>
              <a:rPr lang="zh-CN" altLang="en-US" sz="4000" smtClean="0">
                <a:solidFill>
                  <a:srgbClr val="FF0000"/>
                </a:solidFill>
              </a:rPr>
              <a:t>企业盈利结构分析</a:t>
            </a:r>
            <a:r>
              <a:rPr lang="zh-CN" altLang="en-US" sz="4000" smtClean="0"/>
              <a:t>（业务是如何发生的）</a:t>
            </a:r>
            <a:endParaRPr lang="en-US" altLang="zh-CN" sz="4000" smtClean="0"/>
          </a:p>
          <a:p>
            <a:pPr eaLnBrk="1" hangingPunct="1"/>
            <a:r>
              <a:rPr lang="zh-CN" altLang="en-US" sz="4000" smtClean="0"/>
              <a:t>二、</a:t>
            </a:r>
            <a:r>
              <a:rPr lang="zh-CN" altLang="en-US" sz="4000" smtClean="0">
                <a:solidFill>
                  <a:srgbClr val="FF0000"/>
                </a:solidFill>
              </a:rPr>
              <a:t>趋势配比分析</a:t>
            </a:r>
            <a:r>
              <a:rPr lang="zh-CN" altLang="en-US" sz="4000" smtClean="0"/>
              <a:t>（对两个税负而言的影响）</a:t>
            </a:r>
            <a:endParaRPr lang="en-US" altLang="zh-CN" sz="4000" smtClean="0"/>
          </a:p>
          <a:p>
            <a:pPr eaLnBrk="1" hangingPunct="1"/>
            <a:r>
              <a:rPr lang="zh-CN" altLang="en-US" sz="4000" smtClean="0"/>
              <a:t>三、</a:t>
            </a:r>
            <a:r>
              <a:rPr lang="zh-CN" altLang="en-US" sz="4000" smtClean="0">
                <a:solidFill>
                  <a:srgbClr val="FF0000"/>
                </a:solidFill>
              </a:rPr>
              <a:t>运营状况分析</a:t>
            </a:r>
            <a:r>
              <a:rPr lang="zh-CN" altLang="en-US" sz="4000" smtClean="0"/>
              <a:t>（收入和成本发生对应的资产变动的证据）</a:t>
            </a:r>
            <a:endParaRPr lang="en-US" altLang="zh-CN" sz="4000" smtClean="0"/>
          </a:p>
        </p:txBody>
      </p:sp>
      <p:sp>
        <p:nvSpPr>
          <p:cNvPr id="1741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D5214557-EE6A-4DEC-B5E4-5131BAA91FC7}"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17413" name="灯片编号占位符 4"/>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4041A52B-002C-44B1-8F14-B70F52AC4C5D}" type="slidenum">
              <a:rPr lang="zh-CN" altLang="en-US" smtClean="0">
                <a:solidFill>
                  <a:srgbClr val="B13F9A"/>
                </a:solidFill>
                <a:ea typeface="华文新魏" pitchFamily="2" charset="-122"/>
              </a:rPr>
              <a:pPr eaLnBrk="1" fontAlgn="base" hangingPunct="1">
                <a:spcBef>
                  <a:spcPct val="0"/>
                </a:spcBef>
                <a:spcAft>
                  <a:spcPct val="0"/>
                </a:spcAft>
              </a:pPr>
              <a:t>81</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401653621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670FF67B-4259-40DE-8B54-FE60D25BD981}" type="slidenum">
              <a:rPr lang="en-US" altLang="zh-CN" smtClean="0">
                <a:solidFill>
                  <a:schemeClr val="tx2"/>
                </a:solidFill>
                <a:ea typeface="华文新魏" pitchFamily="2" charset="-122"/>
              </a:rPr>
              <a:pPr eaLnBrk="1" fontAlgn="base" hangingPunct="1">
                <a:spcBef>
                  <a:spcPct val="0"/>
                </a:spcBef>
                <a:spcAft>
                  <a:spcPct val="0"/>
                </a:spcAft>
              </a:pPr>
              <a:t>82</a:t>
            </a:fld>
            <a:endParaRPr lang="en-US" altLang="zh-CN" smtClean="0">
              <a:solidFill>
                <a:schemeClr val="tx2"/>
              </a:solidFill>
              <a:ea typeface="华文新魏" pitchFamily="2" charset="-122"/>
            </a:endParaRPr>
          </a:p>
        </p:txBody>
      </p:sp>
      <p:sp>
        <p:nvSpPr>
          <p:cNvPr id="18435" name="Text Box 2"/>
          <p:cNvSpPr txBox="1">
            <a:spLocks noChangeArrowheads="1"/>
          </p:cNvSpPr>
          <p:nvPr/>
        </p:nvSpPr>
        <p:spPr bwMode="auto">
          <a:xfrm>
            <a:off x="381000" y="381000"/>
            <a:ext cx="7162800" cy="5794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spcBef>
                <a:spcPct val="50000"/>
              </a:spcBef>
            </a:pPr>
            <a:r>
              <a:rPr lang="zh-CN" altLang="en-US" sz="3200"/>
              <a:t>（一）企业盈利结构分析的具体应用</a:t>
            </a:r>
            <a:r>
              <a:rPr lang="zh-CN" altLang="en-US" sz="2800"/>
              <a:t> </a:t>
            </a:r>
          </a:p>
        </p:txBody>
      </p:sp>
      <p:sp>
        <p:nvSpPr>
          <p:cNvPr id="18436" name="Text Box 3"/>
          <p:cNvSpPr txBox="1">
            <a:spLocks noChangeArrowheads="1"/>
          </p:cNvSpPr>
          <p:nvPr/>
        </p:nvSpPr>
        <p:spPr bwMode="auto">
          <a:xfrm>
            <a:off x="759124" y="1164566"/>
            <a:ext cx="8101013"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l" eaLnBrk="1" hangingPunct="1">
              <a:spcBef>
                <a:spcPct val="50000"/>
              </a:spcBef>
            </a:pPr>
            <a:r>
              <a:rPr lang="zh-CN" altLang="en-US" sz="2800" dirty="0"/>
              <a:t>根据企业的年度利润表，首先分析利润构成情况，弄清企业当年利润总额的形成来源，包括营业利润、投资收益、补贴收入和营业外收支净额四部分，</a:t>
            </a:r>
          </a:p>
          <a:p>
            <a:pPr algn="l" eaLnBrk="1" hangingPunct="1">
              <a:spcBef>
                <a:spcPct val="50000"/>
              </a:spcBef>
            </a:pPr>
            <a:r>
              <a:rPr lang="zh-CN" altLang="en-US" sz="2800" dirty="0"/>
              <a:t>在此基础上进一步分析营业利润、投资收益、补贴收入和营业外收支净额的具体组成及增减变化、结构变化及相关指标的变化情况。</a:t>
            </a:r>
          </a:p>
          <a:p>
            <a:pPr algn="l" eaLnBrk="1" hangingPunct="1">
              <a:spcBef>
                <a:spcPct val="50000"/>
              </a:spcBef>
            </a:pPr>
            <a:r>
              <a:rPr lang="zh-CN" altLang="en-US" sz="2800" dirty="0"/>
              <a:t>应结合会计制度及税法有关规定及两者存在差异，重点审核税法和会计的差异之处，企业在申报纳税时是否按规定进行调整。 </a:t>
            </a:r>
          </a:p>
        </p:txBody>
      </p:sp>
      <p:sp>
        <p:nvSpPr>
          <p:cNvPr id="18437"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2105EFC3-4CBB-4A22-8186-18752D397BC1}"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215691914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14784A72-5D7C-45C8-9AA8-1CC659F9A00F}" type="slidenum">
              <a:rPr lang="en-US" altLang="zh-CN" smtClean="0">
                <a:solidFill>
                  <a:schemeClr val="tx2"/>
                </a:solidFill>
                <a:ea typeface="华文新魏" pitchFamily="2" charset="-122"/>
              </a:rPr>
              <a:pPr eaLnBrk="1" fontAlgn="base" hangingPunct="1">
                <a:spcBef>
                  <a:spcPct val="0"/>
                </a:spcBef>
                <a:spcAft>
                  <a:spcPct val="0"/>
                </a:spcAft>
              </a:pPr>
              <a:t>83</a:t>
            </a:fld>
            <a:endParaRPr lang="en-US" altLang="zh-CN" smtClean="0">
              <a:solidFill>
                <a:schemeClr val="tx2"/>
              </a:solidFill>
              <a:ea typeface="华文新魏" pitchFamily="2" charset="-122"/>
            </a:endParaRPr>
          </a:p>
        </p:txBody>
      </p:sp>
      <p:sp>
        <p:nvSpPr>
          <p:cNvPr id="19459" name="Text Box 2"/>
          <p:cNvSpPr txBox="1">
            <a:spLocks noChangeArrowheads="1"/>
          </p:cNvSpPr>
          <p:nvPr/>
        </p:nvSpPr>
        <p:spPr bwMode="auto">
          <a:xfrm>
            <a:off x="457200" y="685800"/>
            <a:ext cx="4191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spcBef>
                <a:spcPct val="50000"/>
              </a:spcBef>
            </a:pPr>
            <a:r>
              <a:rPr lang="en-US" altLang="zh-CN" sz="3600"/>
              <a:t>1</a:t>
            </a:r>
            <a:r>
              <a:rPr lang="zh-CN" altLang="en-US" sz="3600"/>
              <a:t>、分析指标</a:t>
            </a:r>
            <a:r>
              <a:rPr lang="zh-CN" altLang="en-US" sz="2800"/>
              <a:t>     </a:t>
            </a:r>
          </a:p>
        </p:txBody>
      </p:sp>
      <p:sp>
        <p:nvSpPr>
          <p:cNvPr id="19460" name="Text Box 3"/>
          <p:cNvSpPr txBox="1">
            <a:spLocks noChangeArrowheads="1"/>
          </p:cNvSpPr>
          <p:nvPr/>
        </p:nvSpPr>
        <p:spPr bwMode="auto">
          <a:xfrm>
            <a:off x="1828800" y="1828800"/>
            <a:ext cx="5638800" cy="2346325"/>
          </a:xfrm>
          <a:prstGeom prst="rect">
            <a:avLst/>
          </a:prstGeom>
          <a:noFill/>
          <a:ln w="57150">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r>
              <a:rPr lang="en-US" altLang="zh-CN" sz="3600" dirty="0"/>
              <a:t>     </a:t>
            </a:r>
            <a:r>
              <a:rPr lang="zh-CN" altLang="en-US" sz="3600" dirty="0"/>
              <a:t>主营业务收入变动率</a:t>
            </a:r>
          </a:p>
          <a:p>
            <a:pPr eaLnBrk="1" hangingPunct="1"/>
            <a:r>
              <a:rPr lang="zh-CN" altLang="en-US" sz="3600" dirty="0"/>
              <a:t>     主营业务成本变动率</a:t>
            </a:r>
          </a:p>
          <a:p>
            <a:pPr eaLnBrk="1" hangingPunct="1"/>
            <a:r>
              <a:rPr lang="zh-CN" altLang="en-US" sz="3600" dirty="0"/>
              <a:t>     主营业务利润变动率</a:t>
            </a:r>
          </a:p>
          <a:p>
            <a:pPr eaLnBrk="1" hangingPunct="1"/>
            <a:r>
              <a:rPr lang="zh-CN" altLang="en-US" sz="3600" dirty="0"/>
              <a:t>     销售毛利率变动率</a:t>
            </a:r>
          </a:p>
        </p:txBody>
      </p:sp>
      <p:sp>
        <p:nvSpPr>
          <p:cNvPr id="19461"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F441D5E1-D770-4AA7-B2FC-0F450F9F073B}"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168827689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E48335D9-8B5B-4B3C-BDE7-7320A0117D39}" type="datetime1">
              <a:rPr lang="zh-CN" altLang="en-US" smtClean="0">
                <a:solidFill>
                  <a:schemeClr val="tx2"/>
                </a:solidFill>
                <a:ea typeface="华文新魏" pitchFamily="2" charset="-122"/>
              </a:rPr>
              <a:pPr eaLnBrk="1" fontAlgn="base" hangingPunct="1">
                <a:spcBef>
                  <a:spcPct val="0"/>
                </a:spcBef>
                <a:spcAft>
                  <a:spcPct val="0"/>
                </a:spcAft>
              </a:pPr>
              <a:t>2015/7/20</a:t>
            </a:fld>
            <a:endParaRPr lang="en-US" altLang="zh-CN" smtClean="0">
              <a:solidFill>
                <a:schemeClr val="tx2"/>
              </a:solidFill>
              <a:ea typeface="华文新魏" pitchFamily="2" charset="-122"/>
            </a:endParaRPr>
          </a:p>
        </p:txBody>
      </p:sp>
      <p:sp>
        <p:nvSpPr>
          <p:cNvPr id="20483" name="灯片编号占位符 3"/>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6D2A633B-BF7A-49A5-A7A5-31D0C2F4FA09}" type="slidenum">
              <a:rPr lang="en-US" altLang="zh-CN" smtClean="0">
                <a:solidFill>
                  <a:schemeClr val="tx2"/>
                </a:solidFill>
                <a:ea typeface="华文新魏" pitchFamily="2" charset="-122"/>
              </a:rPr>
              <a:pPr eaLnBrk="1" fontAlgn="base" hangingPunct="1">
                <a:spcBef>
                  <a:spcPct val="0"/>
                </a:spcBef>
                <a:spcAft>
                  <a:spcPct val="0"/>
                </a:spcAft>
              </a:pPr>
              <a:t>84</a:t>
            </a:fld>
            <a:endParaRPr lang="en-US" altLang="zh-CN" smtClean="0">
              <a:solidFill>
                <a:schemeClr val="tx2"/>
              </a:solidFill>
              <a:ea typeface="华文新魏" pitchFamily="2" charset="-122"/>
            </a:endParaRPr>
          </a:p>
        </p:txBody>
      </p:sp>
      <p:sp>
        <p:nvSpPr>
          <p:cNvPr id="20484" name="Text Box 2"/>
          <p:cNvSpPr txBox="1">
            <a:spLocks noChangeArrowheads="1"/>
          </p:cNvSpPr>
          <p:nvPr/>
        </p:nvSpPr>
        <p:spPr bwMode="auto">
          <a:xfrm>
            <a:off x="685800" y="457200"/>
            <a:ext cx="7391400" cy="15906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spcBef>
                <a:spcPct val="50000"/>
              </a:spcBef>
            </a:pPr>
            <a:r>
              <a:rPr lang="zh-CN" altLang="en-US" sz="2800"/>
              <a:t>主营业务收入变动率</a:t>
            </a:r>
          </a:p>
          <a:p>
            <a:pPr eaLnBrk="1" hangingPunct="1">
              <a:spcBef>
                <a:spcPct val="50000"/>
              </a:spcBef>
            </a:pPr>
            <a:r>
              <a:rPr lang="en-US" altLang="zh-CN" sz="2800"/>
              <a:t>=</a:t>
            </a:r>
            <a:r>
              <a:rPr lang="zh-CN" altLang="en-US" sz="2800"/>
              <a:t>（本期主营业务收入－基期主营业务收入）</a:t>
            </a:r>
            <a:r>
              <a:rPr lang="en-US" altLang="zh-CN" sz="2800"/>
              <a:t>÷</a:t>
            </a:r>
            <a:r>
              <a:rPr lang="zh-CN" altLang="en-US" sz="2800"/>
              <a:t>基期主营业务收入</a:t>
            </a:r>
            <a:r>
              <a:rPr lang="en-US" altLang="zh-CN" sz="2800"/>
              <a:t>×100% </a:t>
            </a:r>
          </a:p>
        </p:txBody>
      </p:sp>
      <p:sp>
        <p:nvSpPr>
          <p:cNvPr id="20485" name="Text Box 3"/>
          <p:cNvSpPr txBox="1">
            <a:spLocks noChangeArrowheads="1"/>
          </p:cNvSpPr>
          <p:nvPr/>
        </p:nvSpPr>
        <p:spPr bwMode="auto">
          <a:xfrm>
            <a:off x="762000" y="2971800"/>
            <a:ext cx="7391400" cy="15906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spcBef>
                <a:spcPct val="50000"/>
              </a:spcBef>
            </a:pPr>
            <a:r>
              <a:rPr lang="zh-CN" altLang="en-US" sz="2800"/>
              <a:t>主营业务成本变动率</a:t>
            </a:r>
          </a:p>
          <a:p>
            <a:pPr eaLnBrk="1" hangingPunct="1">
              <a:spcBef>
                <a:spcPct val="50000"/>
              </a:spcBef>
            </a:pPr>
            <a:r>
              <a:rPr lang="en-US" altLang="zh-CN" sz="2800"/>
              <a:t>=</a:t>
            </a:r>
            <a:r>
              <a:rPr lang="zh-CN" altLang="en-US" sz="2800"/>
              <a:t>（本期主营业务成本</a:t>
            </a:r>
            <a:r>
              <a:rPr lang="en-US" altLang="zh-CN" sz="2800"/>
              <a:t>-</a:t>
            </a:r>
            <a:r>
              <a:rPr lang="zh-CN" altLang="en-US" sz="2800"/>
              <a:t>基期主营业务成本）</a:t>
            </a:r>
            <a:r>
              <a:rPr lang="en-US" altLang="zh-CN" sz="2800"/>
              <a:t>÷</a:t>
            </a:r>
            <a:r>
              <a:rPr lang="zh-CN" altLang="en-US" sz="2800"/>
              <a:t>基期主营业务成本</a:t>
            </a:r>
            <a:r>
              <a:rPr lang="en-US" altLang="zh-CN" sz="2800"/>
              <a:t>×100% </a:t>
            </a:r>
          </a:p>
        </p:txBody>
      </p:sp>
    </p:spTree>
    <p:extLst>
      <p:ext uri="{BB962C8B-B14F-4D97-AF65-F5344CB8AC3E}">
        <p14:creationId xmlns:p14="http://schemas.microsoft.com/office/powerpoint/2010/main" val="237483037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6DC19E03-DCA7-4DFC-AF96-FD1F8BF99653}" type="slidenum">
              <a:rPr lang="en-US" altLang="zh-CN" smtClean="0">
                <a:solidFill>
                  <a:schemeClr val="tx2"/>
                </a:solidFill>
                <a:ea typeface="华文新魏" pitchFamily="2" charset="-122"/>
              </a:rPr>
              <a:pPr eaLnBrk="1" fontAlgn="base" hangingPunct="1">
                <a:spcBef>
                  <a:spcPct val="0"/>
                </a:spcBef>
                <a:spcAft>
                  <a:spcPct val="0"/>
                </a:spcAft>
              </a:pPr>
              <a:t>85</a:t>
            </a:fld>
            <a:endParaRPr lang="en-US" altLang="zh-CN" smtClean="0">
              <a:solidFill>
                <a:schemeClr val="tx2"/>
              </a:solidFill>
              <a:ea typeface="华文新魏" pitchFamily="2" charset="-122"/>
            </a:endParaRPr>
          </a:p>
        </p:txBody>
      </p:sp>
      <p:sp>
        <p:nvSpPr>
          <p:cNvPr id="21507" name="Text Box 2"/>
          <p:cNvSpPr txBox="1">
            <a:spLocks noChangeArrowheads="1"/>
          </p:cNvSpPr>
          <p:nvPr/>
        </p:nvSpPr>
        <p:spPr bwMode="auto">
          <a:xfrm>
            <a:off x="457200" y="685800"/>
            <a:ext cx="7643813" cy="15906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spcBef>
                <a:spcPct val="50000"/>
              </a:spcBef>
            </a:pPr>
            <a:r>
              <a:rPr lang="zh-CN" altLang="en-US" sz="2800"/>
              <a:t>主营业务利润变动率</a:t>
            </a:r>
          </a:p>
          <a:p>
            <a:pPr eaLnBrk="1" hangingPunct="1">
              <a:spcBef>
                <a:spcPct val="50000"/>
              </a:spcBef>
            </a:pPr>
            <a:r>
              <a:rPr lang="en-US" altLang="zh-CN" sz="2800"/>
              <a:t>=</a:t>
            </a:r>
            <a:r>
              <a:rPr lang="zh-CN" altLang="en-US" sz="2800"/>
              <a:t>（本期主营业务利润</a:t>
            </a:r>
            <a:r>
              <a:rPr lang="en-US" altLang="zh-CN" sz="2800"/>
              <a:t>-</a:t>
            </a:r>
            <a:r>
              <a:rPr lang="zh-CN" altLang="en-US" sz="2800"/>
              <a:t>基期主营业务利润）</a:t>
            </a:r>
            <a:r>
              <a:rPr lang="en-US" altLang="zh-CN" sz="2800"/>
              <a:t>÷</a:t>
            </a:r>
            <a:r>
              <a:rPr lang="zh-CN" altLang="en-US" sz="2800"/>
              <a:t>基期主营业务利润 </a:t>
            </a:r>
          </a:p>
        </p:txBody>
      </p:sp>
      <p:sp>
        <p:nvSpPr>
          <p:cNvPr id="21508" name="Text Box 3"/>
          <p:cNvSpPr txBox="1">
            <a:spLocks noChangeArrowheads="1"/>
          </p:cNvSpPr>
          <p:nvPr/>
        </p:nvSpPr>
        <p:spPr bwMode="auto">
          <a:xfrm>
            <a:off x="457200" y="3429000"/>
            <a:ext cx="7715250" cy="1593850"/>
          </a:xfrm>
          <a:prstGeom prst="rect">
            <a:avLst/>
          </a:prstGeom>
          <a:noFill/>
          <a:ln w="63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spcBef>
                <a:spcPct val="50000"/>
              </a:spcBef>
            </a:pPr>
            <a:r>
              <a:rPr lang="zh-CN" altLang="en-US" sz="2800"/>
              <a:t>销售毛利率变动率</a:t>
            </a:r>
          </a:p>
          <a:p>
            <a:pPr eaLnBrk="1" hangingPunct="1">
              <a:spcBef>
                <a:spcPct val="50000"/>
              </a:spcBef>
            </a:pPr>
            <a:r>
              <a:rPr lang="zh-CN" altLang="en-US" sz="2800"/>
              <a:t>＝（本期销售毛利率</a:t>
            </a:r>
            <a:r>
              <a:rPr lang="en-US" altLang="zh-CN" sz="2800"/>
              <a:t>-</a:t>
            </a:r>
            <a:r>
              <a:rPr lang="zh-CN" altLang="en-US" sz="2800"/>
              <a:t>基期销售毛利率）</a:t>
            </a:r>
            <a:r>
              <a:rPr lang="en-US" altLang="zh-CN" sz="2800"/>
              <a:t>÷</a:t>
            </a:r>
            <a:r>
              <a:rPr lang="zh-CN" altLang="en-US" sz="2800"/>
              <a:t>基期销售毛利率 </a:t>
            </a:r>
          </a:p>
        </p:txBody>
      </p:sp>
      <p:sp>
        <p:nvSpPr>
          <p:cNvPr id="21509"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01D6DB26-C3E5-48F8-8E84-5EA4C396956D}"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48647639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4C4A3D33-3BB7-41CA-8A43-3271B13EF619}" type="slidenum">
              <a:rPr lang="en-US" altLang="zh-CN" smtClean="0">
                <a:solidFill>
                  <a:schemeClr val="tx2"/>
                </a:solidFill>
                <a:ea typeface="华文新魏" pitchFamily="2" charset="-122"/>
              </a:rPr>
              <a:pPr eaLnBrk="1" fontAlgn="base" hangingPunct="1">
                <a:spcBef>
                  <a:spcPct val="0"/>
                </a:spcBef>
                <a:spcAft>
                  <a:spcPct val="0"/>
                </a:spcAft>
              </a:pPr>
              <a:t>86</a:t>
            </a:fld>
            <a:endParaRPr lang="en-US" altLang="zh-CN" smtClean="0">
              <a:solidFill>
                <a:schemeClr val="tx2"/>
              </a:solidFill>
              <a:ea typeface="华文新魏" pitchFamily="2" charset="-122"/>
            </a:endParaRPr>
          </a:p>
        </p:txBody>
      </p:sp>
      <p:sp>
        <p:nvSpPr>
          <p:cNvPr id="22531" name="Text Box 2"/>
          <p:cNvSpPr txBox="1">
            <a:spLocks noChangeArrowheads="1"/>
          </p:cNvSpPr>
          <p:nvPr/>
        </p:nvSpPr>
        <p:spPr bwMode="auto">
          <a:xfrm>
            <a:off x="609600" y="1143000"/>
            <a:ext cx="6986588" cy="224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spcBef>
                <a:spcPct val="50000"/>
              </a:spcBef>
            </a:pPr>
            <a:r>
              <a:rPr lang="zh-CN" altLang="en-US" sz="2800">
                <a:solidFill>
                  <a:srgbClr val="FF0000"/>
                </a:solidFill>
                <a:latin typeface="迷你简铁筋隶书"/>
                <a:ea typeface="迷你简铁筋隶书"/>
                <a:cs typeface="迷你简铁筋隶书"/>
              </a:rPr>
              <a:t>原理：</a:t>
            </a:r>
            <a:r>
              <a:rPr lang="zh-CN" altLang="en-US" sz="2800">
                <a:latin typeface="迷你简铁筋隶书"/>
                <a:ea typeface="迷你简铁筋隶书"/>
                <a:cs typeface="迷你简铁筋隶书"/>
              </a:rPr>
              <a:t>在企业内部管理及外部经营条件基本不变的情况下，这四个指标的变动趋势、幅度应趋于一致，一旦那个指标变动较其他指标变动出现异常，应结合企业报表其他数据进行分析。 </a:t>
            </a:r>
          </a:p>
        </p:txBody>
      </p:sp>
      <p:sp>
        <p:nvSpPr>
          <p:cNvPr id="2253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5F26AF16-CED2-45EB-8E26-913ED3A8B963}"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97905141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3D2BB218-3376-470C-AD2E-1BAEFF5FFCB5}" type="slidenum">
              <a:rPr lang="en-US" altLang="zh-CN" smtClean="0">
                <a:solidFill>
                  <a:schemeClr val="tx2"/>
                </a:solidFill>
                <a:ea typeface="华文新魏" pitchFamily="2" charset="-122"/>
              </a:rPr>
              <a:pPr eaLnBrk="1" fontAlgn="base" hangingPunct="1">
                <a:spcBef>
                  <a:spcPct val="0"/>
                </a:spcBef>
                <a:spcAft>
                  <a:spcPct val="0"/>
                </a:spcAft>
              </a:pPr>
              <a:t>87</a:t>
            </a:fld>
            <a:endParaRPr lang="en-US" altLang="zh-CN" smtClean="0">
              <a:solidFill>
                <a:schemeClr val="tx2"/>
              </a:solidFill>
              <a:ea typeface="华文新魏" pitchFamily="2" charset="-122"/>
            </a:endParaRPr>
          </a:p>
        </p:txBody>
      </p:sp>
      <p:sp>
        <p:nvSpPr>
          <p:cNvPr id="23555" name="Text Box 2"/>
          <p:cNvSpPr txBox="1">
            <a:spLocks noChangeArrowheads="1"/>
          </p:cNvSpPr>
          <p:nvPr/>
        </p:nvSpPr>
        <p:spPr bwMode="auto">
          <a:xfrm>
            <a:off x="457200" y="609600"/>
            <a:ext cx="7643813"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spcBef>
                <a:spcPct val="50000"/>
              </a:spcBef>
            </a:pPr>
            <a:r>
              <a:rPr lang="zh-CN" altLang="en-US" sz="2800" b="1">
                <a:solidFill>
                  <a:srgbClr val="FF0000"/>
                </a:solidFill>
              </a:rPr>
              <a:t>如果</a:t>
            </a:r>
            <a:r>
              <a:rPr lang="zh-CN" altLang="en-US" sz="2800" b="1"/>
              <a:t>主营业务收入的增幅小于主营业务成本的增幅</a:t>
            </a:r>
          </a:p>
          <a:p>
            <a:pPr eaLnBrk="1" hangingPunct="1">
              <a:spcBef>
                <a:spcPct val="50000"/>
              </a:spcBef>
            </a:pPr>
            <a:r>
              <a:rPr lang="zh-CN" altLang="en-US" sz="2800" b="1"/>
              <a:t>（主营业务利润率及销售毛利率必定下降：毛利相当一部分取决于天花板，另外取决于商业模式）</a:t>
            </a:r>
            <a:r>
              <a:rPr lang="zh-CN" altLang="en-US" sz="2800"/>
              <a:t> </a:t>
            </a:r>
          </a:p>
        </p:txBody>
      </p:sp>
      <p:sp>
        <p:nvSpPr>
          <p:cNvPr id="23556" name="Text Box 3"/>
          <p:cNvSpPr txBox="1">
            <a:spLocks noChangeArrowheads="1"/>
          </p:cNvSpPr>
          <p:nvPr/>
        </p:nvSpPr>
        <p:spPr bwMode="auto">
          <a:xfrm>
            <a:off x="457200" y="3716338"/>
            <a:ext cx="5051425" cy="283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spcBef>
                <a:spcPct val="50000"/>
              </a:spcBef>
            </a:pPr>
            <a:r>
              <a:rPr lang="zh-CN" altLang="en-US" sz="2800" b="1"/>
              <a:t>一方面</a:t>
            </a:r>
            <a:r>
              <a:rPr lang="zh-CN" altLang="en-US" sz="2800"/>
              <a:t> </a:t>
            </a:r>
            <a:endParaRPr lang="zh-CN" altLang="en-US" sz="2800" b="1"/>
          </a:p>
          <a:p>
            <a:pPr eaLnBrk="1" hangingPunct="1">
              <a:spcBef>
                <a:spcPct val="50000"/>
              </a:spcBef>
            </a:pPr>
            <a:r>
              <a:rPr lang="zh-CN" altLang="en-US" sz="2800" b="1"/>
              <a:t>应对企业主营业务收入情况进行分析，结合资产负债表中往来款项科目的期初、期末数额进行分析</a:t>
            </a:r>
            <a:r>
              <a:rPr lang="zh-CN" altLang="en-US" sz="2400"/>
              <a:t> （收入的隐匿：基本上在交易中帐外、票外走现金）</a:t>
            </a:r>
          </a:p>
        </p:txBody>
      </p:sp>
      <p:sp>
        <p:nvSpPr>
          <p:cNvPr id="23557" name="WordArt 4"/>
          <p:cNvSpPr>
            <a:spLocks noChangeArrowheads="1" noChangeShapeType="1" noTextEdit="1"/>
          </p:cNvSpPr>
          <p:nvPr/>
        </p:nvSpPr>
        <p:spPr bwMode="auto">
          <a:xfrm>
            <a:off x="481013" y="3067050"/>
            <a:ext cx="3200400" cy="5699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kern="10">
                <a:solidFill>
                  <a:srgbClr val="336699"/>
                </a:solidFill>
                <a:effectLst>
                  <a:outerShdw dist="45791" dir="2021404" algn="ctr" rotWithShape="0">
                    <a:srgbClr val="B2B2B2">
                      <a:alpha val="79999"/>
                    </a:srgbClr>
                  </a:outerShdw>
                </a:effectLst>
                <a:latin typeface="宋体"/>
                <a:ea typeface="宋体"/>
              </a:rPr>
              <a:t>进一步的分析：</a:t>
            </a:r>
          </a:p>
        </p:txBody>
      </p:sp>
      <p:sp>
        <p:nvSpPr>
          <p:cNvPr id="23558" name="Line 5"/>
          <p:cNvSpPr>
            <a:spLocks noChangeShapeType="1"/>
          </p:cNvSpPr>
          <p:nvPr/>
        </p:nvSpPr>
        <p:spPr bwMode="auto">
          <a:xfrm>
            <a:off x="6096000" y="5562600"/>
            <a:ext cx="1447800"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59"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F8D71998-D055-443A-B5C1-25949275D2B6}"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95462272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0754ED12-FA94-46FE-A6F4-2A189E827783}" type="datetime1">
              <a:rPr lang="zh-CN" altLang="en-US" smtClean="0">
                <a:solidFill>
                  <a:schemeClr val="tx2"/>
                </a:solidFill>
                <a:ea typeface="华文新魏" pitchFamily="2" charset="-122"/>
              </a:rPr>
              <a:pPr eaLnBrk="1" fontAlgn="base" hangingPunct="1">
                <a:spcBef>
                  <a:spcPct val="0"/>
                </a:spcBef>
                <a:spcAft>
                  <a:spcPct val="0"/>
                </a:spcAft>
              </a:pPr>
              <a:t>2015/7/20</a:t>
            </a:fld>
            <a:endParaRPr lang="en-US" altLang="zh-CN" smtClean="0">
              <a:solidFill>
                <a:schemeClr val="tx2"/>
              </a:solidFill>
              <a:ea typeface="华文新魏" pitchFamily="2" charset="-122"/>
            </a:endParaRPr>
          </a:p>
        </p:txBody>
      </p:sp>
      <p:sp>
        <p:nvSpPr>
          <p:cNvPr id="24579" name="灯片编号占位符 3"/>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98D85DAC-6EC6-4C60-B10A-C4D86F76369A}" type="slidenum">
              <a:rPr lang="en-US" altLang="zh-CN" smtClean="0">
                <a:solidFill>
                  <a:schemeClr val="tx2"/>
                </a:solidFill>
                <a:ea typeface="华文新魏" pitchFamily="2" charset="-122"/>
              </a:rPr>
              <a:pPr eaLnBrk="1" fontAlgn="base" hangingPunct="1">
                <a:spcBef>
                  <a:spcPct val="0"/>
                </a:spcBef>
                <a:spcAft>
                  <a:spcPct val="0"/>
                </a:spcAft>
              </a:pPr>
              <a:t>88</a:t>
            </a:fld>
            <a:endParaRPr lang="en-US" altLang="zh-CN" smtClean="0">
              <a:solidFill>
                <a:schemeClr val="tx2"/>
              </a:solidFill>
              <a:ea typeface="华文新魏" pitchFamily="2" charset="-122"/>
            </a:endParaRPr>
          </a:p>
        </p:txBody>
      </p:sp>
      <p:sp>
        <p:nvSpPr>
          <p:cNvPr id="24580" name="Text Box 2"/>
          <p:cNvSpPr txBox="1">
            <a:spLocks noChangeArrowheads="1"/>
          </p:cNvSpPr>
          <p:nvPr/>
        </p:nvSpPr>
        <p:spPr bwMode="auto">
          <a:xfrm>
            <a:off x="304800" y="357188"/>
            <a:ext cx="8580408" cy="650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l" eaLnBrk="1" hangingPunct="1">
              <a:spcBef>
                <a:spcPct val="50000"/>
              </a:spcBef>
            </a:pPr>
            <a:r>
              <a:rPr lang="zh-CN" altLang="en-US" sz="2800" b="1" dirty="0"/>
              <a:t>另一方面</a:t>
            </a:r>
            <a:r>
              <a:rPr lang="zh-CN" altLang="en-US" sz="2800" dirty="0"/>
              <a:t> ：</a:t>
            </a:r>
          </a:p>
          <a:p>
            <a:pPr algn="l" eaLnBrk="1" hangingPunct="1">
              <a:spcBef>
                <a:spcPct val="50000"/>
              </a:spcBef>
            </a:pPr>
            <a:r>
              <a:rPr lang="zh-CN" altLang="en-US" sz="2800" b="1" dirty="0"/>
              <a:t>应对企业主营业务成本项的具体构成进行分析，了解企业成本的结转情况，分析</a:t>
            </a:r>
          </a:p>
          <a:p>
            <a:pPr algn="l" eaLnBrk="1" hangingPunct="1">
              <a:spcBef>
                <a:spcPct val="50000"/>
              </a:spcBef>
              <a:buFontTx/>
              <a:buChar char="•"/>
            </a:pPr>
            <a:r>
              <a:rPr lang="zh-CN" altLang="en-US" sz="2800" b="1" dirty="0"/>
              <a:t>企业是否存在对成本中“料”的部分改变成本结转方法、多计发出成本，少计存货（含产成品、在产品和材料）等问题。</a:t>
            </a:r>
          </a:p>
          <a:p>
            <a:pPr algn="l" eaLnBrk="1" hangingPunct="1">
              <a:spcBef>
                <a:spcPct val="50000"/>
              </a:spcBef>
              <a:buFontTx/>
              <a:buChar char="•"/>
            </a:pPr>
            <a:r>
              <a:rPr lang="zh-CN" altLang="en-US" sz="2800" b="1" dirty="0"/>
              <a:t>对成本中“工”的部分重点关注应付工资科目年末结余情况、工资计算表、企业员工花名册、工时产量统计表等辅助资料，分析企业工资是否存在多提多列支问题。</a:t>
            </a:r>
          </a:p>
          <a:p>
            <a:pPr algn="l" eaLnBrk="1" hangingPunct="1">
              <a:spcBef>
                <a:spcPct val="50000"/>
              </a:spcBef>
              <a:buFontTx/>
              <a:buChar char="•"/>
            </a:pPr>
            <a:r>
              <a:rPr lang="zh-CN" altLang="en-US" sz="2800" b="1" dirty="0"/>
              <a:t>对“费”的部分应重点结合固定资产变动及累计折旧变动，分析是否存在改变折旧计提方法，多计成本的问题。</a:t>
            </a:r>
            <a:r>
              <a:rPr lang="zh-CN" altLang="en-US" sz="2800" dirty="0"/>
              <a:t> </a:t>
            </a:r>
          </a:p>
        </p:txBody>
      </p:sp>
    </p:spTree>
    <p:extLst>
      <p:ext uri="{BB962C8B-B14F-4D97-AF65-F5344CB8AC3E}">
        <p14:creationId xmlns:p14="http://schemas.microsoft.com/office/powerpoint/2010/main" val="225354506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7"/>
          <p:cNvSpPr>
            <a:spLocks noGrp="1" noChangeArrowheads="1"/>
          </p:cNvSpPr>
          <p:nvPr>
            <p:ph idx="1"/>
          </p:nvPr>
        </p:nvSpPr>
        <p:spPr>
          <a:xfrm>
            <a:off x="323850" y="404813"/>
            <a:ext cx="7753350" cy="6051550"/>
          </a:xfrm>
        </p:spPr>
        <p:txBody>
          <a:bodyPr/>
          <a:lstStyle/>
          <a:p>
            <a:pPr marL="0" indent="0" eaLnBrk="1" hangingPunct="1">
              <a:buFont typeface="Wingdings 2" pitchFamily="18" charset="2"/>
              <a:buNone/>
            </a:pPr>
            <a:r>
              <a:rPr lang="zh-CN" altLang="en-US" smtClean="0">
                <a:solidFill>
                  <a:srgbClr val="000000"/>
                </a:solidFill>
                <a:latin typeface="宋体" pitchFamily="2" charset="-122"/>
              </a:rPr>
              <a:t>（</a:t>
            </a:r>
            <a:r>
              <a:rPr lang="en-US" altLang="zh-CN" smtClean="0">
                <a:solidFill>
                  <a:srgbClr val="000000"/>
                </a:solidFill>
                <a:latin typeface="宋体" pitchFamily="2" charset="-122"/>
              </a:rPr>
              <a:t>1</a:t>
            </a:r>
            <a:r>
              <a:rPr lang="zh-CN" altLang="en-US" smtClean="0">
                <a:solidFill>
                  <a:srgbClr val="000000"/>
                </a:solidFill>
                <a:latin typeface="宋体" pitchFamily="2" charset="-122"/>
              </a:rPr>
              <a:t>）收入类评估分析指标</a:t>
            </a:r>
            <a:r>
              <a:rPr lang="zh-CN" altLang="en-US" smtClean="0">
                <a:latin typeface="华文新魏" pitchFamily="2" charset="-122"/>
              </a:rPr>
              <a:t> </a:t>
            </a:r>
          </a:p>
          <a:p>
            <a:pPr lvl="1" eaLnBrk="1" hangingPunct="1"/>
            <a:r>
              <a:rPr lang="zh-CN" altLang="en-US" smtClean="0">
                <a:solidFill>
                  <a:srgbClr val="000000"/>
                </a:solidFill>
                <a:latin typeface="宋体" pitchFamily="2" charset="-122"/>
              </a:rPr>
              <a:t>主营业务收入变动率</a:t>
            </a:r>
            <a:r>
              <a:rPr lang="zh-CN" altLang="en-US" smtClean="0">
                <a:solidFill>
                  <a:srgbClr val="000000"/>
                </a:solidFill>
              </a:rPr>
              <a:t>=</a:t>
            </a:r>
            <a:r>
              <a:rPr lang="zh-CN" altLang="en-US" smtClean="0">
                <a:solidFill>
                  <a:srgbClr val="000000"/>
                </a:solidFill>
                <a:latin typeface="宋体" pitchFamily="2" charset="-122"/>
              </a:rPr>
              <a:t>（本期主营业务收入－基期主营业务收入）÷基期主营业务收入×</a:t>
            </a:r>
            <a:r>
              <a:rPr lang="zh-CN" altLang="en-US" smtClean="0">
                <a:solidFill>
                  <a:srgbClr val="000000"/>
                </a:solidFill>
              </a:rPr>
              <a:t>100%</a:t>
            </a:r>
            <a:r>
              <a:rPr lang="zh-CN" altLang="en-US" smtClean="0">
                <a:latin typeface="华文新魏" pitchFamily="2" charset="-122"/>
              </a:rPr>
              <a:t> </a:t>
            </a:r>
          </a:p>
          <a:p>
            <a:pPr lvl="2" eaLnBrk="1" hangingPunct="1"/>
            <a:endParaRPr lang="zh-CN" altLang="en-US" smtClean="0">
              <a:latin typeface="华文新魏" pitchFamily="2" charset="-122"/>
            </a:endParaRPr>
          </a:p>
        </p:txBody>
      </p:sp>
      <p:sp>
        <p:nvSpPr>
          <p:cNvPr id="263172" name="Oval 1028"/>
          <p:cNvSpPr>
            <a:spLocks noChangeArrowheads="1"/>
          </p:cNvSpPr>
          <p:nvPr/>
        </p:nvSpPr>
        <p:spPr bwMode="auto">
          <a:xfrm>
            <a:off x="1781175" y="2798763"/>
            <a:ext cx="3810000" cy="701675"/>
          </a:xfrm>
          <a:prstGeom prst="ellipse">
            <a:avLst/>
          </a:prstGeom>
          <a:gradFill rotWithShape="0">
            <a:gsLst>
              <a:gs pos="0">
                <a:schemeClr val="accent1">
                  <a:gamma/>
                  <a:shade val="46275"/>
                  <a:invGamma/>
                </a:schemeClr>
              </a:gs>
              <a:gs pos="50000">
                <a:schemeClr val="accent1"/>
              </a:gs>
              <a:gs pos="100000">
                <a:schemeClr val="accent1">
                  <a:gamma/>
                  <a:shade val="46275"/>
                  <a:invGamma/>
                </a:schemeClr>
              </a:gs>
            </a:gsLst>
            <a:lin ang="5400000" scaled="1"/>
          </a:gradFill>
          <a:ln w="9525">
            <a:noFill/>
            <a:round/>
            <a:headEnd/>
            <a:tailEnd/>
          </a:ln>
          <a:effectLst/>
        </p:spPr>
        <p:txBody>
          <a:bodyPr wrap="none" anchor="ctr"/>
          <a:lstStyle/>
          <a:p>
            <a:pPr algn="ctr" fontAlgn="auto">
              <a:spcBef>
                <a:spcPts val="0"/>
              </a:spcBef>
              <a:spcAft>
                <a:spcPts val="0"/>
              </a:spcAft>
              <a:buFont typeface="Wingdings" pitchFamily="2" charset="2"/>
              <a:buNone/>
              <a:defRPr/>
            </a:pPr>
            <a:r>
              <a:rPr lang="zh-CN" altLang="en-US" dirty="0">
                <a:solidFill>
                  <a:prstClr val="black"/>
                </a:solidFill>
                <a:latin typeface="+mn-lt"/>
                <a:ea typeface="+mn-ea"/>
              </a:rPr>
              <a:t>主营业务收入变动率</a:t>
            </a:r>
          </a:p>
        </p:txBody>
      </p:sp>
      <p:sp>
        <p:nvSpPr>
          <p:cNvPr id="25604" name="Oval 1029"/>
          <p:cNvSpPr>
            <a:spLocks noChangeArrowheads="1"/>
          </p:cNvSpPr>
          <p:nvPr/>
        </p:nvSpPr>
        <p:spPr bwMode="auto">
          <a:xfrm>
            <a:off x="5562600" y="4191000"/>
            <a:ext cx="914400" cy="9144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endParaRPr lang="zh-CN" altLang="en-US">
              <a:solidFill>
                <a:srgbClr val="000000"/>
              </a:solidFill>
              <a:ea typeface="华文新魏" pitchFamily="2" charset="-122"/>
            </a:endParaRPr>
          </a:p>
        </p:txBody>
      </p:sp>
      <p:sp>
        <p:nvSpPr>
          <p:cNvPr id="263174" name="AutoShape 1030"/>
          <p:cNvSpPr>
            <a:spLocks noChangeArrowheads="1"/>
          </p:cNvSpPr>
          <p:nvPr/>
        </p:nvSpPr>
        <p:spPr bwMode="auto">
          <a:xfrm>
            <a:off x="0" y="4221163"/>
            <a:ext cx="3886200" cy="715962"/>
          </a:xfrm>
          <a:prstGeom prst="diamond">
            <a:avLst/>
          </a:prstGeom>
          <a:gradFill rotWithShape="0">
            <a:gsLst>
              <a:gs pos="0">
                <a:schemeClr val="accent1">
                  <a:gamma/>
                  <a:shade val="46275"/>
                  <a:invGamma/>
                </a:schemeClr>
              </a:gs>
              <a:gs pos="50000">
                <a:schemeClr val="accent1"/>
              </a:gs>
              <a:gs pos="100000">
                <a:schemeClr val="accent1">
                  <a:gamma/>
                  <a:shade val="46275"/>
                  <a:invGamma/>
                </a:schemeClr>
              </a:gs>
            </a:gsLst>
            <a:lin ang="5400000" scaled="1"/>
          </a:gradFill>
          <a:ln w="9525">
            <a:noFill/>
            <a:miter lim="800000"/>
            <a:headEnd/>
            <a:tailEnd/>
          </a:ln>
          <a:effectLst/>
        </p:spPr>
        <p:txBody>
          <a:bodyPr wrap="none" anchor="ctr"/>
          <a:lstStyle/>
          <a:p>
            <a:pPr algn="ctr" fontAlgn="auto">
              <a:spcBef>
                <a:spcPts val="0"/>
              </a:spcBef>
              <a:spcAft>
                <a:spcPts val="0"/>
              </a:spcAft>
              <a:buFont typeface="Wingdings" pitchFamily="2" charset="2"/>
              <a:buNone/>
              <a:defRPr/>
            </a:pPr>
            <a:r>
              <a:rPr lang="zh-CN" altLang="en-US" dirty="0">
                <a:solidFill>
                  <a:prstClr val="black"/>
                </a:solidFill>
                <a:latin typeface="+mn-lt"/>
                <a:ea typeface="+mn-ea"/>
              </a:rPr>
              <a:t>正值≈预警值</a:t>
            </a:r>
          </a:p>
        </p:txBody>
      </p:sp>
      <p:sp>
        <p:nvSpPr>
          <p:cNvPr id="263175" name="AutoShape 1031"/>
          <p:cNvSpPr>
            <a:spLocks noChangeArrowheads="1"/>
          </p:cNvSpPr>
          <p:nvPr/>
        </p:nvSpPr>
        <p:spPr bwMode="auto">
          <a:xfrm>
            <a:off x="3962400" y="4221163"/>
            <a:ext cx="4114800" cy="792162"/>
          </a:xfrm>
          <a:prstGeom prst="diamond">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sz="2400">
                <a:solidFill>
                  <a:srgbClr val="000000"/>
                </a:solidFill>
                <a:ea typeface="华文新魏" pitchFamily="2" charset="-122"/>
              </a:rPr>
              <a:t>负值、或正值＜预警值</a:t>
            </a:r>
          </a:p>
        </p:txBody>
      </p:sp>
      <p:sp>
        <p:nvSpPr>
          <p:cNvPr id="263176" name="Oval 1032"/>
          <p:cNvSpPr>
            <a:spLocks noChangeArrowheads="1"/>
          </p:cNvSpPr>
          <p:nvPr/>
        </p:nvSpPr>
        <p:spPr bwMode="auto">
          <a:xfrm>
            <a:off x="447675" y="5919788"/>
            <a:ext cx="2667000" cy="457200"/>
          </a:xfrm>
          <a:prstGeom prst="ellipse">
            <a:avLst/>
          </a:prstGeom>
          <a:gradFill rotWithShape="0">
            <a:gsLst>
              <a:gs pos="0">
                <a:schemeClr val="accent1"/>
              </a:gs>
              <a:gs pos="100000">
                <a:schemeClr val="accent1">
                  <a:gamma/>
                  <a:shade val="46275"/>
                  <a:invGamma/>
                </a:schemeClr>
              </a:gs>
            </a:gsLst>
            <a:lin ang="0" scaled="1"/>
          </a:gradFill>
          <a:ln w="9525">
            <a:noFill/>
            <a:round/>
            <a:headEnd/>
            <a:tailEnd/>
          </a:ln>
          <a:effectLst/>
        </p:spPr>
        <p:txBody>
          <a:bodyPr wrap="none" anchor="ctr"/>
          <a:lstStyle/>
          <a:p>
            <a:pPr algn="ctr" fontAlgn="auto">
              <a:spcBef>
                <a:spcPts val="0"/>
              </a:spcBef>
              <a:spcAft>
                <a:spcPts val="0"/>
              </a:spcAft>
              <a:buFont typeface="Wingdings" pitchFamily="2" charset="2"/>
              <a:buNone/>
              <a:defRPr/>
            </a:pPr>
            <a:r>
              <a:rPr lang="zh-CN" altLang="en-US" dirty="0">
                <a:solidFill>
                  <a:prstClr val="black"/>
                </a:solidFill>
                <a:latin typeface="+mn-lt"/>
                <a:ea typeface="+mn-ea"/>
              </a:rPr>
              <a:t>正常</a:t>
            </a:r>
          </a:p>
        </p:txBody>
      </p:sp>
      <p:sp>
        <p:nvSpPr>
          <p:cNvPr id="263177" name="Oval 1033"/>
          <p:cNvSpPr>
            <a:spLocks noChangeArrowheads="1"/>
          </p:cNvSpPr>
          <p:nvPr/>
        </p:nvSpPr>
        <p:spPr bwMode="auto">
          <a:xfrm>
            <a:off x="4724400" y="5929313"/>
            <a:ext cx="2590800" cy="5334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a:solidFill>
                  <a:srgbClr val="000000"/>
                </a:solidFill>
                <a:ea typeface="华文新魏" pitchFamily="2" charset="-122"/>
              </a:rPr>
              <a:t>少计收入</a:t>
            </a:r>
          </a:p>
        </p:txBody>
      </p:sp>
      <p:sp>
        <p:nvSpPr>
          <p:cNvPr id="263178" name="Line 1034"/>
          <p:cNvSpPr>
            <a:spLocks noChangeShapeType="1"/>
          </p:cNvSpPr>
          <p:nvPr/>
        </p:nvSpPr>
        <p:spPr bwMode="auto">
          <a:xfrm flipH="1">
            <a:off x="1692275" y="3573463"/>
            <a:ext cx="1584325"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3179" name="Line 1035"/>
          <p:cNvSpPr>
            <a:spLocks noChangeShapeType="1"/>
          </p:cNvSpPr>
          <p:nvPr/>
        </p:nvSpPr>
        <p:spPr bwMode="auto">
          <a:xfrm>
            <a:off x="4502150" y="3503613"/>
            <a:ext cx="1511300" cy="7191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3180" name="Line 1036"/>
          <p:cNvSpPr>
            <a:spLocks noChangeShapeType="1"/>
          </p:cNvSpPr>
          <p:nvPr/>
        </p:nvSpPr>
        <p:spPr bwMode="auto">
          <a:xfrm>
            <a:off x="1808163" y="5013325"/>
            <a:ext cx="0" cy="914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3181" name="Line 1037"/>
          <p:cNvSpPr>
            <a:spLocks noChangeShapeType="1"/>
          </p:cNvSpPr>
          <p:nvPr/>
        </p:nvSpPr>
        <p:spPr bwMode="auto">
          <a:xfrm flipH="1">
            <a:off x="6019800" y="5013325"/>
            <a:ext cx="0" cy="9064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613"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9D7EE4A8-E025-4BE7-B79F-CAD7E5346697}"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25614"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1B8A1EB7-9376-428B-BE69-4F7D7B8CBE3C}" type="slidenum">
              <a:rPr lang="zh-CN" altLang="en-US" smtClean="0">
                <a:solidFill>
                  <a:srgbClr val="B13F9A"/>
                </a:solidFill>
                <a:ea typeface="华文新魏" pitchFamily="2" charset="-122"/>
              </a:rPr>
              <a:pPr eaLnBrk="1" fontAlgn="base" hangingPunct="1">
                <a:spcBef>
                  <a:spcPct val="0"/>
                </a:spcBef>
                <a:spcAft>
                  <a:spcPct val="0"/>
                </a:spcAft>
              </a:pPr>
              <a:t>89</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42830454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3172"/>
                                        </p:tgtEl>
                                        <p:attrNameLst>
                                          <p:attrName>style.visibility</p:attrName>
                                        </p:attrNameLst>
                                      </p:cBhvr>
                                      <p:to>
                                        <p:strVal val="visible"/>
                                      </p:to>
                                    </p:set>
                                    <p:anim calcmode="lin" valueType="num">
                                      <p:cBhvr additive="base">
                                        <p:cTn id="7" dur="500" fill="hold"/>
                                        <p:tgtEl>
                                          <p:spTgt spid="263172"/>
                                        </p:tgtEl>
                                        <p:attrNameLst>
                                          <p:attrName>ppt_x</p:attrName>
                                        </p:attrNameLst>
                                      </p:cBhvr>
                                      <p:tavLst>
                                        <p:tav tm="0">
                                          <p:val>
                                            <p:strVal val="0-#ppt_w/2"/>
                                          </p:val>
                                        </p:tav>
                                        <p:tav tm="100000">
                                          <p:val>
                                            <p:strVal val="#ppt_x"/>
                                          </p:val>
                                        </p:tav>
                                      </p:tavLst>
                                    </p:anim>
                                    <p:anim calcmode="lin" valueType="num">
                                      <p:cBhvr additive="base">
                                        <p:cTn id="8" dur="500" fill="hold"/>
                                        <p:tgtEl>
                                          <p:spTgt spid="26317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3178"/>
                                        </p:tgtEl>
                                        <p:attrNameLst>
                                          <p:attrName>style.visibility</p:attrName>
                                        </p:attrNameLst>
                                      </p:cBhvr>
                                      <p:to>
                                        <p:strVal val="visible"/>
                                      </p:to>
                                    </p:set>
                                    <p:anim calcmode="lin" valueType="num">
                                      <p:cBhvr additive="base">
                                        <p:cTn id="13" dur="500" fill="hold"/>
                                        <p:tgtEl>
                                          <p:spTgt spid="263178"/>
                                        </p:tgtEl>
                                        <p:attrNameLst>
                                          <p:attrName>ppt_x</p:attrName>
                                        </p:attrNameLst>
                                      </p:cBhvr>
                                      <p:tavLst>
                                        <p:tav tm="0">
                                          <p:val>
                                            <p:strVal val="0-#ppt_w/2"/>
                                          </p:val>
                                        </p:tav>
                                        <p:tav tm="100000">
                                          <p:val>
                                            <p:strVal val="#ppt_x"/>
                                          </p:val>
                                        </p:tav>
                                      </p:tavLst>
                                    </p:anim>
                                    <p:anim calcmode="lin" valueType="num">
                                      <p:cBhvr additive="base">
                                        <p:cTn id="14" dur="500" fill="hold"/>
                                        <p:tgtEl>
                                          <p:spTgt spid="26317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3174"/>
                                        </p:tgtEl>
                                        <p:attrNameLst>
                                          <p:attrName>style.visibility</p:attrName>
                                        </p:attrNameLst>
                                      </p:cBhvr>
                                      <p:to>
                                        <p:strVal val="visible"/>
                                      </p:to>
                                    </p:set>
                                    <p:anim calcmode="lin" valueType="num">
                                      <p:cBhvr additive="base">
                                        <p:cTn id="19" dur="500" fill="hold"/>
                                        <p:tgtEl>
                                          <p:spTgt spid="263174"/>
                                        </p:tgtEl>
                                        <p:attrNameLst>
                                          <p:attrName>ppt_x</p:attrName>
                                        </p:attrNameLst>
                                      </p:cBhvr>
                                      <p:tavLst>
                                        <p:tav tm="0">
                                          <p:val>
                                            <p:strVal val="0-#ppt_w/2"/>
                                          </p:val>
                                        </p:tav>
                                        <p:tav tm="100000">
                                          <p:val>
                                            <p:strVal val="#ppt_x"/>
                                          </p:val>
                                        </p:tav>
                                      </p:tavLst>
                                    </p:anim>
                                    <p:anim calcmode="lin" valueType="num">
                                      <p:cBhvr additive="base">
                                        <p:cTn id="20" dur="500" fill="hold"/>
                                        <p:tgtEl>
                                          <p:spTgt spid="26317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63180"/>
                                        </p:tgtEl>
                                        <p:attrNameLst>
                                          <p:attrName>style.visibility</p:attrName>
                                        </p:attrNameLst>
                                      </p:cBhvr>
                                      <p:to>
                                        <p:strVal val="visible"/>
                                      </p:to>
                                    </p:set>
                                    <p:anim calcmode="lin" valueType="num">
                                      <p:cBhvr additive="base">
                                        <p:cTn id="25" dur="500" fill="hold"/>
                                        <p:tgtEl>
                                          <p:spTgt spid="263180"/>
                                        </p:tgtEl>
                                        <p:attrNameLst>
                                          <p:attrName>ppt_x</p:attrName>
                                        </p:attrNameLst>
                                      </p:cBhvr>
                                      <p:tavLst>
                                        <p:tav tm="0">
                                          <p:val>
                                            <p:strVal val="0-#ppt_w/2"/>
                                          </p:val>
                                        </p:tav>
                                        <p:tav tm="100000">
                                          <p:val>
                                            <p:strVal val="#ppt_x"/>
                                          </p:val>
                                        </p:tav>
                                      </p:tavLst>
                                    </p:anim>
                                    <p:anim calcmode="lin" valueType="num">
                                      <p:cBhvr additive="base">
                                        <p:cTn id="26" dur="500" fill="hold"/>
                                        <p:tgtEl>
                                          <p:spTgt spid="263180"/>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63176"/>
                                        </p:tgtEl>
                                        <p:attrNameLst>
                                          <p:attrName>style.visibility</p:attrName>
                                        </p:attrNameLst>
                                      </p:cBhvr>
                                      <p:to>
                                        <p:strVal val="visible"/>
                                      </p:to>
                                    </p:set>
                                    <p:anim calcmode="lin" valueType="num">
                                      <p:cBhvr additive="base">
                                        <p:cTn id="31" dur="500" fill="hold"/>
                                        <p:tgtEl>
                                          <p:spTgt spid="263176"/>
                                        </p:tgtEl>
                                        <p:attrNameLst>
                                          <p:attrName>ppt_x</p:attrName>
                                        </p:attrNameLst>
                                      </p:cBhvr>
                                      <p:tavLst>
                                        <p:tav tm="0">
                                          <p:val>
                                            <p:strVal val="0-#ppt_w/2"/>
                                          </p:val>
                                        </p:tav>
                                        <p:tav tm="100000">
                                          <p:val>
                                            <p:strVal val="#ppt_x"/>
                                          </p:val>
                                        </p:tav>
                                      </p:tavLst>
                                    </p:anim>
                                    <p:anim calcmode="lin" valueType="num">
                                      <p:cBhvr additive="base">
                                        <p:cTn id="32" dur="500" fill="hold"/>
                                        <p:tgtEl>
                                          <p:spTgt spid="26317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63179"/>
                                        </p:tgtEl>
                                        <p:attrNameLst>
                                          <p:attrName>style.visibility</p:attrName>
                                        </p:attrNameLst>
                                      </p:cBhvr>
                                      <p:to>
                                        <p:strVal val="visible"/>
                                      </p:to>
                                    </p:set>
                                    <p:anim calcmode="lin" valueType="num">
                                      <p:cBhvr additive="base">
                                        <p:cTn id="37" dur="500" fill="hold"/>
                                        <p:tgtEl>
                                          <p:spTgt spid="263179"/>
                                        </p:tgtEl>
                                        <p:attrNameLst>
                                          <p:attrName>ppt_x</p:attrName>
                                        </p:attrNameLst>
                                      </p:cBhvr>
                                      <p:tavLst>
                                        <p:tav tm="0">
                                          <p:val>
                                            <p:strVal val="0-#ppt_w/2"/>
                                          </p:val>
                                        </p:tav>
                                        <p:tav tm="100000">
                                          <p:val>
                                            <p:strVal val="#ppt_x"/>
                                          </p:val>
                                        </p:tav>
                                      </p:tavLst>
                                    </p:anim>
                                    <p:anim calcmode="lin" valueType="num">
                                      <p:cBhvr additive="base">
                                        <p:cTn id="38" dur="500" fill="hold"/>
                                        <p:tgtEl>
                                          <p:spTgt spid="263179"/>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63175"/>
                                        </p:tgtEl>
                                        <p:attrNameLst>
                                          <p:attrName>style.visibility</p:attrName>
                                        </p:attrNameLst>
                                      </p:cBhvr>
                                      <p:to>
                                        <p:strVal val="visible"/>
                                      </p:to>
                                    </p:set>
                                    <p:anim calcmode="lin" valueType="num">
                                      <p:cBhvr additive="base">
                                        <p:cTn id="43" dur="500" fill="hold"/>
                                        <p:tgtEl>
                                          <p:spTgt spid="263175"/>
                                        </p:tgtEl>
                                        <p:attrNameLst>
                                          <p:attrName>ppt_x</p:attrName>
                                        </p:attrNameLst>
                                      </p:cBhvr>
                                      <p:tavLst>
                                        <p:tav tm="0">
                                          <p:val>
                                            <p:strVal val="0-#ppt_w/2"/>
                                          </p:val>
                                        </p:tav>
                                        <p:tav tm="100000">
                                          <p:val>
                                            <p:strVal val="#ppt_x"/>
                                          </p:val>
                                        </p:tav>
                                      </p:tavLst>
                                    </p:anim>
                                    <p:anim calcmode="lin" valueType="num">
                                      <p:cBhvr additive="base">
                                        <p:cTn id="44" dur="500" fill="hold"/>
                                        <p:tgtEl>
                                          <p:spTgt spid="263175"/>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63181"/>
                                        </p:tgtEl>
                                        <p:attrNameLst>
                                          <p:attrName>style.visibility</p:attrName>
                                        </p:attrNameLst>
                                      </p:cBhvr>
                                      <p:to>
                                        <p:strVal val="visible"/>
                                      </p:to>
                                    </p:set>
                                    <p:anim calcmode="lin" valueType="num">
                                      <p:cBhvr additive="base">
                                        <p:cTn id="49" dur="500" fill="hold"/>
                                        <p:tgtEl>
                                          <p:spTgt spid="263181"/>
                                        </p:tgtEl>
                                        <p:attrNameLst>
                                          <p:attrName>ppt_x</p:attrName>
                                        </p:attrNameLst>
                                      </p:cBhvr>
                                      <p:tavLst>
                                        <p:tav tm="0">
                                          <p:val>
                                            <p:strVal val="0-#ppt_w/2"/>
                                          </p:val>
                                        </p:tav>
                                        <p:tav tm="100000">
                                          <p:val>
                                            <p:strVal val="#ppt_x"/>
                                          </p:val>
                                        </p:tav>
                                      </p:tavLst>
                                    </p:anim>
                                    <p:anim calcmode="lin" valueType="num">
                                      <p:cBhvr additive="base">
                                        <p:cTn id="50" dur="500" fill="hold"/>
                                        <p:tgtEl>
                                          <p:spTgt spid="263181"/>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63177"/>
                                        </p:tgtEl>
                                        <p:attrNameLst>
                                          <p:attrName>style.visibility</p:attrName>
                                        </p:attrNameLst>
                                      </p:cBhvr>
                                      <p:to>
                                        <p:strVal val="visible"/>
                                      </p:to>
                                    </p:set>
                                    <p:anim calcmode="lin" valueType="num">
                                      <p:cBhvr additive="base">
                                        <p:cTn id="55" dur="500" fill="hold"/>
                                        <p:tgtEl>
                                          <p:spTgt spid="263177"/>
                                        </p:tgtEl>
                                        <p:attrNameLst>
                                          <p:attrName>ppt_x</p:attrName>
                                        </p:attrNameLst>
                                      </p:cBhvr>
                                      <p:tavLst>
                                        <p:tav tm="0">
                                          <p:val>
                                            <p:strVal val="0-#ppt_w/2"/>
                                          </p:val>
                                        </p:tav>
                                        <p:tav tm="100000">
                                          <p:val>
                                            <p:strVal val="#ppt_x"/>
                                          </p:val>
                                        </p:tav>
                                      </p:tavLst>
                                    </p:anim>
                                    <p:anim calcmode="lin" valueType="num">
                                      <p:cBhvr additive="base">
                                        <p:cTn id="56" dur="500" fill="hold"/>
                                        <p:tgtEl>
                                          <p:spTgt spid="2631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animBg="1" autoUpdateAnimBg="0"/>
      <p:bldP spid="263174" grpId="0" animBg="1" autoUpdateAnimBg="0"/>
      <p:bldP spid="263175" grpId="0" animBg="1" autoUpdateAnimBg="0"/>
      <p:bldP spid="263176" grpId="0" animBg="1" autoUpdateAnimBg="0"/>
      <p:bldP spid="263177" grpId="0" animBg="1" autoUpdateAnimBg="0"/>
      <p:bldP spid="263178" grpId="0" animBg="1"/>
      <p:bldP spid="263179" grpId="0" animBg="1"/>
      <p:bldP spid="263180" grpId="0" animBg="1"/>
      <p:bldP spid="26318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D:\Users\QQ\Desktop\图形备用\中国mean\mean_cash_t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72000" cy="358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4" descr="D:\Users\QQ\Desktop\图形备用\中国mean\mean_ar_t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0"/>
            <a:ext cx="4572000" cy="358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5" descr="D:\Users\QQ\Desktop\图形备用\中国mean\mean_fix_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582988"/>
            <a:ext cx="4572000"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6" descr="D:\Users\QQ\Desktop\图形备用\中国mean\mean_inv_t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5" y="3546475"/>
            <a:ext cx="4562475" cy="33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0099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Rectangle 1027"/>
          <p:cNvSpPr>
            <a:spLocks noGrp="1" noChangeArrowheads="1"/>
          </p:cNvSpPr>
          <p:nvPr>
            <p:ph idx="1"/>
          </p:nvPr>
        </p:nvSpPr>
        <p:spPr>
          <a:xfrm>
            <a:off x="395288" y="765175"/>
            <a:ext cx="7300912" cy="5691188"/>
          </a:xfrm>
        </p:spPr>
        <p:txBody>
          <a:bodyPr>
            <a:normAutofit/>
          </a:bodyPr>
          <a:lstStyle/>
          <a:p>
            <a:pPr marL="0" indent="0" eaLnBrk="1" fontAlgn="auto" hangingPunct="1">
              <a:spcAft>
                <a:spcPts val="0"/>
              </a:spcAft>
              <a:buFont typeface="Wingdings 2"/>
              <a:buNone/>
              <a:defRPr/>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2</a:t>
            </a:r>
            <a:r>
              <a:rPr lang="zh-CN" altLang="en-US" dirty="0" smtClean="0">
                <a:solidFill>
                  <a:srgbClr val="000000"/>
                </a:solidFill>
                <a:latin typeface="宋体" pitchFamily="2" charset="-122"/>
              </a:rPr>
              <a:t>）成本类评估分析指标</a:t>
            </a:r>
            <a:r>
              <a:rPr lang="zh-CN" altLang="en-US" dirty="0" smtClean="0">
                <a:latin typeface="华文新魏" pitchFamily="2" charset="-122"/>
              </a:rPr>
              <a:t> </a:t>
            </a:r>
          </a:p>
          <a:p>
            <a:pPr marL="521208" lvl="1" eaLnBrk="1" fontAlgn="auto" hangingPunct="1">
              <a:spcAft>
                <a:spcPts val="0"/>
              </a:spcAft>
              <a:buClr>
                <a:schemeClr val="accent4"/>
              </a:buClr>
              <a:buFont typeface="Wingdings 2"/>
              <a:buChar char=""/>
              <a:defRPr/>
            </a:pPr>
            <a:r>
              <a:rPr lang="en-US" altLang="zh-CN" dirty="0" smtClean="0">
                <a:solidFill>
                  <a:srgbClr val="000000"/>
                </a:solidFill>
                <a:latin typeface="宋体" pitchFamily="2" charset="-122"/>
              </a:rPr>
              <a:t>①</a:t>
            </a:r>
            <a:r>
              <a:rPr lang="zh-CN" altLang="en-US" dirty="0" smtClean="0">
                <a:solidFill>
                  <a:srgbClr val="000000"/>
                </a:solidFill>
                <a:latin typeface="宋体" pitchFamily="2" charset="-122"/>
              </a:rPr>
              <a:t>单位产成品原材料耗用率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本期投入原材料÷本期产成品成本×</a:t>
            </a:r>
            <a:r>
              <a:rPr lang="zh-CN" altLang="en-US" dirty="0" smtClean="0">
                <a:solidFill>
                  <a:srgbClr val="000000"/>
                </a:solidFill>
                <a:latin typeface="" charset="0"/>
              </a:rPr>
              <a:t>100%</a:t>
            </a:r>
          </a:p>
          <a:p>
            <a:pPr marL="274320" indent="-274320" eaLnBrk="1" fontAlgn="auto" hangingPunct="1">
              <a:spcAft>
                <a:spcPts val="0"/>
              </a:spcAft>
              <a:buFont typeface="Wingdings 2"/>
              <a:buChar char=""/>
              <a:defRPr/>
            </a:pPr>
            <a:endParaRPr lang="en-US" altLang="zh-CN" dirty="0" smtClean="0">
              <a:latin typeface="华文新魏" pitchFamily="2" charset="-122"/>
            </a:endParaRPr>
          </a:p>
          <a:p>
            <a:pPr marL="274320" indent="-274320" eaLnBrk="1" fontAlgn="auto" hangingPunct="1">
              <a:spcAft>
                <a:spcPts val="0"/>
              </a:spcAft>
              <a:buFont typeface="Wingdings 2"/>
              <a:buChar char=""/>
              <a:defRPr/>
            </a:pPr>
            <a:endParaRPr lang="en-US" altLang="zh-CN" dirty="0" smtClean="0">
              <a:latin typeface="华文新魏" pitchFamily="2" charset="-122"/>
            </a:endParaRPr>
          </a:p>
          <a:p>
            <a:pPr marL="274320" indent="-274320" eaLnBrk="1" fontAlgn="auto" hangingPunct="1">
              <a:spcAft>
                <a:spcPts val="0"/>
              </a:spcAft>
              <a:buFont typeface="Wingdings 2"/>
              <a:buChar char=""/>
              <a:defRPr/>
            </a:pPr>
            <a:endParaRPr lang="en-US" altLang="zh-CN" dirty="0" smtClean="0">
              <a:latin typeface="华文新魏" pitchFamily="2" charset="-122"/>
            </a:endParaRPr>
          </a:p>
          <a:p>
            <a:pPr marL="274320" indent="-274320" eaLnBrk="1" fontAlgn="auto" hangingPunct="1">
              <a:spcAft>
                <a:spcPts val="0"/>
              </a:spcAft>
              <a:buFont typeface="Wingdings 2"/>
              <a:buChar char=""/>
              <a:defRPr/>
            </a:pPr>
            <a:endParaRPr lang="zh-CN" altLang="en-US" dirty="0">
              <a:latin typeface="华文新魏" pitchFamily="2" charset="-122"/>
            </a:endParaRPr>
          </a:p>
        </p:txBody>
      </p:sp>
      <p:sp>
        <p:nvSpPr>
          <p:cNvPr id="266244" name="Oval 1028"/>
          <p:cNvSpPr>
            <a:spLocks noChangeArrowheads="1"/>
          </p:cNvSpPr>
          <p:nvPr/>
        </p:nvSpPr>
        <p:spPr bwMode="auto">
          <a:xfrm>
            <a:off x="1693863" y="2349500"/>
            <a:ext cx="4038600" cy="922338"/>
          </a:xfrm>
          <a:prstGeom prst="ellipse">
            <a:avLst/>
          </a:prstGeom>
          <a:solidFill>
            <a:schemeClr val="hlink"/>
          </a:solidFill>
          <a:ln w="9525">
            <a:round/>
            <a:headEnd/>
            <a:tailEnd/>
          </a:ln>
          <a:scene3d>
            <a:camera prst="legacyObliqueBottomLeft"/>
            <a:lightRig rig="legacyFlat3" dir="t"/>
          </a:scene3d>
          <a:sp3d extrusionH="430200" prstMaterial="legacyMatte">
            <a:bevelT w="13500" h="13500" prst="angle"/>
            <a:bevelB w="13500" h="13500" prst="angle"/>
            <a:extrusionClr>
              <a:schemeClr val="hlink"/>
            </a:extrusionClr>
          </a:sp3d>
        </p:spPr>
        <p:txBody>
          <a:bodyPr wrap="none" anchor="ctr">
            <a:flatTx/>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a:solidFill>
                  <a:srgbClr val="000000"/>
                </a:solidFill>
                <a:ea typeface="华文新魏" pitchFamily="2" charset="-122"/>
              </a:rPr>
              <a:t>原材料耗用率</a:t>
            </a:r>
          </a:p>
        </p:txBody>
      </p:sp>
      <p:sp>
        <p:nvSpPr>
          <p:cNvPr id="266246" name="AutoShape 1030"/>
          <p:cNvSpPr>
            <a:spLocks noChangeArrowheads="1"/>
          </p:cNvSpPr>
          <p:nvPr/>
        </p:nvSpPr>
        <p:spPr bwMode="auto">
          <a:xfrm>
            <a:off x="-111125" y="4449763"/>
            <a:ext cx="3886200" cy="960437"/>
          </a:xfrm>
          <a:prstGeom prst="diamond">
            <a:avLst/>
          </a:prstGeom>
          <a:gradFill rotWithShape="0">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p>
            <a:pPr algn="ctr" fontAlgn="auto">
              <a:spcBef>
                <a:spcPts val="0"/>
              </a:spcBef>
              <a:spcAft>
                <a:spcPts val="0"/>
              </a:spcAft>
              <a:buFont typeface="Wingdings" pitchFamily="2" charset="2"/>
              <a:buNone/>
              <a:defRPr/>
            </a:pPr>
            <a:r>
              <a:rPr lang="zh-CN" altLang="en-US">
                <a:solidFill>
                  <a:prstClr val="black"/>
                </a:solidFill>
                <a:latin typeface="+mn-lt"/>
                <a:ea typeface="+mn-ea"/>
              </a:rPr>
              <a:t>过高</a:t>
            </a:r>
          </a:p>
        </p:txBody>
      </p:sp>
      <p:sp>
        <p:nvSpPr>
          <p:cNvPr id="266247" name="AutoShape 1031"/>
          <p:cNvSpPr>
            <a:spLocks noChangeArrowheads="1"/>
          </p:cNvSpPr>
          <p:nvPr/>
        </p:nvSpPr>
        <p:spPr bwMode="auto">
          <a:xfrm>
            <a:off x="4060825" y="4570413"/>
            <a:ext cx="4572000" cy="719137"/>
          </a:xfrm>
          <a:prstGeom prst="diamond">
            <a:avLst/>
          </a:prstGeom>
          <a:gradFill rotWithShape="0">
            <a:gsLst>
              <a:gs pos="0">
                <a:schemeClr val="hlink"/>
              </a:gs>
              <a:gs pos="100000">
                <a:schemeClr val="hlink">
                  <a:gamma/>
                  <a:shade val="46275"/>
                  <a:invGamma/>
                </a:schemeClr>
              </a:gs>
            </a:gsLst>
            <a:lin ang="5400000" scaled="1"/>
          </a:gradFill>
          <a:ln w="9525">
            <a:noFill/>
            <a:miter lim="800000"/>
            <a:headEnd/>
            <a:tailEnd/>
          </a:ln>
          <a:effectLst/>
        </p:spPr>
        <p:txBody>
          <a:bodyPr wrap="none" anchor="ctr"/>
          <a:lstStyle/>
          <a:p>
            <a:pPr algn="ctr" fontAlgn="auto">
              <a:spcBef>
                <a:spcPts val="0"/>
              </a:spcBef>
              <a:spcAft>
                <a:spcPts val="0"/>
              </a:spcAft>
              <a:buFont typeface="Wingdings" pitchFamily="2" charset="2"/>
              <a:buNone/>
              <a:defRPr/>
            </a:pPr>
            <a:r>
              <a:rPr lang="zh-CN" altLang="en-US" dirty="0">
                <a:solidFill>
                  <a:prstClr val="black"/>
                </a:solidFill>
                <a:latin typeface="+mn-lt"/>
                <a:ea typeface="+mn-ea"/>
              </a:rPr>
              <a:t>过低</a:t>
            </a:r>
          </a:p>
        </p:txBody>
      </p:sp>
      <p:sp>
        <p:nvSpPr>
          <p:cNvPr id="266248" name="Oval 1032"/>
          <p:cNvSpPr>
            <a:spLocks noChangeArrowheads="1"/>
          </p:cNvSpPr>
          <p:nvPr/>
        </p:nvSpPr>
        <p:spPr bwMode="auto">
          <a:xfrm>
            <a:off x="0" y="5791200"/>
            <a:ext cx="3581400" cy="1066800"/>
          </a:xfrm>
          <a:prstGeom prst="ellipse">
            <a:avLst/>
          </a:prstGeom>
          <a:gradFill rotWithShape="0">
            <a:gsLst>
              <a:gs pos="0">
                <a:schemeClr val="hlink"/>
              </a:gs>
              <a:gs pos="50000">
                <a:schemeClr val="hlink">
                  <a:gamma/>
                  <a:shade val="46275"/>
                  <a:invGamma/>
                </a:schemeClr>
              </a:gs>
              <a:gs pos="100000">
                <a:schemeClr val="hlink"/>
              </a:gs>
            </a:gsLst>
            <a:lin ang="5400000" scaled="1"/>
          </a:gradFill>
          <a:ln w="9525">
            <a:solidFill>
              <a:schemeClr val="bg1"/>
            </a:solidFill>
            <a:round/>
            <a:headEnd/>
            <a:tailEnd/>
          </a:ln>
          <a:effectLst/>
        </p:spPr>
        <p:txBody>
          <a:bodyPr wrap="none" anchor="ctr"/>
          <a:lstStyle/>
          <a:p>
            <a:pPr algn="ctr" fontAlgn="auto">
              <a:spcBef>
                <a:spcPts val="0"/>
              </a:spcBef>
              <a:spcAft>
                <a:spcPts val="0"/>
              </a:spcAft>
              <a:buFont typeface="Wingdings" pitchFamily="2" charset="2"/>
              <a:buNone/>
              <a:defRPr/>
            </a:pPr>
            <a:r>
              <a:rPr lang="zh-CN" altLang="en-US" dirty="0">
                <a:solidFill>
                  <a:prstClr val="black"/>
                </a:solidFill>
                <a:latin typeface="+mn-lt"/>
                <a:ea typeface="+mn-ea"/>
              </a:rPr>
              <a:t>未入库、账外销售</a:t>
            </a:r>
          </a:p>
        </p:txBody>
      </p:sp>
      <p:sp>
        <p:nvSpPr>
          <p:cNvPr id="266249" name="Oval 1033"/>
          <p:cNvSpPr>
            <a:spLocks noChangeArrowheads="1"/>
          </p:cNvSpPr>
          <p:nvPr/>
        </p:nvSpPr>
        <p:spPr bwMode="auto">
          <a:xfrm>
            <a:off x="4987925" y="5899150"/>
            <a:ext cx="3200400" cy="1066800"/>
          </a:xfrm>
          <a:prstGeom prst="ellipse">
            <a:avLst/>
          </a:prstGeom>
          <a:gradFill rotWithShape="0">
            <a:gsLst>
              <a:gs pos="0">
                <a:schemeClr val="hlink">
                  <a:gamma/>
                  <a:shade val="46275"/>
                  <a:invGamma/>
                </a:schemeClr>
              </a:gs>
              <a:gs pos="50000">
                <a:schemeClr val="hlink"/>
              </a:gs>
              <a:gs pos="100000">
                <a:schemeClr val="hlink">
                  <a:gamma/>
                  <a:shade val="46275"/>
                  <a:invGamma/>
                </a:schemeClr>
              </a:gs>
            </a:gsLst>
            <a:lin ang="5400000" scaled="1"/>
          </a:gradFill>
          <a:ln w="9525">
            <a:noFill/>
            <a:round/>
            <a:headEnd/>
            <a:tailEnd/>
          </a:ln>
          <a:effectLst/>
        </p:spPr>
        <p:txBody>
          <a:bodyPr wrap="none" anchor="ctr"/>
          <a:lstStyle/>
          <a:p>
            <a:pPr algn="ctr" fontAlgn="auto">
              <a:spcBef>
                <a:spcPts val="0"/>
              </a:spcBef>
              <a:spcAft>
                <a:spcPts val="0"/>
              </a:spcAft>
              <a:buFont typeface="Wingdings" pitchFamily="2" charset="2"/>
              <a:buNone/>
              <a:defRPr/>
            </a:pPr>
            <a:r>
              <a:rPr lang="zh-CN" altLang="en-US" dirty="0">
                <a:solidFill>
                  <a:prstClr val="black"/>
                </a:solidFill>
                <a:latin typeface="+mn-lt"/>
                <a:ea typeface="+mn-ea"/>
              </a:rPr>
              <a:t>多计产成品成本</a:t>
            </a:r>
          </a:p>
        </p:txBody>
      </p:sp>
      <p:sp>
        <p:nvSpPr>
          <p:cNvPr id="266250" name="Line 1034"/>
          <p:cNvSpPr>
            <a:spLocks noChangeShapeType="1"/>
          </p:cNvSpPr>
          <p:nvPr/>
        </p:nvSpPr>
        <p:spPr bwMode="auto">
          <a:xfrm>
            <a:off x="3743325" y="3476625"/>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251" name="Line 1035"/>
          <p:cNvSpPr>
            <a:spLocks noChangeShapeType="1"/>
          </p:cNvSpPr>
          <p:nvPr/>
        </p:nvSpPr>
        <p:spPr bwMode="auto">
          <a:xfrm>
            <a:off x="1258888" y="3897313"/>
            <a:ext cx="5329237"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252" name="Line 1036"/>
          <p:cNvSpPr>
            <a:spLocks noChangeShapeType="1"/>
          </p:cNvSpPr>
          <p:nvPr/>
        </p:nvSpPr>
        <p:spPr bwMode="auto">
          <a:xfrm>
            <a:off x="1252538" y="3992563"/>
            <a:ext cx="6350" cy="469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6253" name="Line 1037"/>
          <p:cNvSpPr>
            <a:spLocks noChangeShapeType="1"/>
          </p:cNvSpPr>
          <p:nvPr/>
        </p:nvSpPr>
        <p:spPr bwMode="auto">
          <a:xfrm>
            <a:off x="6519863" y="4035425"/>
            <a:ext cx="9525" cy="4270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6254" name="Line 1038"/>
          <p:cNvSpPr>
            <a:spLocks noChangeShapeType="1"/>
          </p:cNvSpPr>
          <p:nvPr/>
        </p:nvSpPr>
        <p:spPr bwMode="auto">
          <a:xfrm>
            <a:off x="1831975" y="5289550"/>
            <a:ext cx="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6255" name="Line 1039"/>
          <p:cNvSpPr>
            <a:spLocks noChangeShapeType="1"/>
          </p:cNvSpPr>
          <p:nvPr/>
        </p:nvSpPr>
        <p:spPr bwMode="auto">
          <a:xfrm flipH="1">
            <a:off x="6575425" y="5289550"/>
            <a:ext cx="1270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63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D19EBFC6-3CE5-4348-90B2-0B94FD951BCD}"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26639"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6675C208-7590-492E-A92D-E31FF80B8170}" type="slidenum">
              <a:rPr lang="zh-CN" altLang="en-US" smtClean="0">
                <a:solidFill>
                  <a:srgbClr val="B13F9A"/>
                </a:solidFill>
                <a:ea typeface="华文新魏" pitchFamily="2" charset="-122"/>
              </a:rPr>
              <a:pPr eaLnBrk="1" fontAlgn="base" hangingPunct="1">
                <a:spcBef>
                  <a:spcPct val="0"/>
                </a:spcBef>
                <a:spcAft>
                  <a:spcPct val="0"/>
                </a:spcAft>
              </a:pPr>
              <a:t>90</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25862243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44"/>
                                        </p:tgtEl>
                                        <p:attrNameLst>
                                          <p:attrName>style.visibility</p:attrName>
                                        </p:attrNameLst>
                                      </p:cBhvr>
                                      <p:to>
                                        <p:strVal val="visible"/>
                                      </p:to>
                                    </p:set>
                                    <p:anim calcmode="lin" valueType="num">
                                      <p:cBhvr additive="base">
                                        <p:cTn id="7" dur="500" fill="hold"/>
                                        <p:tgtEl>
                                          <p:spTgt spid="266244"/>
                                        </p:tgtEl>
                                        <p:attrNameLst>
                                          <p:attrName>ppt_x</p:attrName>
                                        </p:attrNameLst>
                                      </p:cBhvr>
                                      <p:tavLst>
                                        <p:tav tm="0">
                                          <p:val>
                                            <p:strVal val="0-#ppt_w/2"/>
                                          </p:val>
                                        </p:tav>
                                        <p:tav tm="100000">
                                          <p:val>
                                            <p:strVal val="#ppt_x"/>
                                          </p:val>
                                        </p:tav>
                                      </p:tavLst>
                                    </p:anim>
                                    <p:anim calcmode="lin" valueType="num">
                                      <p:cBhvr additive="base">
                                        <p:cTn id="8" dur="500" fill="hold"/>
                                        <p:tgtEl>
                                          <p:spTgt spid="26624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6250"/>
                                        </p:tgtEl>
                                        <p:attrNameLst>
                                          <p:attrName>style.visibility</p:attrName>
                                        </p:attrNameLst>
                                      </p:cBhvr>
                                      <p:to>
                                        <p:strVal val="visible"/>
                                      </p:to>
                                    </p:set>
                                    <p:anim calcmode="lin" valueType="num">
                                      <p:cBhvr additive="base">
                                        <p:cTn id="13" dur="500" fill="hold"/>
                                        <p:tgtEl>
                                          <p:spTgt spid="266250"/>
                                        </p:tgtEl>
                                        <p:attrNameLst>
                                          <p:attrName>ppt_x</p:attrName>
                                        </p:attrNameLst>
                                      </p:cBhvr>
                                      <p:tavLst>
                                        <p:tav tm="0">
                                          <p:val>
                                            <p:strVal val="0-#ppt_w/2"/>
                                          </p:val>
                                        </p:tav>
                                        <p:tav tm="100000">
                                          <p:val>
                                            <p:strVal val="#ppt_x"/>
                                          </p:val>
                                        </p:tav>
                                      </p:tavLst>
                                    </p:anim>
                                    <p:anim calcmode="lin" valueType="num">
                                      <p:cBhvr additive="base">
                                        <p:cTn id="14" dur="500" fill="hold"/>
                                        <p:tgtEl>
                                          <p:spTgt spid="26625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6251"/>
                                        </p:tgtEl>
                                        <p:attrNameLst>
                                          <p:attrName>style.visibility</p:attrName>
                                        </p:attrNameLst>
                                      </p:cBhvr>
                                      <p:to>
                                        <p:strVal val="visible"/>
                                      </p:to>
                                    </p:set>
                                    <p:anim calcmode="lin" valueType="num">
                                      <p:cBhvr additive="base">
                                        <p:cTn id="19" dur="500" fill="hold"/>
                                        <p:tgtEl>
                                          <p:spTgt spid="266251"/>
                                        </p:tgtEl>
                                        <p:attrNameLst>
                                          <p:attrName>ppt_x</p:attrName>
                                        </p:attrNameLst>
                                      </p:cBhvr>
                                      <p:tavLst>
                                        <p:tav tm="0">
                                          <p:val>
                                            <p:strVal val="0-#ppt_w/2"/>
                                          </p:val>
                                        </p:tav>
                                        <p:tav tm="100000">
                                          <p:val>
                                            <p:strVal val="#ppt_x"/>
                                          </p:val>
                                        </p:tav>
                                      </p:tavLst>
                                    </p:anim>
                                    <p:anim calcmode="lin" valueType="num">
                                      <p:cBhvr additive="base">
                                        <p:cTn id="20" dur="500" fill="hold"/>
                                        <p:tgtEl>
                                          <p:spTgt spid="26625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66252"/>
                                        </p:tgtEl>
                                        <p:attrNameLst>
                                          <p:attrName>style.visibility</p:attrName>
                                        </p:attrNameLst>
                                      </p:cBhvr>
                                      <p:to>
                                        <p:strVal val="visible"/>
                                      </p:to>
                                    </p:set>
                                    <p:anim calcmode="lin" valueType="num">
                                      <p:cBhvr additive="base">
                                        <p:cTn id="25" dur="500" fill="hold"/>
                                        <p:tgtEl>
                                          <p:spTgt spid="266252"/>
                                        </p:tgtEl>
                                        <p:attrNameLst>
                                          <p:attrName>ppt_x</p:attrName>
                                        </p:attrNameLst>
                                      </p:cBhvr>
                                      <p:tavLst>
                                        <p:tav tm="0">
                                          <p:val>
                                            <p:strVal val="0-#ppt_w/2"/>
                                          </p:val>
                                        </p:tav>
                                        <p:tav tm="100000">
                                          <p:val>
                                            <p:strVal val="#ppt_x"/>
                                          </p:val>
                                        </p:tav>
                                      </p:tavLst>
                                    </p:anim>
                                    <p:anim calcmode="lin" valueType="num">
                                      <p:cBhvr additive="base">
                                        <p:cTn id="26" dur="500" fill="hold"/>
                                        <p:tgtEl>
                                          <p:spTgt spid="266252"/>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66246"/>
                                        </p:tgtEl>
                                        <p:attrNameLst>
                                          <p:attrName>style.visibility</p:attrName>
                                        </p:attrNameLst>
                                      </p:cBhvr>
                                      <p:to>
                                        <p:strVal val="visible"/>
                                      </p:to>
                                    </p:set>
                                    <p:anim calcmode="lin" valueType="num">
                                      <p:cBhvr additive="base">
                                        <p:cTn id="31" dur="500" fill="hold"/>
                                        <p:tgtEl>
                                          <p:spTgt spid="266246"/>
                                        </p:tgtEl>
                                        <p:attrNameLst>
                                          <p:attrName>ppt_x</p:attrName>
                                        </p:attrNameLst>
                                      </p:cBhvr>
                                      <p:tavLst>
                                        <p:tav tm="0">
                                          <p:val>
                                            <p:strVal val="0-#ppt_w/2"/>
                                          </p:val>
                                        </p:tav>
                                        <p:tav tm="100000">
                                          <p:val>
                                            <p:strVal val="#ppt_x"/>
                                          </p:val>
                                        </p:tav>
                                      </p:tavLst>
                                    </p:anim>
                                    <p:anim calcmode="lin" valueType="num">
                                      <p:cBhvr additive="base">
                                        <p:cTn id="32" dur="500" fill="hold"/>
                                        <p:tgtEl>
                                          <p:spTgt spid="26624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66254"/>
                                        </p:tgtEl>
                                        <p:attrNameLst>
                                          <p:attrName>style.visibility</p:attrName>
                                        </p:attrNameLst>
                                      </p:cBhvr>
                                      <p:to>
                                        <p:strVal val="visible"/>
                                      </p:to>
                                    </p:set>
                                    <p:anim calcmode="lin" valueType="num">
                                      <p:cBhvr additive="base">
                                        <p:cTn id="37" dur="500" fill="hold"/>
                                        <p:tgtEl>
                                          <p:spTgt spid="266254"/>
                                        </p:tgtEl>
                                        <p:attrNameLst>
                                          <p:attrName>ppt_x</p:attrName>
                                        </p:attrNameLst>
                                      </p:cBhvr>
                                      <p:tavLst>
                                        <p:tav tm="0">
                                          <p:val>
                                            <p:strVal val="0-#ppt_w/2"/>
                                          </p:val>
                                        </p:tav>
                                        <p:tav tm="100000">
                                          <p:val>
                                            <p:strVal val="#ppt_x"/>
                                          </p:val>
                                        </p:tav>
                                      </p:tavLst>
                                    </p:anim>
                                    <p:anim calcmode="lin" valueType="num">
                                      <p:cBhvr additive="base">
                                        <p:cTn id="38" dur="500" fill="hold"/>
                                        <p:tgtEl>
                                          <p:spTgt spid="266254"/>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66248"/>
                                        </p:tgtEl>
                                        <p:attrNameLst>
                                          <p:attrName>style.visibility</p:attrName>
                                        </p:attrNameLst>
                                      </p:cBhvr>
                                      <p:to>
                                        <p:strVal val="visible"/>
                                      </p:to>
                                    </p:set>
                                    <p:anim calcmode="lin" valueType="num">
                                      <p:cBhvr additive="base">
                                        <p:cTn id="43" dur="500" fill="hold"/>
                                        <p:tgtEl>
                                          <p:spTgt spid="266248"/>
                                        </p:tgtEl>
                                        <p:attrNameLst>
                                          <p:attrName>ppt_x</p:attrName>
                                        </p:attrNameLst>
                                      </p:cBhvr>
                                      <p:tavLst>
                                        <p:tav tm="0">
                                          <p:val>
                                            <p:strVal val="0-#ppt_w/2"/>
                                          </p:val>
                                        </p:tav>
                                        <p:tav tm="100000">
                                          <p:val>
                                            <p:strVal val="#ppt_x"/>
                                          </p:val>
                                        </p:tav>
                                      </p:tavLst>
                                    </p:anim>
                                    <p:anim calcmode="lin" valueType="num">
                                      <p:cBhvr additive="base">
                                        <p:cTn id="44" dur="500" fill="hold"/>
                                        <p:tgtEl>
                                          <p:spTgt spid="266248"/>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66253"/>
                                        </p:tgtEl>
                                        <p:attrNameLst>
                                          <p:attrName>style.visibility</p:attrName>
                                        </p:attrNameLst>
                                      </p:cBhvr>
                                      <p:to>
                                        <p:strVal val="visible"/>
                                      </p:to>
                                    </p:set>
                                    <p:anim calcmode="lin" valueType="num">
                                      <p:cBhvr additive="base">
                                        <p:cTn id="49" dur="500" fill="hold"/>
                                        <p:tgtEl>
                                          <p:spTgt spid="266253"/>
                                        </p:tgtEl>
                                        <p:attrNameLst>
                                          <p:attrName>ppt_x</p:attrName>
                                        </p:attrNameLst>
                                      </p:cBhvr>
                                      <p:tavLst>
                                        <p:tav tm="0">
                                          <p:val>
                                            <p:strVal val="0-#ppt_w/2"/>
                                          </p:val>
                                        </p:tav>
                                        <p:tav tm="100000">
                                          <p:val>
                                            <p:strVal val="#ppt_x"/>
                                          </p:val>
                                        </p:tav>
                                      </p:tavLst>
                                    </p:anim>
                                    <p:anim calcmode="lin" valueType="num">
                                      <p:cBhvr additive="base">
                                        <p:cTn id="50" dur="500" fill="hold"/>
                                        <p:tgtEl>
                                          <p:spTgt spid="266253"/>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66247"/>
                                        </p:tgtEl>
                                        <p:attrNameLst>
                                          <p:attrName>style.visibility</p:attrName>
                                        </p:attrNameLst>
                                      </p:cBhvr>
                                      <p:to>
                                        <p:strVal val="visible"/>
                                      </p:to>
                                    </p:set>
                                    <p:anim calcmode="lin" valueType="num">
                                      <p:cBhvr additive="base">
                                        <p:cTn id="55" dur="500" fill="hold"/>
                                        <p:tgtEl>
                                          <p:spTgt spid="266247"/>
                                        </p:tgtEl>
                                        <p:attrNameLst>
                                          <p:attrName>ppt_x</p:attrName>
                                        </p:attrNameLst>
                                      </p:cBhvr>
                                      <p:tavLst>
                                        <p:tav tm="0">
                                          <p:val>
                                            <p:strVal val="0-#ppt_w/2"/>
                                          </p:val>
                                        </p:tav>
                                        <p:tav tm="100000">
                                          <p:val>
                                            <p:strVal val="#ppt_x"/>
                                          </p:val>
                                        </p:tav>
                                      </p:tavLst>
                                    </p:anim>
                                    <p:anim calcmode="lin" valueType="num">
                                      <p:cBhvr additive="base">
                                        <p:cTn id="56" dur="500" fill="hold"/>
                                        <p:tgtEl>
                                          <p:spTgt spid="266247"/>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66255"/>
                                        </p:tgtEl>
                                        <p:attrNameLst>
                                          <p:attrName>style.visibility</p:attrName>
                                        </p:attrNameLst>
                                      </p:cBhvr>
                                      <p:to>
                                        <p:strVal val="visible"/>
                                      </p:to>
                                    </p:set>
                                    <p:anim calcmode="lin" valueType="num">
                                      <p:cBhvr additive="base">
                                        <p:cTn id="61" dur="500" fill="hold"/>
                                        <p:tgtEl>
                                          <p:spTgt spid="266255"/>
                                        </p:tgtEl>
                                        <p:attrNameLst>
                                          <p:attrName>ppt_x</p:attrName>
                                        </p:attrNameLst>
                                      </p:cBhvr>
                                      <p:tavLst>
                                        <p:tav tm="0">
                                          <p:val>
                                            <p:strVal val="0-#ppt_w/2"/>
                                          </p:val>
                                        </p:tav>
                                        <p:tav tm="100000">
                                          <p:val>
                                            <p:strVal val="#ppt_x"/>
                                          </p:val>
                                        </p:tav>
                                      </p:tavLst>
                                    </p:anim>
                                    <p:anim calcmode="lin" valueType="num">
                                      <p:cBhvr additive="base">
                                        <p:cTn id="62" dur="500" fill="hold"/>
                                        <p:tgtEl>
                                          <p:spTgt spid="266255"/>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66249"/>
                                        </p:tgtEl>
                                        <p:attrNameLst>
                                          <p:attrName>style.visibility</p:attrName>
                                        </p:attrNameLst>
                                      </p:cBhvr>
                                      <p:to>
                                        <p:strVal val="visible"/>
                                      </p:to>
                                    </p:set>
                                    <p:anim calcmode="lin" valueType="num">
                                      <p:cBhvr additive="base">
                                        <p:cTn id="67" dur="500" fill="hold"/>
                                        <p:tgtEl>
                                          <p:spTgt spid="266249"/>
                                        </p:tgtEl>
                                        <p:attrNameLst>
                                          <p:attrName>ppt_x</p:attrName>
                                        </p:attrNameLst>
                                      </p:cBhvr>
                                      <p:tavLst>
                                        <p:tav tm="0">
                                          <p:val>
                                            <p:strVal val="0-#ppt_w/2"/>
                                          </p:val>
                                        </p:tav>
                                        <p:tav tm="100000">
                                          <p:val>
                                            <p:strVal val="#ppt_x"/>
                                          </p:val>
                                        </p:tav>
                                      </p:tavLst>
                                    </p:anim>
                                    <p:anim calcmode="lin" valueType="num">
                                      <p:cBhvr additive="base">
                                        <p:cTn id="68" dur="500" fill="hold"/>
                                        <p:tgtEl>
                                          <p:spTgt spid="2662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4" grpId="0" animBg="1" autoUpdateAnimBg="0"/>
      <p:bldP spid="266246" grpId="0" animBg="1" autoUpdateAnimBg="0"/>
      <p:bldP spid="266247" grpId="0" animBg="1" autoUpdateAnimBg="0"/>
      <p:bldP spid="266248" grpId="0" animBg="1" autoUpdateAnimBg="0"/>
      <p:bldP spid="266249" grpId="0" animBg="1" autoUpdateAnimBg="0"/>
      <p:bldP spid="266250" grpId="0" animBg="1"/>
      <p:bldP spid="266251" grpId="0" animBg="1"/>
      <p:bldP spid="266252" grpId="0" animBg="1"/>
      <p:bldP spid="266253" grpId="0" animBg="1"/>
      <p:bldP spid="266254" grpId="0" animBg="1"/>
      <p:bldP spid="26625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027"/>
          <p:cNvSpPr>
            <a:spLocks noGrp="1" noChangeArrowheads="1"/>
          </p:cNvSpPr>
          <p:nvPr>
            <p:ph idx="1"/>
          </p:nvPr>
        </p:nvSpPr>
        <p:spPr/>
        <p:txBody>
          <a:bodyPr/>
          <a:lstStyle/>
          <a:p>
            <a:pPr marL="0" indent="0" eaLnBrk="1" hangingPunct="1">
              <a:buFont typeface="Wingdings 2" pitchFamily="18" charset="2"/>
              <a:buNone/>
            </a:pPr>
            <a:r>
              <a:rPr lang="zh-CN" altLang="en-US" sz="3200" smtClean="0">
                <a:solidFill>
                  <a:srgbClr val="000000"/>
                </a:solidFill>
                <a:latin typeface="宋体" pitchFamily="2" charset="-122"/>
              </a:rPr>
              <a:t>（</a:t>
            </a:r>
            <a:r>
              <a:rPr lang="en-US" altLang="zh-CN" sz="3200" smtClean="0">
                <a:solidFill>
                  <a:srgbClr val="000000"/>
                </a:solidFill>
                <a:latin typeface="宋体" pitchFamily="2" charset="-122"/>
              </a:rPr>
              <a:t>2）</a:t>
            </a:r>
            <a:r>
              <a:rPr lang="zh-CN" altLang="en-US" sz="3200" smtClean="0">
                <a:solidFill>
                  <a:srgbClr val="000000"/>
                </a:solidFill>
                <a:latin typeface="宋体" pitchFamily="2" charset="-122"/>
              </a:rPr>
              <a:t>成本类评估分析指标</a:t>
            </a:r>
            <a:r>
              <a:rPr lang="zh-CN" altLang="en-US" sz="3200" smtClean="0">
                <a:latin typeface="华文新魏" pitchFamily="2" charset="-122"/>
              </a:rPr>
              <a:t> </a:t>
            </a:r>
          </a:p>
          <a:p>
            <a:pPr lvl="1" eaLnBrk="1" hangingPunct="1"/>
            <a:r>
              <a:rPr lang="en-US" altLang="zh-CN" sz="2800" smtClean="0">
                <a:solidFill>
                  <a:srgbClr val="000000"/>
                </a:solidFill>
                <a:latin typeface="宋体" pitchFamily="2" charset="-122"/>
              </a:rPr>
              <a:t>②</a:t>
            </a:r>
            <a:r>
              <a:rPr lang="zh-CN" altLang="en-US" sz="2800" smtClean="0">
                <a:solidFill>
                  <a:srgbClr val="000000"/>
                </a:solidFill>
                <a:latin typeface="宋体" pitchFamily="2" charset="-122"/>
              </a:rPr>
              <a:t>主营业务成本变动率</a:t>
            </a:r>
            <a:r>
              <a:rPr lang="zh-CN" altLang="en-US" sz="2800" smtClean="0">
                <a:solidFill>
                  <a:srgbClr val="000000"/>
                </a:solidFill>
              </a:rPr>
              <a:t>=</a:t>
            </a:r>
            <a:r>
              <a:rPr lang="zh-CN" altLang="en-US" sz="2800" smtClean="0">
                <a:solidFill>
                  <a:srgbClr val="000000"/>
                </a:solidFill>
                <a:latin typeface="宋体" pitchFamily="2" charset="-122"/>
              </a:rPr>
              <a:t>（本期主营业务成本</a:t>
            </a:r>
            <a:r>
              <a:rPr lang="zh-CN" altLang="en-US" sz="2800" smtClean="0">
                <a:solidFill>
                  <a:srgbClr val="000000"/>
                </a:solidFill>
              </a:rPr>
              <a:t>-</a:t>
            </a:r>
            <a:r>
              <a:rPr lang="zh-CN" altLang="en-US" sz="2800" smtClean="0">
                <a:solidFill>
                  <a:srgbClr val="000000"/>
                </a:solidFill>
                <a:latin typeface="宋体" pitchFamily="2" charset="-122"/>
              </a:rPr>
              <a:t>基期主营业务成本）÷基期主营业务成本×</a:t>
            </a:r>
            <a:r>
              <a:rPr lang="zh-CN" altLang="en-US" sz="2800" smtClean="0">
                <a:solidFill>
                  <a:srgbClr val="000000"/>
                </a:solidFill>
              </a:rPr>
              <a:t>100%</a:t>
            </a:r>
            <a:r>
              <a:rPr lang="zh-CN" altLang="en-US" sz="2800" smtClean="0">
                <a:latin typeface="华文新魏" pitchFamily="2" charset="-122"/>
              </a:rPr>
              <a:t> </a:t>
            </a:r>
          </a:p>
          <a:p>
            <a:pPr lvl="2" eaLnBrk="1" hangingPunct="1"/>
            <a:r>
              <a:rPr lang="zh-CN" altLang="en-US" sz="2800" smtClean="0">
                <a:solidFill>
                  <a:srgbClr val="000000"/>
                </a:solidFill>
                <a:latin typeface="宋体" pitchFamily="2" charset="-122"/>
              </a:rPr>
              <a:t>其中，主营业务成本率</a:t>
            </a:r>
            <a:r>
              <a:rPr lang="zh-CN" altLang="en-US" sz="2800" smtClean="0">
                <a:solidFill>
                  <a:srgbClr val="000000"/>
                </a:solidFill>
              </a:rPr>
              <a:t>=</a:t>
            </a:r>
            <a:r>
              <a:rPr lang="zh-CN" altLang="en-US" sz="2800" smtClean="0">
                <a:solidFill>
                  <a:srgbClr val="000000"/>
                </a:solidFill>
                <a:latin typeface="宋体" pitchFamily="2" charset="-122"/>
              </a:rPr>
              <a:t>主营业务成本÷主营业务收入</a:t>
            </a:r>
            <a:r>
              <a:rPr lang="zh-CN" altLang="en-US" sz="2800" smtClean="0">
                <a:latin typeface="华文新魏" pitchFamily="2" charset="-122"/>
              </a:rPr>
              <a:t> </a:t>
            </a:r>
          </a:p>
          <a:p>
            <a:pPr lvl="2" eaLnBrk="1" hangingPunct="1"/>
            <a:r>
              <a:rPr lang="zh-CN" altLang="en-US" sz="2800" smtClean="0">
                <a:solidFill>
                  <a:srgbClr val="000000"/>
                </a:solidFill>
                <a:latin typeface="华文新魏" pitchFamily="2" charset="-122"/>
              </a:rPr>
              <a:t>主营业务成本变动率超出预警值范围，可能存在销售未计收入、多列成本费用、扩大税前扣除范围等问题</a:t>
            </a:r>
            <a:r>
              <a:rPr lang="zh-CN" altLang="en-US" sz="2800" smtClean="0">
                <a:solidFill>
                  <a:srgbClr val="000000"/>
                </a:solidFill>
                <a:latin typeface="宋体" pitchFamily="2" charset="-122"/>
              </a:rPr>
              <a:t>。</a:t>
            </a:r>
            <a:r>
              <a:rPr lang="zh-CN" altLang="en-US" sz="2800" smtClean="0">
                <a:latin typeface="华文新魏" pitchFamily="2" charset="-122"/>
              </a:rPr>
              <a:t> </a:t>
            </a:r>
          </a:p>
        </p:txBody>
      </p:sp>
      <p:sp>
        <p:nvSpPr>
          <p:cNvPr id="27651"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1C5FD07D-6627-47D0-B05A-4C7330574246}"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27652"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1B2F358C-D21C-4BE1-8C16-FDBAFE090FAB}" type="slidenum">
              <a:rPr lang="zh-CN" altLang="en-US" smtClean="0">
                <a:solidFill>
                  <a:srgbClr val="B13F9A"/>
                </a:solidFill>
                <a:ea typeface="华文新魏" pitchFamily="2" charset="-122"/>
              </a:rPr>
              <a:pPr eaLnBrk="1" fontAlgn="base" hangingPunct="1">
                <a:spcBef>
                  <a:spcPct val="0"/>
                </a:spcBef>
                <a:spcAft>
                  <a:spcPct val="0"/>
                </a:spcAft>
              </a:pPr>
              <a:t>91</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142834123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p:txBody>
          <a:bodyPr/>
          <a:lstStyle/>
          <a:p>
            <a:pPr marL="0" indent="0" eaLnBrk="1" hangingPunct="1">
              <a:lnSpc>
                <a:spcPct val="90000"/>
              </a:lnSpc>
              <a:buFont typeface="Wingdings 2" pitchFamily="18" charset="2"/>
              <a:buNone/>
            </a:pPr>
            <a:r>
              <a:rPr lang="zh-CN" altLang="en-US" smtClean="0">
                <a:solidFill>
                  <a:srgbClr val="000000"/>
                </a:solidFill>
                <a:latin typeface="宋体" pitchFamily="2" charset="-122"/>
              </a:rPr>
              <a:t>（</a:t>
            </a:r>
            <a:r>
              <a:rPr lang="en-US" altLang="zh-CN" smtClean="0">
                <a:solidFill>
                  <a:srgbClr val="000000"/>
                </a:solidFill>
                <a:latin typeface="宋体" pitchFamily="2" charset="-122"/>
              </a:rPr>
              <a:t>3）</a:t>
            </a:r>
            <a:r>
              <a:rPr lang="zh-CN" altLang="en-US" smtClean="0">
                <a:solidFill>
                  <a:srgbClr val="000000"/>
                </a:solidFill>
                <a:latin typeface="宋体" pitchFamily="2" charset="-122"/>
              </a:rPr>
              <a:t>费用类评估分析指标</a:t>
            </a:r>
            <a:r>
              <a:rPr lang="zh-CN" altLang="en-US" smtClean="0">
                <a:latin typeface="华文新魏" pitchFamily="2" charset="-122"/>
              </a:rPr>
              <a:t> </a:t>
            </a:r>
          </a:p>
          <a:p>
            <a:pPr lvl="1" eaLnBrk="1" hangingPunct="1">
              <a:lnSpc>
                <a:spcPct val="90000"/>
              </a:lnSpc>
            </a:pPr>
            <a:r>
              <a:rPr lang="en-US" altLang="zh-CN" sz="2800" smtClean="0">
                <a:solidFill>
                  <a:srgbClr val="000000"/>
                </a:solidFill>
                <a:latin typeface="宋体" pitchFamily="2" charset="-122"/>
              </a:rPr>
              <a:t>①</a:t>
            </a:r>
            <a:r>
              <a:rPr lang="zh-CN" altLang="en-US" sz="2800" smtClean="0">
                <a:solidFill>
                  <a:srgbClr val="000000"/>
                </a:solidFill>
                <a:latin typeface="宋体" pitchFamily="2" charset="-122"/>
              </a:rPr>
              <a:t>营业（管理、财务）费用变动率</a:t>
            </a:r>
            <a:r>
              <a:rPr lang="zh-CN" altLang="en-US" sz="2800" smtClean="0">
                <a:solidFill>
                  <a:srgbClr val="000000"/>
                </a:solidFill>
              </a:rPr>
              <a:t>=</a:t>
            </a:r>
            <a:r>
              <a:rPr lang="zh-CN" altLang="en-US" sz="2800" smtClean="0">
                <a:solidFill>
                  <a:srgbClr val="000000"/>
                </a:solidFill>
                <a:latin typeface="宋体" pitchFamily="2" charset="-122"/>
              </a:rPr>
              <a:t>〔本期营业（管理、财务）费用</a:t>
            </a:r>
            <a:r>
              <a:rPr lang="zh-CN" altLang="en-US" sz="2800" smtClean="0">
                <a:solidFill>
                  <a:srgbClr val="000000"/>
                </a:solidFill>
              </a:rPr>
              <a:t>-</a:t>
            </a:r>
            <a:r>
              <a:rPr lang="zh-CN" altLang="en-US" sz="2800" smtClean="0">
                <a:solidFill>
                  <a:srgbClr val="000000"/>
                </a:solidFill>
                <a:latin typeface="宋体" pitchFamily="2" charset="-122"/>
              </a:rPr>
              <a:t>基期营业（管理、财务）费用〕÷基期营业（管理、财务）费用×</a:t>
            </a:r>
            <a:r>
              <a:rPr lang="zh-CN" altLang="en-US" sz="2800" smtClean="0">
                <a:solidFill>
                  <a:srgbClr val="000000"/>
                </a:solidFill>
              </a:rPr>
              <a:t>100%</a:t>
            </a:r>
          </a:p>
          <a:p>
            <a:pPr marL="530225" lvl="2" indent="0" eaLnBrk="1" hangingPunct="1">
              <a:lnSpc>
                <a:spcPct val="90000"/>
              </a:lnSpc>
              <a:buFont typeface="Wingdings" pitchFamily="2" charset="2"/>
              <a:buNone/>
            </a:pPr>
            <a:r>
              <a:rPr lang="zh-CN" altLang="en-US" sz="2800" smtClean="0">
                <a:solidFill>
                  <a:srgbClr val="000000"/>
                </a:solidFill>
                <a:latin typeface="宋体" pitchFamily="2" charset="-122"/>
              </a:rPr>
              <a:t>如果营业（管理、财务）费用变动率与前期相差较大，可能存在税前多列支营业（管理、财务）费用问题。</a:t>
            </a:r>
          </a:p>
        </p:txBody>
      </p:sp>
      <p:sp>
        <p:nvSpPr>
          <p:cNvPr id="28675"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84B93E3D-438D-4147-BF74-9233A381A030}"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28676"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A38D1AD9-AD36-4598-B00F-5A720C81C8DD}" type="slidenum">
              <a:rPr lang="zh-CN" altLang="en-US" smtClean="0">
                <a:solidFill>
                  <a:srgbClr val="B13F9A"/>
                </a:solidFill>
                <a:ea typeface="华文新魏" pitchFamily="2" charset="-122"/>
              </a:rPr>
              <a:pPr eaLnBrk="1" fontAlgn="base" hangingPunct="1">
                <a:spcBef>
                  <a:spcPct val="0"/>
                </a:spcBef>
                <a:spcAft>
                  <a:spcPct val="0"/>
                </a:spcAft>
              </a:pPr>
              <a:t>92</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52973479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8291" name="Rectangle 3"/>
          <p:cNvSpPr>
            <a:spLocks noGrp="1" noChangeArrowheads="1"/>
          </p:cNvSpPr>
          <p:nvPr>
            <p:ph idx="1"/>
          </p:nvPr>
        </p:nvSpPr>
        <p:spPr>
          <a:xfrm>
            <a:off x="468313" y="981075"/>
            <a:ext cx="7227887" cy="5475288"/>
          </a:xfrm>
        </p:spPr>
        <p:txBody>
          <a:bodyPr>
            <a:normAutofit/>
          </a:bodyPr>
          <a:lstStyle/>
          <a:p>
            <a:pPr marL="0" indent="0" eaLnBrk="1" fontAlgn="auto" hangingPunct="1">
              <a:lnSpc>
                <a:spcPct val="90000"/>
              </a:lnSpc>
              <a:spcAft>
                <a:spcPts val="0"/>
              </a:spcAft>
              <a:buFont typeface="Wingdings 2"/>
              <a:buNone/>
              <a:defRPr/>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费用类评估分析指标</a:t>
            </a:r>
            <a:r>
              <a:rPr lang="zh-CN" altLang="en-US" dirty="0" smtClean="0">
                <a:latin typeface="华文新魏" pitchFamily="2" charset="-122"/>
              </a:rPr>
              <a:t> </a:t>
            </a:r>
          </a:p>
          <a:p>
            <a:pPr marL="274320" indent="-274320" eaLnBrk="1" fontAlgn="auto" hangingPunct="1">
              <a:spcAft>
                <a:spcPts val="0"/>
              </a:spcAft>
              <a:buFont typeface="Wingdings 2"/>
              <a:buChar char=""/>
              <a:defRPr/>
            </a:pPr>
            <a:r>
              <a:rPr lang="en-US" altLang="zh-CN" dirty="0" smtClean="0">
                <a:solidFill>
                  <a:srgbClr val="000000"/>
                </a:solidFill>
                <a:latin typeface="" charset="0"/>
              </a:rPr>
              <a:t>②</a:t>
            </a:r>
            <a:r>
              <a:rPr lang="zh-CN" altLang="en-US" dirty="0" smtClean="0">
                <a:solidFill>
                  <a:srgbClr val="000000"/>
                </a:solidFill>
                <a:latin typeface="宋体" pitchFamily="2" charset="-122"/>
              </a:rPr>
              <a:t>成本费用率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（本期营业费用</a:t>
            </a:r>
            <a:r>
              <a:rPr lang="zh-CN" altLang="en-US" dirty="0" smtClean="0">
                <a:solidFill>
                  <a:srgbClr val="000000"/>
                </a:solidFill>
                <a:latin typeface="" charset="0"/>
              </a:rPr>
              <a:t>+</a:t>
            </a:r>
            <a:r>
              <a:rPr lang="zh-CN" altLang="en-US" dirty="0" smtClean="0">
                <a:solidFill>
                  <a:srgbClr val="000000"/>
                </a:solidFill>
                <a:latin typeface="宋体" pitchFamily="2" charset="-122"/>
              </a:rPr>
              <a:t>本期管理费用</a:t>
            </a:r>
            <a:r>
              <a:rPr lang="zh-CN" altLang="en-US" dirty="0" smtClean="0">
                <a:solidFill>
                  <a:srgbClr val="000000"/>
                </a:solidFill>
                <a:latin typeface="" charset="0"/>
              </a:rPr>
              <a:t>+</a:t>
            </a:r>
            <a:r>
              <a:rPr lang="zh-CN" altLang="en-US" dirty="0" smtClean="0">
                <a:solidFill>
                  <a:srgbClr val="000000"/>
                </a:solidFill>
                <a:latin typeface="宋体" pitchFamily="2" charset="-122"/>
              </a:rPr>
              <a:t>本期财务费用）÷本期主营业务成本×</a:t>
            </a:r>
            <a:r>
              <a:rPr lang="zh-CN" altLang="en-US" dirty="0" smtClean="0">
                <a:solidFill>
                  <a:srgbClr val="000000"/>
                </a:solidFill>
                <a:latin typeface="" charset="0"/>
              </a:rPr>
              <a:t>100%</a:t>
            </a:r>
            <a:endParaRPr lang="zh-CN" altLang="en-US" dirty="0" smtClean="0">
              <a:solidFill>
                <a:srgbClr val="000000"/>
              </a:solidFill>
              <a:latin typeface="宋体" pitchFamily="2" charset="-122"/>
            </a:endParaRPr>
          </a:p>
          <a:p>
            <a:pPr marL="521208" lvl="1" eaLnBrk="1" fontAlgn="auto" hangingPunct="1">
              <a:spcAft>
                <a:spcPts val="0"/>
              </a:spcAft>
              <a:buClr>
                <a:schemeClr val="accent4"/>
              </a:buClr>
              <a:buFont typeface="Wingdings 2"/>
              <a:buChar char=""/>
              <a:defRPr/>
            </a:pPr>
            <a:r>
              <a:rPr lang="zh-CN" altLang="en-US" dirty="0" smtClean="0">
                <a:solidFill>
                  <a:srgbClr val="000000"/>
                </a:solidFill>
                <a:latin typeface="Times New Roman"/>
              </a:rPr>
              <a:t>    </a:t>
            </a:r>
            <a:r>
              <a:rPr lang="zh-CN" altLang="en-US" dirty="0" smtClean="0">
                <a:solidFill>
                  <a:srgbClr val="000000"/>
                </a:solidFill>
                <a:latin typeface="" charset="0"/>
              </a:rPr>
              <a:t> </a:t>
            </a:r>
            <a:r>
              <a:rPr lang="zh-CN" altLang="en-US" dirty="0" smtClean="0">
                <a:solidFill>
                  <a:srgbClr val="000000"/>
                </a:solidFill>
                <a:latin typeface="宋体" pitchFamily="2" charset="-122"/>
              </a:rPr>
              <a:t>两者之间关系：期间费用的增长幅度 应低于主营业务成本的增长幅度</a:t>
            </a:r>
          </a:p>
          <a:p>
            <a:pPr marL="274320" indent="-274320" eaLnBrk="1" fontAlgn="auto" hangingPunct="1">
              <a:spcAft>
                <a:spcPts val="0"/>
              </a:spcAft>
              <a:buFont typeface="Wingdings 2"/>
              <a:buChar char=""/>
              <a:defRPr/>
            </a:pPr>
            <a:endParaRPr lang="zh-CN" altLang="en-US" dirty="0">
              <a:solidFill>
                <a:srgbClr val="000000"/>
              </a:solidFill>
              <a:latin typeface="宋体" pitchFamily="2" charset="-122"/>
            </a:endParaRPr>
          </a:p>
        </p:txBody>
      </p:sp>
      <p:sp>
        <p:nvSpPr>
          <p:cNvPr id="268292" name="Oval 4"/>
          <p:cNvSpPr>
            <a:spLocks noChangeArrowheads="1"/>
          </p:cNvSpPr>
          <p:nvPr/>
        </p:nvSpPr>
        <p:spPr bwMode="auto">
          <a:xfrm>
            <a:off x="2195513" y="3141663"/>
            <a:ext cx="3048000" cy="10668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a:solidFill>
                  <a:srgbClr val="000000"/>
                </a:solidFill>
                <a:ea typeface="华文新魏" pitchFamily="2" charset="-122"/>
              </a:rPr>
              <a:t>成本费用率</a:t>
            </a:r>
          </a:p>
        </p:txBody>
      </p:sp>
      <p:sp>
        <p:nvSpPr>
          <p:cNvPr id="268293" name="AutoShape 5"/>
          <p:cNvSpPr>
            <a:spLocks noChangeArrowheads="1"/>
          </p:cNvSpPr>
          <p:nvPr/>
        </p:nvSpPr>
        <p:spPr bwMode="auto">
          <a:xfrm>
            <a:off x="539750" y="5013325"/>
            <a:ext cx="2303463" cy="1008063"/>
          </a:xfrm>
          <a:prstGeom prst="wedgeRoundRectCallout">
            <a:avLst>
              <a:gd name="adj1" fmla="val 70356"/>
              <a:gd name="adj2" fmla="val -138310"/>
              <a:gd name="adj3" fmla="val 166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buFont typeface="Wingdings" pitchFamily="2" charset="2"/>
              <a:buNone/>
            </a:pPr>
            <a:r>
              <a:rPr lang="zh-CN" altLang="en-US">
                <a:solidFill>
                  <a:srgbClr val="000000"/>
                </a:solidFill>
                <a:ea typeface="华文新魏" pitchFamily="2" charset="-122"/>
              </a:rPr>
              <a:t>≈预警值：正常</a:t>
            </a:r>
          </a:p>
        </p:txBody>
      </p:sp>
      <p:sp>
        <p:nvSpPr>
          <p:cNvPr id="268294" name="AutoShape 6"/>
          <p:cNvSpPr>
            <a:spLocks noChangeArrowheads="1"/>
          </p:cNvSpPr>
          <p:nvPr/>
        </p:nvSpPr>
        <p:spPr bwMode="auto">
          <a:xfrm>
            <a:off x="3592513" y="4968875"/>
            <a:ext cx="4319587" cy="1052513"/>
          </a:xfrm>
          <a:prstGeom prst="wedgeRoundRectCallout">
            <a:avLst>
              <a:gd name="adj1" fmla="val -37898"/>
              <a:gd name="adj2" fmla="val -121102"/>
              <a:gd name="adj3" fmla="val 166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buFont typeface="Wingdings" pitchFamily="2" charset="2"/>
              <a:buNone/>
            </a:pPr>
            <a:r>
              <a:rPr lang="zh-CN" altLang="en-US" sz="2400">
                <a:solidFill>
                  <a:srgbClr val="000000"/>
                </a:solidFill>
                <a:ea typeface="华文新魏" pitchFamily="2" charset="-122"/>
              </a:rPr>
              <a:t>1.＞预警值：多列期间费用</a:t>
            </a:r>
          </a:p>
          <a:p>
            <a:pPr eaLnBrk="1" hangingPunct="1">
              <a:buFont typeface="Wingdings" pitchFamily="2" charset="2"/>
              <a:buNone/>
            </a:pPr>
            <a:r>
              <a:rPr lang="zh-CN" altLang="en-US" sz="2400">
                <a:solidFill>
                  <a:srgbClr val="000000"/>
                </a:solidFill>
                <a:ea typeface="华文新魏" pitchFamily="2" charset="-122"/>
              </a:rPr>
              <a:t>2.＜预警值：多列成本</a:t>
            </a:r>
          </a:p>
        </p:txBody>
      </p:sp>
      <p:sp>
        <p:nvSpPr>
          <p:cNvPr id="2970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F5513BA7-91A5-4808-909F-E1D580CEC4A2}"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29703"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10F9DD7B-F412-469D-8125-29586D556D66}" type="slidenum">
              <a:rPr lang="zh-CN" altLang="en-US" smtClean="0">
                <a:solidFill>
                  <a:srgbClr val="B13F9A"/>
                </a:solidFill>
                <a:ea typeface="华文新魏" pitchFamily="2" charset="-122"/>
              </a:rPr>
              <a:pPr eaLnBrk="1" fontAlgn="base" hangingPunct="1">
                <a:spcBef>
                  <a:spcPct val="0"/>
                </a:spcBef>
                <a:spcAft>
                  <a:spcPct val="0"/>
                </a:spcAft>
              </a:pPr>
              <a:t>93</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258039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8292"/>
                                        </p:tgtEl>
                                        <p:attrNameLst>
                                          <p:attrName>style.visibility</p:attrName>
                                        </p:attrNameLst>
                                      </p:cBhvr>
                                      <p:to>
                                        <p:strVal val="visible"/>
                                      </p:to>
                                    </p:set>
                                    <p:anim calcmode="lin" valueType="num">
                                      <p:cBhvr additive="base">
                                        <p:cTn id="7" dur="500" fill="hold"/>
                                        <p:tgtEl>
                                          <p:spTgt spid="268292"/>
                                        </p:tgtEl>
                                        <p:attrNameLst>
                                          <p:attrName>ppt_x</p:attrName>
                                        </p:attrNameLst>
                                      </p:cBhvr>
                                      <p:tavLst>
                                        <p:tav tm="0">
                                          <p:val>
                                            <p:strVal val="0-#ppt_w/2"/>
                                          </p:val>
                                        </p:tav>
                                        <p:tav tm="100000">
                                          <p:val>
                                            <p:strVal val="#ppt_x"/>
                                          </p:val>
                                        </p:tav>
                                      </p:tavLst>
                                    </p:anim>
                                    <p:anim calcmode="lin" valueType="num">
                                      <p:cBhvr additive="base">
                                        <p:cTn id="8" dur="500" fill="hold"/>
                                        <p:tgtEl>
                                          <p:spTgt spid="26829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8293"/>
                                        </p:tgtEl>
                                        <p:attrNameLst>
                                          <p:attrName>style.visibility</p:attrName>
                                        </p:attrNameLst>
                                      </p:cBhvr>
                                      <p:to>
                                        <p:strVal val="visible"/>
                                      </p:to>
                                    </p:set>
                                    <p:anim calcmode="lin" valueType="num">
                                      <p:cBhvr additive="base">
                                        <p:cTn id="13" dur="500" fill="hold"/>
                                        <p:tgtEl>
                                          <p:spTgt spid="268293"/>
                                        </p:tgtEl>
                                        <p:attrNameLst>
                                          <p:attrName>ppt_x</p:attrName>
                                        </p:attrNameLst>
                                      </p:cBhvr>
                                      <p:tavLst>
                                        <p:tav tm="0">
                                          <p:val>
                                            <p:strVal val="0-#ppt_w/2"/>
                                          </p:val>
                                        </p:tav>
                                        <p:tav tm="100000">
                                          <p:val>
                                            <p:strVal val="#ppt_x"/>
                                          </p:val>
                                        </p:tav>
                                      </p:tavLst>
                                    </p:anim>
                                    <p:anim calcmode="lin" valueType="num">
                                      <p:cBhvr additive="base">
                                        <p:cTn id="14" dur="500" fill="hold"/>
                                        <p:tgtEl>
                                          <p:spTgt spid="26829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8294"/>
                                        </p:tgtEl>
                                        <p:attrNameLst>
                                          <p:attrName>style.visibility</p:attrName>
                                        </p:attrNameLst>
                                      </p:cBhvr>
                                      <p:to>
                                        <p:strVal val="visible"/>
                                      </p:to>
                                    </p:set>
                                    <p:anim calcmode="lin" valueType="num">
                                      <p:cBhvr additive="base">
                                        <p:cTn id="19" dur="500" fill="hold"/>
                                        <p:tgtEl>
                                          <p:spTgt spid="268294"/>
                                        </p:tgtEl>
                                        <p:attrNameLst>
                                          <p:attrName>ppt_x</p:attrName>
                                        </p:attrNameLst>
                                      </p:cBhvr>
                                      <p:tavLst>
                                        <p:tav tm="0">
                                          <p:val>
                                            <p:strVal val="0-#ppt_w/2"/>
                                          </p:val>
                                        </p:tav>
                                        <p:tav tm="100000">
                                          <p:val>
                                            <p:strVal val="#ppt_x"/>
                                          </p:val>
                                        </p:tav>
                                      </p:tavLst>
                                    </p:anim>
                                    <p:anim calcmode="lin" valueType="num">
                                      <p:cBhvr additive="base">
                                        <p:cTn id="20" dur="500" fill="hold"/>
                                        <p:tgtEl>
                                          <p:spTgt spid="2682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2" grpId="0" animBg="1" autoUpdateAnimBg="0"/>
      <p:bldP spid="268293" grpId="0" animBg="1" autoUpdateAnimBg="0"/>
      <p:bldP spid="268294" grpId="0" animBg="1" autoUpdateAnimBg="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3" name="Rectangle 3"/>
          <p:cNvSpPr>
            <a:spLocks noGrp="1" noChangeArrowheads="1"/>
          </p:cNvSpPr>
          <p:nvPr>
            <p:ph idx="1"/>
          </p:nvPr>
        </p:nvSpPr>
        <p:spPr>
          <a:xfrm>
            <a:off x="395288" y="908050"/>
            <a:ext cx="7300912" cy="5548313"/>
          </a:xfrm>
        </p:spPr>
        <p:txBody>
          <a:bodyPr>
            <a:normAutofit/>
          </a:bodyPr>
          <a:lstStyle/>
          <a:p>
            <a:pPr marL="0" indent="0" eaLnBrk="1" fontAlgn="auto" hangingPunct="1">
              <a:lnSpc>
                <a:spcPct val="90000"/>
              </a:lnSpc>
              <a:spcAft>
                <a:spcPts val="0"/>
              </a:spcAft>
              <a:buFont typeface="Wingdings 2"/>
              <a:buNone/>
              <a:defRPr/>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费用类评估分析指标</a:t>
            </a:r>
            <a:r>
              <a:rPr lang="zh-CN" altLang="en-US" dirty="0" smtClean="0">
                <a:latin typeface="华文新魏" pitchFamily="2" charset="-122"/>
              </a:rPr>
              <a:t> </a:t>
            </a:r>
          </a:p>
          <a:p>
            <a:pPr marL="274320" indent="-274320" eaLnBrk="1" fontAlgn="auto" hangingPunct="1">
              <a:spcAft>
                <a:spcPts val="0"/>
              </a:spcAft>
              <a:buFont typeface="Wingdings 2"/>
              <a:buChar char=""/>
              <a:defRPr/>
            </a:pPr>
            <a:r>
              <a:rPr lang="en-US" altLang="zh-CN" dirty="0" smtClean="0">
                <a:solidFill>
                  <a:srgbClr val="000000"/>
                </a:solidFill>
                <a:latin typeface="宋体" pitchFamily="2" charset="-122"/>
              </a:rPr>
              <a:t>③</a:t>
            </a:r>
            <a:r>
              <a:rPr lang="zh-CN" altLang="en-US" dirty="0" smtClean="0">
                <a:solidFill>
                  <a:srgbClr val="000000"/>
                </a:solidFill>
                <a:latin typeface="宋体" pitchFamily="2" charset="-122"/>
              </a:rPr>
              <a:t>成本费用利润率</a:t>
            </a:r>
            <a:r>
              <a:rPr lang="zh-CN" altLang="en-US" dirty="0" smtClean="0">
                <a:solidFill>
                  <a:srgbClr val="000000"/>
                </a:solidFill>
                <a:latin typeface="" charset="0"/>
              </a:rPr>
              <a:t>=</a:t>
            </a:r>
            <a:r>
              <a:rPr lang="zh-CN" altLang="en-US" dirty="0" smtClean="0">
                <a:solidFill>
                  <a:srgbClr val="000000"/>
                </a:solidFill>
                <a:latin typeface="宋体" pitchFamily="2" charset="-122"/>
              </a:rPr>
              <a:t>利润总额÷成本费用总额×</a:t>
            </a:r>
            <a:r>
              <a:rPr lang="zh-CN" altLang="en-US" dirty="0" smtClean="0">
                <a:solidFill>
                  <a:srgbClr val="000000"/>
                </a:solidFill>
                <a:latin typeface="" charset="0"/>
              </a:rPr>
              <a:t>100%</a:t>
            </a:r>
            <a:endParaRPr lang="zh-CN" altLang="en-US" dirty="0" smtClean="0">
              <a:solidFill>
                <a:srgbClr val="000000"/>
              </a:solidFill>
              <a:latin typeface="宋体" pitchFamily="2" charset="-122"/>
            </a:endParaRPr>
          </a:p>
          <a:p>
            <a:pPr marL="274320" indent="-274320" eaLnBrk="1" fontAlgn="auto" hangingPunct="1">
              <a:spcAft>
                <a:spcPts val="0"/>
              </a:spcAft>
              <a:buFont typeface="Wingdings 2"/>
              <a:buChar char=""/>
              <a:defRPr/>
            </a:pPr>
            <a:r>
              <a:rPr lang="zh-CN" altLang="en-US" dirty="0" smtClean="0">
                <a:solidFill>
                  <a:srgbClr val="000000"/>
                </a:solidFill>
                <a:latin typeface="宋体" pitchFamily="2" charset="-122"/>
              </a:rPr>
              <a:t>其中：成本费用总额</a:t>
            </a:r>
            <a:r>
              <a:rPr lang="zh-CN" altLang="en-US" dirty="0" smtClean="0">
                <a:solidFill>
                  <a:srgbClr val="000000"/>
                </a:solidFill>
                <a:latin typeface="" charset="0"/>
              </a:rPr>
              <a:t>=</a:t>
            </a:r>
            <a:r>
              <a:rPr lang="zh-CN" altLang="en-US" dirty="0" smtClean="0">
                <a:solidFill>
                  <a:srgbClr val="000000"/>
                </a:solidFill>
                <a:latin typeface="宋体" pitchFamily="2" charset="-122"/>
              </a:rPr>
              <a:t>主营业务成本总额</a:t>
            </a:r>
            <a:r>
              <a:rPr lang="zh-CN" altLang="en-US" dirty="0" smtClean="0">
                <a:solidFill>
                  <a:srgbClr val="000000"/>
                </a:solidFill>
                <a:latin typeface="" charset="0"/>
              </a:rPr>
              <a:t>+</a:t>
            </a:r>
            <a:r>
              <a:rPr lang="zh-CN" altLang="en-US" dirty="0" smtClean="0">
                <a:solidFill>
                  <a:srgbClr val="000000"/>
                </a:solidFill>
                <a:latin typeface="宋体" pitchFamily="2" charset="-122"/>
              </a:rPr>
              <a:t>费用总额</a:t>
            </a:r>
            <a:endParaRPr lang="zh-CN" altLang="en-US" dirty="0">
              <a:solidFill>
                <a:srgbClr val="000000"/>
              </a:solidFill>
              <a:latin typeface="" charset="0"/>
            </a:endParaRPr>
          </a:p>
          <a:p>
            <a:pPr marL="521208" lvl="1" eaLnBrk="1" fontAlgn="auto" hangingPunct="1">
              <a:spcAft>
                <a:spcPts val="0"/>
              </a:spcAft>
              <a:buClr>
                <a:schemeClr val="accent4"/>
              </a:buClr>
              <a:buFont typeface="Wingdings" pitchFamily="2" charset="2"/>
              <a:buNone/>
              <a:defRPr/>
            </a:pPr>
            <a:r>
              <a:rPr lang="zh-CN" altLang="en-US" dirty="0">
                <a:solidFill>
                  <a:srgbClr val="000000"/>
                </a:solidFill>
                <a:latin typeface="宋体" pitchFamily="2" charset="-122"/>
              </a:rPr>
              <a:t></a:t>
            </a:r>
          </a:p>
        </p:txBody>
      </p:sp>
      <p:sp>
        <p:nvSpPr>
          <p:cNvPr id="271364" name="Oval 4"/>
          <p:cNvSpPr>
            <a:spLocks noChangeArrowheads="1"/>
          </p:cNvSpPr>
          <p:nvPr/>
        </p:nvSpPr>
        <p:spPr bwMode="auto">
          <a:xfrm>
            <a:off x="2255838" y="3141663"/>
            <a:ext cx="3048000" cy="10668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a:solidFill>
                  <a:srgbClr val="000000"/>
                </a:solidFill>
                <a:ea typeface="华文新魏" pitchFamily="2" charset="-122"/>
              </a:rPr>
              <a:t>成本费用利润率</a:t>
            </a:r>
          </a:p>
        </p:txBody>
      </p:sp>
      <p:sp>
        <p:nvSpPr>
          <p:cNvPr id="271365" name="AutoShape 5"/>
          <p:cNvSpPr>
            <a:spLocks noChangeArrowheads="1"/>
          </p:cNvSpPr>
          <p:nvPr/>
        </p:nvSpPr>
        <p:spPr bwMode="auto">
          <a:xfrm>
            <a:off x="303213" y="5084763"/>
            <a:ext cx="2667000" cy="1231900"/>
          </a:xfrm>
          <a:prstGeom prst="wedgeRoundRectCallout">
            <a:avLst>
              <a:gd name="adj1" fmla="val 70667"/>
              <a:gd name="adj2" fmla="val -119565"/>
              <a:gd name="adj3" fmla="val 166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buFont typeface="Wingdings" pitchFamily="2" charset="2"/>
              <a:buNone/>
            </a:pPr>
            <a:endParaRPr lang="zh-CN" altLang="en-US" sz="2400">
              <a:solidFill>
                <a:srgbClr val="000000"/>
              </a:solidFill>
              <a:ea typeface="华文新魏" pitchFamily="2" charset="-122"/>
            </a:endParaRPr>
          </a:p>
          <a:p>
            <a:pPr eaLnBrk="1" hangingPunct="1">
              <a:buFont typeface="Wingdings" pitchFamily="2" charset="2"/>
              <a:buNone/>
            </a:pPr>
            <a:r>
              <a:rPr lang="zh-CN" altLang="en-US" sz="2400">
                <a:solidFill>
                  <a:srgbClr val="000000"/>
                </a:solidFill>
                <a:ea typeface="华文新魏" pitchFamily="2" charset="-122"/>
              </a:rPr>
              <a:t>≥预警值：正常</a:t>
            </a:r>
          </a:p>
        </p:txBody>
      </p:sp>
      <p:sp>
        <p:nvSpPr>
          <p:cNvPr id="271366" name="AutoShape 6"/>
          <p:cNvSpPr>
            <a:spLocks noChangeArrowheads="1"/>
          </p:cNvSpPr>
          <p:nvPr/>
        </p:nvSpPr>
        <p:spPr bwMode="auto">
          <a:xfrm>
            <a:off x="3779838" y="5084763"/>
            <a:ext cx="4105275" cy="1231900"/>
          </a:xfrm>
          <a:prstGeom prst="wedgeRoundRectCallout">
            <a:avLst>
              <a:gd name="adj1" fmla="val -36222"/>
              <a:gd name="adj2" fmla="val -120310"/>
              <a:gd name="adj3" fmla="val 166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buFont typeface="Wingdings" pitchFamily="2" charset="2"/>
              <a:buNone/>
            </a:pPr>
            <a:endParaRPr lang="zh-CN" altLang="en-US" sz="2400">
              <a:solidFill>
                <a:srgbClr val="000000"/>
              </a:solidFill>
              <a:ea typeface="华文新魏" pitchFamily="2" charset="-122"/>
            </a:endParaRPr>
          </a:p>
          <a:p>
            <a:pPr eaLnBrk="1" hangingPunct="1">
              <a:buFont typeface="Wingdings" pitchFamily="2" charset="2"/>
              <a:buNone/>
            </a:pPr>
            <a:r>
              <a:rPr lang="zh-CN" altLang="en-US" sz="2400">
                <a:solidFill>
                  <a:srgbClr val="000000"/>
                </a:solidFill>
                <a:ea typeface="华文新魏" pitchFamily="2" charset="-122"/>
              </a:rPr>
              <a:t>＜预警值</a:t>
            </a:r>
            <a:r>
              <a:rPr lang="zh-CN" altLang="en-US" sz="2400">
                <a:solidFill>
                  <a:srgbClr val="000000"/>
                </a:solidFill>
                <a:ea typeface="华文新魏" pitchFamily="2" charset="-122"/>
                <a:sym typeface="Wingdings" pitchFamily="2" charset="2"/>
              </a:rPr>
              <a:t>（1）</a:t>
            </a:r>
            <a:r>
              <a:rPr lang="zh-CN" altLang="en-US" sz="2400">
                <a:solidFill>
                  <a:srgbClr val="000000"/>
                </a:solidFill>
                <a:ea typeface="华文新魏" pitchFamily="2" charset="-122"/>
              </a:rPr>
              <a:t>多列费用</a:t>
            </a:r>
          </a:p>
          <a:p>
            <a:pPr eaLnBrk="1" hangingPunct="1">
              <a:buFont typeface="Wingdings" pitchFamily="2" charset="2"/>
              <a:buNone/>
            </a:pPr>
            <a:r>
              <a:rPr lang="zh-CN" altLang="en-US" sz="2400">
                <a:solidFill>
                  <a:srgbClr val="000000"/>
                </a:solidFill>
                <a:ea typeface="华文新魏" pitchFamily="2" charset="-122"/>
              </a:rPr>
              <a:t>             （2）少计收入</a:t>
            </a:r>
          </a:p>
        </p:txBody>
      </p:sp>
      <p:sp>
        <p:nvSpPr>
          <p:cNvPr id="3072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7923BA96-88FA-471D-B9D2-881B693ECAD4}"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30727"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04DA5749-8785-44B9-B012-C11D947DC8B2}" type="slidenum">
              <a:rPr lang="zh-CN" altLang="en-US" smtClean="0">
                <a:solidFill>
                  <a:srgbClr val="B13F9A"/>
                </a:solidFill>
                <a:ea typeface="华文新魏" pitchFamily="2" charset="-122"/>
              </a:rPr>
              <a:pPr eaLnBrk="1" fontAlgn="base" hangingPunct="1">
                <a:spcBef>
                  <a:spcPct val="0"/>
                </a:spcBef>
                <a:spcAft>
                  <a:spcPct val="0"/>
                </a:spcAft>
              </a:pPr>
              <a:t>94</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13334159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1364"/>
                                        </p:tgtEl>
                                        <p:attrNameLst>
                                          <p:attrName>style.visibility</p:attrName>
                                        </p:attrNameLst>
                                      </p:cBhvr>
                                      <p:to>
                                        <p:strVal val="visible"/>
                                      </p:to>
                                    </p:set>
                                    <p:anim calcmode="lin" valueType="num">
                                      <p:cBhvr additive="base">
                                        <p:cTn id="7" dur="500" fill="hold"/>
                                        <p:tgtEl>
                                          <p:spTgt spid="271364"/>
                                        </p:tgtEl>
                                        <p:attrNameLst>
                                          <p:attrName>ppt_x</p:attrName>
                                        </p:attrNameLst>
                                      </p:cBhvr>
                                      <p:tavLst>
                                        <p:tav tm="0">
                                          <p:val>
                                            <p:strVal val="0-#ppt_w/2"/>
                                          </p:val>
                                        </p:tav>
                                        <p:tav tm="100000">
                                          <p:val>
                                            <p:strVal val="#ppt_x"/>
                                          </p:val>
                                        </p:tav>
                                      </p:tavLst>
                                    </p:anim>
                                    <p:anim calcmode="lin" valueType="num">
                                      <p:cBhvr additive="base">
                                        <p:cTn id="8" dur="500" fill="hold"/>
                                        <p:tgtEl>
                                          <p:spTgt spid="27136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1365"/>
                                        </p:tgtEl>
                                        <p:attrNameLst>
                                          <p:attrName>style.visibility</p:attrName>
                                        </p:attrNameLst>
                                      </p:cBhvr>
                                      <p:to>
                                        <p:strVal val="visible"/>
                                      </p:to>
                                    </p:set>
                                    <p:anim calcmode="lin" valueType="num">
                                      <p:cBhvr additive="base">
                                        <p:cTn id="13" dur="500" fill="hold"/>
                                        <p:tgtEl>
                                          <p:spTgt spid="271365"/>
                                        </p:tgtEl>
                                        <p:attrNameLst>
                                          <p:attrName>ppt_x</p:attrName>
                                        </p:attrNameLst>
                                      </p:cBhvr>
                                      <p:tavLst>
                                        <p:tav tm="0">
                                          <p:val>
                                            <p:strVal val="0-#ppt_w/2"/>
                                          </p:val>
                                        </p:tav>
                                        <p:tav tm="100000">
                                          <p:val>
                                            <p:strVal val="#ppt_x"/>
                                          </p:val>
                                        </p:tav>
                                      </p:tavLst>
                                    </p:anim>
                                    <p:anim calcmode="lin" valueType="num">
                                      <p:cBhvr additive="base">
                                        <p:cTn id="14" dur="500" fill="hold"/>
                                        <p:tgtEl>
                                          <p:spTgt spid="27136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1366"/>
                                        </p:tgtEl>
                                        <p:attrNameLst>
                                          <p:attrName>style.visibility</p:attrName>
                                        </p:attrNameLst>
                                      </p:cBhvr>
                                      <p:to>
                                        <p:strVal val="visible"/>
                                      </p:to>
                                    </p:set>
                                    <p:anim calcmode="lin" valueType="num">
                                      <p:cBhvr additive="base">
                                        <p:cTn id="19" dur="500" fill="hold"/>
                                        <p:tgtEl>
                                          <p:spTgt spid="271366"/>
                                        </p:tgtEl>
                                        <p:attrNameLst>
                                          <p:attrName>ppt_x</p:attrName>
                                        </p:attrNameLst>
                                      </p:cBhvr>
                                      <p:tavLst>
                                        <p:tav tm="0">
                                          <p:val>
                                            <p:strVal val="0-#ppt_w/2"/>
                                          </p:val>
                                        </p:tav>
                                        <p:tav tm="100000">
                                          <p:val>
                                            <p:strVal val="#ppt_x"/>
                                          </p:val>
                                        </p:tav>
                                      </p:tavLst>
                                    </p:anim>
                                    <p:anim calcmode="lin" valueType="num">
                                      <p:cBhvr additive="base">
                                        <p:cTn id="20" dur="500" fill="hold"/>
                                        <p:tgtEl>
                                          <p:spTgt spid="2713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4" grpId="0" animBg="1" autoUpdateAnimBg="0"/>
      <p:bldP spid="271365" grpId="0" animBg="1" autoUpdateAnimBg="0"/>
      <p:bldP spid="271366" grpId="0" animBg="1" autoUpdateAnimBg="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idx="1"/>
          </p:nvPr>
        </p:nvSpPr>
        <p:spPr>
          <a:xfrm>
            <a:off x="457200" y="1268413"/>
            <a:ext cx="7239000" cy="5187950"/>
          </a:xfrm>
        </p:spPr>
        <p:txBody>
          <a:bodyPr/>
          <a:lstStyle/>
          <a:p>
            <a:pPr marL="0" indent="0" eaLnBrk="1" hangingPunct="1">
              <a:lnSpc>
                <a:spcPct val="90000"/>
              </a:lnSpc>
              <a:buFont typeface="Wingdings 2" pitchFamily="18" charset="2"/>
              <a:buNone/>
            </a:pPr>
            <a:r>
              <a:rPr lang="zh-CN" altLang="en-US" smtClean="0">
                <a:solidFill>
                  <a:srgbClr val="000000"/>
                </a:solidFill>
                <a:latin typeface="宋体" pitchFamily="2" charset="-122"/>
              </a:rPr>
              <a:t>（</a:t>
            </a:r>
            <a:r>
              <a:rPr lang="en-US" altLang="zh-CN" smtClean="0">
                <a:solidFill>
                  <a:srgbClr val="000000"/>
                </a:solidFill>
                <a:latin typeface="宋体" pitchFamily="2" charset="-122"/>
              </a:rPr>
              <a:t>3）</a:t>
            </a:r>
            <a:r>
              <a:rPr lang="zh-CN" altLang="en-US" smtClean="0">
                <a:solidFill>
                  <a:srgbClr val="000000"/>
                </a:solidFill>
                <a:latin typeface="宋体" pitchFamily="2" charset="-122"/>
              </a:rPr>
              <a:t>费用类评估分析指标</a:t>
            </a:r>
            <a:r>
              <a:rPr lang="zh-CN" altLang="en-US" smtClean="0">
                <a:latin typeface="华文新魏" pitchFamily="2" charset="-122"/>
              </a:rPr>
              <a:t> </a:t>
            </a:r>
            <a:endParaRPr lang="en-US" altLang="zh-CN" smtClean="0">
              <a:latin typeface="华文新魏" pitchFamily="2" charset="-122"/>
            </a:endParaRPr>
          </a:p>
          <a:p>
            <a:pPr lvl="1" eaLnBrk="1" hangingPunct="1"/>
            <a:r>
              <a:rPr lang="zh-CN" altLang="en-US" sz="2800" smtClean="0">
                <a:solidFill>
                  <a:srgbClr val="000000"/>
                </a:solidFill>
                <a:latin typeface="宋体" pitchFamily="2" charset="-122"/>
              </a:rPr>
              <a:t>税前列支费用评估分析指标：</a:t>
            </a:r>
          </a:p>
          <a:p>
            <a:pPr lvl="2" eaLnBrk="1" hangingPunct="1"/>
            <a:r>
              <a:rPr lang="zh-CN" altLang="en-US" sz="2400" smtClean="0">
                <a:solidFill>
                  <a:srgbClr val="000000"/>
                </a:solidFill>
                <a:latin typeface="宋体" pitchFamily="2" charset="-122"/>
              </a:rPr>
              <a:t>工资扣除限额</a:t>
            </a:r>
          </a:p>
          <a:p>
            <a:pPr lvl="2" eaLnBrk="1" hangingPunct="1"/>
            <a:r>
              <a:rPr lang="zh-CN" altLang="en-US" sz="2400" smtClean="0">
                <a:solidFill>
                  <a:srgbClr val="000000"/>
                </a:solidFill>
              </a:rPr>
              <a:t>“</a:t>
            </a:r>
            <a:r>
              <a:rPr lang="zh-CN" altLang="en-US" sz="2400" smtClean="0">
                <a:solidFill>
                  <a:srgbClr val="000000"/>
                </a:solidFill>
                <a:latin typeface="宋体" pitchFamily="2" charset="-122"/>
              </a:rPr>
              <a:t>三费</a:t>
            </a:r>
            <a:r>
              <a:rPr lang="zh-CN" altLang="en-US" sz="2400" smtClean="0">
                <a:solidFill>
                  <a:srgbClr val="000000"/>
                </a:solidFill>
              </a:rPr>
              <a:t>”</a:t>
            </a:r>
            <a:r>
              <a:rPr lang="zh-CN" altLang="en-US" sz="2400" smtClean="0">
                <a:solidFill>
                  <a:srgbClr val="000000"/>
                </a:solidFill>
                <a:latin typeface="宋体" pitchFamily="2" charset="-122"/>
              </a:rPr>
              <a:t>（职工福利费、工会经费、职工教育经费）扣除限额</a:t>
            </a:r>
          </a:p>
          <a:p>
            <a:pPr lvl="2" eaLnBrk="1" hangingPunct="1"/>
            <a:r>
              <a:rPr lang="zh-CN" altLang="en-US" sz="2400" smtClean="0">
                <a:solidFill>
                  <a:srgbClr val="000000"/>
                </a:solidFill>
                <a:latin typeface="宋体" pitchFamily="2" charset="-122"/>
              </a:rPr>
              <a:t>交际应酬费列支额（业务招待费扣除限额）</a:t>
            </a:r>
          </a:p>
          <a:p>
            <a:pPr lvl="2" eaLnBrk="1" hangingPunct="1"/>
            <a:r>
              <a:rPr lang="zh-CN" altLang="en-US" sz="2400" smtClean="0">
                <a:solidFill>
                  <a:srgbClr val="000000"/>
                </a:solidFill>
                <a:latin typeface="宋体" pitchFamily="2" charset="-122"/>
              </a:rPr>
              <a:t>公益救济性捐赠扣除限额</a:t>
            </a:r>
          </a:p>
          <a:p>
            <a:pPr lvl="2" eaLnBrk="1" hangingPunct="1"/>
            <a:r>
              <a:rPr lang="zh-CN" altLang="en-US" sz="2400" smtClean="0">
                <a:solidFill>
                  <a:srgbClr val="000000"/>
                </a:solidFill>
                <a:latin typeface="宋体" pitchFamily="2" charset="-122"/>
              </a:rPr>
              <a:t>开办费摊销额</a:t>
            </a:r>
          </a:p>
          <a:p>
            <a:pPr lvl="2" eaLnBrk="1" hangingPunct="1"/>
            <a:r>
              <a:rPr lang="zh-CN" altLang="en-US" sz="2400" smtClean="0">
                <a:solidFill>
                  <a:srgbClr val="000000"/>
                </a:solidFill>
                <a:latin typeface="宋体" pitchFamily="2" charset="-122"/>
              </a:rPr>
              <a:t>技术开发费加计扣除额</a:t>
            </a:r>
          </a:p>
          <a:p>
            <a:pPr lvl="2" eaLnBrk="1" hangingPunct="1"/>
            <a:r>
              <a:rPr lang="zh-CN" altLang="en-US" sz="2400" smtClean="0">
                <a:solidFill>
                  <a:srgbClr val="000000"/>
                </a:solidFill>
                <a:latin typeface="宋体" pitchFamily="2" charset="-122"/>
              </a:rPr>
              <a:t>广告费扣除限额</a:t>
            </a:r>
          </a:p>
          <a:p>
            <a:pPr lvl="2" eaLnBrk="1" hangingPunct="1"/>
            <a:r>
              <a:rPr lang="zh-CN" altLang="en-US" sz="2400" smtClean="0">
                <a:solidFill>
                  <a:srgbClr val="000000"/>
                </a:solidFill>
                <a:latin typeface="宋体" pitchFamily="2" charset="-122"/>
              </a:rPr>
              <a:t>业务宣传费扣除限额</a:t>
            </a:r>
          </a:p>
          <a:p>
            <a:pPr lvl="2" eaLnBrk="1" hangingPunct="1"/>
            <a:r>
              <a:rPr lang="zh-CN" altLang="en-US" sz="2400" smtClean="0">
                <a:solidFill>
                  <a:srgbClr val="000000"/>
                </a:solidFill>
                <a:latin typeface="宋体" pitchFamily="2" charset="-122"/>
              </a:rPr>
              <a:t>财产损失扣除限额</a:t>
            </a:r>
          </a:p>
        </p:txBody>
      </p:sp>
      <p:sp>
        <p:nvSpPr>
          <p:cNvPr id="31747"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8AB6D6D0-7E12-462B-9AFF-57E067859CEE}"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31748"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841C65FF-9BAF-40A8-AF57-4594F95A729E}" type="slidenum">
              <a:rPr lang="zh-CN" altLang="en-US" smtClean="0">
                <a:solidFill>
                  <a:srgbClr val="B13F9A"/>
                </a:solidFill>
                <a:ea typeface="华文新魏" pitchFamily="2" charset="-122"/>
              </a:rPr>
              <a:pPr eaLnBrk="1" fontAlgn="base" hangingPunct="1">
                <a:spcBef>
                  <a:spcPct val="0"/>
                </a:spcBef>
                <a:spcAft>
                  <a:spcPct val="0"/>
                </a:spcAft>
              </a:pPr>
              <a:t>95</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54856813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idx="1"/>
          </p:nvPr>
        </p:nvSpPr>
        <p:spPr>
          <a:xfrm>
            <a:off x="457200" y="692150"/>
            <a:ext cx="7239000" cy="5764213"/>
          </a:xfrm>
        </p:spPr>
        <p:txBody>
          <a:bodyPr/>
          <a:lstStyle/>
          <a:p>
            <a:pPr eaLnBrk="1" hangingPunct="1">
              <a:lnSpc>
                <a:spcPct val="90000"/>
              </a:lnSpc>
            </a:pPr>
            <a:r>
              <a:rPr lang="zh-CN" altLang="en-US" smtClean="0">
                <a:solidFill>
                  <a:srgbClr val="000000"/>
                </a:solidFill>
                <a:latin typeface="宋体" pitchFamily="2" charset="-122"/>
              </a:rPr>
              <a:t>（</a:t>
            </a:r>
            <a:r>
              <a:rPr lang="en-US" altLang="zh-CN" smtClean="0">
                <a:solidFill>
                  <a:srgbClr val="000000"/>
                </a:solidFill>
                <a:latin typeface="宋体" pitchFamily="2" charset="-122"/>
              </a:rPr>
              <a:t>3）</a:t>
            </a:r>
            <a:r>
              <a:rPr lang="zh-CN" altLang="en-US" smtClean="0">
                <a:solidFill>
                  <a:srgbClr val="000000"/>
                </a:solidFill>
                <a:latin typeface="宋体" pitchFamily="2" charset="-122"/>
              </a:rPr>
              <a:t>费用类评估分析指标</a:t>
            </a:r>
            <a:r>
              <a:rPr lang="zh-CN" altLang="en-US" smtClean="0">
                <a:latin typeface="华文新魏" pitchFamily="2" charset="-122"/>
              </a:rPr>
              <a:t> </a:t>
            </a:r>
            <a:endParaRPr lang="en-US" altLang="zh-CN" smtClean="0">
              <a:latin typeface="华文新魏" pitchFamily="2" charset="-122"/>
            </a:endParaRPr>
          </a:p>
          <a:p>
            <a:pPr lvl="1" eaLnBrk="1" hangingPunct="1"/>
            <a:r>
              <a:rPr lang="zh-CN" altLang="en-US" sz="3200" smtClean="0">
                <a:solidFill>
                  <a:srgbClr val="000000"/>
                </a:solidFill>
                <a:latin typeface="宋体" pitchFamily="2" charset="-122"/>
              </a:rPr>
              <a:t>税前列支费用评估分析指标：</a:t>
            </a:r>
          </a:p>
          <a:p>
            <a:pPr lvl="2" eaLnBrk="1" hangingPunct="1"/>
            <a:r>
              <a:rPr lang="zh-CN" altLang="en-US" sz="2800" smtClean="0">
                <a:solidFill>
                  <a:srgbClr val="000000"/>
                </a:solidFill>
                <a:latin typeface="宋体" pitchFamily="2" charset="-122"/>
              </a:rPr>
              <a:t>呆（坏）账损失扣除限额</a:t>
            </a:r>
          </a:p>
          <a:p>
            <a:pPr lvl="2" eaLnBrk="1" hangingPunct="1"/>
            <a:r>
              <a:rPr lang="zh-CN" altLang="en-US" sz="2800" smtClean="0">
                <a:solidFill>
                  <a:srgbClr val="000000"/>
                </a:solidFill>
                <a:latin typeface="宋体" pitchFamily="2" charset="-122"/>
              </a:rPr>
              <a:t>总机构管理费扣除限额</a:t>
            </a:r>
          </a:p>
          <a:p>
            <a:pPr lvl="2" eaLnBrk="1" hangingPunct="1"/>
            <a:r>
              <a:rPr lang="zh-CN" altLang="en-US" sz="2800" smtClean="0">
                <a:solidFill>
                  <a:srgbClr val="000000"/>
                </a:solidFill>
                <a:latin typeface="宋体" pitchFamily="2" charset="-122"/>
              </a:rPr>
              <a:t>社会保险费扣除限额</a:t>
            </a:r>
          </a:p>
          <a:p>
            <a:pPr lvl="2" eaLnBrk="1" hangingPunct="1"/>
            <a:r>
              <a:rPr lang="zh-CN" altLang="en-US" sz="2800" smtClean="0">
                <a:solidFill>
                  <a:srgbClr val="000000"/>
                </a:solidFill>
                <a:latin typeface="宋体" pitchFamily="2" charset="-122"/>
              </a:rPr>
              <a:t>无形资产摊销额</a:t>
            </a:r>
          </a:p>
          <a:p>
            <a:pPr lvl="2" eaLnBrk="1" hangingPunct="1"/>
            <a:r>
              <a:rPr lang="zh-CN" altLang="en-US" sz="2800" smtClean="0">
                <a:solidFill>
                  <a:srgbClr val="000000"/>
                </a:solidFill>
                <a:latin typeface="宋体" pitchFamily="2" charset="-122"/>
              </a:rPr>
              <a:t>递延资产摊销额等。</a:t>
            </a:r>
            <a:r>
              <a:rPr lang="zh-CN" altLang="en-US" sz="2800" smtClean="0">
                <a:solidFill>
                  <a:srgbClr val="000000"/>
                </a:solidFill>
              </a:rPr>
              <a:t/>
            </a:r>
            <a:br>
              <a:rPr lang="zh-CN" altLang="en-US" sz="2800" smtClean="0">
                <a:solidFill>
                  <a:srgbClr val="000000"/>
                </a:solidFill>
              </a:rPr>
            </a:br>
            <a:r>
              <a:rPr lang="zh-CN" altLang="en-US" sz="2800" smtClean="0">
                <a:solidFill>
                  <a:srgbClr val="000000"/>
                </a:solidFill>
                <a:latin typeface="Times New Roman" pitchFamily="18" charset="0"/>
              </a:rPr>
              <a:t>   </a:t>
            </a:r>
            <a:r>
              <a:rPr lang="zh-CN" altLang="en-US" sz="2800" smtClean="0">
                <a:solidFill>
                  <a:srgbClr val="000000"/>
                </a:solidFill>
              </a:rPr>
              <a:t> </a:t>
            </a:r>
            <a:r>
              <a:rPr lang="zh-CN" altLang="en-US" sz="2800" smtClean="0">
                <a:solidFill>
                  <a:srgbClr val="000000"/>
                </a:solidFill>
                <a:latin typeface="宋体" pitchFamily="2" charset="-122"/>
              </a:rPr>
              <a:t>如果申报扣除（摊销）额超过允许扣除（摊销）标准，可能存在未按规定进行纳税调整，擅自扩大扣除（摊销）基数等问题。</a:t>
            </a:r>
            <a:r>
              <a:rPr lang="zh-CN" altLang="en-US" sz="2800" smtClean="0">
                <a:latin typeface="华文新魏" pitchFamily="2" charset="-122"/>
              </a:rPr>
              <a:t> </a:t>
            </a:r>
          </a:p>
        </p:txBody>
      </p:sp>
      <p:sp>
        <p:nvSpPr>
          <p:cNvPr id="32771"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370496C4-9B16-45D4-A076-4EE33701A2E4}"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32772"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7DF6EE35-8F0B-40B3-9115-23971CE8D1E2}" type="slidenum">
              <a:rPr lang="zh-CN" altLang="en-US" smtClean="0">
                <a:solidFill>
                  <a:srgbClr val="B13F9A"/>
                </a:solidFill>
                <a:ea typeface="华文新魏" pitchFamily="2" charset="-122"/>
              </a:rPr>
              <a:pPr eaLnBrk="1" fontAlgn="base" hangingPunct="1">
                <a:spcBef>
                  <a:spcPct val="0"/>
                </a:spcBef>
                <a:spcAft>
                  <a:spcPct val="0"/>
                </a:spcAft>
              </a:pPr>
              <a:t>96</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221550476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idx="1"/>
          </p:nvPr>
        </p:nvSpPr>
        <p:spPr>
          <a:xfrm>
            <a:off x="457200" y="620713"/>
            <a:ext cx="7239000" cy="5835650"/>
          </a:xfrm>
        </p:spPr>
        <p:txBody>
          <a:bodyPr/>
          <a:lstStyle/>
          <a:p>
            <a:pPr marL="0" indent="0" eaLnBrk="1" hangingPunct="1">
              <a:buFont typeface="Wingdings 2" pitchFamily="18" charset="2"/>
              <a:buNone/>
            </a:pPr>
            <a:r>
              <a:rPr lang="zh-CN" altLang="en-US" smtClean="0">
                <a:solidFill>
                  <a:srgbClr val="000000"/>
                </a:solidFill>
                <a:latin typeface="宋体" pitchFamily="2" charset="-122"/>
              </a:rPr>
              <a:t>（</a:t>
            </a:r>
            <a:r>
              <a:rPr lang="en-US" altLang="zh-CN" smtClean="0">
                <a:solidFill>
                  <a:srgbClr val="000000"/>
                </a:solidFill>
                <a:latin typeface="宋体" pitchFamily="2" charset="-122"/>
              </a:rPr>
              <a:t>4）</a:t>
            </a:r>
            <a:r>
              <a:rPr lang="zh-CN" altLang="en-US" smtClean="0">
                <a:solidFill>
                  <a:srgbClr val="000000"/>
                </a:solidFill>
                <a:latin typeface="宋体" pitchFamily="2" charset="-122"/>
              </a:rPr>
              <a:t>利润类评估分析指标：</a:t>
            </a:r>
          </a:p>
          <a:p>
            <a:pPr lvl="1" eaLnBrk="1" hangingPunct="1"/>
            <a:r>
              <a:rPr lang="en-US" altLang="zh-CN" smtClean="0">
                <a:solidFill>
                  <a:srgbClr val="000000"/>
                </a:solidFill>
                <a:latin typeface="宋体" pitchFamily="2" charset="-122"/>
              </a:rPr>
              <a:t>①</a:t>
            </a:r>
            <a:r>
              <a:rPr lang="zh-CN" altLang="en-US" smtClean="0">
                <a:solidFill>
                  <a:srgbClr val="000000"/>
                </a:solidFill>
                <a:latin typeface="宋体" pitchFamily="2" charset="-122"/>
              </a:rPr>
              <a:t>主营业务利润变动率</a:t>
            </a:r>
            <a:r>
              <a:rPr lang="zh-CN" altLang="en-US" smtClean="0">
                <a:solidFill>
                  <a:srgbClr val="000000"/>
                </a:solidFill>
              </a:rPr>
              <a:t>=</a:t>
            </a:r>
            <a:r>
              <a:rPr lang="zh-CN" altLang="en-US" smtClean="0">
                <a:solidFill>
                  <a:srgbClr val="000000"/>
                </a:solidFill>
                <a:latin typeface="宋体" pitchFamily="2" charset="-122"/>
              </a:rPr>
              <a:t>（本期主营业务利润</a:t>
            </a:r>
            <a:r>
              <a:rPr lang="zh-CN" altLang="en-US" smtClean="0">
                <a:solidFill>
                  <a:srgbClr val="000000"/>
                </a:solidFill>
              </a:rPr>
              <a:t>-</a:t>
            </a:r>
            <a:r>
              <a:rPr lang="zh-CN" altLang="en-US" smtClean="0">
                <a:solidFill>
                  <a:srgbClr val="000000"/>
                </a:solidFill>
                <a:latin typeface="宋体" pitchFamily="2" charset="-122"/>
              </a:rPr>
              <a:t>基期主营业务利润）÷基期主营业务利润×</a:t>
            </a:r>
            <a:r>
              <a:rPr lang="zh-CN" altLang="en-US" smtClean="0">
                <a:solidFill>
                  <a:srgbClr val="000000"/>
                </a:solidFill>
              </a:rPr>
              <a:t>100%</a:t>
            </a:r>
          </a:p>
          <a:p>
            <a:pPr lvl="1" eaLnBrk="1" hangingPunct="1"/>
            <a:r>
              <a:rPr lang="en-US" altLang="zh-CN" smtClean="0">
                <a:solidFill>
                  <a:srgbClr val="000000"/>
                </a:solidFill>
                <a:latin typeface="宋体" pitchFamily="2" charset="-122"/>
              </a:rPr>
              <a:t>②</a:t>
            </a:r>
            <a:r>
              <a:rPr lang="zh-CN" altLang="en-US" smtClean="0">
                <a:solidFill>
                  <a:srgbClr val="000000"/>
                </a:solidFill>
                <a:latin typeface="宋体" pitchFamily="2" charset="-122"/>
              </a:rPr>
              <a:t>其他业务利润变动率</a:t>
            </a:r>
            <a:r>
              <a:rPr lang="zh-CN" altLang="en-US" smtClean="0">
                <a:solidFill>
                  <a:srgbClr val="000000"/>
                </a:solidFill>
              </a:rPr>
              <a:t>=</a:t>
            </a:r>
            <a:r>
              <a:rPr lang="zh-CN" altLang="en-US" smtClean="0">
                <a:solidFill>
                  <a:srgbClr val="000000"/>
                </a:solidFill>
                <a:latin typeface="宋体" pitchFamily="2" charset="-122"/>
              </a:rPr>
              <a:t>（本期其他业务利润</a:t>
            </a:r>
            <a:r>
              <a:rPr lang="zh-CN" altLang="en-US" smtClean="0">
                <a:solidFill>
                  <a:srgbClr val="000000"/>
                </a:solidFill>
              </a:rPr>
              <a:t>-</a:t>
            </a:r>
            <a:r>
              <a:rPr lang="zh-CN" altLang="en-US" smtClean="0">
                <a:solidFill>
                  <a:srgbClr val="000000"/>
                </a:solidFill>
                <a:latin typeface="宋体" pitchFamily="2" charset="-122"/>
              </a:rPr>
              <a:t>基期其他业务利润）÷基期其他业务利润×</a:t>
            </a:r>
            <a:r>
              <a:rPr lang="zh-CN" altLang="en-US" smtClean="0">
                <a:solidFill>
                  <a:srgbClr val="000000"/>
                </a:solidFill>
              </a:rPr>
              <a:t>100%</a:t>
            </a:r>
            <a:endParaRPr lang="zh-CN" altLang="en-US" smtClean="0">
              <a:solidFill>
                <a:srgbClr val="000000"/>
              </a:solidFill>
              <a:latin typeface="宋体" pitchFamily="2" charset="-122"/>
            </a:endParaRPr>
          </a:p>
        </p:txBody>
      </p:sp>
      <p:sp>
        <p:nvSpPr>
          <p:cNvPr id="274436" name="Oval 4"/>
          <p:cNvSpPr>
            <a:spLocks noChangeArrowheads="1"/>
          </p:cNvSpPr>
          <p:nvPr/>
        </p:nvSpPr>
        <p:spPr bwMode="auto">
          <a:xfrm>
            <a:off x="1619250" y="3068638"/>
            <a:ext cx="4191000" cy="7207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algn="ctr" eaLnBrk="1" hangingPunct="1">
              <a:buFont typeface="Wingdings" pitchFamily="2" charset="2"/>
              <a:buNone/>
            </a:pPr>
            <a:r>
              <a:rPr lang="zh-CN" altLang="en-US">
                <a:solidFill>
                  <a:srgbClr val="000000"/>
                </a:solidFill>
                <a:ea typeface="华文新魏" pitchFamily="2" charset="-122"/>
              </a:rPr>
              <a:t>主营业务利润变动率</a:t>
            </a:r>
          </a:p>
        </p:txBody>
      </p:sp>
      <p:sp>
        <p:nvSpPr>
          <p:cNvPr id="274437" name="AutoShape 5"/>
          <p:cNvSpPr>
            <a:spLocks noChangeArrowheads="1"/>
          </p:cNvSpPr>
          <p:nvPr/>
        </p:nvSpPr>
        <p:spPr bwMode="auto">
          <a:xfrm>
            <a:off x="539750" y="4586288"/>
            <a:ext cx="2447925" cy="817562"/>
          </a:xfrm>
          <a:prstGeom prst="wedgeRoundRectCallout">
            <a:avLst>
              <a:gd name="adj1" fmla="val 59060"/>
              <a:gd name="adj2" fmla="val -146231"/>
              <a:gd name="adj3" fmla="val 166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buFont typeface="Wingdings" pitchFamily="2" charset="2"/>
              <a:buNone/>
            </a:pPr>
            <a:r>
              <a:rPr lang="zh-CN" altLang="en-US">
                <a:solidFill>
                  <a:srgbClr val="000000"/>
                </a:solidFill>
                <a:ea typeface="华文新魏" pitchFamily="2" charset="-122"/>
              </a:rPr>
              <a:t>≥预警值：正常</a:t>
            </a:r>
          </a:p>
        </p:txBody>
      </p:sp>
      <p:sp>
        <p:nvSpPr>
          <p:cNvPr id="274438" name="AutoShape 6"/>
          <p:cNvSpPr>
            <a:spLocks noChangeArrowheads="1"/>
          </p:cNvSpPr>
          <p:nvPr/>
        </p:nvSpPr>
        <p:spPr bwMode="auto">
          <a:xfrm>
            <a:off x="3648075" y="4586288"/>
            <a:ext cx="3887788" cy="817562"/>
          </a:xfrm>
          <a:prstGeom prst="wedgeRoundRectCallout">
            <a:avLst>
              <a:gd name="adj1" fmla="val -33171"/>
              <a:gd name="adj2" fmla="val -136690"/>
              <a:gd name="adj3" fmla="val 166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hangingPunct="1">
              <a:buFont typeface="Wingdings" pitchFamily="2" charset="2"/>
              <a:buNone/>
            </a:pPr>
            <a:r>
              <a:rPr lang="zh-CN" altLang="en-US" sz="2400">
                <a:solidFill>
                  <a:srgbClr val="000000"/>
                </a:solidFill>
                <a:ea typeface="华文新魏" pitchFamily="2" charset="-122"/>
              </a:rPr>
              <a:t>＜预警值：多列成本</a:t>
            </a:r>
          </a:p>
          <a:p>
            <a:pPr eaLnBrk="1" hangingPunct="1">
              <a:buFont typeface="Wingdings" pitchFamily="2" charset="2"/>
              <a:buNone/>
            </a:pPr>
            <a:r>
              <a:rPr lang="zh-CN" altLang="en-US" sz="2400">
                <a:solidFill>
                  <a:srgbClr val="000000"/>
                </a:solidFill>
                <a:ea typeface="华文新魏" pitchFamily="2" charset="-122"/>
              </a:rPr>
              <a:t>                少列收入</a:t>
            </a:r>
          </a:p>
        </p:txBody>
      </p:sp>
      <p:sp>
        <p:nvSpPr>
          <p:cNvPr id="3379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28EF11D8-4201-4154-A760-BF243224FD2E}"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33799"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EE2521BC-CB43-4616-837C-D5AECE5AB092}" type="slidenum">
              <a:rPr lang="zh-CN" altLang="en-US" smtClean="0">
                <a:solidFill>
                  <a:srgbClr val="B13F9A"/>
                </a:solidFill>
                <a:ea typeface="华文新魏" pitchFamily="2" charset="-122"/>
              </a:rPr>
              <a:pPr eaLnBrk="1" fontAlgn="base" hangingPunct="1">
                <a:spcBef>
                  <a:spcPct val="0"/>
                </a:spcBef>
                <a:spcAft>
                  <a:spcPct val="0"/>
                </a:spcAft>
              </a:pPr>
              <a:t>97</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7223458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4436"/>
                                        </p:tgtEl>
                                        <p:attrNameLst>
                                          <p:attrName>style.visibility</p:attrName>
                                        </p:attrNameLst>
                                      </p:cBhvr>
                                      <p:to>
                                        <p:strVal val="visible"/>
                                      </p:to>
                                    </p:set>
                                    <p:anim calcmode="lin" valueType="num">
                                      <p:cBhvr additive="base">
                                        <p:cTn id="7" dur="500" fill="hold"/>
                                        <p:tgtEl>
                                          <p:spTgt spid="274436"/>
                                        </p:tgtEl>
                                        <p:attrNameLst>
                                          <p:attrName>ppt_x</p:attrName>
                                        </p:attrNameLst>
                                      </p:cBhvr>
                                      <p:tavLst>
                                        <p:tav tm="0">
                                          <p:val>
                                            <p:strVal val="0-#ppt_w/2"/>
                                          </p:val>
                                        </p:tav>
                                        <p:tav tm="100000">
                                          <p:val>
                                            <p:strVal val="#ppt_x"/>
                                          </p:val>
                                        </p:tav>
                                      </p:tavLst>
                                    </p:anim>
                                    <p:anim calcmode="lin" valueType="num">
                                      <p:cBhvr additive="base">
                                        <p:cTn id="8" dur="500" fill="hold"/>
                                        <p:tgtEl>
                                          <p:spTgt spid="27443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4437"/>
                                        </p:tgtEl>
                                        <p:attrNameLst>
                                          <p:attrName>style.visibility</p:attrName>
                                        </p:attrNameLst>
                                      </p:cBhvr>
                                      <p:to>
                                        <p:strVal val="visible"/>
                                      </p:to>
                                    </p:set>
                                    <p:anim calcmode="lin" valueType="num">
                                      <p:cBhvr additive="base">
                                        <p:cTn id="13" dur="500" fill="hold"/>
                                        <p:tgtEl>
                                          <p:spTgt spid="274437"/>
                                        </p:tgtEl>
                                        <p:attrNameLst>
                                          <p:attrName>ppt_x</p:attrName>
                                        </p:attrNameLst>
                                      </p:cBhvr>
                                      <p:tavLst>
                                        <p:tav tm="0">
                                          <p:val>
                                            <p:strVal val="0-#ppt_w/2"/>
                                          </p:val>
                                        </p:tav>
                                        <p:tav tm="100000">
                                          <p:val>
                                            <p:strVal val="#ppt_x"/>
                                          </p:val>
                                        </p:tav>
                                      </p:tavLst>
                                    </p:anim>
                                    <p:anim calcmode="lin" valueType="num">
                                      <p:cBhvr additive="base">
                                        <p:cTn id="14" dur="500" fill="hold"/>
                                        <p:tgtEl>
                                          <p:spTgt spid="27443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4438"/>
                                        </p:tgtEl>
                                        <p:attrNameLst>
                                          <p:attrName>style.visibility</p:attrName>
                                        </p:attrNameLst>
                                      </p:cBhvr>
                                      <p:to>
                                        <p:strVal val="visible"/>
                                      </p:to>
                                    </p:set>
                                    <p:anim calcmode="lin" valueType="num">
                                      <p:cBhvr additive="base">
                                        <p:cTn id="19" dur="500" fill="hold"/>
                                        <p:tgtEl>
                                          <p:spTgt spid="274438"/>
                                        </p:tgtEl>
                                        <p:attrNameLst>
                                          <p:attrName>ppt_x</p:attrName>
                                        </p:attrNameLst>
                                      </p:cBhvr>
                                      <p:tavLst>
                                        <p:tav tm="0">
                                          <p:val>
                                            <p:strVal val="0-#ppt_w/2"/>
                                          </p:val>
                                        </p:tav>
                                        <p:tav tm="100000">
                                          <p:val>
                                            <p:strVal val="#ppt_x"/>
                                          </p:val>
                                        </p:tav>
                                      </p:tavLst>
                                    </p:anim>
                                    <p:anim calcmode="lin" valueType="num">
                                      <p:cBhvr additive="base">
                                        <p:cTn id="20" dur="500" fill="hold"/>
                                        <p:tgtEl>
                                          <p:spTgt spid="2744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6" grpId="0" animBg="1" autoUpdateAnimBg="0"/>
      <p:bldP spid="274437" grpId="0" animBg="1" autoUpdateAnimBg="0"/>
      <p:bldP spid="274438" grpId="0" animBg="1"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idx="1"/>
          </p:nvPr>
        </p:nvSpPr>
        <p:spPr/>
        <p:txBody>
          <a:bodyPr/>
          <a:lstStyle/>
          <a:p>
            <a:pPr marL="0" indent="0" eaLnBrk="1" hangingPunct="1">
              <a:buFont typeface="Wingdings 2" pitchFamily="18" charset="2"/>
              <a:buNone/>
            </a:pPr>
            <a:r>
              <a:rPr lang="zh-CN" altLang="en-US" sz="3600" smtClean="0">
                <a:solidFill>
                  <a:srgbClr val="000000"/>
                </a:solidFill>
                <a:latin typeface="宋体" pitchFamily="2" charset="-122"/>
              </a:rPr>
              <a:t>（</a:t>
            </a:r>
            <a:r>
              <a:rPr lang="en-US" altLang="zh-CN" sz="3600" smtClean="0">
                <a:solidFill>
                  <a:srgbClr val="000000"/>
                </a:solidFill>
                <a:latin typeface="宋体" pitchFamily="2" charset="-122"/>
              </a:rPr>
              <a:t>4）</a:t>
            </a:r>
            <a:r>
              <a:rPr lang="zh-CN" altLang="en-US" sz="3600" smtClean="0">
                <a:solidFill>
                  <a:srgbClr val="000000"/>
                </a:solidFill>
                <a:latin typeface="宋体" pitchFamily="2" charset="-122"/>
              </a:rPr>
              <a:t>利润类评估分析指标：</a:t>
            </a:r>
          </a:p>
          <a:p>
            <a:pPr lvl="1" eaLnBrk="1" hangingPunct="1"/>
            <a:r>
              <a:rPr lang="en-US" altLang="zh-CN" sz="3600" smtClean="0">
                <a:solidFill>
                  <a:srgbClr val="000000"/>
                </a:solidFill>
                <a:latin typeface="宋体" pitchFamily="2" charset="-122"/>
              </a:rPr>
              <a:t>③</a:t>
            </a:r>
            <a:r>
              <a:rPr lang="zh-CN" altLang="en-US" sz="3600" smtClean="0">
                <a:solidFill>
                  <a:srgbClr val="000000"/>
                </a:solidFill>
                <a:latin typeface="宋体" pitchFamily="2" charset="-122"/>
              </a:rPr>
              <a:t>税前弥补亏损扣除限额。按税法规定审核分析允许弥补的亏损数额。</a:t>
            </a:r>
          </a:p>
          <a:p>
            <a:pPr lvl="2" eaLnBrk="1" hangingPunct="1">
              <a:buFont typeface="Wingdings" pitchFamily="2" charset="2"/>
              <a:buNone/>
            </a:pPr>
            <a:r>
              <a:rPr lang="zh-CN" altLang="en-US" sz="3600" smtClean="0">
                <a:solidFill>
                  <a:srgbClr val="000000"/>
                </a:solidFill>
                <a:latin typeface="宋体" pitchFamily="2" charset="-122"/>
              </a:rPr>
              <a:t>税前弥补的亏损额与会计报表的亏损额的差异：要经过纳税调整</a:t>
            </a:r>
          </a:p>
        </p:txBody>
      </p:sp>
      <p:sp>
        <p:nvSpPr>
          <p:cNvPr id="34819"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CC69885B-3D78-4C21-A0FA-4A4904CF75EB}"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34820"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742E4012-890B-4F51-9FB0-70940F81895F}" type="slidenum">
              <a:rPr lang="zh-CN" altLang="en-US" smtClean="0">
                <a:solidFill>
                  <a:srgbClr val="B13F9A"/>
                </a:solidFill>
                <a:ea typeface="华文新魏" pitchFamily="2" charset="-122"/>
              </a:rPr>
              <a:pPr eaLnBrk="1" fontAlgn="base" hangingPunct="1">
                <a:spcBef>
                  <a:spcPct val="0"/>
                </a:spcBef>
                <a:spcAft>
                  <a:spcPct val="0"/>
                </a:spcAft>
              </a:pPr>
              <a:t>98</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255782162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7" name="Rectangle 3"/>
          <p:cNvSpPr>
            <a:spLocks noGrp="1" noChangeArrowheads="1"/>
          </p:cNvSpPr>
          <p:nvPr>
            <p:ph idx="1"/>
          </p:nvPr>
        </p:nvSpPr>
        <p:spPr>
          <a:xfrm>
            <a:off x="457200" y="1052513"/>
            <a:ext cx="7643813" cy="5403850"/>
          </a:xfrm>
        </p:spPr>
        <p:txBody>
          <a:bodyPr>
            <a:normAutofit/>
          </a:bodyPr>
          <a:lstStyle/>
          <a:p>
            <a:pPr marL="0" indent="0" eaLnBrk="1" fontAlgn="auto" hangingPunct="1">
              <a:spcAft>
                <a:spcPts val="0"/>
              </a:spcAft>
              <a:buFont typeface="Wingdings 2"/>
              <a:buNone/>
              <a:defRPr/>
            </a:pPr>
            <a:r>
              <a:rPr lang="zh-CN" altLang="en-US" sz="3600" dirty="0" smtClean="0">
                <a:solidFill>
                  <a:srgbClr val="000000"/>
                </a:solidFill>
                <a:latin typeface="宋体" pitchFamily="2" charset="-122"/>
              </a:rPr>
              <a:t>（</a:t>
            </a:r>
            <a:r>
              <a:rPr lang="en-US" altLang="zh-CN" sz="3600" dirty="0" smtClean="0">
                <a:solidFill>
                  <a:srgbClr val="000000"/>
                </a:solidFill>
                <a:latin typeface="宋体" pitchFamily="2" charset="-122"/>
              </a:rPr>
              <a:t>4）</a:t>
            </a:r>
            <a:r>
              <a:rPr lang="zh-CN" altLang="en-US" sz="3600" dirty="0" smtClean="0">
                <a:solidFill>
                  <a:srgbClr val="000000"/>
                </a:solidFill>
                <a:latin typeface="宋体" pitchFamily="2" charset="-122"/>
              </a:rPr>
              <a:t>利润类评估分析指标：</a:t>
            </a:r>
          </a:p>
          <a:p>
            <a:pPr marL="274320" indent="-274320" eaLnBrk="1" fontAlgn="auto" hangingPunct="1">
              <a:lnSpc>
                <a:spcPct val="90000"/>
              </a:lnSpc>
              <a:spcAft>
                <a:spcPts val="0"/>
              </a:spcAft>
              <a:buFont typeface="Wingdings 2"/>
              <a:buChar char=""/>
              <a:defRPr/>
            </a:pPr>
            <a:r>
              <a:rPr lang="en-US" altLang="zh-CN" sz="3600" dirty="0" smtClean="0">
                <a:solidFill>
                  <a:srgbClr val="000000"/>
                </a:solidFill>
                <a:latin typeface="宋体" pitchFamily="2" charset="-122"/>
              </a:rPr>
              <a:t>④</a:t>
            </a:r>
            <a:r>
              <a:rPr lang="zh-CN" altLang="en-US" sz="3600" dirty="0">
                <a:solidFill>
                  <a:srgbClr val="000000"/>
                </a:solidFill>
                <a:latin typeface="宋体" pitchFamily="2" charset="-122"/>
              </a:rPr>
              <a:t> 营业外收支增减额。营业外收入增减额与基期相比减少较多，可能存在隐瞒营业外收入问题。营业外支出增减额与基期相比支出增加较多，可能存在将不符合规定支出列入营业外支出。</a:t>
            </a:r>
          </a:p>
        </p:txBody>
      </p:sp>
      <p:sp>
        <p:nvSpPr>
          <p:cNvPr id="35843"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rIns="91440"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3E653B3A-E506-4BAE-886A-DCE7DE37BD51}" type="datetime1">
              <a:rPr lang="zh-CN" altLang="en-US" smtClean="0">
                <a:solidFill>
                  <a:srgbClr val="B13F9A"/>
                </a:solidFill>
                <a:ea typeface="华文新魏" pitchFamily="2" charset="-122"/>
              </a:rPr>
              <a:pPr eaLnBrk="1" fontAlgn="base" hangingPunct="1">
                <a:spcBef>
                  <a:spcPct val="0"/>
                </a:spcBef>
                <a:spcAft>
                  <a:spcPct val="0"/>
                </a:spcAft>
              </a:pPr>
              <a:t>2015/7/20</a:t>
            </a:fld>
            <a:endParaRPr lang="zh-CN" altLang="en-US" smtClean="0">
              <a:solidFill>
                <a:srgbClr val="B13F9A"/>
              </a:solidFill>
              <a:ea typeface="华文新魏" pitchFamily="2" charset="-122"/>
            </a:endParaRPr>
          </a:p>
        </p:txBody>
      </p:sp>
      <p:sp>
        <p:nvSpPr>
          <p:cNvPr id="35844" name="灯片编号占位符 2"/>
          <p:cNvSpPr>
            <a:spLocks noGrp="1"/>
          </p:cNvSpPr>
          <p:nvPr>
            <p:ph type="sldNum" sz="quarter" idx="4294967295"/>
          </p:nvPr>
        </p:nvSpPr>
        <p:spPr bwMode="auto">
          <a:xfrm>
            <a:off x="6251575" y="6556375"/>
            <a:ext cx="588963" cy="228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rebuchet MS" pitchFamily="34" charset="0"/>
                <a:ea typeface="宋体" pitchFamily="2" charset="-122"/>
              </a:defRPr>
            </a:lvl1pPr>
            <a:lvl2pPr marL="742950" indent="-285750" eaLnBrk="0" hangingPunct="0">
              <a:defRPr>
                <a:solidFill>
                  <a:schemeClr val="tx1"/>
                </a:solidFill>
                <a:latin typeface="Trebuchet MS" pitchFamily="34" charset="0"/>
                <a:ea typeface="宋体" pitchFamily="2" charset="-122"/>
              </a:defRPr>
            </a:lvl2pPr>
            <a:lvl3pPr marL="1143000" indent="-228600" eaLnBrk="0" hangingPunct="0">
              <a:defRPr>
                <a:solidFill>
                  <a:schemeClr val="tx1"/>
                </a:solidFill>
                <a:latin typeface="Trebuchet MS" pitchFamily="34" charset="0"/>
                <a:ea typeface="宋体" pitchFamily="2" charset="-122"/>
              </a:defRPr>
            </a:lvl3pPr>
            <a:lvl4pPr marL="1600200" indent="-228600" eaLnBrk="0" hangingPunct="0">
              <a:defRPr>
                <a:solidFill>
                  <a:schemeClr val="tx1"/>
                </a:solidFill>
                <a:latin typeface="Trebuchet MS" pitchFamily="34" charset="0"/>
                <a:ea typeface="宋体" pitchFamily="2" charset="-122"/>
              </a:defRPr>
            </a:lvl4pPr>
            <a:lvl5pPr marL="2057400" indent="-228600" eaLnBrk="0" hangingPunct="0">
              <a:defRPr>
                <a:solidFill>
                  <a:schemeClr val="tx1"/>
                </a:solidFill>
                <a:latin typeface="Trebuchet MS" pitchFamily="34" charset="0"/>
                <a:ea typeface="宋体" pitchFamily="2" charset="-122"/>
              </a:defRPr>
            </a:lvl5pPr>
            <a:lvl6pPr marL="2514600" indent="-228600" eaLnBrk="0" fontAlgn="base" hangingPunct="0">
              <a:spcBef>
                <a:spcPct val="0"/>
              </a:spcBef>
              <a:spcAft>
                <a:spcPct val="0"/>
              </a:spcAft>
              <a:defRPr>
                <a:solidFill>
                  <a:schemeClr val="tx1"/>
                </a:solidFill>
                <a:latin typeface="Trebuchet MS" pitchFamily="34" charset="0"/>
                <a:ea typeface="宋体" pitchFamily="2" charset="-122"/>
              </a:defRPr>
            </a:lvl6pPr>
            <a:lvl7pPr marL="2971800" indent="-228600" eaLnBrk="0" fontAlgn="base" hangingPunct="0">
              <a:spcBef>
                <a:spcPct val="0"/>
              </a:spcBef>
              <a:spcAft>
                <a:spcPct val="0"/>
              </a:spcAft>
              <a:defRPr>
                <a:solidFill>
                  <a:schemeClr val="tx1"/>
                </a:solidFill>
                <a:latin typeface="Trebuchet MS" pitchFamily="34" charset="0"/>
                <a:ea typeface="宋体" pitchFamily="2" charset="-122"/>
              </a:defRPr>
            </a:lvl7pPr>
            <a:lvl8pPr marL="3429000" indent="-228600" eaLnBrk="0" fontAlgn="base" hangingPunct="0">
              <a:spcBef>
                <a:spcPct val="0"/>
              </a:spcBef>
              <a:spcAft>
                <a:spcPct val="0"/>
              </a:spcAft>
              <a:defRPr>
                <a:solidFill>
                  <a:schemeClr val="tx1"/>
                </a:solidFill>
                <a:latin typeface="Trebuchet MS" pitchFamily="34" charset="0"/>
                <a:ea typeface="宋体" pitchFamily="2" charset="-122"/>
              </a:defRPr>
            </a:lvl8pPr>
            <a:lvl9pPr marL="3886200" indent="-228600" eaLnBrk="0" fontAlgn="base" hangingPunct="0">
              <a:spcBef>
                <a:spcPct val="0"/>
              </a:spcBef>
              <a:spcAft>
                <a:spcPct val="0"/>
              </a:spcAft>
              <a:defRPr>
                <a:solidFill>
                  <a:schemeClr val="tx1"/>
                </a:solidFill>
                <a:latin typeface="Trebuchet MS" pitchFamily="34" charset="0"/>
                <a:ea typeface="宋体" pitchFamily="2" charset="-122"/>
              </a:defRPr>
            </a:lvl9pPr>
          </a:lstStyle>
          <a:p>
            <a:pPr eaLnBrk="1" fontAlgn="base" hangingPunct="1">
              <a:spcBef>
                <a:spcPct val="0"/>
              </a:spcBef>
              <a:spcAft>
                <a:spcPct val="0"/>
              </a:spcAft>
            </a:pPr>
            <a:fld id="{672991FE-3087-4B56-B91D-6D5E0FFAAA0F}" type="slidenum">
              <a:rPr lang="zh-CN" altLang="en-US" smtClean="0">
                <a:solidFill>
                  <a:srgbClr val="B13F9A"/>
                </a:solidFill>
                <a:ea typeface="华文新魏" pitchFamily="2" charset="-122"/>
              </a:rPr>
              <a:pPr eaLnBrk="1" fontAlgn="base" hangingPunct="1">
                <a:spcBef>
                  <a:spcPct val="0"/>
                </a:spcBef>
                <a:spcAft>
                  <a:spcPct val="0"/>
                </a:spcAft>
              </a:pPr>
              <a:t>99</a:t>
            </a:fld>
            <a:endParaRPr lang="zh-CN" altLang="en-US" smtClean="0">
              <a:solidFill>
                <a:srgbClr val="B13F9A"/>
              </a:solidFill>
              <a:ea typeface="华文新魏" pitchFamily="2" charset="-122"/>
            </a:endParaRPr>
          </a:p>
        </p:txBody>
      </p:sp>
    </p:spTree>
    <p:extLst>
      <p:ext uri="{BB962C8B-B14F-4D97-AF65-F5344CB8AC3E}">
        <p14:creationId xmlns:p14="http://schemas.microsoft.com/office/powerpoint/2010/main" val="39702735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URRENT_COLOR_STATUS" val="1"/>
  <p:tag name="ORIGINAL_COLOR_LIST14" val="1129059;16777215;1069452;7119555;9944533;12901095;14871795;1129059"/>
  <p:tag name="ORIGINAL_COLOR_LIST13" val="7119555;1129059;1069452;7119555;9944533;12901095;14871795;16777215"/>
  <p:tag name="ORIGINAL_COLOR_LIST12" val="38865;16777215;113639;55039;6744312;10088443;13432829;38865"/>
  <p:tag name="ORIGINAL_COLOR_LIST11" val="55039;38865;113639;55039;6744312;10088443;13432829;16777215"/>
  <p:tag name="ORIGINAL_COLOR_LIST10" val="677022;16777215;20948;29438;6728446;10078207;13427711;677022"/>
  <p:tag name="ORIGINAL_COLOR_LIST9" val="29438;677022;20948;29438;6728446;10078207;13427711;16777215"/>
  <p:tag name="ORIGINAL_COLOR_LIST8" val="1339504;16777215;40077;904367;7266511;10087391;13628911;1339504"/>
  <p:tag name="ORIGINAL_COLOR_LIST7" val="904367;1339504;40077;904367;7266511;10087391;13628911;16777215"/>
  <p:tag name="ORIGINAL_COLOR_LIST6" val="7489850;16777215;10905126;14002237;15125387;15654065;16248536;7489850"/>
  <p:tag name="ORIGINAL_COLOR_LIST5" val="14002237;7489850;10905126;14002237;15125387;15654065;16248536;16777215"/>
  <p:tag name="ORIGINAL_COLOR_LIST4" val="1184027;16777215;4342358;10002346;12699084;14080477;15396078;1184027"/>
  <p:tag name="ORIGINAL_COLOR_LIST3" val="10002346;1184027;4342358;10002346;12699084;14080477;15396078;16777215"/>
  <p:tag name="ORIGINAL_COLOR_LIST2" val="1313403;16777215;591295;3292667;8686589;11383293;14080254;1313403"/>
  <p:tag name="ORIGINAL_COLOR_LIST1" val="3292667;1313403;591295;3292667;8686589;11383293;14080254;16777215"/>
</p:tagLst>
</file>

<file path=ppt/theme/theme1.xml><?xml version="1.0" encoding="utf-8"?>
<a:theme xmlns:a="http://schemas.openxmlformats.org/drawingml/2006/main" name="tb4_onscreen_v2.1">
  <a:themeElements>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fontScheme name="tb4_onscreen_v2.1">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2"/>
        </a:solidFill>
        <a:ln w="9525" cap="flat" cmpd="sng" algn="ctr">
          <a:solidFill>
            <a:schemeClr val="folHlink"/>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eaVert" wrap="none" lIns="63500" tIns="0" rIns="64800" bIns="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Pct val="90000"/>
          <a:buFontTx/>
          <a:buNone/>
          <a:tabLst/>
          <a:defRPr kumimoji="0" lang="en-GB" altLang="zh-CN" sz="1400" b="1"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solidFill>
          <a:schemeClr val="tx2"/>
        </a:solidFill>
        <a:ln w="9525" cap="flat" cmpd="sng" algn="ctr">
          <a:solidFill>
            <a:schemeClr val="folHlink"/>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eaVert" wrap="none" lIns="63500" tIns="0" rIns="64800" bIns="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Pct val="90000"/>
          <a:buFontTx/>
          <a:buNone/>
          <a:tabLst/>
          <a:defRPr kumimoji="0" lang="en-GB" altLang="zh-CN" sz="1400" b="1"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tb4_onscreen_v2.1 1">
        <a:dk1>
          <a:srgbClr val="7B0A14"/>
        </a:dk1>
        <a:lt1>
          <a:srgbClr val="FFFFFF"/>
        </a:lt1>
        <a:dk2>
          <a:srgbClr val="FB3D32"/>
        </a:dk2>
        <a:lt2>
          <a:srgbClr val="BF0509"/>
        </a:lt2>
        <a:accent1>
          <a:srgbClr val="FD8B84"/>
        </a:accent1>
        <a:accent2>
          <a:srgbClr val="FDB1AD"/>
        </a:accent2>
        <a:accent3>
          <a:srgbClr val="FFFFFF"/>
        </a:accent3>
        <a:accent4>
          <a:srgbClr val="68070F"/>
        </a:accent4>
        <a:accent5>
          <a:srgbClr val="FEC4C2"/>
        </a:accent5>
        <a:accent6>
          <a:srgbClr val="E5A09C"/>
        </a:accent6>
        <a:hlink>
          <a:srgbClr val="FED8D6"/>
        </a:hlink>
        <a:folHlink>
          <a:srgbClr val="7B0A14"/>
        </a:folHlink>
      </a:clrScheme>
      <a:clrMap bg1="lt1" tx1="dk1" bg2="lt2" tx2="dk2" accent1="accent1" accent2="accent2" accent3="accent3" accent4="accent4" accent5="accent5" accent6="accent6" hlink="hlink" folHlink="folHlink"/>
    </a:extraClrScheme>
    <a:extraClrScheme>
      <a:clrScheme name="tb4_onscreen_v2.1 2">
        <a:dk1>
          <a:srgbClr val="FED8D6"/>
        </a:dk1>
        <a:lt1>
          <a:srgbClr val="FFFFFF"/>
        </a:lt1>
        <a:dk2>
          <a:srgbClr val="7B0A14"/>
        </a:dk2>
        <a:lt2>
          <a:srgbClr val="FDB1AD"/>
        </a:lt2>
        <a:accent1>
          <a:srgbClr val="FD8B84"/>
        </a:accent1>
        <a:accent2>
          <a:srgbClr val="FB3D32"/>
        </a:accent2>
        <a:accent3>
          <a:srgbClr val="BFAAAA"/>
        </a:accent3>
        <a:accent4>
          <a:srgbClr val="DADADA"/>
        </a:accent4>
        <a:accent5>
          <a:srgbClr val="FEC4C2"/>
        </a:accent5>
        <a:accent6>
          <a:srgbClr val="E3362C"/>
        </a:accent6>
        <a:hlink>
          <a:srgbClr val="BF0509"/>
        </a:hlink>
        <a:folHlink>
          <a:srgbClr val="FFFFFF"/>
        </a:folHlink>
      </a:clrScheme>
      <a:clrMap bg1="dk2" tx1="lt1" bg2="dk1" tx2="lt2" accent1="accent1" accent2="accent2" accent3="accent3" accent4="accent4" accent5="accent5" accent6="accent6" hlink="hlink" folHlink="folHlink"/>
    </a:extraClrScheme>
    <a:extraClrScheme>
      <a:clrScheme name="tb4_onscreen_v2.1 3">
        <a:dk1>
          <a:srgbClr val="1B1112"/>
        </a:dk1>
        <a:lt1>
          <a:srgbClr val="FFFFFF"/>
        </a:lt1>
        <a:dk2>
          <a:srgbClr val="AA9F98"/>
        </a:dk2>
        <a:lt2>
          <a:srgbClr val="564242"/>
        </a:lt2>
        <a:accent1>
          <a:srgbClr val="CCC5C1"/>
        </a:accent1>
        <a:accent2>
          <a:srgbClr val="DDD9D6"/>
        </a:accent2>
        <a:accent3>
          <a:srgbClr val="FFFFFF"/>
        </a:accent3>
        <a:accent4>
          <a:srgbClr val="150D0E"/>
        </a:accent4>
        <a:accent5>
          <a:srgbClr val="E2DFDD"/>
        </a:accent5>
        <a:accent6>
          <a:srgbClr val="C8C4C2"/>
        </a:accent6>
        <a:hlink>
          <a:srgbClr val="EEECEA"/>
        </a:hlink>
        <a:folHlink>
          <a:srgbClr val="1B1112"/>
        </a:folHlink>
      </a:clrScheme>
      <a:clrMap bg1="lt1" tx1="dk1" bg2="lt2" tx2="dk2" accent1="accent1" accent2="accent2" accent3="accent3" accent4="accent4" accent5="accent5" accent6="accent6" hlink="hlink" folHlink="folHlink"/>
    </a:extraClrScheme>
    <a:extraClrScheme>
      <a:clrScheme name="tb4_onscreen_v2.1 4">
        <a:dk1>
          <a:srgbClr val="EEECEA"/>
        </a:dk1>
        <a:lt1>
          <a:srgbClr val="FFFFFF"/>
        </a:lt1>
        <a:dk2>
          <a:srgbClr val="1B1112"/>
        </a:dk2>
        <a:lt2>
          <a:srgbClr val="DDD9D6"/>
        </a:lt2>
        <a:accent1>
          <a:srgbClr val="CCC5C1"/>
        </a:accent1>
        <a:accent2>
          <a:srgbClr val="AA9F98"/>
        </a:accent2>
        <a:accent3>
          <a:srgbClr val="ABAAAA"/>
        </a:accent3>
        <a:accent4>
          <a:srgbClr val="DADADA"/>
        </a:accent4>
        <a:accent5>
          <a:srgbClr val="E2DFDD"/>
        </a:accent5>
        <a:accent6>
          <a:srgbClr val="9A9089"/>
        </a:accent6>
        <a:hlink>
          <a:srgbClr val="564242"/>
        </a:hlink>
        <a:folHlink>
          <a:srgbClr val="FFFFFF"/>
        </a:folHlink>
      </a:clrScheme>
      <a:clrMap bg1="dk2" tx1="lt1" bg2="dk1" tx2="lt2" accent1="accent1" accent2="accent2" accent3="accent3" accent4="accent4" accent5="accent5" accent6="accent6" hlink="hlink" folHlink="folHlink"/>
    </a:extraClrScheme>
    <a:extraClrScheme>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clrMap bg1="lt1" tx1="dk1" bg2="lt2" tx2="dk2" accent1="accent1" accent2="accent2" accent3="accent3" accent4="accent4" accent5="accent5" accent6="accent6" hlink="hlink" folHlink="folHlink"/>
    </a:extraClrScheme>
    <a:extraClrScheme>
      <a:clrScheme name="tb4_onscreen_v2.1 6">
        <a:dk1>
          <a:srgbClr val="D8EEF7"/>
        </a:dk1>
        <a:lt1>
          <a:srgbClr val="FFFFFF"/>
        </a:lt1>
        <a:dk2>
          <a:srgbClr val="3A4972"/>
        </a:dk2>
        <a:lt2>
          <a:srgbClr val="B1DCEE"/>
        </a:lt2>
        <a:accent1>
          <a:srgbClr val="8BCBE6"/>
        </a:accent1>
        <a:accent2>
          <a:srgbClr val="3DA8D5"/>
        </a:accent2>
        <a:accent3>
          <a:srgbClr val="AEB1BC"/>
        </a:accent3>
        <a:accent4>
          <a:srgbClr val="DADADA"/>
        </a:accent4>
        <a:accent5>
          <a:srgbClr val="C4E2F0"/>
        </a:accent5>
        <a:accent6>
          <a:srgbClr val="3698C1"/>
        </a:accent6>
        <a:hlink>
          <a:srgbClr val="2666A6"/>
        </a:hlink>
        <a:folHlink>
          <a:srgbClr val="FFFFFF"/>
        </a:folHlink>
      </a:clrScheme>
      <a:clrMap bg1="dk2" tx1="lt1" bg2="dk1" tx2="lt2" accent1="accent1" accent2="accent2" accent3="accent3" accent4="accent4" accent5="accent5" accent6="accent6" hlink="hlink" folHlink="folHlink"/>
    </a:extraClrScheme>
    <a:extraClrScheme>
      <a:clrScheme name="tb4_onscreen_v2.1 7">
        <a:dk1>
          <a:srgbClr val="633A11"/>
        </a:dk1>
        <a:lt1>
          <a:srgbClr val="FFFFFF"/>
        </a:lt1>
        <a:dk2>
          <a:srgbClr val="C3A26C"/>
        </a:dk2>
        <a:lt2>
          <a:srgbClr val="8C5110"/>
        </a:lt2>
        <a:accent1>
          <a:srgbClr val="D5BD97"/>
        </a:accent1>
        <a:accent2>
          <a:srgbClr val="E7DAC4"/>
        </a:accent2>
        <a:accent3>
          <a:srgbClr val="FFFFFF"/>
        </a:accent3>
        <a:accent4>
          <a:srgbClr val="53300D"/>
        </a:accent4>
        <a:accent5>
          <a:srgbClr val="E7DBC9"/>
        </a:accent5>
        <a:accent6>
          <a:srgbClr val="D1C5B1"/>
        </a:accent6>
        <a:hlink>
          <a:srgbClr val="F3ECE2"/>
        </a:hlink>
        <a:folHlink>
          <a:srgbClr val="633A11"/>
        </a:folHlink>
      </a:clrScheme>
      <a:clrMap bg1="lt1" tx1="dk1" bg2="lt2" tx2="dk2" accent1="accent1" accent2="accent2" accent3="accent3" accent4="accent4" accent5="accent5" accent6="accent6" hlink="hlink" folHlink="folHlink"/>
    </a:extraClrScheme>
    <a:extraClrScheme>
      <a:clrScheme name="tb4_onscreen_v2.1 8">
        <a:dk1>
          <a:srgbClr val="F3ECE2"/>
        </a:dk1>
        <a:lt1>
          <a:srgbClr val="FFFFFF"/>
        </a:lt1>
        <a:dk2>
          <a:srgbClr val="633A11"/>
        </a:dk2>
        <a:lt2>
          <a:srgbClr val="E7DAC4"/>
        </a:lt2>
        <a:accent1>
          <a:srgbClr val="D5BD97"/>
        </a:accent1>
        <a:accent2>
          <a:srgbClr val="C3A26C"/>
        </a:accent2>
        <a:accent3>
          <a:srgbClr val="B7AEAA"/>
        </a:accent3>
        <a:accent4>
          <a:srgbClr val="DADADA"/>
        </a:accent4>
        <a:accent5>
          <a:srgbClr val="E7DBC9"/>
        </a:accent5>
        <a:accent6>
          <a:srgbClr val="B09261"/>
        </a:accent6>
        <a:hlink>
          <a:srgbClr val="8C5110"/>
        </a:hlink>
        <a:folHlink>
          <a:srgbClr val="FFFFFF"/>
        </a:folHlink>
      </a:clrScheme>
      <a:clrMap bg1="dk2" tx1="lt1" bg2="dk1" tx2="lt2" accent1="accent1" accent2="accent2" accent3="accent3" accent4="accent4" accent5="accent5" accent6="accent6" hlink="hlink" folHlink="folHlink"/>
    </a:extraClrScheme>
    <a:extraClrScheme>
      <a:clrScheme name="tb4_onscreen_v2.1 9">
        <a:dk1>
          <a:srgbClr val="707014"/>
        </a:dk1>
        <a:lt1>
          <a:srgbClr val="FFFFFF"/>
        </a:lt1>
        <a:dk2>
          <a:srgbClr val="AFCC0D"/>
        </a:dk2>
        <a:lt2>
          <a:srgbClr val="8D9C00"/>
        </a:lt2>
        <a:accent1>
          <a:srgbClr val="CFE06E"/>
        </a:accent1>
        <a:accent2>
          <a:srgbClr val="DFEB9E"/>
        </a:accent2>
        <a:accent3>
          <a:srgbClr val="FFFFFF"/>
        </a:accent3>
        <a:accent4>
          <a:srgbClr val="5F5F0F"/>
        </a:accent4>
        <a:accent5>
          <a:srgbClr val="E4EDBA"/>
        </a:accent5>
        <a:accent6>
          <a:srgbClr val="CAD58F"/>
        </a:accent6>
        <a:hlink>
          <a:srgbClr val="EFF5CF"/>
        </a:hlink>
        <a:folHlink>
          <a:srgbClr val="707014"/>
        </a:folHlink>
      </a:clrScheme>
      <a:clrMap bg1="lt1" tx1="dk1" bg2="lt2" tx2="dk2" accent1="accent1" accent2="accent2" accent3="accent3" accent4="accent4" accent5="accent5" accent6="accent6" hlink="hlink" folHlink="folHlink"/>
    </a:extraClrScheme>
    <a:extraClrScheme>
      <a:clrScheme name="tb4_onscreen_v2.1 10">
        <a:dk1>
          <a:srgbClr val="EFF5CF"/>
        </a:dk1>
        <a:lt1>
          <a:srgbClr val="FFFFFF"/>
        </a:lt1>
        <a:dk2>
          <a:srgbClr val="707014"/>
        </a:dk2>
        <a:lt2>
          <a:srgbClr val="DFEB9E"/>
        </a:lt2>
        <a:accent1>
          <a:srgbClr val="CFE06E"/>
        </a:accent1>
        <a:accent2>
          <a:srgbClr val="AFCC0D"/>
        </a:accent2>
        <a:accent3>
          <a:srgbClr val="BBBBAA"/>
        </a:accent3>
        <a:accent4>
          <a:srgbClr val="DADADA"/>
        </a:accent4>
        <a:accent5>
          <a:srgbClr val="E4EDBA"/>
        </a:accent5>
        <a:accent6>
          <a:srgbClr val="9EB90B"/>
        </a:accent6>
        <a:hlink>
          <a:srgbClr val="8D9C00"/>
        </a:hlink>
        <a:folHlink>
          <a:srgbClr val="FFFFFF"/>
        </a:folHlink>
      </a:clrScheme>
      <a:clrMap bg1="dk2" tx1="lt1" bg2="dk1" tx2="lt2" accent1="accent1" accent2="accent2" accent3="accent3" accent4="accent4" accent5="accent5" accent6="accent6" hlink="hlink" folHlink="folHlink"/>
    </a:extraClrScheme>
    <a:extraClrScheme>
      <a:clrScheme name="tb4_onscreen_v2.1 11">
        <a:dk1>
          <a:srgbClr val="9E540A"/>
        </a:dk1>
        <a:lt1>
          <a:srgbClr val="FFFFFF"/>
        </a:lt1>
        <a:dk2>
          <a:srgbClr val="FE7200"/>
        </a:dk2>
        <a:lt2>
          <a:srgbClr val="D4510A"/>
        </a:lt2>
        <a:accent1>
          <a:srgbClr val="FEAA66"/>
        </a:accent1>
        <a:accent2>
          <a:srgbClr val="FFC799"/>
        </a:accent2>
        <a:accent3>
          <a:srgbClr val="FFFFFF"/>
        </a:accent3>
        <a:accent4>
          <a:srgbClr val="864607"/>
        </a:accent4>
        <a:accent5>
          <a:srgbClr val="FED2B8"/>
        </a:accent5>
        <a:accent6>
          <a:srgbClr val="E7B48A"/>
        </a:accent6>
        <a:hlink>
          <a:srgbClr val="FFE3CC"/>
        </a:hlink>
        <a:folHlink>
          <a:srgbClr val="9E540A"/>
        </a:folHlink>
      </a:clrScheme>
      <a:clrMap bg1="lt1" tx1="dk1" bg2="lt2" tx2="dk2" accent1="accent1" accent2="accent2" accent3="accent3" accent4="accent4" accent5="accent5" accent6="accent6" hlink="hlink" folHlink="folHlink"/>
    </a:extraClrScheme>
    <a:extraClrScheme>
      <a:clrScheme name="tb4_onscreen_v2.1 12">
        <a:dk1>
          <a:srgbClr val="FFE3CC"/>
        </a:dk1>
        <a:lt1>
          <a:srgbClr val="FFFFFF"/>
        </a:lt1>
        <a:dk2>
          <a:srgbClr val="9E540A"/>
        </a:dk2>
        <a:lt2>
          <a:srgbClr val="FFC799"/>
        </a:lt2>
        <a:accent1>
          <a:srgbClr val="FEAA66"/>
        </a:accent1>
        <a:accent2>
          <a:srgbClr val="FE7200"/>
        </a:accent2>
        <a:accent3>
          <a:srgbClr val="CCB3AA"/>
        </a:accent3>
        <a:accent4>
          <a:srgbClr val="DADADA"/>
        </a:accent4>
        <a:accent5>
          <a:srgbClr val="FED2B8"/>
        </a:accent5>
        <a:accent6>
          <a:srgbClr val="E66700"/>
        </a:accent6>
        <a:hlink>
          <a:srgbClr val="D4510A"/>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9188</TotalTime>
  <Words>5351</Words>
  <Application>Microsoft Office PowerPoint</Application>
  <PresentationFormat>全屏显示(4:3)</PresentationFormat>
  <Paragraphs>598</Paragraphs>
  <Slides>113</Slides>
  <Notes>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113</vt:i4>
      </vt:variant>
    </vt:vector>
  </HeadingPairs>
  <TitlesOfParts>
    <vt:vector size="131" baseType="lpstr">
      <vt:lpstr>Arial</vt:lpstr>
      <vt:lpstr>宋体</vt:lpstr>
      <vt:lpstr>Wingdings</vt:lpstr>
      <vt:lpstr>华文新魏</vt:lpstr>
      <vt:lpstr>Wingdings 3</vt:lpstr>
      <vt:lpstr>楷体_GB2312</vt:lpstr>
      <vt:lpstr>Trebuchet MS</vt:lpstr>
      <vt:lpstr>迷你简铁筋隶书</vt:lpstr>
      <vt:lpstr>华文细黑</vt:lpstr>
      <vt:lpstr>Arial Unicode MS</vt:lpstr>
      <vt:lpstr>华文行楷</vt:lpstr>
      <vt:lpstr>Helvetica Light</vt:lpstr>
      <vt:lpstr>Gill Sans MT</vt:lpstr>
      <vt:lpstr>微软雅黑</vt:lpstr>
      <vt:lpstr>楷体</vt:lpstr>
      <vt:lpstr>Times New Roman</vt:lpstr>
      <vt:lpstr>Wingdings 2</vt:lpstr>
      <vt:lpstr>tb4_onscreen_v2.1</vt:lpstr>
      <vt:lpstr>PowerPoint 演示文稿</vt:lpstr>
      <vt:lpstr>全面预算管理：工具和方法</vt:lpstr>
      <vt:lpstr>全面预算管理：工具和方法    内容提要</vt:lpstr>
      <vt:lpstr>讲讲财务报表的逻辑</vt:lpstr>
      <vt:lpstr>I  基本框架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基本的思路</vt:lpstr>
      <vt:lpstr>并不过时的框架</vt:lpstr>
      <vt:lpstr>直观快速的感觉：适用于任何企业</vt:lpstr>
      <vt:lpstr>直观快速的感觉：适用于任何企业</vt:lpstr>
      <vt:lpstr>PowerPoint 演示文稿</vt:lpstr>
      <vt:lpstr>PowerPoint 演示文稿</vt:lpstr>
      <vt:lpstr>II 资产负债表</vt:lpstr>
      <vt:lpstr>II 资产负债表</vt:lpstr>
      <vt:lpstr>II 资产负债表</vt:lpstr>
      <vt:lpstr>PowerPoint 演示文稿</vt:lpstr>
      <vt:lpstr>PowerPoint 演示文稿</vt:lpstr>
      <vt:lpstr>II 资产负债表</vt:lpstr>
      <vt:lpstr>II 资产负债表</vt:lpstr>
      <vt:lpstr>II 资产负债表</vt:lpstr>
      <vt:lpstr>II 资产负债表</vt:lpstr>
      <vt:lpstr>II 资产负债表</vt:lpstr>
      <vt:lpstr>II 资产负债表</vt:lpstr>
      <vt:lpstr>II 资产负债表</vt:lpstr>
      <vt:lpstr>II 资产负债表</vt:lpstr>
      <vt:lpstr>III 利润表</vt:lpstr>
      <vt:lpstr>III 利润表</vt:lpstr>
      <vt:lpstr>III 利润表</vt:lpstr>
      <vt:lpstr>III 利润表</vt:lpstr>
      <vt:lpstr>III 利润表</vt:lpstr>
      <vt:lpstr>III 利润表</vt:lpstr>
      <vt:lpstr>III 利润表</vt:lpstr>
      <vt:lpstr>III 利润表</vt:lpstr>
      <vt:lpstr>III 利润表</vt:lpstr>
      <vt:lpstr>应收账款周转速度的分析</vt:lpstr>
      <vt:lpstr>PowerPoint 演示文稿</vt:lpstr>
      <vt:lpstr>PowerPoint 演示文稿</vt:lpstr>
      <vt:lpstr>III 利润表</vt:lpstr>
      <vt:lpstr>III 利润表</vt:lpstr>
      <vt:lpstr>IV 现金流量表</vt:lpstr>
      <vt:lpstr>PowerPoint 演示文稿</vt:lpstr>
      <vt:lpstr>PowerPoint 演示文稿</vt:lpstr>
      <vt:lpstr>IV 现金流量表</vt:lpstr>
      <vt:lpstr>IV 现金流量表</vt:lpstr>
      <vt:lpstr>IV 现金流量表</vt:lpstr>
      <vt:lpstr>IV 现金流量表</vt:lpstr>
      <vt:lpstr>一份可供您使用的清单</vt:lpstr>
      <vt:lpstr>财务报表与企业税务：最好的税务筹划是什么</vt:lpstr>
      <vt:lpstr>从几个事实谈起：理解中国的税</vt:lpstr>
      <vt:lpstr>美国的税收来源</vt:lpstr>
      <vt:lpstr>香港的税收来源</vt:lpstr>
      <vt:lpstr>德国的税收来源</vt:lpstr>
      <vt:lpstr>中国的税收来源</vt:lpstr>
      <vt:lpstr>为什么是流转税？</vt:lpstr>
      <vt:lpstr>PowerPoint 演示文稿</vt:lpstr>
      <vt:lpstr>33万家规模以上工业企业增值税实际税率的分布图</vt:lpstr>
      <vt:lpstr>PowerPoint 演示文稿</vt:lpstr>
      <vt:lpstr>征管当局的行为特征</vt:lpstr>
      <vt:lpstr>从抓大放小逐步转变到，以风险导向为主的征管策略</vt:lpstr>
      <vt:lpstr>PowerPoint 演示文稿</vt:lpstr>
      <vt:lpstr>不断将所有的市场交易环节纳入到控制系统中</vt:lpstr>
      <vt:lpstr>更加强调对税源的控制，优化对交易行为的掌握</vt:lpstr>
      <vt:lpstr>探索“税法典”立法</vt:lpstr>
      <vt:lpstr>PowerPoint 演示文稿</vt:lpstr>
      <vt:lpstr>PowerPoint 演示文稿</vt:lpstr>
      <vt:lpstr>PowerPoint 演示文稿</vt:lpstr>
      <vt:lpstr>我们的目的</vt:lpstr>
      <vt:lpstr>起点：你跟你的同行有啥不一样</vt:lpstr>
      <vt:lpstr>PowerPoint 演示文稿</vt:lpstr>
      <vt:lpstr>PowerPoint 演示文稿</vt:lpstr>
      <vt:lpstr>PowerPoint 演示文稿</vt:lpstr>
      <vt:lpstr>往下的分析：你需要在这里“瞒天过海”</vt:lpstr>
      <vt:lpstr>PowerPoint 演示文稿</vt:lpstr>
      <vt:lpstr>我们往下的分析结构如下：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二、配比分析</vt:lpstr>
      <vt:lpstr>PowerPoint 演示文稿</vt:lpstr>
      <vt:lpstr>PowerPoint 演示文稿</vt:lpstr>
      <vt:lpstr>PowerPoint 演示文稿</vt:lpstr>
      <vt:lpstr>二、运营状况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一份简单的思路总结</vt:lpstr>
    </vt:vector>
  </TitlesOfParts>
  <Company>PricewaterhouseCoopers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None</dc:title>
  <dc:creator>Andy</dc:creator>
  <cp:lastModifiedBy>Andy</cp:lastModifiedBy>
  <cp:revision>516</cp:revision>
  <dcterms:created xsi:type="dcterms:W3CDTF">2005-05-17T08:46:34Z</dcterms:created>
  <dcterms:modified xsi:type="dcterms:W3CDTF">2015-07-20T16:10:03Z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B4 template version">
    <vt:r8>4</vt:r8>
  </property>
  <property fmtid="{D5CDD505-2E9C-101B-9397-08002B2CF9AE}" pid="3" name="TB4 template type">
    <vt:lpwstr>Onscreen</vt:lpwstr>
  </property>
</Properties>
</file>